
<file path=[Content_Types].xml><?xml version="1.0" encoding="utf-8"?>
<Types xmlns="http://schemas.openxmlformats.org/package/2006/content-types">
  <Default Extension="xml" ContentType="application/xml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slide15.xml" ContentType="application/vnd.openxmlformats-officedocument.presentationml.sl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app.xml" ContentType="application/vnd.openxmlformats-officedocument.extended-properti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61" r:id="rId4"/>
    <p:sldId id="258" r:id="rId5"/>
    <p:sldId id="267" r:id="rId6"/>
    <p:sldId id="270" r:id="rId7"/>
    <p:sldId id="259" r:id="rId8"/>
    <p:sldId id="264" r:id="rId9"/>
    <p:sldId id="268" r:id="rId10"/>
    <p:sldId id="271" r:id="rId11"/>
    <p:sldId id="272" r:id="rId12"/>
    <p:sldId id="273" r:id="rId13"/>
    <p:sldId id="275" r:id="rId14"/>
    <p:sldId id="276" r:id="rId15"/>
    <p:sldId id="277" r:id="rId16"/>
    <p:sldId id="278" r:id="rId17"/>
    <p:sldId id="279" r:id="rId18"/>
    <p:sldId id="281" r:id="rId19"/>
    <p:sldId id="280" r:id="rId20"/>
    <p:sldId id="282" r:id="rId21"/>
    <p:sldId id="284" r:id="rId22"/>
    <p:sldId id="283" r:id="rId23"/>
    <p:sldId id="285" r:id="rId24"/>
    <p:sldId id="286" r:id="rId25"/>
    <p:sldId id="287" r:id="rId26"/>
  </p:sldIdLst>
  <p:sldSz cx="12192000" cy="6858000"/>
  <p:notesSz cx="6858000" cy="9144000"/>
  <p:defaultTextStyle>
    <a:defPPr>
      <a:defRPr lang="en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1"/>
    <p:restoredTop sz="94660"/>
  </p:normalViewPr>
  <p:slideViewPr>
    <p:cSldViewPr snapToGrid="0" snapToObjects="1">
      <p:cViewPr varScale="1">
        <p:scale>
          <a:sx n="170" d="100"/>
          <a:sy n="170" d="100"/>
        </p:scale>
        <p:origin x="376" y="184"/>
      </p:cViewPr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tableStyles" Target="tableStyle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" Type="http://schemas.openxmlformats.org/officeDocument/2006/relationships/slide" Target="slides/slide1.xml"/><Relationship Id="rId30" Type="http://schemas.openxmlformats.org/officeDocument/2006/relationships/theme" Target="theme/them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G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6505B-9046-6346-A19D-6DC0CF59157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G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8A514-C914-654D-929A-F5C8E60602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F884DE3-4D44-4339-940D-6A22563C26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9962471-6C75-4A65-999E-8E8378B2BA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5544D7B-6985-4A87-874A-963962C6A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CE9C983-9899-4831-992F-25C4C8A55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51D5533-1804-48A9-9B14-8E534619D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03B51D7-A3E9-4627-90DE-351B735ACE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50E72B0-66E3-4378-96BD-B566E9CC99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056D7DC-B490-4B1E-B5F4-D17369AE9E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045E461-3E13-4D02-9038-A613285510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0C36C26-6BDE-40A6-BB61-2F01E0367B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31AF431-A44A-47C9-AAE3-F765B6E57D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FA616E-585B-4785-ACC6-B36E4B79E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C7A0E63-F4F4-4134-943F-B351FE96D4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5E422CB-602D-44B3-ABFA-D516284AEB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29F3431-8A17-40B0-9394-776C97037E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EAFCA84-FD19-4F87-90BB-D7BEF78D6F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69AE330-BDF1-469A-9CB0-8263D18411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1018A514-C914-654D-929A-F5C8E606023C}" type="slidenum">
              <a:rPr lang="en-BG" smtClean="0"/>
              <a:t>‹#›</a:t>
            </a:fld>
            <a:endParaRPr lang="en-B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D2B2579-5117-43D8-9F90-629C818A5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F7CC6DE-5A07-461C-B345-BD8AAC6D5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D37E468-90C8-407A-BB59-D2834B9928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12CFCE5-A625-48A6-89F8-5F28F126F7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E79B998-D931-4B68-83AB-F2DF39EFFB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2C9EDBE-DAD1-40B2-BB9B-5B3E4006D6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>
          <a:blip r:embed="rId1">
            <a:lum bright="0" contrast="0"/>
          </a:blip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>
            <a:spLocks noChangeAspect="1"/>
          </p:cNvSpPr>
          <p:nvPr userDrawn="1"/>
        </p:nvSpPr>
        <p:spPr>
          <a:xfrm>
            <a:off x="2100000" y="-567000"/>
            <a:ext cx="7992000" cy="7992000"/>
          </a:xfrm>
          <a:prstGeom prst="ellipse">
            <a:avLst/>
          </a:prstGeom>
          <a:solidFill>
            <a:schemeClr val="accent6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G"/>
          </a:p>
        </p:txBody>
      </p:sp>
      <p:sp>
        <p:nvSpPr>
          <p:cNvPr id="2" name="Title 1"/>
          <p:cNvSpPr>
            <a:spLocks noGrp="1" noEditPoints="1"/>
          </p:cNvSpPr>
          <p:nvPr>
            <p:ph type="ctrTitle" hasCustomPrompt="1"/>
          </p:nvPr>
        </p:nvSpPr>
        <p:spPr>
          <a:xfrm>
            <a:off x="1978374" y="2815393"/>
            <a:ext cx="8235253" cy="79408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 hasCustomPrompt="1"/>
          </p:nvPr>
        </p:nvSpPr>
        <p:spPr>
          <a:xfrm>
            <a:off x="1978375" y="3762733"/>
            <a:ext cx="8235252" cy="530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grpSp>
        <p:nvGrpSpPr>
          <p:cNvPr id="4" name="Групиране 3"/>
          <p:cNvGrpSpPr/>
          <p:nvPr/>
        </p:nvGrpSpPr>
        <p:grpSpPr>
          <a:xfrm>
            <a:off x="974370" y="-215618"/>
            <a:ext cx="2952521" cy="2952521"/>
            <a:chOff x="974370" y="-215618"/>
            <a:chExt cx="2952521" cy="2952521"/>
          </a:xfrm>
        </p:grpSpPr>
        <p:sp>
          <p:nvSpPr>
            <p:cNvPr id="12" name="Oval 11"/>
            <p:cNvSpPr/>
            <p:nvPr userDrawn="1"/>
          </p:nvSpPr>
          <p:spPr>
            <a:xfrm>
              <a:off x="1177761" y="-12227"/>
              <a:ext cx="2545739" cy="2545739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G" dirty="0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1379307" y="189319"/>
              <a:ext cx="2142649" cy="21426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G" dirty="0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974370" y="-215618"/>
              <a:ext cx="2952521" cy="2952521"/>
            </a:xfrm>
            <a:prstGeom prst="ellipse">
              <a:avLst/>
            </a:prstGeom>
            <a:no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G" dirty="0"/>
            </a:p>
          </p:txBody>
        </p:sp>
      </p:grpSp>
      <p:grpSp>
        <p:nvGrpSpPr>
          <p:cNvPr id="5" name="Групиране 4"/>
          <p:cNvGrpSpPr/>
          <p:nvPr/>
        </p:nvGrpSpPr>
        <p:grpSpPr>
          <a:xfrm>
            <a:off x="8810218" y="3886006"/>
            <a:ext cx="4573286" cy="4573286"/>
            <a:chOff x="8810218" y="3886006"/>
            <a:chExt cx="4573286" cy="4573286"/>
          </a:xfrm>
        </p:grpSpPr>
        <p:sp>
          <p:nvSpPr>
            <p:cNvPr id="29" name="Oval 28"/>
            <p:cNvSpPr/>
            <p:nvPr userDrawn="1"/>
          </p:nvSpPr>
          <p:spPr>
            <a:xfrm>
              <a:off x="9125259" y="4201047"/>
              <a:ext cx="3943204" cy="3943204"/>
            </a:xfrm>
            <a:prstGeom prst="ellipse">
              <a:avLst/>
            </a:prstGeom>
            <a:noFill/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G" dirty="0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9437441" y="4513229"/>
              <a:ext cx="3318840" cy="3318840"/>
            </a:xfrm>
            <a:prstGeom prst="ellipse">
              <a:avLst/>
            </a:prstGeom>
            <a:noFill/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G"/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8810218" y="3886006"/>
              <a:ext cx="4573286" cy="4573286"/>
            </a:xfrm>
            <a:prstGeom prst="ellipse">
              <a:avLst/>
            </a:prstGeom>
            <a:noFill/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G"/>
            </a:p>
          </p:txBody>
        </p:sp>
      </p:grp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2">
            <a:lumMod val="9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>
            <a:spLocks noChangeAspect="1"/>
          </p:cNvSpPr>
          <p:nvPr userDrawn="1"/>
        </p:nvSpPr>
        <p:spPr>
          <a:xfrm>
            <a:off x="2100000" y="-567000"/>
            <a:ext cx="7992000" cy="79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G"/>
          </a:p>
        </p:txBody>
      </p:sp>
      <p:grpSp>
        <p:nvGrpSpPr>
          <p:cNvPr id="4" name="Group 3"/>
          <p:cNvGrpSpPr/>
          <p:nvPr/>
        </p:nvGrpSpPr>
        <p:grpSpPr>
          <a:xfrm>
            <a:off x="743903" y="-1923097"/>
            <a:ext cx="10704194" cy="10704194"/>
            <a:chOff x="969646" y="-1697354"/>
            <a:chExt cx="10252709" cy="10252709"/>
          </a:xfrm>
        </p:grpSpPr>
        <p:sp>
          <p:nvSpPr>
            <p:cNvPr id="14" name="Oval 13"/>
            <p:cNvSpPr>
              <a:spLocks noChangeAspect="1"/>
            </p:cNvSpPr>
            <p:nvPr userDrawn="1"/>
          </p:nvSpPr>
          <p:spPr>
            <a:xfrm>
              <a:off x="1925334" y="-741666"/>
              <a:ext cx="8341335" cy="8341335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G" dirty="0"/>
            </a:p>
          </p:txBody>
        </p:sp>
        <p:sp>
          <p:nvSpPr>
            <p:cNvPr id="17" name="Oval 16"/>
            <p:cNvSpPr>
              <a:spLocks noChangeAspect="1"/>
            </p:cNvSpPr>
            <p:nvPr userDrawn="1"/>
          </p:nvSpPr>
          <p:spPr>
            <a:xfrm>
              <a:off x="1482091" y="-1184909"/>
              <a:ext cx="9227819" cy="9227819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G"/>
            </a:p>
          </p:txBody>
        </p:sp>
        <p:sp>
          <p:nvSpPr>
            <p:cNvPr id="20" name="Oval 19"/>
            <p:cNvSpPr>
              <a:spLocks noChangeAspect="1"/>
            </p:cNvSpPr>
            <p:nvPr userDrawn="1"/>
          </p:nvSpPr>
          <p:spPr>
            <a:xfrm>
              <a:off x="969646" y="-1697354"/>
              <a:ext cx="10252709" cy="10252709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G"/>
            </a:p>
          </p:txBody>
        </p:sp>
      </p:grpSp>
      <p:sp>
        <p:nvSpPr>
          <p:cNvPr id="11" name="Title 1"/>
          <p:cNvSpPr>
            <a:spLocks noGrp="1" noEditPoints="1"/>
          </p:cNvSpPr>
          <p:nvPr>
            <p:ph type="ctrTitle" hasCustomPrompt="1"/>
          </p:nvPr>
        </p:nvSpPr>
        <p:spPr>
          <a:xfrm>
            <a:off x="1978374" y="2815393"/>
            <a:ext cx="8235253" cy="79408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12" name="Subtitle 2"/>
          <p:cNvSpPr>
            <a:spLocks noGrp="1" noEditPoints="1"/>
          </p:cNvSpPr>
          <p:nvPr>
            <p:ph type="subTitle" idx="1" hasCustomPrompt="1"/>
          </p:nvPr>
        </p:nvSpPr>
        <p:spPr>
          <a:xfrm>
            <a:off x="1978375" y="3762733"/>
            <a:ext cx="8235252" cy="530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название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1056692" y="1324369"/>
            <a:ext cx="4752392" cy="4752392"/>
            <a:chOff x="175209" y="772760"/>
            <a:chExt cx="1958391" cy="1958391"/>
          </a:xfrm>
        </p:grpSpPr>
        <p:sp>
          <p:nvSpPr>
            <p:cNvPr id="12" name="Oval 11"/>
            <p:cNvSpPr>
              <a:spLocks noChangeAspect="1"/>
            </p:cNvSpPr>
            <p:nvPr userDrawn="1"/>
          </p:nvSpPr>
          <p:spPr>
            <a:xfrm>
              <a:off x="508656" y="1106207"/>
              <a:ext cx="1291496" cy="1291496"/>
            </a:xfrm>
            <a:prstGeom prst="ellipse">
              <a:avLst/>
            </a:prstGeom>
            <a:noFill/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G" dirty="0"/>
            </a:p>
          </p:txBody>
        </p:sp>
        <p:sp>
          <p:nvSpPr>
            <p:cNvPr id="13" name="Oval 12"/>
            <p:cNvSpPr>
              <a:spLocks noChangeAspect="1"/>
            </p:cNvSpPr>
            <p:nvPr userDrawn="1"/>
          </p:nvSpPr>
          <p:spPr>
            <a:xfrm>
              <a:off x="340507" y="938058"/>
              <a:ext cx="1627794" cy="1627794"/>
            </a:xfrm>
            <a:prstGeom prst="ellipse">
              <a:avLst/>
            </a:prstGeom>
            <a:noFill/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G" dirty="0"/>
            </a:p>
          </p:txBody>
        </p:sp>
        <p:sp>
          <p:nvSpPr>
            <p:cNvPr id="15" name="Oval 14"/>
            <p:cNvSpPr>
              <a:spLocks noChangeAspect="1"/>
            </p:cNvSpPr>
            <p:nvPr userDrawn="1"/>
          </p:nvSpPr>
          <p:spPr>
            <a:xfrm>
              <a:off x="175209" y="772760"/>
              <a:ext cx="1958391" cy="1958391"/>
            </a:xfrm>
            <a:prstGeom prst="ellipse">
              <a:avLst/>
            </a:prstGeom>
            <a:noFill/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G" dirty="0"/>
            </a:p>
          </p:txBody>
        </p:sp>
      </p:grpSp>
      <p:sp>
        <p:nvSpPr>
          <p:cNvPr id="2" name="Title 1"/>
          <p:cNvSpPr>
            <a:spLocks noGrp="1" noEditPoints="1"/>
          </p:cNvSpPr>
          <p:nvPr>
            <p:ph type="ctrTitle" hasCustomPrompt="1"/>
          </p:nvPr>
        </p:nvSpPr>
        <p:spPr>
          <a:xfrm>
            <a:off x="996368" y="3084952"/>
            <a:ext cx="9671632" cy="12319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Контент с подписью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355392" y="5199"/>
            <a:ext cx="6071560" cy="6071560"/>
            <a:chOff x="1189370" y="-1477630"/>
            <a:chExt cx="9813261" cy="9813261"/>
          </a:xfrm>
        </p:grpSpPr>
        <p:sp>
          <p:nvSpPr>
            <p:cNvPr id="10" name="Oval 9"/>
            <p:cNvSpPr>
              <a:spLocks noChangeAspect="1"/>
            </p:cNvSpPr>
            <p:nvPr userDrawn="1"/>
          </p:nvSpPr>
          <p:spPr>
            <a:xfrm>
              <a:off x="2191571" y="-475429"/>
              <a:ext cx="7808859" cy="780885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G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189370" y="-1477630"/>
              <a:ext cx="9813261" cy="9813261"/>
              <a:chOff x="969646" y="-1697354"/>
              <a:chExt cx="10252709" cy="10252709"/>
            </a:xfrm>
          </p:grpSpPr>
          <p:sp>
            <p:nvSpPr>
              <p:cNvPr id="14" name="Oval 13"/>
              <p:cNvSpPr>
                <a:spLocks noChangeAspect="1"/>
              </p:cNvSpPr>
              <p:nvPr userDrawn="1"/>
            </p:nvSpPr>
            <p:spPr>
              <a:xfrm>
                <a:off x="1735800" y="-931200"/>
                <a:ext cx="8720400" cy="8720400"/>
              </a:xfrm>
              <a:prstGeom prst="ellipse">
                <a:avLst/>
              </a:prstGeom>
              <a:noFill/>
              <a:ln w="3175">
                <a:solidFill>
                  <a:schemeClr val="accent6">
                    <a:lumMod val="10000"/>
                    <a:lumOff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G" dirty="0"/>
              </a:p>
            </p:txBody>
          </p:sp>
          <p:sp>
            <p:nvSpPr>
              <p:cNvPr id="17" name="Oval 16"/>
              <p:cNvSpPr>
                <a:spLocks noChangeAspect="1"/>
              </p:cNvSpPr>
              <p:nvPr userDrawn="1"/>
            </p:nvSpPr>
            <p:spPr>
              <a:xfrm>
                <a:off x="1386024" y="-1280976"/>
                <a:ext cx="9419953" cy="9419953"/>
              </a:xfrm>
              <a:prstGeom prst="ellipse">
                <a:avLst/>
              </a:prstGeom>
              <a:noFill/>
              <a:ln w="3175">
                <a:solidFill>
                  <a:schemeClr val="accent6">
                    <a:lumMod val="10000"/>
                    <a:lumOff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G" dirty="0"/>
              </a:p>
            </p:txBody>
          </p:sp>
          <p:sp>
            <p:nvSpPr>
              <p:cNvPr id="20" name="Oval 19"/>
              <p:cNvSpPr>
                <a:spLocks noChangeAspect="1"/>
              </p:cNvSpPr>
              <p:nvPr userDrawn="1"/>
            </p:nvSpPr>
            <p:spPr>
              <a:xfrm>
                <a:off x="969646" y="-1697354"/>
                <a:ext cx="10252709" cy="10252709"/>
              </a:xfrm>
              <a:prstGeom prst="ellipse">
                <a:avLst/>
              </a:prstGeom>
              <a:noFill/>
              <a:ln w="3175">
                <a:solidFill>
                  <a:schemeClr val="accent6">
                    <a:lumMod val="10000"/>
                    <a:lumOff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G" dirty="0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135293" y="1028414"/>
            <a:ext cx="1590091" cy="1590091"/>
            <a:chOff x="175209" y="772760"/>
            <a:chExt cx="1958391" cy="1958391"/>
          </a:xfrm>
        </p:grpSpPr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508656" y="1106207"/>
              <a:ext cx="1291496" cy="1291496"/>
            </a:xfrm>
            <a:prstGeom prst="ellipse">
              <a:avLst/>
            </a:prstGeom>
            <a:noFill/>
            <a:ln w="9525">
              <a:solidFill>
                <a:schemeClr val="accent6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G" dirty="0"/>
            </a:p>
          </p:txBody>
        </p:sp>
        <p:sp>
          <p:nvSpPr>
            <p:cNvPr id="25" name="Oval 24"/>
            <p:cNvSpPr>
              <a:spLocks noChangeAspect="1"/>
            </p:cNvSpPr>
            <p:nvPr userDrawn="1"/>
          </p:nvSpPr>
          <p:spPr>
            <a:xfrm>
              <a:off x="340507" y="938058"/>
              <a:ext cx="1627794" cy="1627794"/>
            </a:xfrm>
            <a:prstGeom prst="ellipse">
              <a:avLst/>
            </a:prstGeom>
            <a:noFill/>
            <a:ln w="9525">
              <a:solidFill>
                <a:schemeClr val="accent6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G" dirty="0"/>
            </a:p>
          </p:txBody>
        </p:sp>
        <p:sp>
          <p:nvSpPr>
            <p:cNvPr id="26" name="Oval 25"/>
            <p:cNvSpPr>
              <a:spLocks noChangeAspect="1"/>
            </p:cNvSpPr>
            <p:nvPr userDrawn="1"/>
          </p:nvSpPr>
          <p:spPr>
            <a:xfrm>
              <a:off x="175209" y="772760"/>
              <a:ext cx="1958391" cy="1958391"/>
            </a:xfrm>
            <a:prstGeom prst="ellipse">
              <a:avLst/>
            </a:prstGeom>
            <a:noFill/>
            <a:ln w="9525">
              <a:solidFill>
                <a:schemeClr val="accent6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G" dirty="0"/>
            </a:p>
          </p:txBody>
        </p:sp>
      </p:grpSp>
      <p:sp>
        <p:nvSpPr>
          <p:cNvPr id="2" name="Title 1"/>
          <p:cNvSpPr>
            <a:spLocks noGrp="1" noEditPoints="1"/>
          </p:cNvSpPr>
          <p:nvPr>
            <p:ph type="ctrTitle" hasCustomPrompt="1"/>
          </p:nvPr>
        </p:nvSpPr>
        <p:spPr>
          <a:xfrm>
            <a:off x="729668" y="1214196"/>
            <a:ext cx="6625724" cy="12319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 hasCustomPrompt="1"/>
          </p:nvPr>
        </p:nvSpPr>
        <p:spPr>
          <a:xfrm>
            <a:off x="729668" y="2932790"/>
            <a:ext cx="6625724" cy="2524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Контент с заголовком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2"/>
          <p:cNvGrpSpPr/>
          <p:nvPr/>
        </p:nvGrpSpPr>
        <p:grpSpPr>
          <a:xfrm>
            <a:off x="135293" y="1028414"/>
            <a:ext cx="1590091" cy="1590091"/>
            <a:chOff x="175209" y="772760"/>
            <a:chExt cx="1958391" cy="1958391"/>
          </a:xfrm>
        </p:grpSpPr>
        <p:sp>
          <p:nvSpPr>
            <p:cNvPr id="13" name="Oval 23"/>
            <p:cNvSpPr>
              <a:spLocks noChangeAspect="1"/>
            </p:cNvSpPr>
            <p:nvPr userDrawn="1"/>
          </p:nvSpPr>
          <p:spPr>
            <a:xfrm>
              <a:off x="508656" y="1106207"/>
              <a:ext cx="1291496" cy="1291496"/>
            </a:xfrm>
            <a:prstGeom prst="ellipse">
              <a:avLst/>
            </a:prstGeom>
            <a:noFill/>
            <a:ln w="9525">
              <a:solidFill>
                <a:schemeClr val="accent6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G" dirty="0"/>
            </a:p>
          </p:txBody>
        </p:sp>
        <p:sp>
          <p:nvSpPr>
            <p:cNvPr id="14" name="Oval 24"/>
            <p:cNvSpPr>
              <a:spLocks noChangeAspect="1"/>
            </p:cNvSpPr>
            <p:nvPr userDrawn="1"/>
          </p:nvSpPr>
          <p:spPr>
            <a:xfrm>
              <a:off x="340507" y="938058"/>
              <a:ext cx="1627794" cy="1627794"/>
            </a:xfrm>
            <a:prstGeom prst="ellipse">
              <a:avLst/>
            </a:prstGeom>
            <a:noFill/>
            <a:ln w="9525">
              <a:solidFill>
                <a:schemeClr val="accent6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G" dirty="0"/>
            </a:p>
          </p:txBody>
        </p:sp>
        <p:sp>
          <p:nvSpPr>
            <p:cNvPr id="15" name="Oval 25"/>
            <p:cNvSpPr>
              <a:spLocks noChangeAspect="1"/>
            </p:cNvSpPr>
            <p:nvPr userDrawn="1"/>
          </p:nvSpPr>
          <p:spPr>
            <a:xfrm>
              <a:off x="175209" y="772760"/>
              <a:ext cx="1958391" cy="1958391"/>
            </a:xfrm>
            <a:prstGeom prst="ellipse">
              <a:avLst/>
            </a:prstGeom>
            <a:noFill/>
            <a:ln w="9525">
              <a:solidFill>
                <a:schemeClr val="accent6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G" dirty="0"/>
            </a:p>
          </p:txBody>
        </p:sp>
      </p:grpSp>
      <p:sp>
        <p:nvSpPr>
          <p:cNvPr id="2" name="Title 1"/>
          <p:cNvSpPr>
            <a:spLocks noGrp="1" noEditPoints="1"/>
          </p:cNvSpPr>
          <p:nvPr>
            <p:ph type="ctrTitle" hasCustomPrompt="1"/>
          </p:nvPr>
        </p:nvSpPr>
        <p:spPr>
          <a:xfrm>
            <a:off x="729668" y="1214196"/>
            <a:ext cx="6625724" cy="12319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 hasCustomPrompt="1"/>
          </p:nvPr>
        </p:nvSpPr>
        <p:spPr>
          <a:xfrm>
            <a:off x="729668" y="2932790"/>
            <a:ext cx="6625724" cy="2524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контента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6"/>
          <p:cNvGrpSpPr/>
          <p:nvPr/>
        </p:nvGrpSpPr>
        <p:grpSpPr>
          <a:xfrm>
            <a:off x="7355392" y="5199"/>
            <a:ext cx="6071560" cy="6071560"/>
            <a:chOff x="1189370" y="-1477630"/>
            <a:chExt cx="9813261" cy="9813261"/>
          </a:xfrm>
        </p:grpSpPr>
        <p:sp>
          <p:nvSpPr>
            <p:cNvPr id="29" name="Oval 9"/>
            <p:cNvSpPr>
              <a:spLocks noChangeAspect="1"/>
            </p:cNvSpPr>
            <p:nvPr userDrawn="1"/>
          </p:nvSpPr>
          <p:spPr>
            <a:xfrm>
              <a:off x="2191571" y="-475429"/>
              <a:ext cx="7808859" cy="780885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G" dirty="0"/>
            </a:p>
          </p:txBody>
        </p:sp>
        <p:grpSp>
          <p:nvGrpSpPr>
            <p:cNvPr id="30" name="Group 3"/>
            <p:cNvGrpSpPr/>
            <p:nvPr/>
          </p:nvGrpSpPr>
          <p:grpSpPr>
            <a:xfrm>
              <a:off x="1189370" y="-1477630"/>
              <a:ext cx="9813261" cy="9813261"/>
              <a:chOff x="969646" y="-1697354"/>
              <a:chExt cx="10252709" cy="10252709"/>
            </a:xfrm>
          </p:grpSpPr>
          <p:sp>
            <p:nvSpPr>
              <p:cNvPr id="31" name="Oval 13"/>
              <p:cNvSpPr>
                <a:spLocks noChangeAspect="1"/>
              </p:cNvSpPr>
              <p:nvPr userDrawn="1"/>
            </p:nvSpPr>
            <p:spPr>
              <a:xfrm>
                <a:off x="1735800" y="-931200"/>
                <a:ext cx="8720400" cy="8720400"/>
              </a:xfrm>
              <a:prstGeom prst="ellipse">
                <a:avLst/>
              </a:prstGeom>
              <a:noFill/>
              <a:ln w="3175">
                <a:solidFill>
                  <a:schemeClr val="accent6">
                    <a:lumMod val="10000"/>
                    <a:lumOff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G" dirty="0"/>
              </a:p>
            </p:txBody>
          </p:sp>
          <p:sp>
            <p:nvSpPr>
              <p:cNvPr id="32" name="Oval 16"/>
              <p:cNvSpPr>
                <a:spLocks noChangeAspect="1"/>
              </p:cNvSpPr>
              <p:nvPr userDrawn="1"/>
            </p:nvSpPr>
            <p:spPr>
              <a:xfrm>
                <a:off x="1386024" y="-1280976"/>
                <a:ext cx="9419953" cy="9419953"/>
              </a:xfrm>
              <a:prstGeom prst="ellipse">
                <a:avLst/>
              </a:prstGeom>
              <a:noFill/>
              <a:ln w="3175">
                <a:solidFill>
                  <a:schemeClr val="accent6">
                    <a:lumMod val="10000"/>
                    <a:lumOff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G" dirty="0"/>
              </a:p>
            </p:txBody>
          </p:sp>
          <p:sp>
            <p:nvSpPr>
              <p:cNvPr id="33" name="Oval 19"/>
              <p:cNvSpPr>
                <a:spLocks noChangeAspect="1"/>
              </p:cNvSpPr>
              <p:nvPr userDrawn="1"/>
            </p:nvSpPr>
            <p:spPr>
              <a:xfrm>
                <a:off x="969646" y="-1697354"/>
                <a:ext cx="10252709" cy="10252709"/>
              </a:xfrm>
              <a:prstGeom prst="ellipse">
                <a:avLst/>
              </a:prstGeom>
              <a:noFill/>
              <a:ln w="3175">
                <a:solidFill>
                  <a:schemeClr val="accent6">
                    <a:lumMod val="10000"/>
                    <a:lumOff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G" dirty="0"/>
              </a:p>
            </p:txBody>
          </p:sp>
        </p:grpSp>
      </p:grpSp>
      <p:grpSp>
        <p:nvGrpSpPr>
          <p:cNvPr id="24" name="Group 22"/>
          <p:cNvGrpSpPr/>
          <p:nvPr/>
        </p:nvGrpSpPr>
        <p:grpSpPr>
          <a:xfrm>
            <a:off x="135293" y="1028414"/>
            <a:ext cx="1590091" cy="1590091"/>
            <a:chOff x="175209" y="772760"/>
            <a:chExt cx="1958391" cy="1958391"/>
          </a:xfrm>
        </p:grpSpPr>
        <p:sp>
          <p:nvSpPr>
            <p:cNvPr id="25" name="Oval 23"/>
            <p:cNvSpPr>
              <a:spLocks noChangeAspect="1"/>
            </p:cNvSpPr>
            <p:nvPr userDrawn="1"/>
          </p:nvSpPr>
          <p:spPr>
            <a:xfrm>
              <a:off x="508656" y="1106207"/>
              <a:ext cx="1291496" cy="1291496"/>
            </a:xfrm>
            <a:prstGeom prst="ellipse">
              <a:avLst/>
            </a:prstGeom>
            <a:noFill/>
            <a:ln w="9525">
              <a:solidFill>
                <a:schemeClr val="accent6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G" dirty="0"/>
            </a:p>
          </p:txBody>
        </p:sp>
        <p:sp>
          <p:nvSpPr>
            <p:cNvPr id="26" name="Oval 24"/>
            <p:cNvSpPr>
              <a:spLocks noChangeAspect="1"/>
            </p:cNvSpPr>
            <p:nvPr userDrawn="1"/>
          </p:nvSpPr>
          <p:spPr>
            <a:xfrm>
              <a:off x="340507" y="938058"/>
              <a:ext cx="1627794" cy="1627794"/>
            </a:xfrm>
            <a:prstGeom prst="ellipse">
              <a:avLst/>
            </a:prstGeom>
            <a:noFill/>
            <a:ln w="9525">
              <a:solidFill>
                <a:schemeClr val="accent6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G" dirty="0"/>
            </a:p>
          </p:txBody>
        </p:sp>
        <p:sp>
          <p:nvSpPr>
            <p:cNvPr id="27" name="Oval 25"/>
            <p:cNvSpPr>
              <a:spLocks noChangeAspect="1"/>
            </p:cNvSpPr>
            <p:nvPr userDrawn="1"/>
          </p:nvSpPr>
          <p:spPr>
            <a:xfrm>
              <a:off x="175209" y="772760"/>
              <a:ext cx="1958391" cy="1958391"/>
            </a:xfrm>
            <a:prstGeom prst="ellipse">
              <a:avLst/>
            </a:prstGeom>
            <a:noFill/>
            <a:ln w="9525">
              <a:solidFill>
                <a:schemeClr val="accent6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G" dirty="0"/>
            </a:p>
          </p:txBody>
        </p:sp>
      </p:grpSp>
      <p:sp>
        <p:nvSpPr>
          <p:cNvPr id="2" name="Title 1"/>
          <p:cNvSpPr>
            <a:spLocks noGrp="1" noEditPoints="1"/>
          </p:cNvSpPr>
          <p:nvPr>
            <p:ph type="ctrTitle" hasCustomPrompt="1"/>
          </p:nvPr>
        </p:nvSpPr>
        <p:spPr>
          <a:xfrm>
            <a:off x="729668" y="1214196"/>
            <a:ext cx="6512902" cy="12319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19" name="Text Placeholder 18"/>
          <p:cNvSpPr>
            <a:spLocks noGrp="1" noEditPoints="1"/>
          </p:cNvSpPr>
          <p:nvPr userDrawn="1">
            <p:ph type="body" sz="quarter" idx="11" hasCustomPrompt="1"/>
          </p:nvPr>
        </p:nvSpPr>
        <p:spPr>
          <a:xfrm>
            <a:off x="4125913" y="2930878"/>
            <a:ext cx="3116262" cy="2506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Tx/>
              <a:buNone/>
            </a:lvl2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22" name="Text Placeholder 21"/>
          <p:cNvSpPr>
            <a:spLocks noGrp="1" noEditPoints="1"/>
          </p:cNvSpPr>
          <p:nvPr userDrawn="1">
            <p:ph type="body" sz="quarter" idx="12" hasCustomPrompt="1"/>
          </p:nvPr>
        </p:nvSpPr>
        <p:spPr>
          <a:xfrm>
            <a:off x="730250" y="2930879"/>
            <a:ext cx="3149088" cy="2506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>
              <a:buFontTx/>
              <a:buNone/>
            </a:lvl2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">
    <p:bg>
      <p:bgPr>
        <a:solidFill>
          <a:schemeClr val="accent3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6"/>
          <p:cNvGrpSpPr/>
          <p:nvPr/>
        </p:nvGrpSpPr>
        <p:grpSpPr>
          <a:xfrm>
            <a:off x="-373399" y="-3040399"/>
            <a:ext cx="12938799" cy="12938799"/>
            <a:chOff x="743903" y="-1923097"/>
            <a:chExt cx="10704194" cy="10704194"/>
          </a:xfrm>
        </p:grpSpPr>
        <p:sp>
          <p:nvSpPr>
            <p:cNvPr id="23" name="Oval 9"/>
            <p:cNvSpPr>
              <a:spLocks noChangeAspect="1"/>
            </p:cNvSpPr>
            <p:nvPr userDrawn="1"/>
          </p:nvSpPr>
          <p:spPr>
            <a:xfrm>
              <a:off x="2100000" y="-567000"/>
              <a:ext cx="7992000" cy="799200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G" dirty="0"/>
            </a:p>
          </p:txBody>
        </p:sp>
        <p:grpSp>
          <p:nvGrpSpPr>
            <p:cNvPr id="24" name="Group 3"/>
            <p:cNvGrpSpPr/>
            <p:nvPr/>
          </p:nvGrpSpPr>
          <p:grpSpPr>
            <a:xfrm>
              <a:off x="743903" y="-1923097"/>
              <a:ext cx="10704194" cy="10704194"/>
              <a:chOff x="969646" y="-1697354"/>
              <a:chExt cx="10252709" cy="10252709"/>
            </a:xfrm>
          </p:grpSpPr>
          <p:sp>
            <p:nvSpPr>
              <p:cNvPr id="25" name="Oval 13"/>
              <p:cNvSpPr>
                <a:spLocks noChangeAspect="1"/>
              </p:cNvSpPr>
              <p:nvPr userDrawn="1"/>
            </p:nvSpPr>
            <p:spPr>
              <a:xfrm>
                <a:off x="1925334" y="-741666"/>
                <a:ext cx="8341335" cy="8341335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G" dirty="0"/>
              </a:p>
            </p:txBody>
          </p:sp>
          <p:sp>
            <p:nvSpPr>
              <p:cNvPr id="26" name="Oval 16"/>
              <p:cNvSpPr>
                <a:spLocks noChangeAspect="1"/>
              </p:cNvSpPr>
              <p:nvPr userDrawn="1"/>
            </p:nvSpPr>
            <p:spPr>
              <a:xfrm>
                <a:off x="1482091" y="-1184909"/>
                <a:ext cx="9227819" cy="922781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G"/>
              </a:p>
            </p:txBody>
          </p:sp>
          <p:sp>
            <p:nvSpPr>
              <p:cNvPr id="27" name="Oval 19"/>
              <p:cNvSpPr>
                <a:spLocks noChangeAspect="1"/>
              </p:cNvSpPr>
              <p:nvPr userDrawn="1"/>
            </p:nvSpPr>
            <p:spPr>
              <a:xfrm>
                <a:off x="969646" y="-1697354"/>
                <a:ext cx="10252709" cy="1025270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G"/>
              </a:p>
            </p:txBody>
          </p:sp>
        </p:grpSp>
      </p:grp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ец шоу">
    <p:bg>
      <p:bgPr>
        <a:solidFill>
          <a:schemeClr val="accent6">
            <a:lumMod val="75000"/>
            <a:lumOff val="25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73399" y="-2973897"/>
            <a:ext cx="12938799" cy="12938799"/>
            <a:chOff x="743903" y="-1923097"/>
            <a:chExt cx="10704194" cy="10704194"/>
          </a:xfrm>
        </p:grpSpPr>
        <p:sp>
          <p:nvSpPr>
            <p:cNvPr id="10" name="Oval 9"/>
            <p:cNvSpPr>
              <a:spLocks noChangeAspect="1"/>
            </p:cNvSpPr>
            <p:nvPr userDrawn="1"/>
          </p:nvSpPr>
          <p:spPr>
            <a:xfrm>
              <a:off x="2100000" y="-567000"/>
              <a:ext cx="7992000" cy="79920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G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43903" y="-1923097"/>
              <a:ext cx="10704194" cy="10704194"/>
              <a:chOff x="969646" y="-1697354"/>
              <a:chExt cx="10252709" cy="10252709"/>
            </a:xfrm>
          </p:grpSpPr>
          <p:sp>
            <p:nvSpPr>
              <p:cNvPr id="14" name="Oval 13"/>
              <p:cNvSpPr>
                <a:spLocks noChangeAspect="1"/>
              </p:cNvSpPr>
              <p:nvPr userDrawn="1"/>
            </p:nvSpPr>
            <p:spPr>
              <a:xfrm>
                <a:off x="1925334" y="-741666"/>
                <a:ext cx="8341335" cy="8341335"/>
              </a:xfrm>
              <a:prstGeom prst="ellipse">
                <a:avLst/>
              </a:prstGeom>
              <a:noFill/>
              <a:ln w="12700">
                <a:solidFill>
                  <a:schemeClr val="bg2">
                    <a:alpha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G" dirty="0"/>
              </a:p>
            </p:txBody>
          </p:sp>
          <p:sp>
            <p:nvSpPr>
              <p:cNvPr id="17" name="Oval 16"/>
              <p:cNvSpPr>
                <a:spLocks noChangeAspect="1"/>
              </p:cNvSpPr>
              <p:nvPr userDrawn="1"/>
            </p:nvSpPr>
            <p:spPr>
              <a:xfrm>
                <a:off x="1482091" y="-1184909"/>
                <a:ext cx="9227819" cy="9227819"/>
              </a:xfrm>
              <a:prstGeom prst="ellipse">
                <a:avLst/>
              </a:prstGeom>
              <a:noFill/>
              <a:ln w="12700">
                <a:solidFill>
                  <a:schemeClr val="bg2">
                    <a:alpha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G" dirty="0"/>
              </a:p>
            </p:txBody>
          </p:sp>
          <p:sp>
            <p:nvSpPr>
              <p:cNvPr id="20" name="Oval 19"/>
              <p:cNvSpPr>
                <a:spLocks noChangeAspect="1"/>
              </p:cNvSpPr>
              <p:nvPr userDrawn="1"/>
            </p:nvSpPr>
            <p:spPr>
              <a:xfrm>
                <a:off x="969646" y="-1697354"/>
                <a:ext cx="10252709" cy="10252709"/>
              </a:xfrm>
              <a:prstGeom prst="ellipse">
                <a:avLst/>
              </a:prstGeom>
              <a:noFill/>
              <a:ln w="12700">
                <a:solidFill>
                  <a:schemeClr val="bg2">
                    <a:alpha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G" dirty="0"/>
              </a:p>
            </p:txBody>
          </p:sp>
        </p:grpSp>
      </p:grp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C478CC-BEC2-A348-A483-BD9A535FBE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Контейнер за заглавие 4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7" name="Контейнер за дата 6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42B54-A802-45D1-AA36-14F025B76833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Контейнер за долния колонтитул 7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itchFamily="34" charset="0" panose="020B0604020202020204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itchFamily="34" charset="0" panose="020B0604020202020204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8000"/>
                <a:lumOff val="92000"/>
              </a:schemeClr>
            </a:gs>
            <a:gs pos="34000">
              <a:schemeClr val="accent1">
                <a:lumMod val="39000"/>
                <a:lumOff val="61000"/>
              </a:schemeClr>
            </a:gs>
            <a:gs pos="62000">
              <a:schemeClr val="accent1">
                <a:lumMod val="73000"/>
                <a:lumOff val="27000"/>
              </a:schemeClr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2135696" y="3031960"/>
            <a:ext cx="8087877" cy="794080"/>
          </a:xfrm>
        </p:spPr>
        <p:txBody>
          <a:bodyPr>
            <a:normAutofit/>
          </a:bodyPr>
          <a:lstStyle/>
          <a:p>
            <a:r>
              <a:rPr lang="ru-RU" sz="4000" b="1" dirty="0"/>
              <a:t>ГОРМОНАЛЬНО-АКТИВНЫЕ АДЕНОМЫ ГИПОФИЗА</a:t>
            </a:r>
            <a:endParaRPr lang="en-BG" b="1" dirty="0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2632157" y="3959519"/>
            <a:ext cx="6927685" cy="53082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b="1" u="sng" dirty="0"/>
              <a:t>Выполнила:</a:t>
            </a:r>
            <a:r>
              <a:rPr lang="ru-RU" dirty="0"/>
              <a:t> Мутовина Виктория Владимировна,</a:t>
            </a:r>
            <a:br>
              <a:rPr lang="ru-RU" dirty="0"/>
            </a:br>
            <a:r>
              <a:rPr lang="ru-RU" dirty="0"/>
              <a:t>студентка 431 группы специальности "лечебное дело"</a:t>
            </a:r>
          </a:p>
          <a:p>
            <a:pPr algn="ctr"/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709246" y="481473"/>
            <a:ext cx="1449110" cy="14667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04144" y="390402"/>
            <a:ext cx="11583711" cy="57918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729668" y="1138690"/>
            <a:ext cx="6625724" cy="1231953"/>
          </a:xfrm>
        </p:spPr>
        <p:txBody>
          <a:bodyPr/>
          <a:lstStyle/>
          <a:p>
            <a:r>
              <a:rPr lang="ru-RU" sz="4400" b="1"/>
              <a:t>ЛЕЧЕНИЕ</a:t>
            </a:r>
            <a:endParaRPr sz="4400" b="1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5373822" y="177783"/>
            <a:ext cx="6625724" cy="2524849"/>
          </a:xfrm>
        </p:spPr>
        <p:txBody>
          <a:bodyPr/>
          <a:lstStyle/>
          <a:p>
            <a:pPr algn="ctr"/>
            <a:r>
              <a:rPr lang="ru-RU" sz="3600" i="1"/>
              <a:t>МЕДИКАМЕНТОЗНОЕ</a:t>
            </a:r>
            <a:endParaRPr sz="3600" i="1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611579" y="1138690"/>
            <a:ext cx="2059592" cy="3794473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55419" y="1440207"/>
            <a:ext cx="3799948" cy="3492956"/>
          </a:xfrm>
          <a:prstGeom prst="rect">
            <a:avLst/>
          </a:prstGeom>
        </p:spPr>
      </p:pic>
      <p:sp>
        <p:nvSpPr>
          <p:cNvPr id="6" name="Текст. поле 5"/>
          <p:cNvSpPr txBox="1"/>
          <p:nvPr/>
        </p:nvSpPr>
        <p:spPr>
          <a:xfrm>
            <a:off x="411084" y="2968293"/>
            <a:ext cx="5182085" cy="15558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Хирургическое лечение пролактином</a:t>
            </a:r>
            <a:r>
              <a:rPr lang="ru-RU" sz="2400"/>
              <a:t> </a:t>
            </a:r>
            <a:r>
              <a:rPr lang="en-US" sz="2400"/>
              <a:t>рассматривается в качестве </a:t>
            </a:r>
            <a:r>
              <a:rPr lang="en-US" sz="2400" b="1"/>
              <a:t>второй линии</a:t>
            </a:r>
            <a:r>
              <a:rPr lang="en-US" sz="2400"/>
              <a:t> терапии после медикаментозного лечения</a:t>
            </a:r>
          </a:p>
        </p:txBody>
      </p:sp>
      <p:sp>
        <p:nvSpPr>
          <p:cNvPr id="8" name="Текст. поле 7"/>
          <p:cNvSpPr txBox="1"/>
          <p:nvPr/>
        </p:nvSpPr>
        <p:spPr>
          <a:xfrm>
            <a:off x="273334" y="5265152"/>
            <a:ext cx="12349075" cy="155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ea typeface="+mn-ea"/>
                <a:cs typeface="Times New Roman" pitchFamily="18" charset="0" panose="02020603050405020304"/>
              </a:rPr>
              <a:t>Основные показания для хирургического лечения </a:t>
            </a:r>
            <a:r>
              <a:rPr lang="en-US" sz="2400">
                <a:ea typeface="+mn-ea"/>
                <a:cs typeface="Times New Roman" pitchFamily="18" charset="0" panose="02020603050405020304"/>
              </a:rPr>
              <a:t>– это непереносимость или недостаточная приверженность к медикаментозному лечению, компрессия зрительной хиазмы, внутриопухолевые кровоизлияния или апоплексия ножек гипофиза</a:t>
            </a:r>
            <a:r>
              <a:rPr lang="ru-RU" sz="2400">
                <a:ea typeface="+mn-ea"/>
                <a:cs typeface="Times New Roman" pitchFamily="18" charset="0" panose="02020603050405020304"/>
              </a:rPr>
              <a:t>.</a:t>
            </a:r>
            <a:endParaRPr lang="en-US" sz="2400">
              <a:ea typeface="+mn-ea"/>
              <a:cs typeface="Times New Roman" pitchFamily="18" charset="0" panose="02020603050405020304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>
              <a:ea typeface="+mn-ea"/>
              <a:cs typeface="Times New Roman" pitchFamily="18" charset="0" panose="020206030504050203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/>
              <a:t>СОМАТОТРОПИНОМА</a:t>
            </a:r>
            <a:endParaRPr b="1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867418" y="2017734"/>
            <a:ext cx="6045205" cy="1231953"/>
          </a:xfrm>
        </p:spPr>
        <p:txBody>
          <a:bodyPr/>
          <a:lstStyle/>
          <a:p>
            <a:r>
              <a:rPr lang="ru-RU" i="1"/>
              <a:t>— гормонально-активная аденома гипофиза, продуцирующая </a:t>
            </a:r>
            <a:r>
              <a:rPr lang="ru-RU" b="1" i="1"/>
              <a:t>гормон роста.</a:t>
            </a:r>
            <a:r>
              <a:rPr lang="ru-RU" i="1"/>
              <a:t> </a:t>
            </a:r>
            <a:endParaRPr i="1"/>
          </a:p>
        </p:txBody>
      </p:sp>
      <p:sp>
        <p:nvSpPr>
          <p:cNvPr id="4" name="Стрелка углом 3"/>
          <p:cNvSpPr/>
          <p:nvPr/>
        </p:nvSpPr>
        <p:spPr>
          <a:xfrm>
            <a:off x="1948184" y="452608"/>
            <a:ext cx="1525093" cy="95441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Текст. поле 4"/>
          <p:cNvSpPr txBox="1"/>
          <p:nvPr/>
        </p:nvSpPr>
        <p:spPr>
          <a:xfrm>
            <a:off x="3616850" y="348844"/>
            <a:ext cx="2878257" cy="580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/>
              <a:t>АКРОМЕГАЛИЯ</a:t>
            </a:r>
            <a:endParaRPr lang="en-US" sz="3200" b="1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705167" y="571500"/>
            <a:ext cx="3905250" cy="5715000"/>
          </a:xfrm>
          <a:prstGeom prst="rect">
            <a:avLst/>
          </a:prstGeom>
        </p:spPr>
      </p:pic>
      <p:sp>
        <p:nvSpPr>
          <p:cNvPr id="7" name="Текст. поле 6"/>
          <p:cNvSpPr txBox="1"/>
          <p:nvPr/>
        </p:nvSpPr>
        <p:spPr>
          <a:xfrm>
            <a:off x="227863" y="3012443"/>
            <a:ext cx="6802681" cy="358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indent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itchFamily="18" charset="2" panose="05050102010706020507"/>
              <a:buNone/>
            </a:pPr>
            <a:r>
              <a:rPr lang="ru-RU" sz="2000" i="1">
                <a:ea typeface="+mn-ea"/>
                <a:cs typeface="Times New Roman" pitchFamily="18" charset="0" panose="02020603050405020304"/>
              </a:rPr>
              <a:t>- изменения внешности, огрубение черт лица, увеличение размеров кистей и стоп</a:t>
            </a:r>
            <a:br>
              <a:rPr lang="ru-RU" sz="2000" i="1">
                <a:ea typeface="+mn-ea"/>
                <a:cs typeface="Times New Roman" pitchFamily="18" charset="0" panose="02020603050405020304"/>
              </a:rPr>
            </a:br>
            <a:r>
              <a:rPr lang="ru-RU" sz="2000" i="1">
                <a:ea typeface="+mn-ea"/>
                <a:cs typeface="Times New Roman" pitchFamily="18" charset="0" panose="02020603050405020304"/>
              </a:rPr>
              <a:t>- артральгии</a:t>
            </a:r>
            <a:br>
              <a:rPr lang="ru-RU" sz="2000" i="1">
                <a:ea typeface="+mn-ea"/>
                <a:cs typeface="Times New Roman" pitchFamily="18" charset="0" panose="02020603050405020304"/>
              </a:rPr>
            </a:br>
            <a:r>
              <a:rPr lang="ru-RU" sz="2000" i="1">
                <a:ea typeface="+mn-ea"/>
                <a:cs typeface="Times New Roman" pitchFamily="18" charset="0" panose="02020603050405020304"/>
              </a:rPr>
              <a:t>- потливость</a:t>
            </a:r>
            <a:br>
              <a:rPr lang="ru-RU" sz="2000" i="1">
                <a:ea typeface="+mn-ea"/>
                <a:cs typeface="Times New Roman" pitchFamily="18" charset="0" panose="02020603050405020304"/>
              </a:rPr>
            </a:br>
            <a:r>
              <a:rPr lang="ru-RU" sz="2000" i="1">
                <a:ea typeface="+mn-ea"/>
                <a:cs typeface="Times New Roman" pitchFamily="18" charset="0" panose="02020603050405020304"/>
              </a:rPr>
              <a:t>- спланхномегалия с последующим развитием органной недостаточности</a:t>
            </a:r>
            <a:br>
              <a:rPr lang="ru-RU" sz="2000" i="1">
                <a:ea typeface="+mn-ea"/>
                <a:cs typeface="Times New Roman" pitchFamily="18" charset="0" panose="02020603050405020304"/>
              </a:rPr>
            </a:br>
            <a:r>
              <a:rPr lang="ru-RU" sz="2000" i="1">
                <a:ea typeface="+mn-ea"/>
                <a:cs typeface="Times New Roman" pitchFamily="18" charset="0" panose="02020603050405020304"/>
              </a:rPr>
              <a:t>- головные боли</a:t>
            </a:r>
            <a:br>
              <a:rPr lang="ru-RU" sz="2000" i="1">
                <a:ea typeface="+mn-ea"/>
                <a:cs typeface="Times New Roman" pitchFamily="18" charset="0" panose="02020603050405020304"/>
              </a:rPr>
            </a:br>
            <a:r>
              <a:rPr lang="ru-RU" sz="2000" i="1">
                <a:ea typeface="+mn-ea"/>
                <a:cs typeface="Times New Roman" pitchFamily="18" charset="0" panose="02020603050405020304"/>
              </a:rPr>
              <a:t>- гипофизарная недостаточночть</a:t>
            </a:r>
            <a:br>
              <a:rPr lang="ru-RU" sz="2000" i="1">
                <a:ea typeface="+mn-ea"/>
                <a:cs typeface="Times New Roman" pitchFamily="18" charset="0" panose="02020603050405020304"/>
              </a:rPr>
            </a:br>
            <a:r>
              <a:rPr lang="ru-RU" sz="2000" i="1">
                <a:ea typeface="+mn-ea"/>
                <a:cs typeface="Times New Roman" pitchFamily="18" charset="0" panose="02020603050405020304"/>
              </a:rPr>
              <a:t>- хиазмальный синдром</a:t>
            </a:r>
            <a:br>
              <a:rPr lang="ru-RU" sz="2000" i="1">
                <a:ea typeface="+mn-ea"/>
                <a:cs typeface="Times New Roman" pitchFamily="18" charset="0" panose="02020603050405020304"/>
              </a:rPr>
            </a:br>
            <a:r>
              <a:rPr lang="ru-RU" sz="2000" i="1">
                <a:ea typeface="+mn-ea"/>
                <a:cs typeface="Times New Roman" pitchFamily="18" charset="0" panose="02020603050405020304"/>
              </a:rPr>
              <a:t>- симптоматический сд</a:t>
            </a:r>
            <a:endParaRPr lang="ru-RU" sz="800" b="0" i="0" u="none" strike="noStrike">
              <a:latin typeface="Times New Roman" pitchFamily="18" charset="0" panose="02020603050405020304"/>
              <a:ea typeface="+mn-ea"/>
              <a:cs typeface="Times New Roman" pitchFamily="18" charset="0" panose="02020603050405020304"/>
            </a:endParaRPr>
          </a:p>
        </p:txBody>
      </p:sp>
      <p:cxnSp>
        <p:nvCxnSpPr>
          <p:cNvPr id="8" name="Прямая соед. линия 1 7"/>
          <p:cNvCxnSpPr/>
          <p:nvPr/>
        </p:nvCxnSpPr>
        <p:spPr>
          <a:xfrm>
            <a:off x="1048394" y="3012443"/>
            <a:ext cx="6238123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5157358" y="394248"/>
            <a:ext cx="6625724" cy="2524849"/>
          </a:xfrm>
        </p:spPr>
        <p:txBody>
          <a:bodyPr/>
          <a:lstStyle/>
          <a:p>
            <a:pPr algn="ctr"/>
            <a:r>
              <a:rPr b="1">
                <a:latin typeface="Arial" pitchFamily="34" charset="0" panose="020B0604020202020204"/>
                <a:ea typeface="Arial" pitchFamily="34" charset="0" panose="020B0604020202020204"/>
                <a:cs typeface="Arial" pitchFamily="34" charset="0" panose="020B0604020202020204"/>
              </a:rPr>
              <a:t>Избыток гормона роста приводит к следующим изменениям:</a:t>
            </a:r>
          </a:p>
          <a:p>
            <a:pPr marL="342900" indent="-342900">
              <a:buFont typeface="Arial" pitchFamily="34" charset="0" panose="020B0604020202020204"/>
              <a:buChar char="•"/>
            </a:pPr>
            <a:r>
              <a:t>нарушается углеводный обмен, и развивается </a:t>
            </a:r>
            <a:r>
              <a:rPr b="1"/>
              <a:t>гипергликемия</a:t>
            </a:r>
            <a:r>
              <a:t>;</a:t>
            </a:r>
          </a:p>
          <a:p>
            <a:pPr marL="342900" indent="-342900">
              <a:buFont typeface="Arial" pitchFamily="34" charset="0" panose="020B0604020202020204"/>
              <a:buChar char="•"/>
            </a:pPr>
            <a:r>
              <a:t>стимулируются молочные железы, из сосков выделяется белесоватая жидкость;</a:t>
            </a:r>
          </a:p>
          <a:p>
            <a:pPr marL="342900" indent="-342900">
              <a:buFont typeface="Arial" pitchFamily="34" charset="0" panose="020B0604020202020204"/>
              <a:buChar char="•"/>
            </a:pPr>
            <a:r>
              <a:rPr b="1"/>
              <a:t>усиливается синтез белков</a:t>
            </a:r>
            <a:r>
              <a:t>, из-за чего растёт количество и размер клеток хрящевой ткани, что в итоге приводит к увеличению частей тела;</a:t>
            </a:r>
          </a:p>
          <a:p>
            <a:pPr marL="342900" indent="-342900">
              <a:buFont typeface="Arial" pitchFamily="34" charset="0" panose="020B0604020202020204"/>
              <a:buChar char="•"/>
            </a:pPr>
            <a:r>
              <a:rPr b="1"/>
              <a:t>усиливается транспорт аминокислот </a:t>
            </a:r>
            <a:r>
              <a:t>в мышечные клетки, внутренние органы работают активнее и становятся крупнее.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4762500" cy="4295775"/>
          </a:xfrm>
          <a:prstGeom prst="rect">
            <a:avLst/>
          </a:prstGeom>
        </p:spPr>
      </p:pic>
      <p:sp>
        <p:nvSpPr>
          <p:cNvPr id="5" name="Текст. поле 4"/>
          <p:cNvSpPr txBox="1"/>
          <p:nvPr/>
        </p:nvSpPr>
        <p:spPr>
          <a:xfrm>
            <a:off x="1069417" y="5057406"/>
            <a:ext cx="2426878" cy="7033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/>
              <a:t>4 </a:t>
            </a:r>
            <a:r>
              <a:rPr lang="ru-RU" sz="4000" b="1"/>
              <a:t>СТАДИИ</a:t>
            </a:r>
            <a:endParaRPr lang="en-US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/>
              <a:t>ДИАГНОСТИКА</a:t>
            </a:r>
            <a:endParaRPr b="1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4616196" y="567748"/>
            <a:ext cx="7284958" cy="2524849"/>
          </a:xfrm>
        </p:spPr>
        <p:txBody>
          <a:bodyPr/>
          <a:lstStyle/>
          <a:p>
            <a:pPr marL="4572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·"/>
            </a:pPr>
            <a:r>
              <a:rPr lang="en-US" sz="3200" b="0" i="0" u="none" strike="noStrik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Анализ на ИФР-1 </a:t>
            </a:r>
          </a:p>
          <a:p>
            <a:pPr marL="4572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·"/>
            </a:pPr>
            <a:r>
              <a:rPr lang="en-US" sz="3200" b="0" i="0" u="none" strike="noStrik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Оральный глюкозотолерантный тест </a:t>
            </a:r>
          </a:p>
          <a:p>
            <a:pPr marL="4572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·"/>
            </a:pPr>
            <a:r>
              <a:rPr lang="en-US" sz="3200" b="0" i="0" u="none" strike="noStrik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Исследование базального уровня гормона роста</a:t>
            </a:r>
            <a:endParaRPr b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Текст. поле 3"/>
          <p:cNvSpPr txBox="1"/>
          <p:nvPr/>
        </p:nvSpPr>
        <p:spPr>
          <a:xfrm>
            <a:off x="1041655" y="2875777"/>
            <a:ext cx="10640012" cy="369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>
                <a:solidFill>
                  <a:srgbClr val="000000"/>
                </a:solidFill>
                <a:latin typeface="roboto" charset="0"/>
                <a:ea typeface="+mn-ea"/>
                <a:cs typeface="Times New Roman" pitchFamily="18" charset="0" panose="02020603050405020304"/>
              </a:rPr>
              <a:t>МРТ головного мозга с контрастированием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i="0" u="none" strike="noStrike">
              <a:solidFill>
                <a:srgbClr val="000000"/>
              </a:solidFill>
              <a:latin typeface="roboto" charset="0"/>
              <a:ea typeface="+mn-ea"/>
              <a:cs typeface="Times New Roman" pitchFamily="18" charset="0" panose="02020603050405020304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>
                <a:solidFill>
                  <a:srgbClr val="000000"/>
                </a:solidFill>
                <a:latin typeface="roboto" charset="0"/>
                <a:ea typeface="+mn-ea"/>
                <a:cs typeface="Times New Roman" pitchFamily="18" charset="0" panose="02020603050405020304"/>
              </a:rPr>
              <a:t>Выделяют пять степеней развития аденомы гипофиза: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0" i="0" u="none" strike="noStrike">
              <a:solidFill>
                <a:srgbClr val="000000"/>
              </a:solidFill>
              <a:latin typeface="roboto" charset="0"/>
              <a:ea typeface="+mn-ea"/>
              <a:cs typeface="Times New Roman" pitchFamily="18" charset="0" panose="02020603050405020304"/>
            </a:endParaRPr>
          </a:p>
          <a:p>
            <a:pPr marL="228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>
                <a:solidFill>
                  <a:srgbClr val="000000"/>
                </a:solidFill>
                <a:latin typeface="roboto" charset="0"/>
                <a:ea typeface="+mn-ea"/>
                <a:cs typeface="Times New Roman" pitchFamily="18" charset="0" panose="02020603050405020304"/>
              </a:rPr>
              <a:t>0 — микроаденома размером менее 10 мм, без роста;</a:t>
            </a:r>
          </a:p>
          <a:p>
            <a:pPr marL="228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>
                <a:solidFill>
                  <a:srgbClr val="000000"/>
                </a:solidFill>
                <a:latin typeface="roboto" charset="0"/>
                <a:ea typeface="+mn-ea"/>
                <a:cs typeface="Times New Roman" pitchFamily="18" charset="0" panose="02020603050405020304"/>
              </a:rPr>
              <a:t>1 — аденома размером до 10 мм, частично разрушает турецкое седло;</a:t>
            </a:r>
          </a:p>
          <a:p>
            <a:pPr marL="228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>
                <a:solidFill>
                  <a:srgbClr val="000000"/>
                </a:solidFill>
                <a:latin typeface="roboto" charset="0"/>
                <a:ea typeface="+mn-ea"/>
                <a:cs typeface="Times New Roman" pitchFamily="18" charset="0" panose="02020603050405020304"/>
              </a:rPr>
              <a:t>2 — макроаденома более 10 мм, целиком заполняет турецкое седло;</a:t>
            </a:r>
          </a:p>
          <a:p>
            <a:pPr marL="228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>
                <a:solidFill>
                  <a:srgbClr val="000000"/>
                </a:solidFill>
                <a:latin typeface="roboto" charset="0"/>
                <a:ea typeface="+mn-ea"/>
                <a:cs typeface="Times New Roman" pitchFamily="18" charset="0" panose="02020603050405020304"/>
              </a:rPr>
              <a:t>3 — макроаденома разрушает турецкое седло и прорастает в сфеноидальный или кавернозный синусы;</a:t>
            </a:r>
          </a:p>
          <a:p>
            <a:pPr marL="228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>
                <a:solidFill>
                  <a:srgbClr val="000000"/>
                </a:solidFill>
                <a:latin typeface="roboto" charset="0"/>
                <a:ea typeface="+mn-ea"/>
                <a:cs typeface="Times New Roman" pitchFamily="18" charset="0" panose="02020603050405020304"/>
              </a:rPr>
              <a:t>4 — макроаденома полностью разрушает турецкое седло и прорастает в окружающие ткани</a:t>
            </a:r>
            <a:r>
              <a:rPr lang="en-US" sz="1800" b="0" i="0" u="none" strike="noStrike">
                <a:solidFill>
                  <a:srgbClr val="000000"/>
                </a:solidFill>
                <a:latin typeface="roboto" charset="0"/>
                <a:ea typeface="+mn-ea"/>
                <a:cs typeface="Times New Roman" pitchFamily="18" charset="0" panose="02020603050405020304"/>
              </a:rPr>
              <a:t> </a:t>
            </a:r>
            <a:endParaRPr lang="en-US" sz="900" b="0" i="0" u="none" strike="noStrike">
              <a:solidFill>
                <a:srgbClr val="000000"/>
              </a:solidFill>
              <a:latin typeface="roboto" charset="0"/>
              <a:ea typeface="+mn-ea"/>
              <a:cs typeface="Times New Roman" pitchFamily="18" charset="0" panose="020206030504050203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-718"/>
            <a:ext cx="12117529" cy="685871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. поле 3"/>
          <p:cNvSpPr txBox="1"/>
          <p:nvPr/>
        </p:nvSpPr>
        <p:spPr>
          <a:xfrm>
            <a:off x="982619" y="270655"/>
            <a:ext cx="8534400" cy="2165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Для лечения акромегалии применяются три группы препаратов:</a:t>
            </a:r>
          </a:p>
          <a:p>
            <a:pPr marL="4572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·"/>
            </a:pPr>
            <a:r>
              <a:rPr lang="en-US" sz="2400" b="0" i="0" u="none" strike="noStrik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аналоги соматостатина;</a:t>
            </a:r>
          </a:p>
          <a:p>
            <a:pPr marL="4572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·"/>
            </a:pPr>
            <a:r>
              <a:rPr lang="en-US" sz="2400" b="0" i="0" u="none" strike="noStrik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агонисты дофаминовых рецепторов;</a:t>
            </a:r>
          </a:p>
          <a:p>
            <a:pPr marL="4572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·"/>
            </a:pPr>
            <a:r>
              <a:rPr lang="en-US" sz="2400" b="0" i="0" u="none" strike="noStrik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антагонисты рецепторов соматотропного гормона.</a:t>
            </a:r>
            <a:endParaRPr lang="en-US" sz="1000" b="0" i="0" u="none" strike="noStrik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19014" y="2627097"/>
            <a:ext cx="4152189" cy="4152189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58402" y="2750088"/>
            <a:ext cx="3906207" cy="390620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/>
              <a:t>КОРТИКОТРОПИНОМА</a:t>
            </a:r>
            <a:endParaRPr b="1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591918" y="3150505"/>
            <a:ext cx="5671311" cy="1816419"/>
          </a:xfrm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r>
              <a:rPr lang="en-US" sz="2000" b="0" i="1" u="none" strike="noStrike">
                <a:solidFill>
                  <a:srgbClr val="000000"/>
                </a:solidFill>
                <a:latin typeface="open sans" charset="0"/>
                <a:ea typeface="+mn-ea"/>
                <a:cs typeface="Times New Roman" pitchFamily="18" charset="0" panose="02020603050405020304"/>
              </a:rPr>
              <a:t>аденома гипофиза, вырабатывающая АКТГ, выявляется практически в </a:t>
            </a:r>
            <a:r>
              <a:rPr lang="en-US" sz="2000" b="1" i="1" u="none" strike="noStrike">
                <a:solidFill>
                  <a:srgbClr val="000000"/>
                </a:solidFill>
                <a:latin typeface="open sans" charset="0"/>
                <a:ea typeface="+mn-ea"/>
                <a:cs typeface="Times New Roman" pitchFamily="18" charset="0" panose="02020603050405020304"/>
              </a:rPr>
              <a:t>100% случаев болезни Иценко-Кушинга.</a:t>
            </a:r>
            <a:r>
              <a:rPr lang="en-US" sz="1714" b="1" i="1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 </a:t>
            </a:r>
            <a:endParaRPr b="1" i="1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563299" y="340480"/>
            <a:ext cx="5310085" cy="617703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355774" y="200747"/>
            <a:ext cx="6625724" cy="1231953"/>
          </a:xfrm>
        </p:spPr>
        <p:txBody>
          <a:bodyPr/>
          <a:lstStyle/>
          <a:p>
            <a:r>
              <a:rPr lang="en-US" sz="3600" b="0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АКТГ-стимуляци</a:t>
            </a:r>
            <a:r>
              <a:rPr lang="ru-RU" sz="3600" b="0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я</a:t>
            </a:r>
            <a:r>
              <a:rPr lang="en-US" sz="3600" b="0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 в коре надпочечников </a:t>
            </a:r>
          </a:p>
        </p:txBody>
      </p:sp>
      <p:sp>
        <p:nvSpPr>
          <p:cNvPr id="4" name="Текст. поле 3"/>
          <p:cNvSpPr txBox="1"/>
          <p:nvPr/>
        </p:nvSpPr>
        <p:spPr>
          <a:xfrm>
            <a:off x="6204232" y="567068"/>
            <a:ext cx="5720357" cy="1199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декретируются глюкокортикоиды </a:t>
            </a:r>
            <a:endParaRPr lang="en-US"/>
          </a:p>
        </p:txBody>
      </p:sp>
      <p:sp>
        <p:nvSpPr>
          <p:cNvPr id="5" name="Стрелка вправо 4"/>
          <p:cNvSpPr/>
          <p:nvPr/>
        </p:nvSpPr>
        <p:spPr>
          <a:xfrm>
            <a:off x="4348976" y="1167039"/>
            <a:ext cx="1574289" cy="531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Текст. поле 6"/>
          <p:cNvSpPr txBox="1"/>
          <p:nvPr/>
        </p:nvSpPr>
        <p:spPr>
          <a:xfrm>
            <a:off x="530011" y="2198477"/>
            <a:ext cx="4736426" cy="2539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Отсутствие циркадных ритмов и бесконтрольная гиперсекреция АКТГ опухолью</a:t>
            </a:r>
            <a:endParaRPr lang="en-US" sz="3200" b="0" i="0" u="none" strike="noStrike">
              <a:solidFill>
                <a:srgbClr val="000000"/>
              </a:solidFill>
              <a:latin typeface="Segoe UI" charset="0"/>
            </a:endParaRPr>
          </a:p>
        </p:txBody>
      </p:sp>
      <p:sp>
        <p:nvSpPr>
          <p:cNvPr id="8" name="Текст. поле 7"/>
          <p:cNvSpPr txBox="1"/>
          <p:nvPr/>
        </p:nvSpPr>
        <p:spPr>
          <a:xfrm>
            <a:off x="6666680" y="2319774"/>
            <a:ext cx="4267200" cy="2297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 </a:t>
            </a:r>
            <a:r>
              <a:rPr lang="en-US" sz="3600" b="1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гиперсекреци</a:t>
            </a:r>
            <a:r>
              <a:rPr lang="ru-RU" sz="3600" b="1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я</a:t>
            </a:r>
            <a:r>
              <a:rPr lang="en-US" sz="3600" b="1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 кортизола с извращением ее ритма</a:t>
            </a:r>
            <a:endParaRPr lang="en-US" sz="3600" b="1" i="0" u="none" strike="noStrike">
              <a:solidFill>
                <a:srgbClr val="000000"/>
              </a:solidFill>
              <a:latin typeface="Segoe UI" charset="0"/>
            </a:endParaRPr>
          </a:p>
        </p:txBody>
      </p:sp>
      <p:sp>
        <p:nvSpPr>
          <p:cNvPr id="9" name="Стрелка вправо 4"/>
          <p:cNvSpPr/>
          <p:nvPr/>
        </p:nvSpPr>
        <p:spPr>
          <a:xfrm>
            <a:off x="4629943" y="3202723"/>
            <a:ext cx="1574289" cy="531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Текст. поле 9"/>
          <p:cNvSpPr txBox="1"/>
          <p:nvPr/>
        </p:nvSpPr>
        <p:spPr>
          <a:xfrm>
            <a:off x="506944" y="4885882"/>
            <a:ext cx="11394577" cy="156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-171450" algn="l" defTabSz="914400" rtl="0" eaLnBrk="1" latinLnBrk="0" hangingPunct="1">
              <a:buFont typeface="Wingdings" charset="0"/>
              <a:buChar char="ü"/>
            </a:pPr>
            <a:r>
              <a:rPr lang="en-US" sz="2400" b="0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При гиперкортизолизме происходит усиление глюконеогенеза, а синтезируемая глюкоза идет на образование жиров. </a:t>
            </a:r>
            <a:r>
              <a:rPr lang="ru-RU" sz="2400" b="0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 </a:t>
            </a:r>
          </a:p>
          <a:p>
            <a:pPr marL="0" indent="-171450" algn="l" defTabSz="914400" rtl="0" eaLnBrk="1" latinLnBrk="0" hangingPunct="1">
              <a:buFont typeface="Wingdings" charset="0"/>
              <a:buChar char="ü"/>
            </a:pPr>
            <a:r>
              <a:rPr lang="en-US" sz="2400" b="0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Повышение концентрации андрогенов ведет к гирсутизму и дисменорее у женщин. </a:t>
            </a:r>
            <a:endParaRPr lang="ru-RU" sz="700" b="1" i="0" u="none" strike="noStrike">
              <a:solidFill>
                <a:srgbClr val="000000"/>
              </a:solidFill>
              <a:latin typeface="Segoe UI" charset="0"/>
              <a:ea typeface="+mn-ea"/>
              <a:cs typeface="Times New Roman" pitchFamily="18" charset="0" panose="020206030504050203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5491895" y="92514"/>
            <a:ext cx="4687380" cy="1231953"/>
          </a:xfrm>
        </p:spPr>
        <p:txBody>
          <a:bodyPr/>
          <a:lstStyle/>
          <a:p>
            <a:r>
              <a:rPr lang="ru-RU" sz="4000" b="1"/>
              <a:t>ДИАГНОСТИКА</a:t>
            </a:r>
            <a:endParaRPr b="1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5373823" y="1417536"/>
            <a:ext cx="6625724" cy="2524849"/>
          </a:xfrm>
        </p:spPr>
        <p:txBody>
          <a:bodyPr/>
          <a:lstStyle/>
          <a:p>
            <a:r>
              <a:rPr lang="en-US" sz="2000" b="0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Особое место в диагностике микрокортикотропином занимает билатеральное одновременное измерение уровня гормонов</a:t>
            </a:r>
            <a:r>
              <a:rPr lang="ru-RU" sz="2000" b="0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.</a:t>
            </a:r>
          </a:p>
          <a:p>
            <a:endParaRPr lang="ru-RU" sz="2000" b="0" i="0" u="none" strike="noStrike">
              <a:solidFill>
                <a:srgbClr val="000000"/>
              </a:solidFill>
              <a:latin typeface="Segoe UI" charset="0"/>
              <a:ea typeface="+mn-ea"/>
              <a:cs typeface="Times New Roman" pitchFamily="18" charset="0" panose="02020603050405020304"/>
            </a:endParaRPr>
          </a:p>
          <a:p>
            <a:r>
              <a:rPr lang="en-US" sz="2000" b="0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При данной методике возможно также определение градиента ПРЛ. </a:t>
            </a:r>
            <a:endParaRPr lang="ru-RU" sz="2000" b="0" i="0" u="none" strike="noStrike">
              <a:solidFill>
                <a:srgbClr val="000000"/>
              </a:solidFill>
              <a:latin typeface="Segoe UI" charset="0"/>
              <a:ea typeface="+mn-ea"/>
              <a:cs typeface="Times New Roman" pitchFamily="18" charset="0" panose="02020603050405020304"/>
            </a:endParaRPr>
          </a:p>
          <a:p>
            <a:endParaRPr lang="ru-RU" sz="2000" b="0" i="0" u="none" strike="noStrike">
              <a:solidFill>
                <a:srgbClr val="000000"/>
              </a:solidFill>
              <a:latin typeface="Segoe UI" charset="0"/>
              <a:ea typeface="+mn-ea"/>
              <a:cs typeface="Times New Roman" pitchFamily="18" charset="0" panose="02020603050405020304"/>
            </a:endParaRPr>
          </a:p>
          <a:p>
            <a:r>
              <a:rPr lang="ru-RU" sz="3600" b="1" i="0" u="sng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МРТ</a:t>
            </a:r>
            <a:endParaRPr lang="ru-RU" sz="2000" b="1" i="0" u="sng" strike="noStrike">
              <a:solidFill>
                <a:srgbClr val="000000"/>
              </a:solidFill>
              <a:latin typeface="Segoe UI" charset="0"/>
              <a:ea typeface="+mn-ea"/>
              <a:cs typeface="Times New Roman" pitchFamily="18" charset="0" panose="02020603050405020304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61911" y="0"/>
            <a:ext cx="5010178" cy="68069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/>
        <p:txBody>
          <a:bodyPr vert="horz" lIns="91440" tIns="45720" rIns="91440" bIns="45720" anchor="ctr">
            <a:noAutofit/>
          </a:bodyPr>
          <a:lstStyle/>
          <a:p>
            <a:r>
              <a:rPr lang="ru-RU" sz="6000" b="1" dirty="0">
                <a:solidFill>
                  <a:schemeClr val="bg2">
                    <a:lumMod val="10000"/>
                  </a:schemeClr>
                </a:solidFill>
              </a:rPr>
              <a:t>Гипофиз</a:t>
            </a:r>
            <a:r>
              <a:rPr lang="ru-RU" sz="6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6000" dirty="0">
                <a:solidFill>
                  <a:schemeClr val="tx1"/>
                </a:solidFill>
              </a:rPr>
              <a:t>-</a:t>
            </a:r>
            <a:r>
              <a:rPr lang="ru-RU" sz="6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BG" sz="6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Subtitle 2"/>
          <p:cNvSpPr txBox="1"/>
          <p:nvPr/>
        </p:nvSpPr>
        <p:spPr>
          <a:xfrm>
            <a:off x="580368" y="4204995"/>
            <a:ext cx="6035803" cy="6851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 panose="020B0604020202020204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1800" i="1" dirty="0"/>
              <a:t>нейроэндокринный орган, главной функцией которого является продукция регуляторных гормонов. </a:t>
            </a:r>
            <a:endParaRPr lang="en-BG" sz="1600" i="1" dirty="0"/>
          </a:p>
        </p:txBody>
      </p:sp>
      <p:sp>
        <p:nvSpPr>
          <p:cNvPr id="5" name="Текст. поле 4"/>
          <p:cNvSpPr txBox="1"/>
          <p:nvPr/>
        </p:nvSpPr>
        <p:spPr>
          <a:xfrm>
            <a:off x="1564985" y="3031603"/>
            <a:ext cx="8534400" cy="39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chemeClr val="accent1">
                    <a:lumMod val="75000"/>
                  </a:schemeClr>
                </a:solidFill>
              </a:rPr>
              <a:t>(питуитарная железа)</a:t>
            </a:r>
            <a:endParaRPr lang="en-US" i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411539" y="420938"/>
            <a:ext cx="5390714" cy="6016124"/>
          </a:xfrm>
          <a:prstGeom prst="rect">
            <a:avLst/>
          </a:prstGeom>
        </p:spPr>
      </p:pic>
      <p:sp>
        <p:nvSpPr>
          <p:cNvPr id="7" name="Эллипс 6"/>
          <p:cNvSpPr/>
          <p:nvPr/>
        </p:nvSpPr>
        <p:spPr>
          <a:xfrm>
            <a:off x="8255182" y="3084953"/>
            <a:ext cx="974091" cy="936774"/>
          </a:xfrm>
          <a:prstGeom prst="ellipse">
            <a:avLst/>
          </a:prstGeom>
          <a:noFill/>
          <a:ln w="60325">
            <a:solidFill>
              <a:srgbClr val="C0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096000" y="699143"/>
            <a:ext cx="5710012" cy="5317609"/>
          </a:xfrm>
          <a:prstGeom prst="rect">
            <a:avLst/>
          </a:prstGeom>
        </p:spPr>
      </p:pic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/>
              <a:t>ТИРЕОТРОПИНОМА</a:t>
            </a:r>
            <a:r>
              <a:t> 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729667" y="2332592"/>
            <a:ext cx="4903845" cy="2524849"/>
          </a:xfrm>
        </p:spPr>
        <p:txBody>
          <a:bodyPr/>
          <a:lstStyle/>
          <a:p>
            <a:r>
              <a:t>— аденома гипофиза, секретирующая ТТГ. </a:t>
            </a:r>
            <a:endParaRPr lang="ru-RU"/>
          </a:p>
          <a:p>
            <a:r>
              <a:rPr sz="2400"/>
              <a:t>Если она носит первичный характер, то проявляется </a:t>
            </a:r>
            <a:r>
              <a:rPr sz="2400" b="1"/>
              <a:t>симптомами гипертиреоза</a:t>
            </a:r>
            <a:r>
              <a:rPr sz="2400"/>
              <a:t>. Если возникает вторично, то наблюдается гипотиреоз.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729668" y="1214196"/>
            <a:ext cx="10108840" cy="1231953"/>
          </a:xfrm>
        </p:spPr>
        <p:txBody>
          <a:bodyPr/>
          <a:lstStyle/>
          <a:p>
            <a:r>
              <a:rPr lang="en-US" sz="3600" b="0" i="0" u="none" strike="noStrike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 panose="02020603050405020304"/>
              </a:rPr>
              <a:t>Мутировавшие клетки синтезируют</a:t>
            </a:r>
            <a:r>
              <a:rPr lang="en-US" sz="3600" b="1" i="0" u="none" strike="noStrike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 panose="02020603050405020304"/>
              </a:rPr>
              <a:t> ТТГ</a:t>
            </a:r>
            <a:r>
              <a:rPr lang="en-US" sz="3600" b="0" i="0" u="none" strike="noStrike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 panose="02020603050405020304"/>
              </a:rPr>
              <a:t> </a:t>
            </a:r>
          </a:p>
        </p:txBody>
      </p:sp>
      <p:sp>
        <p:nvSpPr>
          <p:cNvPr id="4" name="Текст. поле 3"/>
          <p:cNvSpPr txBox="1"/>
          <p:nvPr/>
        </p:nvSpPr>
        <p:spPr>
          <a:xfrm>
            <a:off x="392260" y="3896174"/>
            <a:ext cx="11407479" cy="137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/>
              <a:t>Н</a:t>
            </a:r>
            <a:r>
              <a:rPr lang="en-US" sz="2800"/>
              <a:t>ечувствительность аномальных тиреотрофов к высокому содержанию тиреоидных гормонов, в норме ингибирующих продукцию ТТГ, связана с возникшими в результате мутации изменениями их рецепторов.</a:t>
            </a:r>
            <a:endParaRPr lang="en-US"/>
          </a:p>
        </p:txBody>
      </p:sp>
      <p:sp>
        <p:nvSpPr>
          <p:cNvPr id="5" name="Стрелка вниз 4"/>
          <p:cNvSpPr/>
          <p:nvPr/>
        </p:nvSpPr>
        <p:spPr>
          <a:xfrm>
            <a:off x="4760800" y="2328077"/>
            <a:ext cx="1023288" cy="137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93584" y="108286"/>
            <a:ext cx="11604832" cy="664142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416054" y="-68875"/>
            <a:ext cx="93598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89781" y="131362"/>
            <a:ext cx="11812437" cy="65952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967037" y="1071562"/>
            <a:ext cx="6257925" cy="4714875"/>
          </a:xfrm>
          <a:prstGeom prst="rect">
            <a:avLst/>
          </a:prstGeom>
        </p:spPr>
      </p:pic>
      <p:sp>
        <p:nvSpPr>
          <p:cNvPr id="7" name="Текст. поле 6"/>
          <p:cNvSpPr txBox="1"/>
          <p:nvPr/>
        </p:nvSpPr>
        <p:spPr>
          <a:xfrm>
            <a:off x="7950163" y="305685"/>
            <a:ext cx="3991280" cy="90362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5400" b="1" i="1">
                <a:solidFill>
                  <a:schemeClr val="accent3"/>
                </a:solidFill>
                <a:latin typeface="+mj-lt"/>
              </a:rPr>
              <a:t>СТРОЕНИЕ</a:t>
            </a:r>
            <a:endParaRPr lang="en-US" sz="5400" b="1" i="1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8" name="Эллипс 7"/>
          <p:cNvSpPr/>
          <p:nvPr/>
        </p:nvSpPr>
        <p:spPr>
          <a:xfrm>
            <a:off x="3114689" y="3497874"/>
            <a:ext cx="3079704" cy="26369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/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68457" y="0"/>
            <a:ext cx="106407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183315" y="2813023"/>
            <a:ext cx="9671632" cy="1231953"/>
          </a:xfrm>
        </p:spPr>
        <p:txBody>
          <a:bodyPr/>
          <a:lstStyle/>
          <a:p>
            <a:r>
              <a:rPr lang="en-US" sz="3600" b="1" i="0" u="none" strike="noStrike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 panose="02020603050405020304"/>
              </a:rPr>
              <a:t>Аденома гипофиза</a:t>
            </a:r>
            <a:r>
              <a:rPr lang="en-US" sz="3600" b="0" i="0" u="none" strike="noStrike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 panose="02020603050405020304"/>
              </a:rPr>
              <a:t> — это опухолевое образование доброкачественного характера, исходящее из железистой ткани передней доли гипофиза. </a:t>
            </a:r>
            <a:r>
              <a:rPr lang="en-US" sz="2700" b="0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875000" y="329396"/>
            <a:ext cx="6385875" cy="5954575"/>
          </a:xfrm>
          <a:prstGeom prst="rect">
            <a:avLst/>
          </a:prstGeom>
        </p:spPr>
      </p:pic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729668" y="1214196"/>
            <a:ext cx="7432548" cy="1231953"/>
          </a:xfrm>
        </p:spPr>
        <p:txBody>
          <a:bodyPr/>
          <a:lstStyle/>
          <a:p>
            <a:r>
              <a:rPr lang="ru-RU" sz="6000" b="1" dirty="0">
                <a:solidFill>
                  <a:schemeClr val="bg2">
                    <a:lumMod val="10000"/>
                  </a:schemeClr>
                </a:solidFill>
              </a:rPr>
              <a:t>Классификация</a:t>
            </a:r>
            <a:endParaRPr lang="en-BG" sz="6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016625" y="3050861"/>
            <a:ext cx="5627589" cy="2524849"/>
          </a:xfrm>
        </p:spPr>
        <p:txBody>
          <a:bodyPr>
            <a:normAutofit/>
          </a:bodyPr>
          <a:lstStyle/>
          <a:p>
            <a:pPr marL="4572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ymbol" pitchFamily="18" charset="2" panose="05050102010706020507"/>
              <a:buChar char=""/>
            </a:pPr>
            <a:r>
              <a:rPr lang="en-US" sz="2800" b="0" i="0" u="none" strike="noStrike">
                <a:solidFill>
                  <a:srgbClr val="000000"/>
                </a:solidFill>
                <a:latin typeface="Arial" pitchFamily="34" charset="0" panose="020B0604020202020204"/>
                <a:ea typeface="Arial" pitchFamily="34" charset="0" panose="020B0604020202020204"/>
                <a:cs typeface="Arial" pitchFamily="34" charset="0" panose="020B0604020202020204"/>
              </a:rPr>
              <a:t>пролактиномы </a:t>
            </a:r>
          </a:p>
          <a:p>
            <a:pPr marL="4572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ymbol" pitchFamily="18" charset="2" panose="05050102010706020507"/>
              <a:buChar char=""/>
            </a:pPr>
            <a:r>
              <a:rPr lang="en-US" sz="2800" b="0" i="0" u="none" strike="noStrike">
                <a:solidFill>
                  <a:srgbClr val="000000"/>
                </a:solidFill>
                <a:latin typeface="Arial" pitchFamily="34" charset="0" panose="020B0604020202020204"/>
                <a:ea typeface="Arial" pitchFamily="34" charset="0" panose="020B0604020202020204"/>
                <a:cs typeface="Arial" pitchFamily="34" charset="0" panose="020B0604020202020204"/>
              </a:rPr>
              <a:t>соматотропиномы </a:t>
            </a:r>
          </a:p>
          <a:p>
            <a:pPr marL="4572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ymbol" pitchFamily="18" charset="2" panose="05050102010706020507"/>
              <a:buChar char=""/>
            </a:pPr>
            <a:r>
              <a:rPr lang="en-US" sz="2800" b="0" i="0" u="none" strike="noStrike">
                <a:solidFill>
                  <a:srgbClr val="000000"/>
                </a:solidFill>
                <a:latin typeface="Arial" pitchFamily="34" charset="0" panose="020B0604020202020204"/>
                <a:ea typeface="Arial" pitchFamily="34" charset="0" panose="020B0604020202020204"/>
                <a:cs typeface="Arial" pitchFamily="34" charset="0" panose="020B0604020202020204"/>
              </a:rPr>
              <a:t>кортикотропиномы </a:t>
            </a:r>
          </a:p>
          <a:p>
            <a:pPr marL="4572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ymbol" pitchFamily="18" charset="2" panose="05050102010706020507"/>
              <a:buChar char=""/>
            </a:pPr>
            <a:r>
              <a:rPr lang="en-US" sz="2800" b="0" i="0" u="none" strike="noStrike">
                <a:solidFill>
                  <a:srgbClr val="000000"/>
                </a:solidFill>
                <a:latin typeface="Arial" pitchFamily="34" charset="0" panose="020B0604020202020204"/>
                <a:ea typeface="Arial" pitchFamily="34" charset="0" panose="020B0604020202020204"/>
                <a:cs typeface="Arial" pitchFamily="34" charset="0" panose="020B0604020202020204"/>
              </a:rPr>
              <a:t>тиреотропиномы </a:t>
            </a:r>
            <a:endParaRPr lang="ru-RU" sz="2800" b="0" i="0" u="none" strike="noStrike">
              <a:solidFill>
                <a:srgbClr val="000000"/>
              </a:solidFill>
              <a:latin typeface="Arial" pitchFamily="34" charset="0" panose="020B0604020202020204"/>
              <a:ea typeface="Arial" pitchFamily="34" charset="0" panose="020B0604020202020204"/>
              <a:cs typeface="Arial" pitchFamily="34" charset="0" panose="020B0604020202020204"/>
            </a:endParaRPr>
          </a:p>
          <a:p>
            <a:pPr marL="228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itchFamily="18" charset="2" panose="05050102010706020507"/>
              <a:buNone/>
            </a:pPr>
            <a:r>
              <a:rPr lang="en-US" sz="2800" b="0" i="0" u="none" strike="noStrike">
                <a:solidFill>
                  <a:srgbClr val="000000"/>
                </a:solidFill>
                <a:latin typeface="Arial" pitchFamily="34" charset="0" panose="020B0604020202020204"/>
                <a:ea typeface="Arial" pitchFamily="34" charset="0" panose="020B0604020202020204"/>
                <a:cs typeface="Arial" pitchFamily="34" charset="0" panose="020B0604020202020204"/>
              </a:rPr>
              <a:t> </a:t>
            </a:r>
            <a:r>
              <a:rPr lang="en-US" sz="1371" b="0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 </a:t>
            </a:r>
            <a:endParaRPr lang="en-BG" sz="1600" dirty="0"/>
          </a:p>
        </p:txBody>
      </p:sp>
      <p:sp>
        <p:nvSpPr>
          <p:cNvPr id="9" name="Текст. поле 8"/>
          <p:cNvSpPr txBox="1"/>
          <p:nvPr/>
        </p:nvSpPr>
        <p:spPr>
          <a:xfrm>
            <a:off x="944573" y="2292559"/>
            <a:ext cx="5699641" cy="458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/>
              <a:t>г</a:t>
            </a:r>
            <a:r>
              <a:rPr lang="en-US" sz="2400" i="1"/>
              <a:t>ормонально активны</a:t>
            </a:r>
            <a:r>
              <a:rPr lang="ru-RU" sz="2400" i="1"/>
              <a:t>х аденом гипофиза</a:t>
            </a:r>
            <a:endParaRPr lang="en-US" sz="2400"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dirty="0"/>
              <a:t>ПРОЛАКТИНОМА</a:t>
            </a:r>
            <a:endParaRPr lang="en-BG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355392" y="5199"/>
            <a:ext cx="6071560" cy="6071560"/>
            <a:chOff x="969646" y="-1697354"/>
            <a:chExt cx="10252709" cy="10252709"/>
          </a:xfrm>
        </p:grpSpPr>
        <p:sp>
          <p:nvSpPr>
            <p:cNvPr id="8" name="Oval 7"/>
            <p:cNvSpPr>
              <a:spLocks noChangeAspect="1"/>
            </p:cNvSpPr>
            <p:nvPr userDrawn="1"/>
          </p:nvSpPr>
          <p:spPr>
            <a:xfrm>
              <a:off x="1735800" y="-931200"/>
              <a:ext cx="8720400" cy="8720400"/>
            </a:xfrm>
            <a:prstGeom prst="ellipse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G" dirty="0"/>
            </a:p>
          </p:txBody>
        </p:sp>
        <p:sp>
          <p:nvSpPr>
            <p:cNvPr id="9" name="Oval 8"/>
            <p:cNvSpPr>
              <a:spLocks noChangeAspect="1"/>
            </p:cNvSpPr>
            <p:nvPr userDrawn="1"/>
          </p:nvSpPr>
          <p:spPr>
            <a:xfrm>
              <a:off x="1386024" y="-1280976"/>
              <a:ext cx="9419953" cy="9419953"/>
            </a:xfrm>
            <a:prstGeom prst="ellipse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G" dirty="0"/>
            </a:p>
          </p:txBody>
        </p:sp>
        <p:sp>
          <p:nvSpPr>
            <p:cNvPr id="10" name="Oval 9"/>
            <p:cNvSpPr>
              <a:spLocks noChangeAspect="1"/>
            </p:cNvSpPr>
            <p:nvPr userDrawn="1"/>
          </p:nvSpPr>
          <p:spPr>
            <a:xfrm>
              <a:off x="969646" y="-1697354"/>
              <a:ext cx="10252709" cy="10252709"/>
            </a:xfrm>
            <a:prstGeom prst="ellipse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G" dirty="0"/>
            </a:p>
          </p:txBody>
        </p:sp>
      </p:grpSp>
      <p:sp>
        <p:nvSpPr>
          <p:cNvPr id="11" name="Текст. поле 10"/>
          <p:cNvSpPr txBox="1"/>
          <p:nvPr/>
        </p:nvSpPr>
        <p:spPr>
          <a:xfrm>
            <a:off x="1435227" y="1027954"/>
            <a:ext cx="9665922" cy="466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1"/>
              <a:t>– это наиболее распространенная опухоль гипофиза (∼40 %)</a:t>
            </a:r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084538" y="2446149"/>
            <a:ext cx="8385583" cy="42214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420316" y="249944"/>
            <a:ext cx="6625724" cy="1231953"/>
          </a:xfrm>
        </p:spPr>
        <p:txBody>
          <a:bodyPr/>
          <a:lstStyle/>
          <a:p>
            <a:r>
              <a:rPr lang="ru-RU" b="1"/>
              <a:t>КЛИНИЧЕСКИЕ ПРИЗНАКИ</a:t>
            </a:r>
            <a:endParaRPr b="1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946780" y="3237134"/>
            <a:ext cx="2105613" cy="2105613"/>
          </a:xfrm>
          <a:prstGeom prst="rect">
            <a:avLst/>
          </a:prstGeom>
        </p:spPr>
      </p:pic>
      <p:sp>
        <p:nvSpPr>
          <p:cNvPr id="7" name="Текст. поле 6"/>
          <p:cNvSpPr txBox="1"/>
          <p:nvPr/>
        </p:nvSpPr>
        <p:spPr>
          <a:xfrm>
            <a:off x="6796342" y="1383504"/>
            <a:ext cx="6300876" cy="3080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/>
              <a:t>1. Снижение потенции или отсутствие либидо</a:t>
            </a:r>
          </a:p>
          <a:p>
            <a:r>
              <a:rPr lang="en-US" sz="2800" i="1"/>
              <a:t>2. Уменьшение выраженности вторичных половых признаков</a:t>
            </a:r>
          </a:p>
          <a:p>
            <a:r>
              <a:rPr lang="en-US" sz="2800" i="1"/>
              <a:t>3. Бесплодие</a:t>
            </a:r>
          </a:p>
          <a:p>
            <a:r>
              <a:rPr lang="en-US" sz="2800" i="1"/>
              <a:t>4. Гинеком</a:t>
            </a:r>
            <a:r>
              <a:rPr lang="ru-RU" sz="2800" i="1"/>
              <a:t>а</a:t>
            </a:r>
            <a:r>
              <a:rPr lang="en-US" sz="2800" i="1"/>
              <a:t>стия</a:t>
            </a:r>
            <a:endParaRPr lang="ru-RU" sz="2800" i="1"/>
          </a:p>
          <a:p>
            <a:r>
              <a:rPr lang="en-US" sz="2800" i="1"/>
              <a:t>5. Лакторея</a:t>
            </a:r>
            <a:endParaRPr lang="en-US" i="1"/>
          </a:p>
        </p:txBody>
      </p:sp>
      <p:pic>
        <p:nvPicPr>
          <p:cNvPr id="8" name="Изображение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31056" y="2997005"/>
            <a:ext cx="2253203" cy="2253202"/>
          </a:xfrm>
          <a:prstGeom prst="rect">
            <a:avLst/>
          </a:prstGeom>
        </p:spPr>
      </p:pic>
      <p:sp>
        <p:nvSpPr>
          <p:cNvPr id="9" name="Текст. поле 8"/>
          <p:cNvSpPr txBox="1"/>
          <p:nvPr/>
        </p:nvSpPr>
        <p:spPr>
          <a:xfrm>
            <a:off x="347438" y="1279466"/>
            <a:ext cx="6113929" cy="387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2800" i="1"/>
              <a:t>1. Нарушение менструального цикла</a:t>
            </a:r>
            <a:r>
              <a:rPr lang="ru-RU" sz="2800" i="1"/>
              <a:t>: а</a:t>
            </a:r>
            <a:r>
              <a:rPr sz="2800" i="1"/>
              <a:t>менорея</a:t>
            </a:r>
            <a:r>
              <a:rPr lang="ru-RU" sz="2800" i="1"/>
              <a:t>, о</a:t>
            </a:r>
            <a:r>
              <a:rPr sz="2800" i="1"/>
              <a:t>лигоменорея</a:t>
            </a:r>
            <a:r>
              <a:rPr lang="ru-RU" sz="2800" i="1"/>
              <a:t>,  а</a:t>
            </a:r>
            <a:r>
              <a:rPr sz="2800" i="1"/>
              <a:t>новуляторные циклы</a:t>
            </a:r>
          </a:p>
          <a:p>
            <a:pPr algn="l"/>
            <a:r>
              <a:rPr sz="2800" i="1"/>
              <a:t>2. Бесплодие</a:t>
            </a:r>
          </a:p>
          <a:p>
            <a:pPr algn="l"/>
            <a:r>
              <a:rPr sz="2800" i="1"/>
              <a:t>3. Лакторея</a:t>
            </a:r>
          </a:p>
          <a:p>
            <a:pPr algn="l"/>
            <a:r>
              <a:rPr sz="2800" i="1"/>
              <a:t>4. Снижение либидо</a:t>
            </a:r>
          </a:p>
          <a:p>
            <a:pPr algn="l"/>
            <a:r>
              <a:rPr lang="ru-RU" sz="2800" i="1"/>
              <a:t>5</a:t>
            </a:r>
            <a:r>
              <a:rPr sz="2800" i="1"/>
              <a:t>. Гирсутизм</a:t>
            </a:r>
          </a:p>
          <a:p>
            <a:pPr algn="l"/>
            <a:r>
              <a:rPr lang="ru-RU" sz="2800" i="1"/>
              <a:t>6</a:t>
            </a:r>
            <a:r>
              <a:rPr sz="2800" i="1"/>
              <a:t>. Акне</a:t>
            </a:r>
            <a:endParaRPr sz="2400" i="1"/>
          </a:p>
          <a:p>
            <a:pPr algn="r"/>
            <a:endParaRPr sz="2400" i="1"/>
          </a:p>
        </p:txBody>
      </p:sp>
      <p:sp>
        <p:nvSpPr>
          <p:cNvPr id="10" name="Текст. поле 9"/>
          <p:cNvSpPr txBox="1"/>
          <p:nvPr/>
        </p:nvSpPr>
        <p:spPr>
          <a:xfrm>
            <a:off x="1513942" y="5589504"/>
            <a:ext cx="8534400" cy="707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часто наблюдается снижение минеральной плотности костной ткани, которое связано с переломами позвоночника у обоих полов.</a:t>
            </a:r>
            <a:r>
              <a:rPr lang="en-US" sz="900" b="0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 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7223613" y="0"/>
            <a:ext cx="6625724" cy="1231953"/>
          </a:xfrm>
        </p:spPr>
        <p:txBody>
          <a:bodyPr/>
          <a:lstStyle/>
          <a:p>
            <a:r>
              <a:rPr lang="ru-RU" sz="4400" b="1"/>
              <a:t>ДИАГНОСТИКА</a:t>
            </a:r>
            <a:endParaRPr b="1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493525" y="1231953"/>
            <a:ext cx="11387951" cy="2524849"/>
          </a:xfrm>
        </p:spPr>
        <p:txBody>
          <a:bodyPr/>
          <a:lstStyle/>
          <a:p>
            <a:r>
              <a:rPr lang="en-US" sz="2000" b="1" i="1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 </a:t>
            </a:r>
            <a:r>
              <a:rPr lang="en-US" sz="2000" b="0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Диагноз гиперпролактинемия выставляется при уровне пролактина в сыворотке крови </a:t>
            </a:r>
            <a:r>
              <a:rPr lang="en-US" sz="2000" b="1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выше стандартного верхнего предела нормального диапазона </a:t>
            </a:r>
            <a:r>
              <a:rPr lang="en-US" sz="2000" b="0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(обычно от 20 до 25 нг/мл или 400 до 500 мме/л)</a:t>
            </a:r>
            <a:endParaRPr lang="ru-RU" sz="2000" b="0" i="0" u="none" strike="noStrike">
              <a:solidFill>
                <a:srgbClr val="000000"/>
              </a:solidFill>
              <a:latin typeface="Segoe UI" charset="0"/>
              <a:ea typeface="+mn-ea"/>
              <a:cs typeface="Times New Roman" pitchFamily="18" charset="0" panose="02020603050405020304"/>
            </a:endParaRPr>
          </a:p>
          <a:p>
            <a:r>
              <a:rPr lang="ru-RU" sz="2000" b="1" i="0" u="sng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МРТ:</a:t>
            </a:r>
          </a:p>
          <a:p>
            <a:r>
              <a:rPr lang="en-US" sz="2000" b="1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1 – группа – аденопатия гипофиза</a:t>
            </a:r>
            <a:r>
              <a:rPr lang="en-US" sz="2000" b="0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 (n=869, уровень пролактина 25-75нг\мл)</a:t>
            </a:r>
            <a:endParaRPr lang="ru-RU" sz="2000" b="0" i="0" u="none" strike="noStrike">
              <a:solidFill>
                <a:srgbClr val="000000"/>
              </a:solidFill>
              <a:latin typeface="Segoe UI" charset="0"/>
              <a:ea typeface="+mn-ea"/>
              <a:cs typeface="Times New Roman" pitchFamily="18" charset="0" panose="02020603050405020304"/>
            </a:endParaRPr>
          </a:p>
          <a:p>
            <a:r>
              <a:rPr lang="ru-RU" sz="2000" b="1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2</a:t>
            </a:r>
            <a:r>
              <a:rPr lang="en-US" sz="2000" b="1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 –</a:t>
            </a:r>
            <a:r>
              <a:rPr lang="ru-RU" sz="2000" b="1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 группа -</a:t>
            </a:r>
            <a:r>
              <a:rPr lang="en-US" sz="2000" b="1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 микропролактинома гипофиза</a:t>
            </a:r>
            <a:r>
              <a:rPr lang="en-US" sz="2000" b="0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 (n= 202, пролактин 75- 125нг\мл)</a:t>
            </a:r>
            <a:endParaRPr lang="ru-RU" sz="2000" b="0" i="0" u="none" strike="noStrike">
              <a:solidFill>
                <a:srgbClr val="000000"/>
              </a:solidFill>
              <a:latin typeface="Segoe UI" charset="0"/>
              <a:ea typeface="+mn-ea"/>
              <a:cs typeface="Times New Roman" pitchFamily="18" charset="0" panose="02020603050405020304"/>
            </a:endParaRPr>
          </a:p>
          <a:p>
            <a:r>
              <a:rPr lang="ru-RU" sz="2000" b="1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3 - группа</a:t>
            </a:r>
            <a:r>
              <a:rPr lang="ru-RU" sz="2000" b="0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 - </a:t>
            </a:r>
            <a:r>
              <a:rPr lang="en-US" sz="2000" b="1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 аденомы гипофиза</a:t>
            </a:r>
            <a:r>
              <a:rPr lang="en-US" sz="2000" b="0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 (n=59, пролактин &gt; 125 нг\мл) размер &gt;6</a:t>
            </a:r>
            <a:r>
              <a:rPr lang="ru-RU" sz="2000" b="0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 </a:t>
            </a:r>
            <a:r>
              <a:rPr lang="en-US" sz="2000" b="0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мм, но &lt; 10</a:t>
            </a:r>
            <a:r>
              <a:rPr lang="ru-RU" sz="2000" b="0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 </a:t>
            </a:r>
            <a:r>
              <a:rPr lang="en-US" sz="2000" b="0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мм</a:t>
            </a:r>
            <a:endParaRPr lang="ru-RU" sz="2000" b="0" i="0" u="none" strike="noStrike">
              <a:solidFill>
                <a:srgbClr val="000000"/>
              </a:solidFill>
              <a:latin typeface="Segoe UI" charset="0"/>
              <a:ea typeface="+mn-ea"/>
              <a:cs typeface="Times New Roman" pitchFamily="18" charset="0" panose="02020603050405020304"/>
            </a:endParaRPr>
          </a:p>
          <a:p>
            <a:r>
              <a:rPr lang="en-US" sz="2000" b="1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4</a:t>
            </a:r>
            <a:r>
              <a:rPr lang="ru-RU" sz="2000" b="1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 - </a:t>
            </a:r>
            <a:r>
              <a:rPr lang="en-US" sz="2000" b="1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группа (n=72) макропролактинома</a:t>
            </a:r>
            <a:r>
              <a:rPr lang="en-US" sz="2000" b="0" i="0" u="none" strike="noStrike">
                <a:solidFill>
                  <a:srgbClr val="000000"/>
                </a:solidFill>
                <a:latin typeface="Segoe UI" charset="0"/>
                <a:ea typeface="+mn-ea"/>
                <a:cs typeface="Times New Roman" pitchFamily="18" charset="0" panose="02020603050405020304"/>
              </a:rPr>
              <a:t>, размер более 10 мм, уровень пролактина выше нормы в 6–10 раз </a:t>
            </a:r>
            <a:endParaRPr lang="ru-RU" sz="2000" b="0" i="0" u="none" strike="noStrike">
              <a:solidFill>
                <a:srgbClr val="000000"/>
              </a:solidFill>
              <a:latin typeface="Segoe UI" charset="0"/>
              <a:ea typeface="+mn-ea"/>
              <a:cs typeface="Times New Roman" pitchFamily="18" charset="0" panose="020206030504050203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owcase">
  <a:themeElements>
    <a:clrScheme name="Showcase Col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2B2B2"/>
      </a:accent1>
      <a:accent2>
        <a:srgbClr val="808080"/>
      </a:accent2>
      <a:accent3>
        <a:srgbClr val="5F5F5F"/>
      </a:accent3>
      <a:accent4>
        <a:srgbClr val="333333"/>
      </a:accent4>
      <a:accent5>
        <a:srgbClr val="1C1C1C"/>
      </a:accent5>
      <a:accent6>
        <a:srgbClr val="080808"/>
      </a:accent6>
      <a:hlink>
        <a:srgbClr val="0563C1"/>
      </a:hlink>
      <a:folHlink>
        <a:srgbClr val="954F72"/>
      </a:folHlink>
    </a:clrScheme>
    <a:fontScheme name="По избор 4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299</Words>
  <Application>Microsoft Macintosh PowerPoint</Application>
  <PresentationFormat>Widescreen</PresentationFormat>
  <Paragraphs>20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Showcase</vt:lpstr>
      <vt:lpstr>PRESENTATION TITLE</vt:lpstr>
      <vt:lpstr>Inner Slide Title</vt:lpstr>
      <vt:lpstr>“This is quote”</vt:lpstr>
      <vt:lpstr>Slide Title</vt:lpstr>
      <vt:lpstr>Slide Title</vt:lpstr>
      <vt:lpstr>Slide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cp:lastModifiedBy>Microsoft Office User</cp:lastModifiedBy>
  <cp:revision>2</cp:revision>
  <dcterms:created xsi:type="dcterms:W3CDTF">2020-10-29T12:40:51Z</dcterms:created>
  <dcterms:modified xsi:type="dcterms:W3CDTF">2023-03-01T00:33:54Z</dcterms:modified>
</cp:coreProperties>
</file>