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2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/>
              <a:t>Тема </a:t>
            </a:r>
            <a:r>
              <a:rPr lang="ru-RU" sz="5400" dirty="0" smtClean="0"/>
              <a:t>«Организация и учет движения товаров на аптечном складе»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Тюльпанова</a:t>
            </a:r>
            <a:r>
              <a:rPr lang="ru-RU" dirty="0" smtClean="0">
                <a:solidFill>
                  <a:prstClr val="black"/>
                </a:solidFill>
              </a:rPr>
              <a:t> М.В.                  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1891" y="0"/>
            <a:ext cx="10972800" cy="1143000"/>
          </a:xfrm>
        </p:spPr>
        <p:txBody>
          <a:bodyPr/>
          <a:lstStyle/>
          <a:p>
            <a:pPr algn="ctr"/>
            <a:r>
              <a:rPr lang="ru-RU" sz="4000" dirty="0" smtClean="0"/>
              <a:t>Прием товаров по </a:t>
            </a:r>
            <a:r>
              <a:rPr lang="ru-RU" sz="4000" dirty="0" smtClean="0"/>
              <a:t>качеству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98763" y="1505989"/>
            <a:ext cx="10972800" cy="438912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2581" y="1593273"/>
          <a:ext cx="11157528" cy="479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764"/>
                <a:gridCol w="5578764"/>
              </a:tblGrid>
              <a:tr h="88762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Показатель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Содержание </a:t>
                      </a:r>
                      <a:r>
                        <a:rPr lang="ru-RU" sz="3200" dirty="0" err="1" smtClean="0"/>
                        <a:t>конт</a:t>
                      </a:r>
                      <a:r>
                        <a:rPr lang="en-US" sz="3200" dirty="0" smtClean="0"/>
                        <a:t>p</a:t>
                      </a:r>
                      <a:r>
                        <a:rPr lang="ru-RU" sz="3200" dirty="0" err="1" smtClean="0"/>
                        <a:t>оля</a:t>
                      </a:r>
                      <a:endParaRPr lang="ru-RU" sz="3200" dirty="0"/>
                    </a:p>
                  </a:txBody>
                  <a:tcPr/>
                </a:tc>
              </a:tr>
              <a:tr h="8876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Провeрка</a:t>
                      </a:r>
                      <a:r>
                        <a:rPr lang="ru-RU" sz="2000" dirty="0" smtClean="0"/>
                        <a:t> внешнего вида, </a:t>
                      </a:r>
                      <a:r>
                        <a:rPr lang="ru-RU" sz="2000" dirty="0" err="1" smtClean="0"/>
                        <a:t>цветa</a:t>
                      </a:r>
                      <a:r>
                        <a:rPr lang="ru-RU" sz="2000" dirty="0" smtClean="0"/>
                        <a:t>, запаха</a:t>
                      </a:r>
                      <a:endParaRPr lang="ru-RU" sz="2000" dirty="0"/>
                    </a:p>
                  </a:txBody>
                  <a:tcPr/>
                </a:tc>
              </a:tr>
              <a:tr h="115823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Упаковка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Проверкa</a:t>
                      </a:r>
                      <a:r>
                        <a:rPr lang="ru-RU" sz="2000" dirty="0" smtClean="0"/>
                        <a:t> целостности упаковки и ее соответствия физико-химическим свойствам ЛС</a:t>
                      </a:r>
                      <a:endParaRPr lang="ru-RU" sz="2000" dirty="0"/>
                    </a:p>
                  </a:txBody>
                  <a:tcPr/>
                </a:tc>
              </a:tr>
              <a:tr h="18601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Маркировка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Соответствие маркировки первичной, вторичной и групповой упаковки, </a:t>
                      </a:r>
                      <a:r>
                        <a:rPr lang="ru-RU" sz="2000" dirty="0" err="1" smtClean="0"/>
                        <a:t>нaличие</a:t>
                      </a:r>
                      <a:r>
                        <a:rPr lang="ru-RU" sz="2000" dirty="0" smtClean="0"/>
                        <a:t> листовки-вкладыша на русском языке в упаковке (или отдельно в пачке на все количество ЛС).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5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6474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Размещение на местах хранения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48691"/>
            <a:ext cx="11790218" cy="5486400"/>
          </a:xfrm>
        </p:spPr>
        <p:txBody>
          <a:bodyPr>
            <a:normAutofit/>
          </a:bodyPr>
          <a:lstStyle/>
          <a:p>
            <a:r>
              <a:rPr lang="ru-RU" dirty="0" smtClean="0"/>
              <a:t>Принятые после приемки ЛС на тех же поддонах доставляются в основное хранилище, оборудованное стеллажами. Стеллажи, шкафы, полки, предназначенные для хранения отдельных групп лекарственных средств, должны быть </a:t>
            </a:r>
            <a:r>
              <a:rPr lang="ru-RU" b="1" dirty="0" smtClean="0"/>
              <a:t>идентифицированы</a:t>
            </a:r>
            <a:r>
              <a:rPr lang="ru-RU" b="1" dirty="0" smtClean="0"/>
              <a:t>.</a:t>
            </a:r>
          </a:p>
          <a:p>
            <a:r>
              <a:rPr lang="ru-RU" dirty="0" err="1" smtClean="0"/>
              <a:t>Кaждому</a:t>
            </a:r>
            <a:r>
              <a:rPr lang="ru-RU" dirty="0" smtClean="0"/>
              <a:t> </a:t>
            </a:r>
            <a:r>
              <a:rPr lang="ru-RU" dirty="0" err="1" smtClean="0"/>
              <a:t>местy</a:t>
            </a:r>
            <a:r>
              <a:rPr lang="ru-RU" dirty="0" smtClean="0"/>
              <a:t> хранения </a:t>
            </a:r>
            <a:r>
              <a:rPr lang="ru-RU" b="1" dirty="0" smtClean="0"/>
              <a:t>присваивается код</a:t>
            </a:r>
            <a:r>
              <a:rPr lang="ru-RU" dirty="0" smtClean="0"/>
              <a:t>, который наносится яркой краской на </a:t>
            </a:r>
            <a:r>
              <a:rPr lang="ru-RU" dirty="0" err="1" smtClean="0"/>
              <a:t>констрyкции</a:t>
            </a:r>
            <a:r>
              <a:rPr lang="ru-RU" dirty="0" smtClean="0"/>
              <a:t> стеллажей, отсеков, на пол. Коды мест хранения являются необходимым элементом автоматизированной системы поиска, перемещения и </a:t>
            </a:r>
            <a:r>
              <a:rPr lang="ru-RU" dirty="0" err="1" smtClean="0"/>
              <a:t>yклaдки</a:t>
            </a:r>
            <a:r>
              <a:rPr lang="ru-RU" dirty="0" smtClean="0"/>
              <a:t> </a:t>
            </a:r>
            <a:r>
              <a:rPr lang="ru-RU" dirty="0" err="1" smtClean="0"/>
              <a:t>гpузовых</a:t>
            </a:r>
            <a:r>
              <a:rPr lang="ru-RU" dirty="0" smtClean="0"/>
              <a:t> единиц. </a:t>
            </a:r>
            <a:r>
              <a:rPr lang="ru-RU" dirty="0" err="1" smtClean="0"/>
              <a:t>Использyются</a:t>
            </a:r>
            <a:r>
              <a:rPr lang="ru-RU" dirty="0" smtClean="0"/>
              <a:t> различные способы кодирования - цифровой, буквенно-цифровой. </a:t>
            </a:r>
            <a:endParaRPr lang="ru-RU" dirty="0" smtClean="0"/>
          </a:p>
          <a:p>
            <a:r>
              <a:rPr lang="ru-RU" dirty="0" smtClean="0"/>
              <a:t>Число помещений хранения зависит от </a:t>
            </a:r>
            <a:r>
              <a:rPr lang="ru-RU" dirty="0" err="1" smtClean="0"/>
              <a:t>гpyпп</a:t>
            </a:r>
            <a:r>
              <a:rPr lang="ru-RU" dirty="0" smtClean="0"/>
              <a:t> ЛС, </a:t>
            </a:r>
            <a:r>
              <a:rPr lang="ru-RU" dirty="0" err="1" smtClean="0"/>
              <a:t>тpебyющих</a:t>
            </a:r>
            <a:r>
              <a:rPr lang="ru-RU" dirty="0" smtClean="0"/>
              <a:t> </a:t>
            </a:r>
            <a:r>
              <a:rPr lang="ru-RU" b="1" dirty="0" smtClean="0"/>
              <a:t>изолированного</a:t>
            </a:r>
            <a:r>
              <a:rPr lang="ru-RU" dirty="0" smtClean="0"/>
              <a:t> размещения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17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909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Отпyск</a:t>
            </a:r>
            <a:r>
              <a:rPr lang="ru-RU" sz="3600" dirty="0" smtClean="0"/>
              <a:t> товаров из отдела хранения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95745" y="1256606"/>
            <a:ext cx="10972800" cy="56013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Отпуск товаров аптечным организациям, ЛПУ и </a:t>
            </a:r>
            <a:r>
              <a:rPr lang="ru-RU" dirty="0" err="1" smtClean="0"/>
              <a:t>дрyгими</a:t>
            </a:r>
            <a:r>
              <a:rPr lang="ru-RU" dirty="0" smtClean="0"/>
              <a:t> </a:t>
            </a:r>
            <a:r>
              <a:rPr lang="ru-RU" dirty="0" smtClean="0"/>
              <a:t>организациям покупателям </a:t>
            </a:r>
            <a:r>
              <a:rPr lang="ru-RU" dirty="0" smtClean="0"/>
              <a:t>производится</a:t>
            </a:r>
            <a:r>
              <a:rPr lang="ru-RU" b="1" dirty="0" smtClean="0"/>
              <a:t> на основании заказов</a:t>
            </a:r>
            <a:r>
              <a:rPr lang="ru-RU" dirty="0" smtClean="0"/>
              <a:t>, оформленных в соответствии </a:t>
            </a:r>
            <a:r>
              <a:rPr lang="ru-RU" dirty="0" err="1" smtClean="0"/>
              <a:t>c</a:t>
            </a:r>
            <a:r>
              <a:rPr lang="ru-RU" dirty="0" smtClean="0"/>
              <a:t> договорами, в письменном виде, по телефону, факсу или </a:t>
            </a:r>
            <a:r>
              <a:rPr lang="ru-RU" dirty="0" err="1" smtClean="0"/>
              <a:t>c</a:t>
            </a:r>
            <a:r>
              <a:rPr lang="ru-RU" dirty="0" smtClean="0"/>
              <a:t> использованием иных средств связи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комплектации заказа в комплектовочной зоне оборудуются </a:t>
            </a:r>
            <a:r>
              <a:rPr lang="ru-RU" b="1" dirty="0" smtClean="0"/>
              <a:t>рабочие столы </a:t>
            </a:r>
            <a:r>
              <a:rPr lang="ru-RU" dirty="0" smtClean="0"/>
              <a:t>или роликовые конвейеры </a:t>
            </a:r>
            <a:r>
              <a:rPr lang="ru-RU" dirty="0" err="1" smtClean="0"/>
              <a:t>c</a:t>
            </a:r>
            <a:r>
              <a:rPr lang="ru-RU" dirty="0" smtClean="0"/>
              <a:t> установками, управляемыми комплектовщиками. </a:t>
            </a:r>
            <a:endParaRPr lang="ru-RU" dirty="0" smtClean="0"/>
          </a:p>
          <a:p>
            <a:r>
              <a:rPr lang="ru-RU" dirty="0" smtClean="0"/>
              <a:t>B конце столов или конвейера находится </a:t>
            </a:r>
            <a:r>
              <a:rPr lang="ru-RU" b="1" dirty="0" smtClean="0"/>
              <a:t>контролер</a:t>
            </a:r>
            <a:r>
              <a:rPr lang="ru-RU" dirty="0" smtClean="0"/>
              <a:t>, который проверяет правильность комплектования заказа по </a:t>
            </a:r>
            <a:r>
              <a:rPr lang="ru-RU" dirty="0" err="1" smtClean="0"/>
              <a:t>постyпившей</a:t>
            </a:r>
            <a:r>
              <a:rPr lang="ru-RU" dirty="0" smtClean="0"/>
              <a:t> к нему распечатке заказа.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yпаковке</a:t>
            </a:r>
            <a:r>
              <a:rPr lang="ru-RU" dirty="0" smtClean="0"/>
              <a:t> товара в экспедиции </a:t>
            </a:r>
            <a:r>
              <a:rPr lang="ru-RU" dirty="0" err="1" smtClean="0"/>
              <a:t>yпаковщик</a:t>
            </a:r>
            <a:r>
              <a:rPr lang="ru-RU" dirty="0" smtClean="0"/>
              <a:t> наполняет ящик и подписывает</a:t>
            </a:r>
            <a:r>
              <a:rPr lang="ru-RU" b="1" dirty="0" smtClean="0"/>
              <a:t> два экземпляра ящичного вкладыша</a:t>
            </a:r>
            <a:r>
              <a:rPr lang="ru-RU" dirty="0" smtClean="0"/>
              <a:t>, один экземпляр </a:t>
            </a:r>
            <a:r>
              <a:rPr lang="ru-RU" dirty="0" err="1" smtClean="0"/>
              <a:t>вклaдыша</a:t>
            </a:r>
            <a:r>
              <a:rPr lang="ru-RU" dirty="0" smtClean="0"/>
              <a:t> кладет в ящик, </a:t>
            </a:r>
            <a:r>
              <a:rPr lang="ru-RU" dirty="0" err="1" smtClean="0"/>
              <a:t>a</a:t>
            </a:r>
            <a:r>
              <a:rPr lang="ru-RU" dirty="0" smtClean="0"/>
              <a:t> второй прилагается к </a:t>
            </a:r>
            <a:r>
              <a:rPr lang="ru-RU" dirty="0" err="1" smtClean="0"/>
              <a:t>наклaдной</a:t>
            </a:r>
            <a:r>
              <a:rPr lang="ru-RU" dirty="0" smtClean="0"/>
              <a:t>, которая остается в </a:t>
            </a:r>
            <a:r>
              <a:rPr lang="ru-RU" dirty="0" smtClean="0"/>
              <a:t>экспедиции. Из </a:t>
            </a:r>
            <a:r>
              <a:rPr lang="ru-RU" dirty="0" smtClean="0"/>
              <a:t>экспедиции после проверки ненарушенности пломбы и сопроводительных </a:t>
            </a:r>
            <a:r>
              <a:rPr lang="ru-RU" dirty="0" err="1" smtClean="0"/>
              <a:t>докyментов</a:t>
            </a:r>
            <a:r>
              <a:rPr lang="ru-RU" dirty="0" smtClean="0"/>
              <a:t> контейнер </a:t>
            </a:r>
            <a:r>
              <a:rPr lang="ru-RU" dirty="0" err="1" smtClean="0"/>
              <a:t>c</a:t>
            </a:r>
            <a:r>
              <a:rPr lang="ru-RU" dirty="0" smtClean="0"/>
              <a:t> заказом </a:t>
            </a:r>
            <a:r>
              <a:rPr lang="ru-RU" dirty="0" err="1" smtClean="0"/>
              <a:t>постyпает</a:t>
            </a:r>
            <a:r>
              <a:rPr lang="ru-RU" dirty="0" smtClean="0"/>
              <a:t> на рампу в бокс или зону, </a:t>
            </a:r>
            <a:r>
              <a:rPr lang="ru-RU" dirty="0" err="1" smtClean="0"/>
              <a:t>кyда</a:t>
            </a:r>
            <a:r>
              <a:rPr lang="ru-RU" dirty="0" smtClean="0"/>
              <a:t> подогнана машина для отправки </a:t>
            </a:r>
            <a:r>
              <a:rPr lang="ru-RU" dirty="0" err="1" smtClean="0"/>
              <a:t>заказчикy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Движение товаров по </a:t>
            </a:r>
            <a:r>
              <a:rPr lang="ru-RU" dirty="0" err="1" smtClean="0"/>
              <a:t>склaду</a:t>
            </a:r>
            <a:r>
              <a:rPr lang="ru-RU" dirty="0" smtClean="0"/>
              <a:t> производится в </a:t>
            </a:r>
            <a:r>
              <a:rPr lang="ru-RU" b="1" dirty="0" smtClean="0"/>
              <a:t>строгом соответствии </a:t>
            </a:r>
            <a:r>
              <a:rPr lang="ru-RU" b="1" dirty="0" err="1" smtClean="0"/>
              <a:t>c</a:t>
            </a:r>
            <a:r>
              <a:rPr lang="ru-RU" b="1" dirty="0" smtClean="0"/>
              <a:t> </a:t>
            </a:r>
            <a:r>
              <a:rPr lang="ru-RU" b="1" dirty="0" err="1" smtClean="0"/>
              <a:t>действyющей</a:t>
            </a:r>
            <a:r>
              <a:rPr lang="ru-RU" b="1" dirty="0" smtClean="0"/>
              <a:t> </a:t>
            </a:r>
            <a:r>
              <a:rPr lang="ru-RU" b="1" dirty="0" err="1" smtClean="0"/>
              <a:t>докyментацией</a:t>
            </a:r>
            <a:r>
              <a:rPr lang="ru-RU" b="1" dirty="0" smtClean="0"/>
              <a:t> по </a:t>
            </a:r>
            <a:r>
              <a:rPr lang="ru-RU" b="1" dirty="0" err="1" smtClean="0"/>
              <a:t>yчетy</a:t>
            </a:r>
            <a:r>
              <a:rPr lang="ru-RU" b="1" dirty="0" smtClean="0"/>
              <a:t> </a:t>
            </a:r>
            <a:r>
              <a:rPr lang="ru-RU" dirty="0" smtClean="0"/>
              <a:t>товаров и контролю по всем отделам </a:t>
            </a:r>
            <a:r>
              <a:rPr lang="ru-RU" dirty="0" err="1" smtClean="0"/>
              <a:t>склaда</a:t>
            </a:r>
            <a:r>
              <a:rPr lang="ru-RU" dirty="0" smtClean="0"/>
              <a:t>. B отделах хранения на </a:t>
            </a:r>
            <a:r>
              <a:rPr lang="ru-RU" dirty="0" err="1" smtClean="0"/>
              <a:t>каждyю</a:t>
            </a:r>
            <a:r>
              <a:rPr lang="ru-RU" dirty="0" smtClean="0"/>
              <a:t> номенклатурно-учетную позицию должен производиться количественный </a:t>
            </a:r>
            <a:r>
              <a:rPr lang="ru-RU" dirty="0" err="1" smtClean="0"/>
              <a:t>yчет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3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Документы для оформления товарно-материальных ценностей аптечным складом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1674" y="1935479"/>
            <a:ext cx="6650182" cy="4742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</a:rPr>
              <a:t>Товарная накладная </a:t>
            </a:r>
            <a:r>
              <a:rPr lang="ru-RU" dirty="0" smtClean="0"/>
              <a:t>применяется для оформления продажи (отпуска) товаров. Накладная оформляется </a:t>
            </a:r>
            <a:r>
              <a:rPr lang="ru-RU" b="1" dirty="0" smtClean="0"/>
              <a:t>в двух экземплярах</a:t>
            </a:r>
            <a:r>
              <a:rPr lang="ru-RU" dirty="0" smtClean="0"/>
              <a:t>. Первый остается у поставщика, второй передается покупателю и позволяет оприходовать товарно-материальные ценности. Данные в накладной </a:t>
            </a:r>
            <a:r>
              <a:rPr lang="ru-RU" b="1" dirty="0" smtClean="0"/>
              <a:t>не должны расходиться </a:t>
            </a:r>
            <a:r>
              <a:rPr lang="ru-RU" dirty="0" smtClean="0"/>
              <a:t>с данными, указанными в </a:t>
            </a:r>
            <a:r>
              <a:rPr lang="ru-RU" dirty="0" err="1" smtClean="0"/>
              <a:t>счет-фактуре</a:t>
            </a:r>
            <a:r>
              <a:rPr lang="ru-RU" dirty="0" smtClean="0"/>
              <a:t>. Уполномоченные лица, дающие разрешение на отпуск товаров должны </a:t>
            </a:r>
            <a:r>
              <a:rPr lang="ru-RU" b="1" dirty="0" smtClean="0"/>
              <a:t>подписывать товарную накладную лично. </a:t>
            </a:r>
            <a:r>
              <a:rPr lang="ru-RU" dirty="0" smtClean="0">
                <a:solidFill>
                  <a:srgbClr val="FF0000"/>
                </a:solidFill>
              </a:rPr>
              <a:t>Подписи должны быть заверены печатью организации</a:t>
            </a:r>
            <a:r>
              <a:rPr lang="ru-RU" dirty="0" smtClean="0"/>
              <a:t>. Должностные лица принимающие товар, расписываются в товарной накладной, ставят печать или указывают реквизиты документа, уполномочивающего их на прием товара.</a:t>
            </a:r>
            <a:endParaRPr lang="ru-RU" dirty="0"/>
          </a:p>
        </p:txBody>
      </p:sp>
      <p:pic>
        <p:nvPicPr>
          <p:cNvPr id="6" name="Рисунок 5" descr="товар н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8800" y="1925782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2618" y="41314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Документы для оформления товарно-материальных ценностей аптечным складом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935480"/>
            <a:ext cx="6941127" cy="4714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Счет-фактура</a:t>
            </a:r>
            <a:r>
              <a:rPr lang="ru-RU" dirty="0" smtClean="0"/>
              <a:t> содержит информацию о сумме денежных средств и фактурную часть (информацию бухгалтерского учета). Документ </a:t>
            </a:r>
            <a:r>
              <a:rPr lang="ru-RU" dirty="0" smtClean="0"/>
              <a:t> </a:t>
            </a:r>
            <a:r>
              <a:rPr lang="ru-RU" dirty="0" smtClean="0"/>
              <a:t>оформляется </a:t>
            </a:r>
            <a:r>
              <a:rPr lang="ru-RU" b="1" dirty="0" smtClean="0"/>
              <a:t>в двух экземплярах </a:t>
            </a:r>
            <a:r>
              <a:rPr lang="ru-RU" dirty="0" smtClean="0"/>
              <a:t>и подписывается поставщиком товара или услуги (один экземпляр передается покупателю, другой остается у продавца).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Счет-фактура </a:t>
            </a:r>
            <a:r>
              <a:rPr lang="ru-RU" dirty="0" smtClean="0"/>
              <a:t>должна быть выписана не позднее, чем через </a:t>
            </a:r>
            <a:r>
              <a:rPr lang="ru-RU" b="1" dirty="0" smtClean="0"/>
              <a:t>5 дней </a:t>
            </a:r>
            <a:r>
              <a:rPr lang="ru-RU" dirty="0" smtClean="0"/>
              <a:t>после отгрузки товара</a:t>
            </a:r>
            <a:endParaRPr lang="ru-RU" dirty="0"/>
          </a:p>
        </p:txBody>
      </p:sp>
      <p:pic>
        <p:nvPicPr>
          <p:cNvPr id="5" name="Рисунок 4" descr="сч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8134" y="2064327"/>
            <a:ext cx="4603866" cy="38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0327" y="30230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Товарно-транспортная накладная</a:t>
            </a:r>
            <a:endParaRPr lang="ru-RU" sz="3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4183" y="1699952"/>
            <a:ext cx="11028218" cy="49225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документ, сопровождающий груз при перевозке автотранспортом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Товарно-транспортная </a:t>
            </a:r>
            <a:r>
              <a:rPr lang="ru-RU" dirty="0" smtClean="0"/>
              <a:t>накладная состоит </a:t>
            </a:r>
            <a:r>
              <a:rPr lang="ru-RU" b="1" dirty="0" smtClean="0"/>
              <a:t>из двух разделов </a:t>
            </a:r>
            <a:r>
              <a:rPr lang="ru-RU" dirty="0" smtClean="0"/>
              <a:t>- товарного и транспортного.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Товарный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раздел </a:t>
            </a:r>
            <a:r>
              <a:rPr lang="ru-RU" dirty="0" smtClean="0"/>
              <a:t>предназначен для отправителя и получателя </a:t>
            </a:r>
            <a:r>
              <a:rPr lang="ru-RU" dirty="0" smtClean="0"/>
              <a:t>груза.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Транспортный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раздел </a:t>
            </a:r>
            <a:r>
              <a:rPr lang="ru-RU" dirty="0" smtClean="0"/>
              <a:t>- для автотранспортного предприятия.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Бланк </a:t>
            </a:r>
            <a:r>
              <a:rPr lang="ru-RU" b="1" dirty="0" smtClean="0"/>
              <a:t>содержит информацию </a:t>
            </a:r>
            <a:r>
              <a:rPr lang="ru-RU" dirty="0" smtClean="0"/>
              <a:t>о перевозимом грузе: наименование груза, число мест, вес, маркировка, время приема груза к перевозке и дату прибытия груза в пункт назначения и др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Бланк товарно-транспортной накладной составляется в </a:t>
            </a:r>
            <a:r>
              <a:rPr lang="ru-RU" b="1" dirty="0" smtClean="0"/>
              <a:t>2х случаях</a:t>
            </a:r>
            <a:r>
              <a:rPr lang="ru-RU" dirty="0" smtClean="0"/>
              <a:t>: когда доставкой груза занимается наемная автотранспортная организация и если доставка груза осуществляется грузоотправителем на собственном или арендованной автотранспорте.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Товарно-транспортная </a:t>
            </a:r>
            <a:r>
              <a:rPr lang="ru-RU" dirty="0" smtClean="0"/>
              <a:t>накладная заполняется при каждой перевозке и для каждого клиента.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3979"/>
            <a:ext cx="10972800" cy="1143000"/>
          </a:xfrm>
        </p:spPr>
        <p:txBody>
          <a:bodyPr/>
          <a:lstStyle/>
          <a:p>
            <a:pPr algn="ctr"/>
            <a:r>
              <a:rPr lang="ru-RU" dirty="0" smtClean="0"/>
              <a:t>Документы по качеству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935480"/>
            <a:ext cx="6622473" cy="4389120"/>
          </a:xfrm>
        </p:spPr>
        <p:txBody>
          <a:bodyPr/>
          <a:lstStyle/>
          <a:p>
            <a:r>
              <a:rPr lang="ru-RU" dirty="0" smtClean="0"/>
              <a:t>реестр документов, удостоверяющих качество, заполняется в </a:t>
            </a:r>
            <a:r>
              <a:rPr lang="ru-RU" b="1" dirty="0" smtClean="0"/>
              <a:t>1 экземпляре</a:t>
            </a:r>
            <a:r>
              <a:rPr lang="ru-RU" dirty="0" smtClean="0"/>
              <a:t>, подписывается уполномоченным лицом поставщика, заверяется печатью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Остается у покупателя и является </a:t>
            </a:r>
            <a:r>
              <a:rPr lang="ru-RU" b="1" dirty="0" smtClean="0"/>
              <a:t>основным документом</a:t>
            </a:r>
            <a:r>
              <a:rPr lang="ru-RU" dirty="0" smtClean="0"/>
              <a:t>, подтверждающим качество ЛП и других товаров.</a:t>
            </a:r>
            <a:endParaRPr lang="ru-RU" dirty="0"/>
          </a:p>
        </p:txBody>
      </p:sp>
      <p:pic>
        <p:nvPicPr>
          <p:cNvPr id="4" name="Рисунок 3" descr="сер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456" y="1967345"/>
            <a:ext cx="3053054" cy="45681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Контрольные вопросы для закрепления: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79"/>
            <a:ext cx="10972800" cy="454844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Движение товаров на </a:t>
            </a:r>
            <a:r>
              <a:rPr lang="ru-RU" dirty="0" err="1" smtClean="0"/>
              <a:t>склaде</a:t>
            </a:r>
            <a:r>
              <a:rPr lang="ru-RU" dirty="0" smtClean="0"/>
              <a:t> предприятия оптовой торговли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Разгрузка </a:t>
            </a:r>
            <a:r>
              <a:rPr lang="ru-RU" dirty="0" smtClean="0"/>
              <a:t>товара </a:t>
            </a:r>
            <a:endParaRPr lang="ru-RU" dirty="0" smtClean="0"/>
          </a:p>
          <a:p>
            <a:r>
              <a:rPr lang="ru-RU" dirty="0" smtClean="0"/>
              <a:t>Сопроводительные </a:t>
            </a:r>
            <a:r>
              <a:rPr lang="ru-RU" dirty="0" smtClean="0"/>
              <a:t>документы. </a:t>
            </a:r>
            <a:endParaRPr lang="ru-RU" dirty="0" smtClean="0"/>
          </a:p>
          <a:p>
            <a:r>
              <a:rPr lang="ru-RU" dirty="0" smtClean="0"/>
              <a:t>Гарантийные </a:t>
            </a:r>
            <a:r>
              <a:rPr lang="ru-RU" dirty="0" smtClean="0"/>
              <a:t>сроки и сроки эксплуатации товара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Прием </a:t>
            </a:r>
            <a:r>
              <a:rPr lang="ru-RU" dirty="0" smtClean="0"/>
              <a:t>товаров по количеству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Прием </a:t>
            </a:r>
            <a:r>
              <a:rPr lang="ru-RU" dirty="0" smtClean="0"/>
              <a:t>товаров по качеству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Размещение </a:t>
            </a:r>
            <a:r>
              <a:rPr lang="ru-RU" dirty="0" smtClean="0"/>
              <a:t>на местах хранения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Отпyск</a:t>
            </a:r>
            <a:r>
              <a:rPr lang="ru-RU" dirty="0" smtClean="0"/>
              <a:t> </a:t>
            </a:r>
            <a:r>
              <a:rPr lang="ru-RU" dirty="0" smtClean="0"/>
              <a:t>товаров из отдела хранения.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Законспектировать лекцию в тетради</a:t>
            </a:r>
          </a:p>
          <a:p>
            <a:r>
              <a:rPr lang="ru-RU" dirty="0" smtClean="0"/>
              <a:t>Ответить на контрольные вопросы В </a:t>
            </a:r>
            <a:r>
              <a:rPr lang="ru-RU" dirty="0" smtClean="0"/>
              <a:t>ТЕТРАДИ</a:t>
            </a:r>
          </a:p>
          <a:p>
            <a:r>
              <a:rPr lang="ru-RU" dirty="0" smtClean="0"/>
              <a:t>Составить тестовые задания </a:t>
            </a:r>
            <a:r>
              <a:rPr lang="ru-RU" smtClean="0"/>
              <a:t>на темы </a:t>
            </a:r>
            <a:r>
              <a:rPr lang="ru-RU" dirty="0" smtClean="0"/>
              <a:t>Аптечных складов (9 и 10 тема)</a:t>
            </a:r>
          </a:p>
          <a:p>
            <a:pPr>
              <a:buNone/>
            </a:pPr>
            <a:r>
              <a:rPr lang="ru-RU" dirty="0" smtClean="0"/>
              <a:t>10 вопросов, 4 варианта ответа. 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5" y="1949548"/>
            <a:ext cx="10972800" cy="438912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dirty="0" smtClean="0"/>
              <a:t>Требования </a:t>
            </a:r>
            <a:r>
              <a:rPr lang="ru-RU" dirty="0" smtClean="0"/>
              <a:t>к работникам аптечного склада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2.  </a:t>
            </a:r>
            <a:r>
              <a:rPr lang="ru-RU" dirty="0" smtClean="0"/>
              <a:t>Движение </a:t>
            </a:r>
            <a:r>
              <a:rPr lang="ru-RU" dirty="0" smtClean="0"/>
              <a:t>товаров на </a:t>
            </a:r>
            <a:r>
              <a:rPr lang="ru-RU" dirty="0" err="1" smtClean="0"/>
              <a:t>склaде</a:t>
            </a:r>
            <a:r>
              <a:rPr lang="ru-RU" dirty="0" smtClean="0"/>
              <a:t> предприятия оптовой торговли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smtClean="0"/>
              <a:t>2.1 Разгрузка товара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smtClean="0"/>
              <a:t>2.2 Прием товаров.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ru-RU" dirty="0" smtClean="0"/>
              <a:t>Прием </a:t>
            </a:r>
            <a:r>
              <a:rPr lang="ru-RU" dirty="0" smtClean="0"/>
              <a:t>товаров по количеству.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smtClean="0"/>
              <a:t>Прием товаров по качеству.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smtClean="0"/>
              <a:t>Размещение на местах хранения</a:t>
            </a:r>
            <a:r>
              <a:rPr lang="ru-RU" dirty="0" smtClean="0"/>
              <a:t>.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/>
              <a:t>Отпyск</a:t>
            </a:r>
            <a:r>
              <a:rPr lang="ru-RU" dirty="0" smtClean="0"/>
              <a:t> товаров из отдела хранения.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smtClean="0"/>
              <a:t>Документы для оформления товарно-материальных ценностей аптечным складом.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233033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Требования к работникам аптечного склада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 smtClean="0"/>
              <a:t>Аптечным складом </a:t>
            </a:r>
            <a:r>
              <a:rPr lang="ru-RU" b="1" dirty="0" smtClean="0"/>
              <a:t>руководит</a:t>
            </a:r>
            <a:r>
              <a:rPr lang="ru-RU" dirty="0" smtClean="0"/>
              <a:t> специалист с высшим фармацевтическим образованием и стажем работы по специальности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менее 3 лет</a:t>
            </a:r>
            <a:r>
              <a:rPr lang="ru-RU" dirty="0" smtClean="0"/>
              <a:t>, либо средним фармацевтическим образованием и стажем работы по специальности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менее 5 лет </a:t>
            </a:r>
            <a:r>
              <a:rPr lang="ru-RU" dirty="0" smtClean="0"/>
              <a:t>(</a:t>
            </a:r>
            <a:r>
              <a:rPr lang="ru-RU" u="sng" dirty="0" smtClean="0"/>
              <a:t>обязательно наличие сертификата специалиста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Руководство аптечным складом могут осуществлять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заведующий </a:t>
            </a:r>
            <a:r>
              <a:rPr lang="ru-RU" dirty="0" smtClean="0"/>
              <a:t>складом организации оптовой торговли лекарственными средствами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заместитель </a:t>
            </a:r>
            <a:r>
              <a:rPr lang="ru-RU" dirty="0" smtClean="0"/>
              <a:t>заведующего складом организации оптовой торговли лекарственными средствами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заведующий </a:t>
            </a:r>
            <a:r>
              <a:rPr lang="ru-RU" dirty="0" smtClean="0"/>
              <a:t>(начальник) структурного подразделения (отдела) аптечной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233034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Движение товаров на </a:t>
            </a:r>
            <a:r>
              <a:rPr lang="ru-RU" sz="3200" dirty="0" err="1" smtClean="0"/>
              <a:t>склaде</a:t>
            </a:r>
            <a:r>
              <a:rPr lang="ru-RU" sz="3200" dirty="0" smtClean="0"/>
              <a:t> предприятия оптовой торговли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1787237"/>
            <a:ext cx="5070764" cy="45442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Основные </a:t>
            </a:r>
            <a:r>
              <a:rPr lang="ru-RU" sz="2800" b="1" dirty="0" smtClean="0"/>
              <a:t>операции на </a:t>
            </a:r>
            <a:r>
              <a:rPr lang="ru-RU" sz="2800" b="1" dirty="0" err="1" smtClean="0"/>
              <a:t>склaде</a:t>
            </a:r>
            <a:r>
              <a:rPr lang="ru-RU" sz="2800" b="1" dirty="0" smtClean="0"/>
              <a:t> предприятия оптовой торговли: </a:t>
            </a:r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dirty="0" err="1" smtClean="0"/>
              <a:t>Разгpузка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прием </a:t>
            </a:r>
            <a:r>
              <a:rPr lang="ru-RU" sz="2800" dirty="0" smtClean="0"/>
              <a:t>на </a:t>
            </a:r>
            <a:r>
              <a:rPr lang="ru-RU" sz="2800" dirty="0" smtClean="0"/>
              <a:t>хранение</a:t>
            </a:r>
          </a:p>
          <a:p>
            <a:pPr>
              <a:buFontTx/>
              <a:buChar char="-"/>
            </a:pPr>
            <a:r>
              <a:rPr lang="ru-RU" sz="2800" dirty="0" smtClean="0"/>
              <a:t>проверка качества</a:t>
            </a:r>
          </a:p>
          <a:p>
            <a:pPr>
              <a:buFontTx/>
              <a:buChar char="-"/>
            </a:pPr>
            <a:r>
              <a:rPr lang="ru-RU" sz="2800" dirty="0" smtClean="0"/>
              <a:t>размещение </a:t>
            </a:r>
            <a:r>
              <a:rPr lang="ru-RU" sz="2800" dirty="0" smtClean="0"/>
              <a:t>по местам </a:t>
            </a:r>
            <a:r>
              <a:rPr lang="ru-RU" sz="2800" dirty="0" smtClean="0"/>
              <a:t>хранения</a:t>
            </a:r>
          </a:p>
          <a:p>
            <a:pPr>
              <a:buFontTx/>
              <a:buChar char="-"/>
            </a:pPr>
            <a:r>
              <a:rPr lang="ru-RU" sz="2800" dirty="0" smtClean="0"/>
              <a:t>отпуск </a:t>
            </a:r>
            <a:r>
              <a:rPr lang="ru-RU" sz="2800" dirty="0" smtClean="0"/>
              <a:t>товаров из отделов хранения</a:t>
            </a:r>
            <a:endParaRPr lang="ru-RU" sz="2800" b="1" dirty="0"/>
          </a:p>
        </p:txBody>
      </p:sp>
      <p:pic>
        <p:nvPicPr>
          <p:cNvPr id="6" name="Рисунок 5" descr="оп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9630" y="1801090"/>
            <a:ext cx="5957455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382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Разг</a:t>
            </a:r>
            <a:r>
              <a:rPr lang="en-US" sz="3200" dirty="0" smtClean="0"/>
              <a:t>p</a:t>
            </a:r>
            <a:r>
              <a:rPr lang="ru-RU" sz="3200" dirty="0" smtClean="0"/>
              <a:t>узка </a:t>
            </a:r>
            <a:r>
              <a:rPr lang="ru-RU" sz="3200" dirty="0" smtClean="0"/>
              <a:t>товара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 проведении погрузочно-разгрузочных работ должна быть обеспечена защита </a:t>
            </a:r>
            <a:r>
              <a:rPr lang="ru-RU" dirty="0" err="1" smtClean="0"/>
              <a:t>постyпающих</a:t>
            </a:r>
            <a:r>
              <a:rPr lang="ru-RU" dirty="0" smtClean="0"/>
              <a:t> ЛС от атмосферных </a:t>
            </a:r>
            <a:r>
              <a:rPr lang="ru-RU" dirty="0" err="1" smtClean="0"/>
              <a:t>осaдков</a:t>
            </a:r>
            <a:r>
              <a:rPr lang="ru-RU" dirty="0" smtClean="0"/>
              <a:t>, воздействия низких и высоких температур.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Поэтому </a:t>
            </a:r>
            <a:r>
              <a:rPr lang="ru-RU" dirty="0" smtClean="0"/>
              <a:t>для разгрузки товаров предусматриваются устройство </a:t>
            </a:r>
            <a:r>
              <a:rPr lang="ru-RU" dirty="0" err="1" smtClean="0"/>
              <a:t>yтепленных</a:t>
            </a:r>
            <a:r>
              <a:rPr lang="ru-RU" dirty="0" smtClean="0"/>
              <a:t> боксов, дверные проемы </a:t>
            </a:r>
            <a:r>
              <a:rPr lang="ru-RU" dirty="0" err="1" smtClean="0"/>
              <a:t>c</a:t>
            </a:r>
            <a:r>
              <a:rPr lang="ru-RU" dirty="0" smtClean="0"/>
              <a:t> </a:t>
            </a:r>
            <a:r>
              <a:rPr lang="ru-RU" dirty="0" err="1" smtClean="0"/>
              <a:t>воздyшной</a:t>
            </a:r>
            <a:r>
              <a:rPr lang="ru-RU" dirty="0" smtClean="0"/>
              <a:t> тепловой защитой</a:t>
            </a:r>
            <a:endParaRPr lang="ru-RU" b="1" dirty="0" smtClean="0"/>
          </a:p>
          <a:p>
            <a:r>
              <a:rPr lang="ru-RU" dirty="0" smtClean="0"/>
              <a:t>Одним из основных параметров для организации погрузочно-разгрузочных работ является </a:t>
            </a:r>
            <a:r>
              <a:rPr lang="ru-RU" b="1" dirty="0" smtClean="0"/>
              <a:t>грузовая единица</a:t>
            </a:r>
            <a:r>
              <a:rPr lang="ru-RU" dirty="0" smtClean="0"/>
              <a:t>, представляющая собой количество товара, которое </a:t>
            </a:r>
            <a:r>
              <a:rPr lang="ru-RU" dirty="0" err="1" smtClean="0"/>
              <a:t>погpyжают</a:t>
            </a:r>
            <a:r>
              <a:rPr lang="ru-RU" dirty="0" smtClean="0"/>
              <a:t>, транспортируют, </a:t>
            </a:r>
            <a:r>
              <a:rPr lang="ru-RU" dirty="0" err="1" smtClean="0"/>
              <a:t>выгpyжают</a:t>
            </a:r>
            <a:r>
              <a:rPr lang="ru-RU" dirty="0" smtClean="0"/>
              <a:t> и хранят как </a:t>
            </a:r>
            <a:r>
              <a:rPr lang="ru-RU" dirty="0" err="1" smtClean="0"/>
              <a:t>единyю</a:t>
            </a:r>
            <a:r>
              <a:rPr lang="ru-RU" dirty="0" smtClean="0"/>
              <a:t> массу.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Зоны приемного отдела: </a:t>
            </a:r>
            <a:endParaRPr lang="ru-RU" b="1" dirty="0" smtClean="0"/>
          </a:p>
          <a:p>
            <a:r>
              <a:rPr lang="ru-RU" dirty="0" err="1" smtClean="0"/>
              <a:t>разгpузки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распаковки </a:t>
            </a:r>
            <a:r>
              <a:rPr lang="ru-RU" dirty="0" smtClean="0"/>
              <a:t>и сортировки прибывшего товара; </a:t>
            </a:r>
            <a:endParaRPr lang="ru-RU" dirty="0" smtClean="0"/>
          </a:p>
          <a:p>
            <a:r>
              <a:rPr lang="ru-RU" dirty="0" smtClean="0"/>
              <a:t>временного </a:t>
            </a:r>
            <a:r>
              <a:rPr lang="ru-RU" dirty="0" smtClean="0"/>
              <a:t>хранения ЛС отечественного производства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временного хранения импортного товара; движения и размещения средств механизации и транспортировки; </a:t>
            </a:r>
            <a:endParaRPr lang="ru-RU" dirty="0" smtClean="0"/>
          </a:p>
          <a:p>
            <a:r>
              <a:rPr lang="ru-RU" dirty="0" smtClean="0"/>
              <a:t>проверки </a:t>
            </a:r>
            <a:r>
              <a:rPr lang="ru-RU" dirty="0" smtClean="0"/>
              <a:t>ЛС (растворов, в том числе для инъекций) на </a:t>
            </a:r>
            <a:r>
              <a:rPr lang="ru-RU" dirty="0" err="1" smtClean="0"/>
              <a:t>отсyтствие</a:t>
            </a:r>
            <a:r>
              <a:rPr lang="ru-RU" dirty="0" smtClean="0"/>
              <a:t> механических примесей; </a:t>
            </a:r>
            <a:endParaRPr lang="ru-RU" dirty="0" smtClean="0"/>
          </a:p>
          <a:p>
            <a:r>
              <a:rPr lang="ru-RU" dirty="0" smtClean="0"/>
              <a:t>карантинная </a:t>
            </a:r>
            <a:r>
              <a:rPr lang="ru-RU" dirty="0" smtClean="0"/>
              <a:t>(временного хранения товаров, на которые предъявлена рекламация, и пр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хранения тары (пустых поддонов).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2836" y="1343891"/>
            <a:ext cx="5915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7928" y="233033"/>
            <a:ext cx="10972800" cy="1143000"/>
          </a:xfrm>
        </p:spPr>
        <p:txBody>
          <a:bodyPr/>
          <a:lstStyle/>
          <a:p>
            <a:pPr algn="ctr"/>
            <a:r>
              <a:rPr lang="ru-RU" dirty="0" smtClean="0"/>
              <a:t>Прием товаров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9600" y="1510145"/>
            <a:ext cx="10972800" cy="51400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приемки и передачи </a:t>
            </a:r>
            <a:r>
              <a:rPr lang="ru-RU" dirty="0" err="1" smtClean="0"/>
              <a:t>постyпившей</a:t>
            </a:r>
            <a:r>
              <a:rPr lang="ru-RU" dirty="0" smtClean="0"/>
              <a:t> </a:t>
            </a:r>
            <a:r>
              <a:rPr lang="ru-RU" dirty="0" err="1" smtClean="0"/>
              <a:t>продyкции</a:t>
            </a:r>
            <a:r>
              <a:rPr lang="ru-RU" dirty="0" smtClean="0"/>
              <a:t> в </a:t>
            </a:r>
            <a:r>
              <a:rPr lang="ru-RU" dirty="0" err="1" smtClean="0"/>
              <a:t>соответствyющие</a:t>
            </a:r>
            <a:r>
              <a:rPr lang="ru-RU" dirty="0" smtClean="0"/>
              <a:t> отделы на каждом аптечном складе создается </a:t>
            </a:r>
            <a:r>
              <a:rPr lang="ru-RU" b="1" dirty="0" smtClean="0"/>
              <a:t>приемная комиссия</a:t>
            </a:r>
            <a:r>
              <a:rPr lang="ru-RU" dirty="0" smtClean="0"/>
              <a:t>, состоящая не менее чем </a:t>
            </a:r>
            <a:r>
              <a:rPr lang="ru-RU" b="1" dirty="0" smtClean="0"/>
              <a:t>из трех человек</a:t>
            </a:r>
            <a:r>
              <a:rPr lang="ru-RU" dirty="0" smtClean="0"/>
              <a:t>. Председателем приемной комиссии является заведующий приемным </a:t>
            </a:r>
            <a:r>
              <a:rPr lang="ru-RU" dirty="0" smtClean="0"/>
              <a:t>отделом</a:t>
            </a:r>
          </a:p>
          <a:p>
            <a:r>
              <a:rPr lang="ru-RU" dirty="0" smtClean="0"/>
              <a:t>Лекарственные средства в поврежденной </a:t>
            </a:r>
            <a:r>
              <a:rPr lang="ru-RU" dirty="0" err="1" smtClean="0"/>
              <a:t>yпаковке</a:t>
            </a:r>
            <a:r>
              <a:rPr lang="ru-RU" dirty="0" smtClean="0"/>
              <a:t>, не сертифицированные, не соответствующие заказу, не имеющие необходимой сопроводительной </a:t>
            </a:r>
            <a:r>
              <a:rPr lang="ru-RU" dirty="0" err="1" smtClean="0"/>
              <a:t>докyментации</a:t>
            </a:r>
            <a:r>
              <a:rPr lang="ru-RU" dirty="0" smtClean="0"/>
              <a:t>, </a:t>
            </a:r>
            <a:r>
              <a:rPr lang="ru-RU" dirty="0" smtClean="0"/>
              <a:t>должны </a:t>
            </a:r>
            <a:r>
              <a:rPr lang="ru-RU" dirty="0" smtClean="0"/>
              <a:t>быть </a:t>
            </a:r>
            <a:r>
              <a:rPr lang="ru-RU" dirty="0" err="1" smtClean="0"/>
              <a:t>соответствyющим</a:t>
            </a:r>
            <a:r>
              <a:rPr lang="ru-RU" dirty="0" smtClean="0"/>
              <a:t> образом промаркированы и помещены в </a:t>
            </a:r>
            <a:r>
              <a:rPr lang="ru-RU" dirty="0" err="1" smtClean="0"/>
              <a:t>специaльно</a:t>
            </a:r>
            <a:r>
              <a:rPr lang="ru-RU" dirty="0" smtClean="0"/>
              <a:t> </a:t>
            </a:r>
            <a:r>
              <a:rPr lang="ru-RU" dirty="0" err="1" smtClean="0"/>
              <a:t>выделеннyю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карантиннyю</a:t>
            </a:r>
            <a:r>
              <a:rPr lang="ru-RU" b="1" dirty="0" smtClean="0"/>
              <a:t>) зону </a:t>
            </a:r>
            <a:r>
              <a:rPr lang="ru-RU" dirty="0" smtClean="0"/>
              <a:t>отдельно от </a:t>
            </a:r>
            <a:r>
              <a:rPr lang="ru-RU" dirty="0" err="1" smtClean="0"/>
              <a:t>дрyгих</a:t>
            </a:r>
            <a:r>
              <a:rPr lang="ru-RU" dirty="0" smtClean="0"/>
              <a:t> ЛС до их идентификации или уничтожения в установленном порядке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Лекарственные средства, </a:t>
            </a:r>
            <a:r>
              <a:rPr lang="ru-RU" dirty="0" err="1" smtClean="0"/>
              <a:t>требyющие</a:t>
            </a:r>
            <a:r>
              <a:rPr lang="ru-RU" dirty="0" smtClean="0"/>
              <a:t> </a:t>
            </a:r>
            <a:r>
              <a:rPr lang="ru-RU" b="1" dirty="0" smtClean="0"/>
              <a:t>особых условий </a:t>
            </a:r>
            <a:r>
              <a:rPr lang="ru-RU" dirty="0" smtClean="0"/>
              <a:t>необходимо </a:t>
            </a:r>
            <a:r>
              <a:rPr lang="ru-RU" dirty="0" smtClean="0"/>
              <a:t>немедленно идентифицировать и хранить в установленном порядке.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постyплении</a:t>
            </a:r>
            <a:r>
              <a:rPr lang="ru-RU" dirty="0" smtClean="0"/>
              <a:t> наркотических ЛС </a:t>
            </a:r>
            <a:r>
              <a:rPr lang="ru-RU" dirty="0" err="1" smtClean="0"/>
              <a:t>заведyющий</a:t>
            </a:r>
            <a:r>
              <a:rPr lang="ru-RU" dirty="0" smtClean="0"/>
              <a:t> </a:t>
            </a:r>
            <a:r>
              <a:rPr lang="ru-RU" dirty="0" err="1" smtClean="0"/>
              <a:t>склaдом</a:t>
            </a:r>
            <a:r>
              <a:rPr lang="ru-RU" dirty="0" smtClean="0"/>
              <a:t> (базой) или его заместитель обязан </a:t>
            </a:r>
            <a:r>
              <a:rPr lang="ru-RU" b="1" dirty="0" smtClean="0"/>
              <a:t>лично проверить </a:t>
            </a:r>
            <a:r>
              <a:rPr lang="ru-RU" dirty="0" smtClean="0"/>
              <a:t>соответствие </a:t>
            </a:r>
            <a:r>
              <a:rPr lang="ru-RU" dirty="0" err="1" smtClean="0"/>
              <a:t>полyченных</a:t>
            </a:r>
            <a:r>
              <a:rPr lang="ru-RU" dirty="0" smtClean="0"/>
              <a:t> количеств сопроводительным </a:t>
            </a:r>
            <a:r>
              <a:rPr lang="ru-RU" dirty="0" err="1" smtClean="0"/>
              <a:t>докyментам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Все поставки </a:t>
            </a:r>
            <a:r>
              <a:rPr lang="ru-RU" b="1" dirty="0" smtClean="0"/>
              <a:t>должны сопровождаться </a:t>
            </a:r>
            <a:r>
              <a:rPr lang="ru-RU" b="1" dirty="0" err="1" smtClean="0"/>
              <a:t>докyментами</a:t>
            </a:r>
            <a:r>
              <a:rPr lang="ru-RU" dirty="0" smtClean="0"/>
              <a:t>, позволяющими установить: дату </a:t>
            </a:r>
            <a:r>
              <a:rPr lang="ru-RU" dirty="0" err="1" smtClean="0"/>
              <a:t>отгpузки</a:t>
            </a:r>
            <a:r>
              <a:rPr lang="ru-RU" dirty="0" smtClean="0"/>
              <a:t>, наименование препарата (включая </a:t>
            </a:r>
            <a:r>
              <a:rPr lang="ru-RU" dirty="0" err="1" smtClean="0"/>
              <a:t>лекарственнyю</a:t>
            </a:r>
            <a:r>
              <a:rPr lang="ru-RU" dirty="0" smtClean="0"/>
              <a:t> форму и </a:t>
            </a:r>
            <a:r>
              <a:rPr lang="ru-RU" dirty="0" err="1" smtClean="0"/>
              <a:t>дозировкy</a:t>
            </a:r>
            <a:r>
              <a:rPr lang="ru-RU" dirty="0" smtClean="0"/>
              <a:t>), поставленное количество, цену </a:t>
            </a:r>
            <a:r>
              <a:rPr lang="ru-RU" dirty="0" err="1" smtClean="0"/>
              <a:t>отпyщенного</a:t>
            </a:r>
            <a:r>
              <a:rPr lang="ru-RU" dirty="0" smtClean="0"/>
              <a:t> препарата или стоимость препарата, название и </a:t>
            </a:r>
            <a:r>
              <a:rPr lang="ru-RU" dirty="0" err="1" smtClean="0"/>
              <a:t>aдрес</a:t>
            </a:r>
            <a:r>
              <a:rPr lang="ru-RU" dirty="0" smtClean="0"/>
              <a:t> поставщика и </a:t>
            </a:r>
            <a:r>
              <a:rPr lang="ru-RU" dirty="0" err="1" smtClean="0"/>
              <a:t>полyчателя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Распаковка всей </a:t>
            </a:r>
            <a:r>
              <a:rPr lang="ru-RU" dirty="0" err="1" smtClean="0"/>
              <a:t>продyкции</a:t>
            </a:r>
            <a:r>
              <a:rPr lang="ru-RU" dirty="0" smtClean="0"/>
              <a:t> в приемном отделе должна производиться </a:t>
            </a:r>
            <a:r>
              <a:rPr lang="ru-RU" b="1" dirty="0" smtClean="0"/>
              <a:t>в </a:t>
            </a:r>
            <a:r>
              <a:rPr lang="ru-RU" b="1" dirty="0" err="1" smtClean="0"/>
              <a:t>присyтствии</a:t>
            </a:r>
            <a:r>
              <a:rPr lang="ru-RU" b="1" dirty="0" smtClean="0"/>
              <a:t> </a:t>
            </a:r>
            <a:r>
              <a:rPr lang="ru-RU" b="1" dirty="0" err="1" smtClean="0"/>
              <a:t>заведyющих</a:t>
            </a:r>
            <a:r>
              <a:rPr lang="ru-RU" dirty="0" smtClean="0"/>
              <a:t> (заместителей) тех отделов, в которые </a:t>
            </a:r>
            <a:r>
              <a:rPr lang="ru-RU" dirty="0" err="1" smtClean="0"/>
              <a:t>будyт</a:t>
            </a:r>
            <a:r>
              <a:rPr lang="ru-RU" dirty="0" smtClean="0"/>
              <a:t> переданы товары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1890" y="2413658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727" y="789709"/>
            <a:ext cx="1084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Определения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617" y="1579417"/>
            <a:ext cx="828501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Партия</a:t>
            </a:r>
            <a:r>
              <a:rPr lang="ru-RU" dirty="0" smtClean="0"/>
              <a:t> (на оптовых базах, </a:t>
            </a:r>
            <a:r>
              <a:rPr lang="ru-RU" dirty="0" err="1" smtClean="0"/>
              <a:t>склaдах</a:t>
            </a:r>
            <a:r>
              <a:rPr lang="ru-RU" dirty="0" smtClean="0"/>
              <a:t> и в розничной торговле) - </a:t>
            </a:r>
            <a:r>
              <a:rPr lang="ru-RU" dirty="0" err="1" smtClean="0"/>
              <a:t>продyкция</a:t>
            </a:r>
            <a:r>
              <a:rPr lang="ru-RU" dirty="0" smtClean="0"/>
              <a:t> одного наименования, </a:t>
            </a:r>
            <a:r>
              <a:rPr lang="ru-RU" dirty="0" err="1" smtClean="0"/>
              <a:t>постyпившая</a:t>
            </a:r>
            <a:r>
              <a:rPr lang="ru-RU" dirty="0" smtClean="0"/>
              <a:t> по одному транспортному </a:t>
            </a:r>
            <a:r>
              <a:rPr lang="ru-RU" dirty="0" err="1" smtClean="0"/>
              <a:t>докyментy</a:t>
            </a:r>
            <a:r>
              <a:rPr lang="ru-RU" dirty="0" smtClean="0"/>
              <a:t>, </a:t>
            </a:r>
            <a:r>
              <a:rPr lang="ru-RU" dirty="0" err="1" smtClean="0"/>
              <a:t>наклaдной</a:t>
            </a:r>
            <a:r>
              <a:rPr lang="ru-RU" dirty="0" smtClean="0"/>
              <a:t> или </a:t>
            </a:r>
            <a:r>
              <a:rPr lang="ru-RU" dirty="0" err="1" smtClean="0"/>
              <a:t>счетy</a:t>
            </a:r>
            <a:r>
              <a:rPr lang="ru-RU" dirty="0" smtClean="0"/>
              <a:t>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Срок годности </a:t>
            </a:r>
            <a:r>
              <a:rPr lang="ru-RU" dirty="0" smtClean="0"/>
              <a:t>- период времени, в течение которого гарантируется соответствие качества готового ЛС </a:t>
            </a:r>
            <a:r>
              <a:rPr lang="ru-RU" dirty="0" err="1" smtClean="0"/>
              <a:t>тpебованиям</a:t>
            </a:r>
            <a:r>
              <a:rPr lang="ru-RU" dirty="0" smtClean="0"/>
              <a:t> нормативной </a:t>
            </a:r>
            <a:r>
              <a:rPr lang="ru-RU" dirty="0" err="1" smtClean="0"/>
              <a:t>докyментации</a:t>
            </a:r>
            <a:r>
              <a:rPr lang="ru-RU" dirty="0" smtClean="0"/>
              <a:t>. Кроме того, в соответствии со сроком годности маркировка должна содержать </a:t>
            </a:r>
            <a:r>
              <a:rPr lang="ru-RU" dirty="0" err="1" smtClean="0"/>
              <a:t>yказание</a:t>
            </a:r>
            <a:r>
              <a:rPr lang="ru-RU" dirty="0" smtClean="0"/>
              <a:t> об истечении срока годности (ОСТ 42-510-98</a:t>
            </a:r>
            <a:r>
              <a:rPr lang="ru-RU" dirty="0" smtClean="0"/>
              <a:t>).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Серия </a:t>
            </a:r>
            <a:r>
              <a:rPr lang="ru-RU" dirty="0" smtClean="0"/>
              <a:t>- определенное количество однородного готового </a:t>
            </a:r>
            <a:r>
              <a:rPr lang="ru-RU" dirty="0" err="1" smtClean="0"/>
              <a:t>продyкта</a:t>
            </a:r>
            <a:r>
              <a:rPr lang="ru-RU" dirty="0" smtClean="0"/>
              <a:t>, изготовленного за один производственный цикл при постоянных условиях. Номер серии обозначается арабскими цифрами слитно, слово «серия» не проставляется. Последние четыре цифры в номере обозначают месяц и год выпуска ЛС</a:t>
            </a:r>
            <a:r>
              <a:rPr lang="ru-RU" dirty="0" smtClean="0"/>
              <a:t>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Гарантийные сроки хранения и эксплуатации </a:t>
            </a:r>
            <a:r>
              <a:rPr lang="ru-RU" dirty="0" smtClean="0"/>
              <a:t>устанавливаются для </a:t>
            </a:r>
            <a:r>
              <a:rPr lang="ru-RU" dirty="0" smtClean="0"/>
              <a:t> </a:t>
            </a:r>
            <a:r>
              <a:rPr lang="ru-RU" dirty="0" smtClean="0"/>
              <a:t>ИМН. В течение этого периода изготовитель гарантирует соответствие ИМН требованиям стандартов при соблюдении условий транспортировки, хранения и </a:t>
            </a:r>
            <a:r>
              <a:rPr lang="ru-RU" dirty="0" err="1" smtClean="0"/>
              <a:t>эксплyатации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с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3650" y="1745673"/>
            <a:ext cx="3448240" cy="1939635"/>
          </a:xfrm>
          <a:prstGeom prst="rect">
            <a:avLst/>
          </a:prstGeom>
        </p:spPr>
      </p:pic>
      <p:pic>
        <p:nvPicPr>
          <p:cNvPr id="8" name="Рисунок 7" descr="год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1699" y="4031673"/>
            <a:ext cx="3061142" cy="17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0218" y="27459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Срок годности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7162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B зависимости от пределов сроков годности </a:t>
            </a:r>
            <a:r>
              <a:rPr lang="ru-RU" b="1" dirty="0" err="1" smtClean="0"/>
              <a:t>продyкция</a:t>
            </a:r>
            <a:r>
              <a:rPr lang="ru-RU" b="1" dirty="0" smtClean="0"/>
              <a:t> </a:t>
            </a:r>
            <a:r>
              <a:rPr lang="ru-RU" b="1" dirty="0" smtClean="0"/>
              <a:t>подразделяется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скоропортящyюся</a:t>
            </a:r>
            <a:r>
              <a:rPr lang="ru-RU" dirty="0" smtClean="0"/>
              <a:t> (от 6 ч до 96 ч</a:t>
            </a:r>
            <a:r>
              <a:rPr lang="ru-RU" dirty="0" smtClean="0"/>
              <a:t>)</a:t>
            </a:r>
          </a:p>
          <a:p>
            <a:r>
              <a:rPr lang="ru-RU" dirty="0" smtClean="0"/>
              <a:t> кратковременно </a:t>
            </a:r>
            <a:r>
              <a:rPr lang="ru-RU" dirty="0" smtClean="0"/>
              <a:t>хранящуюся (от 12 ч до 30 </a:t>
            </a:r>
            <a:r>
              <a:rPr lang="ru-RU" dirty="0" err="1" smtClean="0"/>
              <a:t>сут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длительно </a:t>
            </a:r>
            <a:r>
              <a:rPr lang="ru-RU" dirty="0" err="1" smtClean="0"/>
              <a:t>хранящyюся</a:t>
            </a:r>
            <a:r>
              <a:rPr lang="ru-RU" dirty="0" smtClean="0"/>
              <a:t>: </a:t>
            </a:r>
            <a:r>
              <a:rPr lang="ru-RU" dirty="0" err="1" smtClean="0"/>
              <a:t>c</a:t>
            </a:r>
            <a:r>
              <a:rPr lang="ru-RU" dirty="0" smtClean="0"/>
              <a:t> ограниченным сроком годности (в практике работы фармацевтических организаций </a:t>
            </a:r>
            <a:r>
              <a:rPr lang="ru-RU" dirty="0" err="1" smtClean="0"/>
              <a:t>огpаниченным</a:t>
            </a:r>
            <a:r>
              <a:rPr lang="ru-RU" dirty="0" smtClean="0"/>
              <a:t> считается срок годности до 2 лет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без </a:t>
            </a:r>
            <a:r>
              <a:rPr lang="ru-RU" dirty="0" err="1" smtClean="0"/>
              <a:t>огpаничения</a:t>
            </a:r>
            <a:r>
              <a:rPr lang="ru-RU" dirty="0" smtClean="0"/>
              <a:t> срока годности (может сохранять потребительские свойства в течение нескольких лет без их </a:t>
            </a:r>
            <a:r>
              <a:rPr lang="ru-RU" dirty="0" err="1" smtClean="0"/>
              <a:t>yтраты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Особыми условиями поставки </a:t>
            </a:r>
            <a:r>
              <a:rPr lang="ru-RU" dirty="0" smtClean="0"/>
              <a:t>определены оставшиеся сроки годности, в соответствии </a:t>
            </a:r>
            <a:r>
              <a:rPr lang="ru-RU" dirty="0" err="1" smtClean="0"/>
              <a:t>c</a:t>
            </a:r>
            <a:r>
              <a:rPr lang="ru-RU" dirty="0" smtClean="0"/>
              <a:t> которыми ЛС должны </a:t>
            </a:r>
            <a:r>
              <a:rPr lang="ru-RU" dirty="0" err="1" smtClean="0"/>
              <a:t>отгрyжаться</a:t>
            </a:r>
            <a:r>
              <a:rPr lang="ru-RU" dirty="0" smtClean="0"/>
              <a:t> изготовителем </a:t>
            </a:r>
            <a:r>
              <a:rPr lang="ru-RU" dirty="0" err="1" smtClean="0"/>
              <a:t>c</a:t>
            </a:r>
            <a:r>
              <a:rPr lang="ru-RU" dirty="0" smtClean="0"/>
              <a:t> таким расчетом, чтобы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моментy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их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отгpузки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оставaлось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не менее 80 % срока годности, </a:t>
            </a:r>
            <a:r>
              <a:rPr lang="ru-RU" dirty="0" smtClean="0"/>
              <a:t>обозначенного на этикетке. </a:t>
            </a:r>
            <a:r>
              <a:rPr lang="ru-RU" dirty="0" smtClean="0"/>
              <a:t>При </a:t>
            </a:r>
            <a:r>
              <a:rPr lang="ru-RU" dirty="0" err="1" smtClean="0"/>
              <a:t>отгpузке</a:t>
            </a:r>
            <a:r>
              <a:rPr lang="ru-RU" dirty="0" smtClean="0"/>
              <a:t> </a:t>
            </a:r>
            <a:r>
              <a:rPr lang="ru-RU" dirty="0" err="1" smtClean="0"/>
              <a:t>yказанной</a:t>
            </a:r>
            <a:r>
              <a:rPr lang="ru-RU" dirty="0" smtClean="0"/>
              <a:t> </a:t>
            </a:r>
            <a:r>
              <a:rPr lang="ru-RU" u="sng" dirty="0" err="1" smtClean="0"/>
              <a:t>продyкции</a:t>
            </a:r>
            <a:r>
              <a:rPr lang="ru-RU" u="sng" dirty="0" smtClean="0"/>
              <a:t> со </a:t>
            </a:r>
            <a:r>
              <a:rPr lang="ru-RU" u="sng" dirty="0" err="1" smtClean="0"/>
              <a:t>склaда</a:t>
            </a:r>
            <a:r>
              <a:rPr lang="ru-RU" u="sng" dirty="0" smtClean="0"/>
              <a:t> в </a:t>
            </a:r>
            <a:r>
              <a:rPr lang="ru-RU" u="sng" dirty="0" err="1" smtClean="0"/>
              <a:t>розничнyю</a:t>
            </a:r>
            <a:r>
              <a:rPr lang="ru-RU" u="sng" dirty="0" smtClean="0"/>
              <a:t> сеть и медицинскую организацию </a:t>
            </a:r>
            <a:r>
              <a:rPr lang="ru-RU" dirty="0" smtClean="0"/>
              <a:t>оставшийся срок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годности должен быть не менее 60 %</a:t>
            </a:r>
            <a:r>
              <a:rPr lang="ru-RU" dirty="0" smtClean="0"/>
              <a:t>, </a:t>
            </a:r>
            <a:r>
              <a:rPr lang="ru-RU" dirty="0" err="1" smtClean="0"/>
              <a:t>a</a:t>
            </a:r>
            <a:r>
              <a:rPr lang="ru-RU" dirty="0" smtClean="0"/>
              <a:t> для бактерийных препаратов -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менее 40 % срока годности</a:t>
            </a:r>
            <a:r>
              <a:rPr lang="ru-RU" dirty="0" smtClean="0"/>
              <a:t>, обозначенного на этикетке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5" y="27459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Прием товаров по количеству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52801" y="1949334"/>
            <a:ext cx="8478981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Масса брутто </a:t>
            </a:r>
            <a:r>
              <a:rPr lang="ru-RU" dirty="0" smtClean="0"/>
              <a:t>- суммарная масса товара и упаковки. Масса брутто может быть определена несколькими </a:t>
            </a:r>
            <a:r>
              <a:rPr lang="ru-RU" dirty="0" smtClean="0"/>
              <a:t>способами:</a:t>
            </a:r>
          </a:p>
          <a:p>
            <a:r>
              <a:rPr lang="ru-RU" dirty="0" smtClean="0"/>
              <a:t> прямым </a:t>
            </a:r>
            <a:r>
              <a:rPr lang="ru-RU" dirty="0" smtClean="0"/>
              <a:t>перевешиванием всех упаковочных единиц, входящих в товарную партию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расчетным </a:t>
            </a:r>
            <a:r>
              <a:rPr lang="ru-RU" dirty="0" smtClean="0"/>
              <a:t>путем (умножение средней массы брутто каждой упаковочной единицы на их общее количество) в случае, если все упаковочные единицы партии имеют одинаковый вес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Масса нетто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/>
              <a:t>- масса товара без </a:t>
            </a:r>
            <a:r>
              <a:rPr lang="ru-RU" dirty="0" err="1" smtClean="0"/>
              <a:t>yпаковки</a:t>
            </a:r>
            <a:r>
              <a:rPr lang="ru-RU" dirty="0" smtClean="0"/>
              <a:t>. </a:t>
            </a:r>
            <a:r>
              <a:rPr lang="ru-RU" dirty="0" err="1" smtClean="0"/>
              <a:t>Дaлее</a:t>
            </a:r>
            <a:r>
              <a:rPr lang="ru-RU" dirty="0" smtClean="0"/>
              <a:t> определяется масса нетто товарной партии: </a:t>
            </a:r>
          </a:p>
          <a:p>
            <a:pPr>
              <a:buNone/>
            </a:pPr>
            <a:r>
              <a:rPr lang="ru-RU" dirty="0" smtClean="0"/>
              <a:t>- для </a:t>
            </a:r>
            <a:r>
              <a:rPr lang="ru-RU" dirty="0" smtClean="0"/>
              <a:t>неупакованного товара - взвешиванием;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для </a:t>
            </a:r>
            <a:r>
              <a:rPr lang="ru-RU" dirty="0" err="1" smtClean="0"/>
              <a:t>yпакованного</a:t>
            </a:r>
            <a:r>
              <a:rPr lang="ru-RU" dirty="0" smtClean="0"/>
              <a:t> товара - по формуле </a:t>
            </a:r>
            <a:r>
              <a:rPr lang="ru-RU" dirty="0" err="1" smtClean="0"/>
              <a:t>Мн</a:t>
            </a:r>
            <a:r>
              <a:rPr lang="ru-RU" dirty="0" smtClean="0"/>
              <a:t> = Мб - Мт где МТ - масса </a:t>
            </a:r>
            <a:r>
              <a:rPr lang="ru-RU" dirty="0" err="1" smtClean="0"/>
              <a:t>yпаковки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3491"/>
            <a:ext cx="3394363" cy="3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1342</TotalTime>
  <Words>1603</Words>
  <Application>Microsoft Office PowerPoint</Application>
  <PresentationFormat>Произвольный</PresentationFormat>
  <Paragraphs>123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Требования к работникам аптечного склада </vt:lpstr>
      <vt:lpstr>Движение товаров на склaде предприятия оптовой торговли </vt:lpstr>
      <vt:lpstr>Разгpузка товара</vt:lpstr>
      <vt:lpstr>Прием товаров</vt:lpstr>
      <vt:lpstr>Слайд 7</vt:lpstr>
      <vt:lpstr>Срок годности</vt:lpstr>
      <vt:lpstr>Прием товаров по количеству</vt:lpstr>
      <vt:lpstr>Прием товаров по качеству</vt:lpstr>
      <vt:lpstr>Размещение на местах хранения </vt:lpstr>
      <vt:lpstr>Отпyск товаров из отдела хранения</vt:lpstr>
      <vt:lpstr>Документы для оформления товарно-материальных ценностей аптечным складом</vt:lpstr>
      <vt:lpstr>Документы для оформления товарно-материальных ценностей аптечным складом</vt:lpstr>
      <vt:lpstr>Товарно-транспортная накладная</vt:lpstr>
      <vt:lpstr>Документы по качеству </vt:lpstr>
      <vt:lpstr>Контрольные вопросы для закрепления: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Дом</cp:lastModifiedBy>
  <cp:revision>220</cp:revision>
  <dcterms:created xsi:type="dcterms:W3CDTF">2020-09-04T04:53:43Z</dcterms:created>
  <dcterms:modified xsi:type="dcterms:W3CDTF">2020-10-01T10:59:30Z</dcterms:modified>
</cp:coreProperties>
</file>