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9" r:id="rId3"/>
    <p:sldId id="353" r:id="rId4"/>
    <p:sldId id="354" r:id="rId5"/>
    <p:sldId id="349" r:id="rId6"/>
    <p:sldId id="329" r:id="rId7"/>
    <p:sldId id="264" r:id="rId8"/>
    <p:sldId id="358" r:id="rId9"/>
    <p:sldId id="346" r:id="rId10"/>
    <p:sldId id="271" r:id="rId11"/>
    <p:sldId id="338" r:id="rId12"/>
    <p:sldId id="342" r:id="rId13"/>
    <p:sldId id="347" r:id="rId14"/>
    <p:sldId id="356" r:id="rId15"/>
    <p:sldId id="359" r:id="rId16"/>
    <p:sldId id="360" r:id="rId17"/>
    <p:sldId id="361" r:id="rId18"/>
    <p:sldId id="362" r:id="rId19"/>
    <p:sldId id="334" r:id="rId20"/>
    <p:sldId id="335" r:id="rId21"/>
    <p:sldId id="336" r:id="rId22"/>
    <p:sldId id="337" r:id="rId23"/>
    <p:sldId id="279" r:id="rId24"/>
    <p:sldId id="348" r:id="rId25"/>
    <p:sldId id="330" r:id="rId26"/>
    <p:sldId id="282" r:id="rId27"/>
    <p:sldId id="331" r:id="rId28"/>
    <p:sldId id="332" r:id="rId29"/>
    <p:sldId id="357" r:id="rId30"/>
    <p:sldId id="345" r:id="rId31"/>
    <p:sldId id="305" r:id="rId32"/>
    <p:sldId id="304" r:id="rId33"/>
    <p:sldId id="30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>
        <p:scale>
          <a:sx n="75" d="100"/>
          <a:sy n="75" d="100"/>
        </p:scale>
        <p:origin x="-972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2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4D325-03ED-409D-875C-7379ED6E226C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3A7C3-688A-48C7-B223-B99D8A5C7D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13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1A8F00-4EA8-4D96-BC03-0E1386C40FE7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A8CEAB-47F4-45B1-A2F5-67D8F3646C5B}" type="slidenum">
              <a:rPr lang="nl-NL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nl-NL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692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1073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736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513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87921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967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697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8373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7665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8299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373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2B01-2497-49F1-A230-39187989D087}" type="datetimeFigureOut">
              <a:rPr lang="ru-RU" smtClean="0"/>
              <a:pPr/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C1B09-2602-4452-B5C5-686B731413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23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gazenkampfaa\Desktop\Новый рисунок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5" y="1556792"/>
            <a:ext cx="3611277" cy="341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9983" y="1766461"/>
            <a:ext cx="4750296" cy="27827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Особенности проведения сердечно-легочной реанимации на </a:t>
            </a:r>
            <a:r>
              <a:rPr lang="ru-RU" sz="4000" b="1" dirty="0" err="1" smtClean="0">
                <a:solidFill>
                  <a:srgbClr val="C00000"/>
                </a:solidFill>
              </a:rPr>
              <a:t>догоспитальном</a:t>
            </a:r>
            <a:r>
              <a:rPr lang="ru-RU" sz="4000" b="1" dirty="0" smtClean="0">
                <a:solidFill>
                  <a:srgbClr val="C00000"/>
                </a:solidFill>
              </a:rPr>
              <a:t> этапе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4456" y="5289642"/>
            <a:ext cx="6400800" cy="1096650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rgbClr val="0070C0"/>
                </a:solidFill>
              </a:rPr>
              <a:t>К.м.н., асс. кафедры </a:t>
            </a:r>
            <a:r>
              <a:rPr lang="ru-RU" sz="1600" dirty="0" smtClean="0">
                <a:solidFill>
                  <a:srgbClr val="0070C0"/>
                </a:solidFill>
              </a:rPr>
              <a:t>анестезиологии и реаниматологии ИПО</a:t>
            </a:r>
            <a:r>
              <a:rPr lang="ru-RU" sz="2000" dirty="0">
                <a:solidFill>
                  <a:srgbClr val="0070C0"/>
                </a:solidFill>
              </a:rPr>
              <a:t/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Газенкампф А.А.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00166" y="6376792"/>
            <a:ext cx="6400800" cy="48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C00000"/>
                </a:solidFill>
              </a:rPr>
              <a:t>Красноярск </a:t>
            </a:r>
            <a:r>
              <a:rPr lang="en-US" sz="1800" dirty="0" smtClean="0">
                <a:solidFill>
                  <a:srgbClr val="C00000"/>
                </a:solidFill>
              </a:rPr>
              <a:t>201</a:t>
            </a:r>
            <a:r>
              <a:rPr lang="ru-RU" sz="1800" dirty="0" smtClean="0">
                <a:solidFill>
                  <a:srgbClr val="C00000"/>
                </a:solidFill>
              </a:rPr>
              <a:t>6г.</a:t>
            </a: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563888" y="6021288"/>
            <a:ext cx="571504" cy="4286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6374" y="85552"/>
            <a:ext cx="8028384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Красноярский государственный медицинский университет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им. проф. В.Ф. Войно – Ясенецкого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Красноярская региональная ассоциация анестезиологов и реаниматологов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4484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6148" y="260648"/>
            <a:ext cx="3250704" cy="11381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30 : 2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2009775"/>
            <a:ext cx="3049587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2265363"/>
            <a:ext cx="420052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35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Общедоступность автоматических наружных дефибрилляторов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gazenkampfaa\Desktop\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24944"/>
            <a:ext cx="4451524" cy="33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2132856"/>
            <a:ext cx="2160240" cy="2151686"/>
          </a:xfrm>
          <a:noFill/>
        </p:spPr>
      </p:pic>
    </p:spTree>
    <p:extLst>
      <p:ext uri="{BB962C8B-B14F-4D97-AF65-F5344CB8AC3E}">
        <p14:creationId xmlns:p14="http://schemas.microsoft.com/office/powerpoint/2010/main" val="1969866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80728"/>
            <a:ext cx="5329238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85678"/>
            <a:ext cx="6307137" cy="40100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771800" y="3717032"/>
            <a:ext cx="30243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67944" y="5589240"/>
            <a:ext cx="482453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71800" y="5877272"/>
            <a:ext cx="7200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235825" cy="733425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ru-RU" dirty="0" smtClean="0">
                <a:solidFill>
                  <a:srgbClr val="C00000"/>
                </a:solidFill>
              </a:rPr>
              <a:t>БСЛР у детей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СЛР – как у взрослых</a:t>
            </a:r>
          </a:p>
          <a:p>
            <a:pPr eaLnBrk="1" hangingPunct="1"/>
            <a:r>
              <a:rPr lang="ru-RU" dirty="0" smtClean="0"/>
              <a:t>Глубина компрессий – 1</a:t>
            </a:r>
            <a:r>
              <a:rPr lang="en-US" dirty="0" smtClean="0"/>
              <a:t>/</a:t>
            </a:r>
            <a:r>
              <a:rPr lang="ru-RU" dirty="0" smtClean="0"/>
              <a:t>3 глубины грудной клетки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3584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776663"/>
            <a:ext cx="425926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5796136" cy="100354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altLang="ru-RU" i="1" dirty="0" smtClean="0">
                <a:solidFill>
                  <a:schemeClr val="tx1"/>
                </a:solidFill>
              </a:rPr>
              <a:t>Базовая реанимация</a:t>
            </a:r>
          </a:p>
        </p:txBody>
      </p:sp>
      <p:pic>
        <p:nvPicPr>
          <p:cNvPr id="3074" name="Picture 2" descr="C:\Users\gazenkampfaa\Pictures\Новый рису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" y="116632"/>
            <a:ext cx="7791450" cy="10175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331640" y="1134220"/>
            <a:ext cx="0" cy="78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30722" idx="1"/>
          </p:cNvCxnSpPr>
          <p:nvPr/>
        </p:nvCxnSpPr>
        <p:spPr>
          <a:xfrm>
            <a:off x="1331640" y="1914550"/>
            <a:ext cx="18722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705248" y="2708920"/>
            <a:ext cx="7293496" cy="1070992"/>
          </a:xfrm>
          <a:prstGeom prst="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sz="4800" i="1" dirty="0" smtClean="0"/>
              <a:t>Расширенная реанимация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1134220"/>
            <a:ext cx="0" cy="2110196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87624" y="3244416"/>
            <a:ext cx="51762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5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964488" cy="7920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Асистолия</a:t>
            </a:r>
          </a:p>
        </p:txBody>
      </p:sp>
      <p:pic>
        <p:nvPicPr>
          <p:cNvPr id="2050" name="Picture 2" descr="E:\Кафедра\Лекции\РРМ_картинки\EKG_Asyst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214554"/>
            <a:ext cx="9324539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49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600" y="980728"/>
            <a:ext cx="8964488" cy="7920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Фибрилляция </a:t>
            </a:r>
            <a:r>
              <a:rPr lang="ru-RU" dirty="0" smtClean="0">
                <a:solidFill>
                  <a:srgbClr val="002060"/>
                </a:solidFill>
              </a:rPr>
              <a:t>желудочков</a:t>
            </a:r>
          </a:p>
        </p:txBody>
      </p:sp>
      <p:pic>
        <p:nvPicPr>
          <p:cNvPr id="5" name="Picture 2" descr="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239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964488" cy="864096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Желудочковая </a:t>
            </a:r>
            <a:r>
              <a:rPr lang="ru-RU" dirty="0">
                <a:solidFill>
                  <a:srgbClr val="002060"/>
                </a:solidFill>
              </a:rPr>
              <a:t>тахикардия </a:t>
            </a:r>
            <a:r>
              <a:rPr lang="ru-RU" dirty="0" smtClean="0">
                <a:solidFill>
                  <a:srgbClr val="002060"/>
                </a:solidFill>
              </a:rPr>
              <a:t>без </a:t>
            </a:r>
            <a:r>
              <a:rPr lang="ru-RU" dirty="0">
                <a:solidFill>
                  <a:srgbClr val="002060"/>
                </a:solidFill>
              </a:rPr>
              <a:t>пульса </a:t>
            </a:r>
            <a:endParaRPr lang="ru-RU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 descr="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4350"/>
            <a:ext cx="91440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46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94519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4"/>
            <a:ext cx="8964488" cy="792088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Электромеханическая </a:t>
            </a:r>
            <a:r>
              <a:rPr lang="ru-RU" dirty="0">
                <a:solidFill>
                  <a:srgbClr val="002060"/>
                </a:solidFill>
              </a:rPr>
              <a:t>диссоциация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075" name="Picture 3" descr="E:\Кафедра\Лекции\РРМ_картинки\эм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7858148" cy="3330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35007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167" y="116632"/>
            <a:ext cx="8229600" cy="5715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Расширенные реанимационные мероприятия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gazenkampfaa\Desktop\Новый рисунок (3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08" y="836712"/>
            <a:ext cx="808064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692696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gazenkampfaa\Desktop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7" y="691580"/>
            <a:ext cx="1100361" cy="10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32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ocuments\Кафедра\Лекции\РРМ_картинки\Новый рисунок (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7904163" cy="38195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C:\Users\1\Documents\Кафедра\Лекции\РРМ_картинки\Новый рисунок (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4022" y="3140968"/>
            <a:ext cx="2918457" cy="3363844"/>
          </a:xfrm>
          <a:prstGeom prst="rect">
            <a:avLst/>
          </a:prstGeom>
          <a:noFill/>
        </p:spPr>
      </p:pic>
      <p:pic>
        <p:nvPicPr>
          <p:cNvPr id="2" name="Picture 2" descr="C:\Users\gazenkampfaa\Desktop\Новый рисунок - копия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22574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52"/>
          <p:cNvSpPr txBox="1">
            <a:spLocks noChangeArrowheads="1"/>
          </p:cNvSpPr>
          <p:nvPr/>
        </p:nvSpPr>
        <p:spPr bwMode="auto">
          <a:xfrm>
            <a:off x="2257425" y="6320146"/>
            <a:ext cx="3200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ru-RU" dirty="0">
                <a:solidFill>
                  <a:srgbClr val="0070C0"/>
                </a:solidFill>
                <a:latin typeface="+mn-lt"/>
              </a:rPr>
              <a:t>http://www.rusnrc.com/</a:t>
            </a:r>
          </a:p>
        </p:txBody>
      </p:sp>
    </p:spTree>
    <p:extLst>
      <p:ext uri="{BB962C8B-B14F-4D97-AF65-F5344CB8AC3E}">
        <p14:creationId xmlns:p14="http://schemas.microsoft.com/office/powerpoint/2010/main" val="2430640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5715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Расширенные реанимационные мероприятия (2)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gazenkampfaa\Desktop\Новый рисунок (4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" y="1340768"/>
            <a:ext cx="899217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537" y="4041068"/>
            <a:ext cx="3872399" cy="27003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93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77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РРМ у детей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gazenkampfaa\Desktop\Новый рисунок (1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46" y="836712"/>
            <a:ext cx="9230646" cy="58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gazenkampfaa\Desktop\Новый рисунок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47" y="691580"/>
            <a:ext cx="1100361" cy="104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310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3877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РРМ у детей (2)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gazenkampfaa\Desktop\Новый рисунок (2)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162" y="814387"/>
            <a:ext cx="11010901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3573016"/>
            <a:ext cx="4788024" cy="2870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411760" y="4869160"/>
            <a:ext cx="1224136" cy="317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b="1" dirty="0" smtClean="0">
                <a:solidFill>
                  <a:srgbClr val="C00000"/>
                </a:solidFill>
              </a:rPr>
              <a:t>10 мкг/кг </a:t>
            </a:r>
            <a:r>
              <a:rPr lang="en-US" sz="1000" b="1" dirty="0" smtClean="0">
                <a:solidFill>
                  <a:srgbClr val="C00000"/>
                </a:solidFill>
              </a:rPr>
              <a:t>max </a:t>
            </a:r>
            <a:r>
              <a:rPr lang="ru-RU" sz="1000" b="1" dirty="0" smtClean="0">
                <a:solidFill>
                  <a:srgbClr val="C00000"/>
                </a:solidFill>
              </a:rPr>
              <a:t>1 мг</a:t>
            </a:r>
            <a:endParaRPr lang="ru-RU" sz="1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9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38" y="28248"/>
            <a:ext cx="8229600" cy="598487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C00000"/>
                </a:solidFill>
              </a:rPr>
              <a:t>Алгоритм РРМ при ФЖ и ЖТБП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 Box 51"/>
          <p:cNvSpPr txBox="1">
            <a:spLocks noChangeArrowheads="1"/>
          </p:cNvSpPr>
          <p:nvPr/>
        </p:nvSpPr>
        <p:spPr bwMode="auto">
          <a:xfrm>
            <a:off x="511324" y="756353"/>
            <a:ext cx="2476500" cy="4560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cs typeface="Arial" pitchFamily="34" charset="0"/>
              </a:rPr>
              <a:t>СЛР 30:2</a:t>
            </a:r>
          </a:p>
        </p:txBody>
      </p:sp>
      <p:sp>
        <p:nvSpPr>
          <p:cNvPr id="6" name="Text Box 53"/>
          <p:cNvSpPr txBox="1">
            <a:spLocks noChangeArrowheads="1"/>
          </p:cNvSpPr>
          <p:nvPr/>
        </p:nvSpPr>
        <p:spPr bwMode="auto">
          <a:xfrm>
            <a:off x="2095500" y="2420197"/>
            <a:ext cx="2476500" cy="8866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СЛР 30:2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 минуты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7" name="Text Box 54"/>
          <p:cNvSpPr txBox="1">
            <a:spLocks noChangeArrowheads="1"/>
          </p:cNvSpPr>
          <p:nvPr/>
        </p:nvSpPr>
        <p:spPr bwMode="auto">
          <a:xfrm>
            <a:off x="3319636" y="3898009"/>
            <a:ext cx="2476500" cy="4659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Разряд № 2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755576" y="1317692"/>
            <a:ext cx="2476500" cy="4438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Проверка ритма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1492518" y="1816678"/>
            <a:ext cx="2476500" cy="4833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Разряд № 1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527548" y="3396350"/>
            <a:ext cx="2476500" cy="464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Проверка ритма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8" name="Text Box 53"/>
          <p:cNvSpPr txBox="1">
            <a:spLocks noChangeArrowheads="1"/>
          </p:cNvSpPr>
          <p:nvPr/>
        </p:nvSpPr>
        <p:spPr bwMode="auto">
          <a:xfrm>
            <a:off x="3923928" y="4509120"/>
            <a:ext cx="2476500" cy="8866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СЛР 30:2</a:t>
            </a:r>
            <a:b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2 минуты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211960" y="5445224"/>
            <a:ext cx="2476500" cy="4646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Проверка ритма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0" name="Text Box 54"/>
          <p:cNvSpPr txBox="1">
            <a:spLocks noChangeArrowheads="1"/>
          </p:cNvSpPr>
          <p:nvPr/>
        </p:nvSpPr>
        <p:spPr bwMode="auto">
          <a:xfrm>
            <a:off x="5087496" y="5909922"/>
            <a:ext cx="2476500" cy="4659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Разряд № 3</a:t>
            </a:r>
            <a:endParaRPr kumimoji="0" lang="ru-RU" sz="2400" i="0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240080" y="4860689"/>
            <a:ext cx="2974142" cy="16337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Амиодарон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300 мг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Адреналин 1 мг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Каждые 3 – 5 минут.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3367114" y="6039074"/>
            <a:ext cx="1636933" cy="3367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http://www.goszakazmz.com/facilities/image/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511859"/>
            <a:ext cx="936104" cy="790072"/>
          </a:xfrm>
          <a:prstGeom prst="rect">
            <a:avLst/>
          </a:prstGeom>
          <a:noFill/>
        </p:spPr>
      </p:pic>
      <p:pic>
        <p:nvPicPr>
          <p:cNvPr id="17" name="Picture 2" descr="C:\Users\Gasenkampf\Documents\Кафедра\BLS\рисунки\Новый рисунок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4664"/>
            <a:ext cx="720080" cy="11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Gasenkampf\Documents\Кафедра\BLS\рисунки\Новый рисунок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48880"/>
            <a:ext cx="720080" cy="11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www.goszakazmz.com/facilities/image/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501008"/>
            <a:ext cx="936104" cy="790072"/>
          </a:xfrm>
          <a:prstGeom prst="rect">
            <a:avLst/>
          </a:prstGeom>
          <a:noFill/>
        </p:spPr>
      </p:pic>
      <p:pic>
        <p:nvPicPr>
          <p:cNvPr id="26" name="Picture 2" descr="C:\Users\Gasenkampf\Documents\Кафедра\BLS\рисунки\Новый рисунок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720080" cy="110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www.goszakazmz.com/facilities/image/3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17232"/>
            <a:ext cx="936104" cy="790072"/>
          </a:xfrm>
          <a:prstGeom prst="rect">
            <a:avLst/>
          </a:prstGeom>
          <a:noFill/>
        </p:spPr>
      </p:pic>
      <p:pic>
        <p:nvPicPr>
          <p:cNvPr id="27650" name="Picture 2" descr="http://www.medmax.com.ua/data/big/pads_sa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908720"/>
            <a:ext cx="4536028" cy="24353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9438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 build="allAtOnce" animBg="1"/>
      <p:bldP spid="11" grpId="0" uiExpand="1" build="allAtOnce" animBg="1"/>
      <p:bldP spid="15" grpId="0" build="allAtOnce" animBg="1"/>
      <p:bldP spid="16" grpId="0" build="allAtOnce" animBg="1"/>
      <p:bldP spid="18" grpId="0" build="allAtOnce" animBg="1"/>
      <p:bldP spid="19" grpId="0" build="allAtOnce" animBg="1"/>
      <p:bldP spid="20" grpId="0" uiExpand="1" build="allAtOnce" animBg="1"/>
      <p:bldP spid="21" grpId="0" animBg="1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686800" cy="144016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Восстановление проходимости дыхательных путей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ПОШАГОВЫЙ ПОДХОД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113"/>
            <a:ext cx="8686800" cy="28090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Лицевая маска</a:t>
            </a:r>
          </a:p>
          <a:p>
            <a:pPr>
              <a:defRPr/>
            </a:pPr>
            <a:r>
              <a:rPr lang="ru-RU" sz="2400" dirty="0" smtClean="0">
                <a:solidFill>
                  <a:srgbClr val="002060"/>
                </a:solidFill>
              </a:rPr>
              <a:t>Воздуховод (оральный, назальный)</a:t>
            </a:r>
          </a:p>
          <a:p>
            <a:pPr>
              <a:defRPr/>
            </a:pPr>
            <a:r>
              <a:rPr lang="ru-RU" sz="2400" dirty="0" err="1" smtClean="0">
                <a:solidFill>
                  <a:srgbClr val="002060"/>
                </a:solidFill>
              </a:rPr>
              <a:t>Ларингеальная</a:t>
            </a:r>
            <a:r>
              <a:rPr lang="ru-RU" sz="2400" dirty="0" smtClean="0">
                <a:solidFill>
                  <a:srgbClr val="002060"/>
                </a:solidFill>
              </a:rPr>
              <a:t> маска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Интубация трахеи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Постоянные вдохи 10 раз в минуту.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</a:rPr>
              <a:t>Компрессии без перерыва!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8676" name="Picture 3" descr="E:\Кафедра\Лекции\РРМ_картинки\p11_p8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4916488"/>
            <a:ext cx="1785937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 descr="E:\Кафедра\Лекции\РРМ_картинки\mb4_0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857750"/>
            <a:ext cx="1619250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E:\Кафедра\Лекции\РРМ_картинки\mb4_02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857750"/>
            <a:ext cx="1643063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6" descr="E:\Кафедра\Лекции\РРМ_картинки\Новый рисун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4489450"/>
            <a:ext cx="17145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zenkampfaa\Desktop\capnograf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2227"/>
            <a:ext cx="47148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21014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err="1" smtClean="0">
                <a:solidFill>
                  <a:srgbClr val="C00000"/>
                </a:solidFill>
              </a:rPr>
              <a:t>Капнография</a:t>
            </a:r>
            <a:r>
              <a:rPr lang="ru-RU" sz="3200" dirty="0" smtClean="0">
                <a:solidFill>
                  <a:srgbClr val="C00000"/>
                </a:solidFill>
              </a:rPr>
              <a:t> – контроль положения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err="1" smtClean="0">
                <a:solidFill>
                  <a:srgbClr val="C00000"/>
                </a:solidFill>
              </a:rPr>
              <a:t>интубационной</a:t>
            </a:r>
            <a:r>
              <a:rPr lang="ru-RU" sz="3200" dirty="0" smtClean="0">
                <a:solidFill>
                  <a:srgbClr val="C00000"/>
                </a:solidFill>
              </a:rPr>
              <a:t> трубки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65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Препараты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</a:rPr>
              <a:t>Адреналин</a:t>
            </a:r>
            <a:r>
              <a:rPr lang="ru-RU" dirty="0" smtClean="0">
                <a:solidFill>
                  <a:srgbClr val="002060"/>
                </a:solidFill>
              </a:rPr>
              <a:t> (</a:t>
            </a:r>
            <a:r>
              <a:rPr lang="ru-RU" dirty="0" err="1" smtClean="0">
                <a:solidFill>
                  <a:srgbClr val="002060"/>
                </a:solidFill>
              </a:rPr>
              <a:t>эпинефрин</a:t>
            </a:r>
            <a:r>
              <a:rPr lang="ru-RU" dirty="0" smtClean="0">
                <a:solidFill>
                  <a:srgbClr val="002060"/>
                </a:solidFill>
              </a:rPr>
              <a:t>) </a:t>
            </a:r>
            <a:r>
              <a:rPr lang="ru-RU" sz="2800" dirty="0" smtClean="0">
                <a:solidFill>
                  <a:srgbClr val="0070C0"/>
                </a:solidFill>
              </a:rPr>
              <a:t>1мг каждые 2 – 3 мин.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Атропин </a:t>
            </a:r>
            <a:r>
              <a:rPr lang="ru-RU" sz="2800" dirty="0">
                <a:solidFill>
                  <a:srgbClr val="0070C0"/>
                </a:solidFill>
              </a:rPr>
              <a:t>0,5 мг </a:t>
            </a:r>
            <a:r>
              <a:rPr lang="ru-RU" sz="2800" dirty="0" smtClean="0">
                <a:solidFill>
                  <a:srgbClr val="0070C0"/>
                </a:solidFill>
              </a:rPr>
              <a:t>каждые 3 – 5 мин.</a:t>
            </a:r>
            <a:br>
              <a:rPr lang="ru-RU" sz="2800" dirty="0" smtClean="0">
                <a:solidFill>
                  <a:srgbClr val="0070C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Оптимальная суммарная доза 0,04 мг/кг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Амиадарон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300 мг после третьего разряда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70C0"/>
                </a:solidFill>
              </a:rPr>
              <a:t>возможна </a:t>
            </a:r>
            <a:r>
              <a:rPr lang="ru-RU" sz="2800" dirty="0" err="1" smtClean="0">
                <a:solidFill>
                  <a:srgbClr val="0070C0"/>
                </a:solidFill>
              </a:rPr>
              <a:t>инфузия</a:t>
            </a:r>
            <a:r>
              <a:rPr lang="ru-RU" sz="2800" dirty="0" smtClean="0">
                <a:solidFill>
                  <a:srgbClr val="0070C0"/>
                </a:solidFill>
              </a:rPr>
              <a:t> 1200 мг/сутки</a:t>
            </a:r>
          </a:p>
          <a:p>
            <a:pPr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Лидокаин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70C0"/>
                </a:solidFill>
              </a:rPr>
              <a:t>1,5 мг/кг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Бикарбонат натрия </a:t>
            </a:r>
            <a:r>
              <a:rPr lang="ru-RU" sz="2800" dirty="0" smtClean="0">
                <a:solidFill>
                  <a:srgbClr val="0070C0"/>
                </a:solidFill>
              </a:rPr>
              <a:t>только при контроле КЩС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Хлорид кальция </a:t>
            </a:r>
            <a:r>
              <a:rPr lang="ru-RU" sz="2800" dirty="0" smtClean="0">
                <a:solidFill>
                  <a:srgbClr val="0070C0"/>
                </a:solidFill>
              </a:rPr>
              <a:t>только при передозировке блокаторов кальциевых каналов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90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azenkampfaa\Desktop\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47702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azenkampfaa\Desktop\compresia.jpg.300x300_q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053" y="494928"/>
            <a:ext cx="3339075" cy="28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3730" y="494928"/>
            <a:ext cx="4908310" cy="19259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 smtClean="0">
                <a:solidFill>
                  <a:srgbClr val="0070C0"/>
                </a:solidFill>
              </a:rPr>
              <a:t>Асистолические</a:t>
            </a:r>
            <a:r>
              <a:rPr lang="ru-RU" dirty="0" smtClean="0">
                <a:solidFill>
                  <a:srgbClr val="0070C0"/>
                </a:solidFill>
              </a:rPr>
              <a:t> доноры.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Длительная транспортировка.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Условия </a:t>
            </a:r>
            <a:r>
              <a:rPr lang="en-US" dirty="0" smtClean="0">
                <a:solidFill>
                  <a:srgbClr val="0070C0"/>
                </a:solidFill>
              </a:rPr>
              <a:t>R</a:t>
            </a:r>
            <a:r>
              <a:rPr lang="ru-RU" dirty="0" smtClean="0">
                <a:solidFill>
                  <a:srgbClr val="0070C0"/>
                </a:solidFill>
              </a:rPr>
              <a:t>-операционной.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23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azenkampfaa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26" y="404664"/>
            <a:ext cx="71459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gazenkampfaa\Desktop\4tnydl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65550"/>
            <a:ext cx="3626105" cy="23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gazenkampfaa\Desktop\Vscan-dual-probe-ultrasoun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21629"/>
            <a:ext cx="2720608" cy="24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29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5796136" cy="1003548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altLang="ru-RU" i="1" dirty="0" smtClean="0">
                <a:solidFill>
                  <a:schemeClr val="tx1"/>
                </a:solidFill>
              </a:rPr>
              <a:t>Базовая реанимация</a:t>
            </a:r>
          </a:p>
        </p:txBody>
      </p:sp>
      <p:pic>
        <p:nvPicPr>
          <p:cNvPr id="3074" name="Picture 2" descr="C:\Users\gazenkampfaa\Pictures\Новый рису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" y="116632"/>
            <a:ext cx="7791450" cy="10175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331640" y="1134220"/>
            <a:ext cx="0" cy="78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30722" idx="1"/>
          </p:cNvCxnSpPr>
          <p:nvPr/>
        </p:nvCxnSpPr>
        <p:spPr>
          <a:xfrm>
            <a:off x="1331640" y="1914550"/>
            <a:ext cx="18722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1691680" y="2934072"/>
            <a:ext cx="7293496" cy="1070992"/>
          </a:xfrm>
          <a:prstGeom prst="rect">
            <a:avLst/>
          </a:prstGeom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i="1" dirty="0" smtClean="0"/>
              <a:t>Расширенная реанимация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187624" y="1134220"/>
            <a:ext cx="0" cy="2335348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187624" y="3469568"/>
            <a:ext cx="517624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4653136"/>
            <a:ext cx="6391548" cy="10468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altLang="ru-RU" i="1" dirty="0" smtClean="0"/>
              <a:t>Педагогические аспекты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43608" y="1134220"/>
            <a:ext cx="0" cy="404233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043608" y="5176552"/>
            <a:ext cx="1584176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64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6143644"/>
            <a:ext cx="8229600" cy="5000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http://www.rg.ru/2012/09/25/kriterii-dok.html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E:\Кафедра\Лекции\РРМ_картинки\Новый рисунок (1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0"/>
            <a:ext cx="5511671" cy="529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27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5589240"/>
          </a:xfrm>
        </p:spPr>
        <p:txBody>
          <a:bodyPr>
            <a:noAutofit/>
          </a:bodyPr>
          <a:lstStyle/>
          <a:p>
            <a:r>
              <a:rPr lang="ru-RU" altLang="ru-RU" sz="2800" dirty="0">
                <a:solidFill>
                  <a:srgbClr val="002060"/>
                </a:solidFill>
              </a:rPr>
              <a:t>Использование </a:t>
            </a:r>
            <a:r>
              <a:rPr lang="ru-RU" altLang="ru-RU" sz="2800" dirty="0" err="1">
                <a:solidFill>
                  <a:srgbClr val="002060"/>
                </a:solidFill>
              </a:rPr>
              <a:t>симуляционное</a:t>
            </a:r>
            <a:r>
              <a:rPr lang="ru-RU" altLang="ru-RU" sz="2800" dirty="0">
                <a:solidFill>
                  <a:srgbClr val="002060"/>
                </a:solidFill>
              </a:rPr>
              <a:t> оборудование высокого уровня реалистичности – </a:t>
            </a:r>
            <a:r>
              <a:rPr lang="ru-RU" altLang="ru-RU" sz="2800" dirty="0" smtClean="0">
                <a:solidFill>
                  <a:srgbClr val="002060"/>
                </a:solidFill>
              </a:rPr>
              <a:t>необязательно.</a:t>
            </a:r>
            <a:endParaRPr lang="ru-RU" altLang="ru-RU" sz="2800" dirty="0">
              <a:solidFill>
                <a:srgbClr val="002060"/>
              </a:solidFill>
            </a:endParaRPr>
          </a:p>
          <a:p>
            <a:r>
              <a:rPr lang="ru-RU" altLang="ru-RU" sz="2800" dirty="0">
                <a:solidFill>
                  <a:srgbClr val="002060"/>
                </a:solidFill>
              </a:rPr>
              <a:t>Устройства обратной связи – полезны для контроля качества компрессий грудной </a:t>
            </a:r>
            <a:r>
              <a:rPr lang="ru-RU" altLang="ru-RU" sz="2800" dirty="0" smtClean="0">
                <a:solidFill>
                  <a:srgbClr val="002060"/>
                </a:solidFill>
              </a:rPr>
              <a:t>клетки.</a:t>
            </a:r>
            <a:endParaRPr lang="ru-RU" altLang="ru-RU" sz="2800" dirty="0">
              <a:solidFill>
                <a:srgbClr val="002060"/>
              </a:solidFill>
            </a:endParaRPr>
          </a:p>
          <a:p>
            <a:r>
              <a:rPr lang="ru-RU" altLang="ru-RU" sz="2800" dirty="0">
                <a:solidFill>
                  <a:srgbClr val="002060"/>
                </a:solidFill>
              </a:rPr>
              <a:t>Интервалы </a:t>
            </a:r>
            <a:r>
              <a:rPr lang="ru-RU" altLang="ru-RU" sz="2800" dirty="0" err="1">
                <a:solidFill>
                  <a:srgbClr val="002060"/>
                </a:solidFill>
              </a:rPr>
              <a:t>ретренинга</a:t>
            </a:r>
            <a:r>
              <a:rPr lang="ru-RU" altLang="ru-RU" sz="2800" dirty="0">
                <a:solidFill>
                  <a:srgbClr val="002060"/>
                </a:solidFill>
              </a:rPr>
              <a:t> – зависят от контингента обучающихся, оптимальные интервалы </a:t>
            </a:r>
            <a:r>
              <a:rPr lang="ru-RU" altLang="ru-RU" sz="2800" dirty="0" smtClean="0">
                <a:solidFill>
                  <a:srgbClr val="002060"/>
                </a:solidFill>
              </a:rPr>
              <a:t>неизвестны.</a:t>
            </a:r>
            <a:endParaRPr lang="ru-RU" altLang="ru-RU" sz="2800" dirty="0">
              <a:solidFill>
                <a:srgbClr val="002060"/>
              </a:solidFill>
            </a:endParaRPr>
          </a:p>
          <a:p>
            <a:r>
              <a:rPr lang="ru-RU" altLang="ru-RU" sz="2800" dirty="0">
                <a:solidFill>
                  <a:srgbClr val="002060"/>
                </a:solidFill>
              </a:rPr>
              <a:t>Важно обучение нетехническим </a:t>
            </a:r>
            <a:r>
              <a:rPr lang="ru-RU" altLang="ru-RU" sz="2800" dirty="0" smtClean="0">
                <a:solidFill>
                  <a:srgbClr val="002060"/>
                </a:solidFill>
              </a:rPr>
              <a:t>навыкам</a:t>
            </a:r>
            <a:br>
              <a:rPr lang="ru-RU" altLang="ru-RU" sz="2800" dirty="0" smtClean="0">
                <a:solidFill>
                  <a:srgbClr val="002060"/>
                </a:solidFill>
              </a:rPr>
            </a:br>
            <a:r>
              <a:rPr lang="ru-RU" altLang="ru-RU" sz="2800" dirty="0" smtClean="0">
                <a:solidFill>
                  <a:srgbClr val="002060"/>
                </a:solidFill>
              </a:rPr>
              <a:t>(работа в команде).</a:t>
            </a:r>
            <a:endParaRPr lang="ru-RU" altLang="ru-RU" sz="2800" dirty="0">
              <a:solidFill>
                <a:srgbClr val="002060"/>
              </a:solidFill>
            </a:endParaRPr>
          </a:p>
          <a:p>
            <a:r>
              <a:rPr lang="ru-RU" altLang="ru-RU" sz="2800" dirty="0">
                <a:solidFill>
                  <a:srgbClr val="002060"/>
                </a:solidFill>
              </a:rPr>
              <a:t>Особые образовательные программы для диспетчеров скорой помощи.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5661248"/>
            <a:ext cx="8229600" cy="9941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/>
              <a:t>«Для спасения жизни нужна система»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gazenkampfaa\Desktop\MiniAn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6" y="4191696"/>
            <a:ext cx="3109986" cy="253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E:\Кафедра\Лекции\РРМ_картинки\2E-1vCJK2N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8034"/>
            <a:ext cx="3306297" cy="329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3968" y="332656"/>
            <a:ext cx="4773216" cy="115212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Это должен уметь каждый!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gazenkampfaa\Desktop\d4a3170d95fa3b2108f9e0c7193aa76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771464"/>
            <a:ext cx="4308045" cy="38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1587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0548" y="122238"/>
            <a:ext cx="8229600" cy="10132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Курсы </a:t>
            </a:r>
            <a:r>
              <a:rPr lang="en-US" sz="4000" dirty="0" smtClean="0">
                <a:solidFill>
                  <a:srgbClr val="C00000"/>
                </a:solidFill>
              </a:rPr>
              <a:t>BLS &amp; AED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1028" name="Picture 4" descr="E:\Кафедра\BLS\Фото\Курсы сент 2013\2013-09-16-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58" y="1287882"/>
            <a:ext cx="4420180" cy="248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Кафедра\BLS\Фото\bls krasnoyarsk\bls krasnoyarsk\2013-09-19-4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3" y="1287882"/>
            <a:ext cx="2074894" cy="36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Кафедра\BLS\КУРСЫ\2013-10-27-5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18839"/>
            <a:ext cx="4080693" cy="30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0618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azenkampfaa\Pictures\c985485cdcc9eacbb408e0b881b9f7b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1244641" cy="686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79512" y="188640"/>
            <a:ext cx="4825528" cy="61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3292" y="6207596"/>
            <a:ext cx="4825528" cy="619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gasenkampf_md@mail.ru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644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5090" y="553839"/>
            <a:ext cx="6893819" cy="575032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4040" y="6304160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2400" smtClean="0">
                <a:solidFill>
                  <a:srgbClr val="002060"/>
                </a:solidFill>
              </a:rPr>
              <a:t>http://www.rg.ru/2012/09/25/kriterii-dok.html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39752" y="1772816"/>
            <a:ext cx="54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547664" y="2204864"/>
            <a:ext cx="792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47664" y="1988840"/>
            <a:ext cx="56166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3573016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75656" y="5013176"/>
            <a:ext cx="6264696" cy="64807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3759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203848" y="1412776"/>
            <a:ext cx="5796136" cy="100354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altLang="ru-RU" i="1" dirty="0" smtClean="0">
                <a:solidFill>
                  <a:schemeClr val="tx1"/>
                </a:solidFill>
              </a:rPr>
              <a:t>Базовая реанимация</a:t>
            </a:r>
          </a:p>
        </p:txBody>
      </p:sp>
      <p:pic>
        <p:nvPicPr>
          <p:cNvPr id="3074" name="Picture 2" descr="C:\Users\gazenkampfaa\Pictures\Новый рисун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82" y="116632"/>
            <a:ext cx="7791450" cy="10175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331640" y="1134220"/>
            <a:ext cx="0" cy="7803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endCxn id="30722" idx="1"/>
          </p:cNvCxnSpPr>
          <p:nvPr/>
        </p:nvCxnSpPr>
        <p:spPr>
          <a:xfrm>
            <a:off x="1331640" y="1914550"/>
            <a:ext cx="187220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05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azenkampfaa\Pictures\AMBULANCE-2-videoSixteenByNine1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3200400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azenkampfaa\Desktop\AED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75" y="1797174"/>
            <a:ext cx="2550897" cy="339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azenkampfaa\Desktop\dispetcherskaya_tak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70709"/>
            <a:ext cx="3911870" cy="160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3596545" y="2805286"/>
            <a:ext cx="2610746" cy="3132348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54162"/>
          </a:xfrm>
        </p:spPr>
        <p:txBody>
          <a:bodyPr>
            <a:normAutofit fontScale="90000"/>
          </a:bodyPr>
          <a:lstStyle/>
          <a:p>
            <a:pPr algn="r"/>
            <a:r>
              <a:rPr lang="ru-RU" altLang="ru-RU" dirty="0" smtClean="0">
                <a:solidFill>
                  <a:srgbClr val="C00000"/>
                </a:solidFill>
              </a:rPr>
              <a:t>Взаимодействие с диспетчером скорой помощи</a:t>
            </a:r>
            <a:endParaRPr lang="ru-RU" alt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1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Отсутствие сознания и дыхания – признаки остановки кровообращения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2448272" cy="306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72170"/>
            <a:ext cx="2866531" cy="2361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22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0070C0"/>
                </a:solidFill>
              </a:rPr>
              <a:t>Проверка пульса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844824"/>
            <a:ext cx="3079750" cy="4500562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499992" y="4293096"/>
            <a:ext cx="4413176" cy="208823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FF0000"/>
                </a:solidFill>
              </a:rPr>
              <a:t>Проводится одновременно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 оценкой дыхания!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285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139952" y="1412776"/>
            <a:ext cx="467201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000" b="0" dirty="0">
                <a:solidFill>
                  <a:srgbClr val="002060"/>
                </a:solidFill>
              </a:rPr>
              <a:t>Помести основание одной кисти на центр грудной клетки</a:t>
            </a: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000" b="0" dirty="0">
                <a:solidFill>
                  <a:srgbClr val="002060"/>
                </a:solidFill>
              </a:rPr>
              <a:t>Помести вторую кисть сверху</a:t>
            </a:r>
            <a:endParaRPr lang="en-GB" sz="2000" b="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000" b="0" dirty="0">
                <a:solidFill>
                  <a:srgbClr val="002060"/>
                </a:solidFill>
              </a:rPr>
              <a:t>Сомкни пальцы или не помещай руки на боковые поверхности грудной клетки</a:t>
            </a: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000" b="0" dirty="0">
                <a:solidFill>
                  <a:srgbClr val="002060"/>
                </a:solidFill>
              </a:rPr>
              <a:t>Сдави грудную клетку</a:t>
            </a:r>
            <a:r>
              <a:rPr lang="en-GB" sz="2000" b="0" dirty="0">
                <a:solidFill>
                  <a:srgbClr val="002060"/>
                </a:solidFill>
              </a:rPr>
              <a:t> </a:t>
            </a:r>
            <a:endParaRPr lang="ru-RU" sz="2000" b="0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400" b="0" dirty="0">
                <a:solidFill>
                  <a:srgbClr val="002060"/>
                </a:solidFill>
              </a:rPr>
              <a:t>Частота</a:t>
            </a:r>
            <a:r>
              <a:rPr lang="en-GB" sz="2400" b="0" dirty="0">
                <a:solidFill>
                  <a:srgbClr val="002060"/>
                </a:solidFill>
              </a:rPr>
              <a:t> 100 – 120 </a:t>
            </a:r>
            <a:r>
              <a:rPr lang="ru-RU" sz="2400" b="0" dirty="0">
                <a:solidFill>
                  <a:srgbClr val="002060"/>
                </a:solidFill>
              </a:rPr>
              <a:t>мин</a:t>
            </a:r>
            <a:r>
              <a:rPr lang="en-GB" sz="2400" b="0" baseline="30000" dirty="0">
                <a:solidFill>
                  <a:srgbClr val="002060"/>
                </a:solidFill>
              </a:rPr>
              <a:t>-1</a:t>
            </a:r>
            <a:endParaRPr lang="ru-RU" sz="2400" b="0" baseline="30000" dirty="0">
              <a:solidFill>
                <a:srgbClr val="002060"/>
              </a:solidFill>
            </a:endParaRP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400" b="0" dirty="0">
                <a:solidFill>
                  <a:srgbClr val="002060"/>
                </a:solidFill>
              </a:rPr>
              <a:t>Глубина</a:t>
            </a:r>
            <a:r>
              <a:rPr lang="en-GB" sz="2400" b="0" dirty="0">
                <a:solidFill>
                  <a:srgbClr val="002060"/>
                </a:solidFill>
              </a:rPr>
              <a:t> 5 – 6</a:t>
            </a:r>
            <a:r>
              <a:rPr lang="ru-RU" sz="2400" b="0" dirty="0">
                <a:solidFill>
                  <a:srgbClr val="002060"/>
                </a:solidFill>
              </a:rPr>
              <a:t> см</a:t>
            </a:r>
          </a:p>
          <a:p>
            <a:pPr marL="742950" lvl="1" indent="-28575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400" b="0" dirty="0">
                <a:solidFill>
                  <a:srgbClr val="002060"/>
                </a:solidFill>
              </a:rPr>
              <a:t>Равные компрессия</a:t>
            </a:r>
            <a:r>
              <a:rPr lang="en-US" sz="2400" b="0" dirty="0">
                <a:solidFill>
                  <a:srgbClr val="002060"/>
                </a:solidFill>
              </a:rPr>
              <a:t>:</a:t>
            </a:r>
            <a:r>
              <a:rPr lang="ru-RU" sz="2400" b="0" dirty="0">
                <a:solidFill>
                  <a:srgbClr val="002060"/>
                </a:solidFill>
              </a:rPr>
              <a:t>релаксация</a:t>
            </a:r>
            <a:endParaRPr lang="en-GB" sz="2400" b="0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ct val="15000"/>
              </a:spcAft>
              <a:buFontTx/>
              <a:buChar char="•"/>
            </a:pPr>
            <a:r>
              <a:rPr lang="ru-RU" sz="2000" b="0" dirty="0">
                <a:solidFill>
                  <a:srgbClr val="002060"/>
                </a:solidFill>
              </a:rPr>
              <a:t>По возможности менять спасателей каждые 2 мин</a:t>
            </a:r>
            <a:endParaRPr lang="en-US" sz="2000" b="0" dirty="0">
              <a:solidFill>
                <a:srgbClr val="002060"/>
              </a:solidFill>
            </a:endParaRPr>
          </a:p>
        </p:txBody>
      </p:sp>
      <p:pic>
        <p:nvPicPr>
          <p:cNvPr id="2048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2325688"/>
            <a:ext cx="3741738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7"/>
          <p:cNvSpPr txBox="1">
            <a:spLocks noChangeArrowheads="1"/>
          </p:cNvSpPr>
          <p:nvPr/>
        </p:nvSpPr>
        <p:spPr bwMode="auto">
          <a:xfrm>
            <a:off x="1187624" y="0"/>
            <a:ext cx="723582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0" dirty="0">
                <a:solidFill>
                  <a:srgbClr val="C00000"/>
                </a:solidFill>
              </a:rPr>
              <a:t>Компрессии грудной </a:t>
            </a:r>
            <a:r>
              <a:rPr lang="ru-RU" sz="3600" b="0" dirty="0" smtClean="0">
                <a:solidFill>
                  <a:srgbClr val="C00000"/>
                </a:solidFill>
              </a:rPr>
              <a:t>клетки – основной компонент СЛР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3183</TotalTime>
  <Words>343</Words>
  <Application>Microsoft Office PowerPoint</Application>
  <PresentationFormat>Экран (4:3)</PresentationFormat>
  <Paragraphs>88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Особенности проведения сердечно-легочной реанимации на догоспитальном этапе</vt:lpstr>
      <vt:lpstr>Презентация PowerPoint</vt:lpstr>
      <vt:lpstr>Презентация PowerPoint</vt:lpstr>
      <vt:lpstr>Презентация PowerPoint</vt:lpstr>
      <vt:lpstr>Базовая реанимация</vt:lpstr>
      <vt:lpstr>Взаимодействие с диспетчером скорой помощи</vt:lpstr>
      <vt:lpstr>Отсутствие сознания и дыхания – признаки остановки кровообращения</vt:lpstr>
      <vt:lpstr>Проверка пульса</vt:lpstr>
      <vt:lpstr>Презентация PowerPoint</vt:lpstr>
      <vt:lpstr>30 : 2</vt:lpstr>
      <vt:lpstr>Общедоступность автоматических наружных дефибрилляторов</vt:lpstr>
      <vt:lpstr>Презентация PowerPoint</vt:lpstr>
      <vt:lpstr>БСЛР у детей</vt:lpstr>
      <vt:lpstr>Базовая реанимация</vt:lpstr>
      <vt:lpstr>Виды ОК</vt:lpstr>
      <vt:lpstr>Виды ОК</vt:lpstr>
      <vt:lpstr>Виды ОК</vt:lpstr>
      <vt:lpstr>Виды ОК</vt:lpstr>
      <vt:lpstr>Расширенные реанимационные мероприятия</vt:lpstr>
      <vt:lpstr>Расширенные реанимационные мероприятия (2)</vt:lpstr>
      <vt:lpstr>РРМ у детей</vt:lpstr>
      <vt:lpstr>РРМ у детей (2)</vt:lpstr>
      <vt:lpstr>Алгоритм РРМ при ФЖ и ЖТБП</vt:lpstr>
      <vt:lpstr>Восстановление проходимости дыхательных путей ПОШАГОВЫЙ ПОДХОД</vt:lpstr>
      <vt:lpstr>Презентация PowerPoint</vt:lpstr>
      <vt:lpstr>Препараты</vt:lpstr>
      <vt:lpstr>Презентация PowerPoint</vt:lpstr>
      <vt:lpstr>Презентация PowerPoint</vt:lpstr>
      <vt:lpstr>Базовая реанимация</vt:lpstr>
      <vt:lpstr>Презентация PowerPoint</vt:lpstr>
      <vt:lpstr>Это должен уметь каждый!</vt:lpstr>
      <vt:lpstr>Курсы BLS &amp; AED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анестезии при нейрохирургических вмешательствах</dc:title>
  <dc:creator>Gasenkampf</dc:creator>
  <cp:lastModifiedBy>Газенкампф Андрей Александрович</cp:lastModifiedBy>
  <cp:revision>190</cp:revision>
  <dcterms:created xsi:type="dcterms:W3CDTF">2015-04-05T07:51:51Z</dcterms:created>
  <dcterms:modified xsi:type="dcterms:W3CDTF">2016-05-20T03:33:15Z</dcterms:modified>
</cp:coreProperties>
</file>