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7" r:id="rId4"/>
    <p:sldId id="261" r:id="rId5"/>
    <p:sldId id="260" r:id="rId6"/>
    <p:sldId id="265" r:id="rId7"/>
    <p:sldId id="264" r:id="rId8"/>
    <p:sldId id="266" r:id="rId9"/>
    <p:sldId id="270" r:id="rId10"/>
    <p:sldId id="271" r:id="rId11"/>
    <p:sldId id="267" r:id="rId12"/>
    <p:sldId id="276" r:id="rId13"/>
    <p:sldId id="262" r:id="rId14"/>
    <p:sldId id="275" r:id="rId15"/>
    <p:sldId id="278" r:id="rId16"/>
    <p:sldId id="25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F81BD"/>
    <a:srgbClr val="000000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17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1.8947037452594719E-2"/>
                  <c:y val="-3.472838644122505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7.649535560451319E-2"/>
                  <c:y val="2.9503370261007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1.8314488470427888E-2"/>
                  <c:y val="2.8957854033855767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-1.9098145711432757E-2"/>
                  <c:y val="-6.6769127651620692E-3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3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Средний мед.персонал</c:v>
                </c:pt>
                <c:pt idx="2">
                  <c:v>Младший мед. персонал</c:v>
                </c:pt>
                <c:pt idx="3">
                  <c:v>Прочий персонал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314</c:v>
                </c:pt>
                <c:pt idx="1">
                  <c:v>599</c:v>
                </c:pt>
                <c:pt idx="2">
                  <c:v>133</c:v>
                </c:pt>
                <c:pt idx="3">
                  <c:v>318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Средний мед.персонал</c:v>
                </c:pt>
                <c:pt idx="2">
                  <c:v>Младший мед. персонал</c:v>
                </c:pt>
                <c:pt idx="3">
                  <c:v>Прочий персонал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Средний мед.персонал</c:v>
                </c:pt>
                <c:pt idx="2">
                  <c:v>Младший мед. персонал</c:v>
                </c:pt>
                <c:pt idx="3">
                  <c:v>Прочий персонал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Врачи</c:v>
                </c:pt>
                <c:pt idx="1">
                  <c:v>Средний мед.персонал</c:v>
                </c:pt>
                <c:pt idx="2">
                  <c:v>Младший мед. персонал</c:v>
                </c:pt>
                <c:pt idx="3">
                  <c:v>Прочий персонал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57221455314903"/>
          <c:y val="0.27311588987900653"/>
          <c:w val="0.38205635488594142"/>
          <c:h val="0.72688406887009305"/>
        </c:manualLayout>
      </c:layout>
      <c:overlay val="1"/>
      <c:txPr>
        <a:bodyPr/>
        <a:lstStyle/>
        <a:p>
          <a:pPr>
            <a:defRPr sz="22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C:\Users\user\Pictures\Презентация\главная.jpg"/>
          <p:cNvPicPr>
            <a:picLocks noChangeAspect="1" noChangeArrowheads="1"/>
          </p:cNvPicPr>
          <p:nvPr/>
        </p:nvPicPr>
        <p:blipFill>
          <a:blip r:embed="rId2"/>
          <a:srcRect l="16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РХ «Абаканская МКБ»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14338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Докладчик:</a:t>
            </a:r>
          </a:p>
          <a:p>
            <a:pPr algn="r"/>
            <a:r>
              <a:rPr lang="ru-RU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Рудских Дарья Владимировна</a:t>
            </a:r>
          </a:p>
          <a:p>
            <a:pPr algn="r"/>
            <a:r>
              <a:rPr lang="ru-RU" b="1" dirty="0" smtClean="0">
                <a:solidFill>
                  <a:srgbClr val="606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главного врача по кадрам</a:t>
            </a:r>
            <a:endParaRPr lang="ru-RU" b="1" dirty="0">
              <a:solidFill>
                <a:srgbClr val="606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AutoShape 2" descr="https://kartinkin.net/uploads/posts/2020-07/1593806184_69-p-foni-dlya-meditsinskikh-saitov-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kartinkin.net/uploads/posts/2020-07/1593806184_69-p-foni-dlya-meditsinskikh-saitov-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kartinkin.net/uploads/posts/2020-07/1593806184_69-p-foni-dlya-meditsinskikh-saitov-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571744"/>
            <a:ext cx="8429652" cy="1285884"/>
          </a:xfrm>
          <a:prstGeom prst="rect">
            <a:avLst/>
          </a:prstGeom>
          <a:solidFill>
            <a:srgbClr val="4F81BD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медицинские технологии: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Компьютерная томография, магнитно-резонансная томография, клинические и биохимические анализаторы крови, аппарат «Искусственная почка» </a:t>
            </a:r>
          </a:p>
          <a:p>
            <a:pPr algn="r"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Оперативное вмешательство в отделениях травматологии и нейрохирургии  ведется под контролем электронно-оптического преобразователя. 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Выполняется ВМП.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:\Users\user\Pictures\Презентация\Требуются специалисты.jpg"/>
          <p:cNvPicPr>
            <a:picLocks noChangeAspect="1" noChangeArrowheads="1"/>
          </p:cNvPicPr>
          <p:nvPr/>
        </p:nvPicPr>
        <p:blipFill>
          <a:blip r:embed="rId2"/>
          <a:srcRect r="10477" b="-284"/>
          <a:stretch>
            <a:fillRect/>
          </a:stretch>
        </p:blipFill>
        <p:spPr bwMode="auto">
          <a:xfrm>
            <a:off x="-3226" y="1"/>
            <a:ext cx="9147226" cy="6857999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71802" y="1428736"/>
            <a:ext cx="6858048" cy="321471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Вакансии учреждения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28604"/>
            <a:ext cx="8358246" cy="6072230"/>
          </a:xfrm>
          <a:prstGeom prst="rect">
            <a:avLst/>
          </a:prstGeom>
          <a:solidFill>
            <a:srgbClr val="F2F2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785786" y="857232"/>
          <a:ext cx="7572428" cy="4745790"/>
        </p:xfrm>
        <a:graphic>
          <a:graphicData uri="http://schemas.openxmlformats.org/drawingml/2006/table">
            <a:tbl>
              <a:tblPr/>
              <a:tblGrid>
                <a:gridCol w="4240560"/>
                <a:gridCol w="1590210"/>
                <a:gridCol w="1741658"/>
              </a:tblGrid>
              <a:tr h="57502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средняя зарплата на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ставку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754">
                <a:tc v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поликлиника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стационар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врач-терапевт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участковый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58426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врач-терапевт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врач-кардиолог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врач-невролог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врач- анестезиолог -реаниматолог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врач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оториноларинголог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врач-хирург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врач-инфекционист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врач- травматолог- ортопед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врач-эпидемиолог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8358246" cy="5072098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поддержки молодых специалистов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/>
            <a:r>
              <a:rPr lang="ru-RU" dirty="0" smtClean="0"/>
              <a:t>Единовременная денежная выплата:</a:t>
            </a:r>
          </a:p>
          <a:p>
            <a:pPr marL="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ru-RU" dirty="0" smtClean="0"/>
              <a:t>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dirty="0" smtClean="0"/>
              <a:t>. узкие специалисты – 19 специальностей;</a:t>
            </a:r>
          </a:p>
          <a:p>
            <a:pPr marL="0" indent="0">
              <a:buNone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тыс. руб.</a:t>
            </a:r>
            <a:r>
              <a:rPr lang="ru-RU" dirty="0" smtClean="0"/>
              <a:t>  для врачей-терапевтов участковых.</a:t>
            </a:r>
          </a:p>
          <a:p>
            <a:pPr marL="0" indent="0"/>
            <a:r>
              <a:rPr lang="ru-RU" dirty="0" smtClean="0"/>
              <a:t>Ежеквартально – возмещение расходов за аренду жилья: до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тыс. руб</a:t>
            </a:r>
            <a:r>
              <a:rPr lang="ru-RU" dirty="0" smtClean="0"/>
              <a:t>.</a:t>
            </a:r>
          </a:p>
          <a:p>
            <a:pPr marL="0" indent="0"/>
            <a:r>
              <a:rPr lang="ru-RU" dirty="0" smtClean="0"/>
              <a:t>Постановка на учет в качестве нуждающихся в жилье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служебных квартир.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8358246" cy="5072098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4000" dirty="0" smtClean="0"/>
              <a:t>Строительство взрослой поликлиники на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тыс.</a:t>
            </a:r>
            <a:r>
              <a:rPr lang="ru-RU" sz="4000" dirty="0" smtClean="0"/>
              <a:t> посещений в смену</a:t>
            </a:r>
          </a:p>
          <a:p>
            <a:pPr marL="0" indent="0"/>
            <a:r>
              <a:rPr lang="ru-RU" sz="4000" dirty="0" smtClean="0"/>
              <a:t>Строительство корпуса Стационара на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620 коек</a:t>
            </a:r>
          </a:p>
          <a:p>
            <a:pPr marL="0" indent="0"/>
            <a:r>
              <a:rPr lang="ru-RU" sz="4000" dirty="0" smtClean="0"/>
              <a:t>Здание Патологоанатомического отделения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8358246" cy="5072098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Корпоративные мероприятия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Z:\Фото Праздник мед сестры\IMG_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33552"/>
            <a:ext cx="3500462" cy="2333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\\192.168.10.3\обменник\ФОТО\Фотографии\ФОТО-2019г\спартакиада 2019г\IMG_47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29066"/>
            <a:ext cx="3071834" cy="204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192.168.10.3\обменник\ФОТО\День мед работника 2018г\IMG_3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3" y="3190873"/>
            <a:ext cx="3357586" cy="223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857884" y="5854503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Спартакиада медицинских работников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535782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 лет больнице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407194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сестры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8358246" cy="5072098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/>
              <a:t>Адрес больницы: </a:t>
            </a:r>
          </a:p>
          <a:p>
            <a:pPr>
              <a:buNone/>
            </a:pPr>
            <a:r>
              <a:rPr lang="ru-RU" dirty="0" smtClean="0"/>
              <a:t>г.Абакан, ул. </a:t>
            </a:r>
            <a:r>
              <a:rPr lang="ru-RU" dirty="0" err="1" smtClean="0"/>
              <a:t>Чертыгашева</a:t>
            </a:r>
            <a:r>
              <a:rPr lang="ru-RU" dirty="0" smtClean="0"/>
              <a:t>, 57А</a:t>
            </a:r>
          </a:p>
          <a:p>
            <a:pPr>
              <a:buNone/>
            </a:pPr>
            <a:r>
              <a:rPr lang="ru-RU" dirty="0" smtClean="0"/>
              <a:t>телефон приёмной главного врача: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8(3902)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30-66-02</a:t>
            </a:r>
          </a:p>
          <a:p>
            <a:pPr>
              <a:buNone/>
            </a:pP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dirty="0" err="1" smtClean="0"/>
              <a:t>amkb</a:t>
            </a:r>
            <a:r>
              <a:rPr lang="ru-RU" dirty="0" smtClean="0"/>
              <a:t>@</a:t>
            </a:r>
            <a:r>
              <a:rPr lang="en-US" dirty="0" err="1" smtClean="0"/>
              <a:t>mb</a:t>
            </a:r>
            <a:r>
              <a:rPr lang="ru-RU" dirty="0" smtClean="0"/>
              <a:t>19.</a:t>
            </a:r>
            <a:r>
              <a:rPr lang="en-US" dirty="0" err="1" smtClean="0"/>
              <a:t>ru</a:t>
            </a:r>
            <a:endParaRPr lang="ru-RU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u="sng" dirty="0" smtClean="0"/>
              <a:t>Отдел кадров:</a:t>
            </a:r>
          </a:p>
          <a:p>
            <a:pPr>
              <a:buNone/>
            </a:pPr>
            <a:r>
              <a:rPr lang="ru-RU" dirty="0" smtClean="0"/>
              <a:t>Телефон: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8(3902)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30-66-08, 30-65-70</a:t>
            </a:r>
          </a:p>
          <a:p>
            <a:pPr>
              <a:buNone/>
            </a:pP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</a:t>
            </a:r>
            <a:r>
              <a:rPr lang="en-US" dirty="0" smtClean="0"/>
              <a:t>rdv@mb19.ru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Pictures\Презентация\88684468_m.jpg"/>
          <p:cNvPicPr>
            <a:picLocks noChangeAspect="1" noChangeArrowheads="1"/>
          </p:cNvPicPr>
          <p:nvPr/>
        </p:nvPicPr>
        <p:blipFill>
          <a:blip r:embed="rId2"/>
          <a:srcRect l="8333"/>
          <a:stretch>
            <a:fillRect/>
          </a:stretch>
        </p:blipFill>
        <p:spPr bwMode="auto">
          <a:xfrm>
            <a:off x="-285784" y="0"/>
            <a:ext cx="9429816" cy="6865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071942"/>
            <a:ext cx="876560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Ждём Вас в нашей команде!</a:t>
            </a:r>
            <a:endParaRPr lang="ru-RU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143380"/>
            <a:ext cx="8858312" cy="928694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Абаканская межрайонная клиническая больница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429684" cy="5000660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11715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История Абаканской городской больницы начинается с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1913 года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</a:t>
            </a:r>
            <a:r>
              <a:rPr lang="ru-RU" dirty="0" smtClean="0"/>
              <a:t> </a:t>
            </a:r>
            <a:r>
              <a:rPr lang="ru-R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r>
              <a:rPr lang="ru-RU" dirty="0" smtClean="0"/>
              <a:t> идёт работа во благо жизни и здоровья граждан.</a:t>
            </a:r>
            <a:endParaRPr lang="ru-RU" dirty="0"/>
          </a:p>
        </p:txBody>
      </p:sp>
      <p:pic>
        <p:nvPicPr>
          <p:cNvPr id="7" name="Picture 3" descr="C:\Users\user\Desktop\фотографии с работы\Ретро\(32)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1214414" y="2928934"/>
            <a:ext cx="2857519" cy="208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8" name="AutoShape 4" descr="https://catherineasquithgallery.com/uploads/posts/2021-03/1614576716_1-p-lenta-na-belom-fon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1" name="Picture 7" descr="C:\Users\user\Downloads\IMG-20220517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928934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Кадровый состав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429684" cy="5000660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11715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36868" name="AutoShape 4" descr="https://catherineasquithgallery.com/uploads/posts/2021-03/1614576716_1-p-lenta-na-belom-fone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28596" y="1643050"/>
          <a:ext cx="835824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9"/>
          <p:cNvSpPr txBox="1"/>
          <p:nvPr/>
        </p:nvSpPr>
        <p:spPr>
          <a:xfrm>
            <a:off x="6215074" y="1500174"/>
            <a:ext cx="27146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1364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работника всего работает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Мощности больницы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Многопрофильный стационар на </a:t>
            </a:r>
            <a:r>
              <a:rPr lang="ru-RU" sz="4300" b="1" dirty="0" smtClean="0"/>
              <a:t>400</a:t>
            </a:r>
            <a:r>
              <a:rPr lang="ru-RU" sz="4300" dirty="0" smtClean="0"/>
              <a:t> </a:t>
            </a:r>
            <a:r>
              <a:rPr lang="ru-RU" dirty="0" smtClean="0"/>
              <a:t>круглосуточных коек и </a:t>
            </a:r>
            <a:r>
              <a:rPr lang="ru-RU" sz="3800" b="1" dirty="0" smtClean="0"/>
              <a:t>130</a:t>
            </a:r>
            <a:r>
              <a:rPr lang="ru-RU" dirty="0" smtClean="0"/>
              <a:t> коек дневного стационара, имеющий </a:t>
            </a:r>
            <a:r>
              <a:rPr lang="ru-RU" b="1" dirty="0" smtClean="0"/>
              <a:t>22</a:t>
            </a:r>
            <a:r>
              <a:rPr lang="ru-RU" dirty="0" smtClean="0"/>
              <a:t> подразделения, состоящих из </a:t>
            </a:r>
            <a:r>
              <a:rPr lang="ru-RU" b="1" dirty="0" smtClean="0"/>
              <a:t>10 лечебных </a:t>
            </a:r>
            <a:r>
              <a:rPr lang="ru-RU" dirty="0" smtClean="0"/>
              <a:t>отделений  (</a:t>
            </a:r>
            <a:r>
              <a:rPr lang="ru-RU" b="1" dirty="0" smtClean="0"/>
              <a:t>28</a:t>
            </a:r>
            <a:r>
              <a:rPr lang="ru-RU" dirty="0" smtClean="0"/>
              <a:t> профилей коек) и амбулаторно-поликлиническое звено: в Абакане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r>
              <a:rPr lang="ru-RU" dirty="0" smtClean="0"/>
              <a:t> участков,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dirty="0" smtClean="0"/>
              <a:t>здравпунктов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 smtClean="0"/>
              <a:t> отделения общей врачебной практики  (на 140 тысяч взрослого населения, мощность поликлиники ежегодно более 600 тысяч посещений).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больницы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429684" cy="5000660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Хирургическое отделение</a:t>
            </a:r>
          </a:p>
          <a:p>
            <a:pPr lvl="0"/>
            <a:r>
              <a:rPr lang="ru-RU" dirty="0" smtClean="0"/>
              <a:t>Гнойное хирургическое отделение</a:t>
            </a:r>
          </a:p>
          <a:p>
            <a:pPr lvl="0"/>
            <a:r>
              <a:rPr lang="ru-RU" dirty="0" smtClean="0"/>
              <a:t>Хирургическое отделение для детей</a:t>
            </a:r>
          </a:p>
          <a:p>
            <a:pPr lvl="0"/>
            <a:r>
              <a:rPr lang="ru-RU" dirty="0" smtClean="0"/>
              <a:t>Травматологическое отделение</a:t>
            </a:r>
          </a:p>
          <a:p>
            <a:pPr lvl="0"/>
            <a:r>
              <a:rPr lang="ru-RU" dirty="0" smtClean="0"/>
              <a:t>Нейрохирургическое отделение</a:t>
            </a:r>
          </a:p>
          <a:p>
            <a:pPr lvl="0"/>
            <a:endParaRPr lang="ru-RU" dirty="0" smtClean="0"/>
          </a:p>
          <a:p>
            <a:pPr lvl="0" algn="r"/>
            <a:r>
              <a:rPr lang="ru-RU" dirty="0" smtClean="0"/>
              <a:t>Кардиологическое отделение</a:t>
            </a:r>
          </a:p>
          <a:p>
            <a:pPr lvl="0" algn="r"/>
            <a:r>
              <a:rPr lang="ru-RU" dirty="0" smtClean="0"/>
              <a:t>Терапевтическое отделение</a:t>
            </a:r>
          </a:p>
          <a:p>
            <a:pPr lvl="0" algn="r"/>
            <a:r>
              <a:rPr lang="ru-RU" dirty="0" smtClean="0"/>
              <a:t>Неврологическое отделение</a:t>
            </a:r>
          </a:p>
          <a:p>
            <a:pPr lvl="0" algn="r"/>
            <a:r>
              <a:rPr lang="ru-RU" dirty="0" smtClean="0"/>
              <a:t>Отделение  анестезиологии – реанимации</a:t>
            </a:r>
          </a:p>
          <a:p>
            <a:pPr lvl="0" algn="r"/>
            <a:r>
              <a:rPr lang="ru-RU" dirty="0" smtClean="0"/>
              <a:t>Пульмонологическое отделение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543956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Вспомогательные лечебно-диагностические подразделения и аптека: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14580"/>
            <a:ext cx="8229600" cy="41862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Операционный блок</a:t>
            </a:r>
          </a:p>
          <a:p>
            <a:pPr lvl="0"/>
            <a:r>
              <a:rPr lang="ru-RU" dirty="0" smtClean="0"/>
              <a:t>Приемное отделение</a:t>
            </a:r>
          </a:p>
          <a:p>
            <a:pPr lvl="0"/>
            <a:r>
              <a:rPr lang="ru-RU" dirty="0" smtClean="0"/>
              <a:t>Рентгеновское отделение</a:t>
            </a:r>
          </a:p>
          <a:p>
            <a:pPr lvl="0"/>
            <a:r>
              <a:rPr lang="ru-RU" dirty="0" smtClean="0"/>
              <a:t>Центр лабораторной диагностики</a:t>
            </a:r>
          </a:p>
          <a:p>
            <a:pPr lvl="0"/>
            <a:r>
              <a:rPr lang="ru-RU" dirty="0" smtClean="0"/>
              <a:t>Эндоскопическое отделение</a:t>
            </a:r>
          </a:p>
          <a:p>
            <a:pPr lvl="0"/>
            <a:r>
              <a:rPr lang="ru-RU" dirty="0" smtClean="0"/>
              <a:t>Отделение реабилитации и восстановительной медицины</a:t>
            </a:r>
          </a:p>
          <a:p>
            <a:r>
              <a:rPr lang="ru-RU" dirty="0" smtClean="0"/>
              <a:t>Отделение ультразвуковой диагностики и </a:t>
            </a:r>
            <a:r>
              <a:rPr lang="ru-RU" dirty="0" err="1" smtClean="0"/>
              <a:t>малоинвазивных</a:t>
            </a:r>
            <a:r>
              <a:rPr lang="ru-RU" dirty="0" smtClean="0"/>
              <a:t> методов исследования</a:t>
            </a:r>
          </a:p>
          <a:p>
            <a:pPr lvl="0"/>
            <a:r>
              <a:rPr lang="ru-RU" dirty="0" smtClean="0"/>
              <a:t>Отделение функциональной диагностики</a:t>
            </a:r>
          </a:p>
          <a:p>
            <a:r>
              <a:rPr lang="ru-RU" dirty="0" smtClean="0"/>
              <a:t>Патологоанатомическое отделение</a:t>
            </a:r>
          </a:p>
          <a:p>
            <a:r>
              <a:rPr lang="ru-RU" dirty="0" smtClean="0"/>
              <a:t>Централизованное стерилизационное отделение</a:t>
            </a:r>
          </a:p>
          <a:p>
            <a:pPr lvl="0"/>
            <a:r>
              <a:rPr lang="ru-RU" dirty="0" smtClean="0"/>
              <a:t>Аптека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больницы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8429684" cy="5000660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Терапевтические отделения  №1-7</a:t>
            </a:r>
          </a:p>
          <a:p>
            <a:pPr lvl="0"/>
            <a:r>
              <a:rPr lang="ru-RU" dirty="0" smtClean="0"/>
              <a:t>Терапевтическое отделение № 8 (студенческое)</a:t>
            </a:r>
          </a:p>
          <a:p>
            <a:pPr lvl="0"/>
            <a:r>
              <a:rPr lang="ru-RU" dirty="0" smtClean="0"/>
              <a:t>Кабинет неотложной медицинской помощи</a:t>
            </a:r>
          </a:p>
          <a:p>
            <a:pPr lvl="0"/>
            <a:r>
              <a:rPr lang="ru-RU" dirty="0" smtClean="0"/>
              <a:t>Консультационно-диагностическое отделение (кабинеты врачей: невролога, кардиолога, офтальмолога, ревматолога, гематолога, инфекциониста, пульмонолога, гастроэнтеролога, аллерголога-иммунолога, эндокринолога, нефролога)</a:t>
            </a:r>
          </a:p>
          <a:p>
            <a:pPr lvl="0"/>
            <a:r>
              <a:rPr lang="ru-RU" dirty="0" smtClean="0"/>
              <a:t>Хирургическое отделение + дневной стационар</a:t>
            </a:r>
          </a:p>
          <a:p>
            <a:pPr lvl="0"/>
            <a:r>
              <a:rPr lang="ru-RU" dirty="0" smtClean="0"/>
              <a:t>Центр амбулаторной онкологической помощи (ЦАОП) + дневной стационар</a:t>
            </a:r>
          </a:p>
          <a:p>
            <a:pPr lvl="0"/>
            <a:r>
              <a:rPr lang="ru-RU" dirty="0" smtClean="0"/>
              <a:t>Травматологический пункт</a:t>
            </a:r>
          </a:p>
          <a:p>
            <a:pPr lvl="0"/>
            <a:r>
              <a:rPr lang="ru-RU" dirty="0" smtClean="0"/>
              <a:t>Дневной стационар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Вспомогательные службы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Отдел качества медицинской помощи</a:t>
            </a:r>
          </a:p>
          <a:p>
            <a:pPr lvl="0"/>
            <a:r>
              <a:rPr lang="ru-RU" dirty="0" smtClean="0"/>
              <a:t>Отделение иммунопрофилактики</a:t>
            </a:r>
          </a:p>
          <a:p>
            <a:pPr lvl="0"/>
            <a:r>
              <a:rPr lang="ru-RU" dirty="0" smtClean="0"/>
              <a:t>Отделение медицинской профилактики</a:t>
            </a:r>
          </a:p>
          <a:p>
            <a:pPr lvl="0"/>
            <a:r>
              <a:rPr lang="ru-RU" dirty="0" smtClean="0"/>
              <a:t>Отдел экспертизы временной нетрудоспособности, медико-социальной экспертизы и ВМП</a:t>
            </a:r>
          </a:p>
          <a:p>
            <a:pPr lvl="0"/>
            <a:r>
              <a:rPr lang="ru-RU" dirty="0" smtClean="0"/>
              <a:t>Отдел эпидемиологии и дезинфекции</a:t>
            </a:r>
          </a:p>
          <a:p>
            <a:pPr lvl="0"/>
            <a:r>
              <a:rPr lang="ru-RU" dirty="0" smtClean="0"/>
              <a:t>Кабинет дополнительного лекарственного обеспечения</a:t>
            </a:r>
          </a:p>
          <a:p>
            <a:pPr lvl="0"/>
            <a:r>
              <a:rPr lang="ru-RU" dirty="0" smtClean="0"/>
              <a:t>Кабинет учета и медицинской статистики</a:t>
            </a:r>
          </a:p>
          <a:p>
            <a:pPr lvl="0"/>
            <a:r>
              <a:rPr lang="ru-RU" dirty="0" smtClean="0"/>
              <a:t>Отделение выездной патронажной паллиативной медицинской помощи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Pictures\Презентация\фон.jpg"/>
          <p:cNvPicPr>
            <a:picLocks noChangeAspect="1" noChangeArrowheads="1"/>
          </p:cNvPicPr>
          <p:nvPr/>
        </p:nvPicPr>
        <p:blipFill>
          <a:blip r:embed="rId2"/>
          <a:srcRect r="11093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714356"/>
            <a:ext cx="8429684" cy="4857784"/>
          </a:xfrm>
          <a:prstGeom prst="rect">
            <a:avLst/>
          </a:prstGeom>
          <a:solidFill>
            <a:srgbClr val="F2F2F2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72476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С 1 февраля 2014 года на базе ГБУЗ РХ  «Абаканская  МКБ» открыто </a:t>
            </a:r>
            <a:r>
              <a:rPr lang="ru-RU" b="1" dirty="0" smtClean="0"/>
              <a:t>ПСО</a:t>
            </a:r>
            <a:r>
              <a:rPr lang="ru-RU" dirty="0" smtClean="0"/>
              <a:t>  кардиологии (30 коек) и </a:t>
            </a:r>
            <a:r>
              <a:rPr lang="ru-RU" b="1" dirty="0" smtClean="0"/>
              <a:t>ПСО </a:t>
            </a:r>
            <a:r>
              <a:rPr lang="ru-RU" dirty="0" smtClean="0"/>
              <a:t>неврологии (30 коек).</a:t>
            </a:r>
          </a:p>
          <a:p>
            <a:endParaRPr lang="ru-RU" dirty="0" smtClean="0"/>
          </a:p>
          <a:p>
            <a:r>
              <a:rPr lang="ru-RU" dirty="0" smtClean="0"/>
              <a:t> С 1 февраля 2014 года на базе ГБУЗ РХ  «Абаканская  МКБ» создан </a:t>
            </a:r>
            <a:r>
              <a:rPr lang="ru-RU" b="1" dirty="0" smtClean="0"/>
              <a:t>Центр</a:t>
            </a:r>
            <a:r>
              <a:rPr lang="ru-RU" dirty="0" smtClean="0"/>
              <a:t> тяжёлой сочетанной травмы 1-го уровня для лечения пострадавших в ДТП на участке федеральной автомобильной дороги Р-257 на территории РХ.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586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ГБУЗ РХ «Абаканская МКБ»</vt:lpstr>
      <vt:lpstr>Абаканская межрайонная клиническая больница</vt:lpstr>
      <vt:lpstr>Кадровый состав</vt:lpstr>
      <vt:lpstr>Мощности больницы</vt:lpstr>
      <vt:lpstr>Структура больницы стационар</vt:lpstr>
      <vt:lpstr>Вспомогательные лечебно-диагностические подразделения и аптека:</vt:lpstr>
      <vt:lpstr>Структура больницы поликлиника</vt:lpstr>
      <vt:lpstr>Вспомогательные службы</vt:lpstr>
      <vt:lpstr>Презентация PowerPoint</vt:lpstr>
      <vt:lpstr>Современные медицинские технологии:</vt:lpstr>
      <vt:lpstr>Вакансии учреждения</vt:lpstr>
      <vt:lpstr>Презентация PowerPoint</vt:lpstr>
      <vt:lpstr>Меры социальной поддержки молодых специалистов</vt:lpstr>
      <vt:lpstr>Перспективы развития</vt:lpstr>
      <vt:lpstr>Корпоративные мероприятия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Ткаченко</cp:lastModifiedBy>
  <cp:revision>58</cp:revision>
  <dcterms:created xsi:type="dcterms:W3CDTF">2022-05-17T01:06:43Z</dcterms:created>
  <dcterms:modified xsi:type="dcterms:W3CDTF">2022-05-18T11:07:37Z</dcterms:modified>
</cp:coreProperties>
</file>