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" initials="А" lastIdx="1" clrIdx="0">
    <p:extLst>
      <p:ext uri="{19B8F6BF-5375-455C-9EA6-DF929625EA0E}">
        <p15:presenceInfo xmlns:p15="http://schemas.microsoft.com/office/powerpoint/2012/main" userId="Анастас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6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65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3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75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7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0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1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4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04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5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47F859-77B5-4015-AAE9-A1EB9A52CAD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24B0E8-5316-4A8E-8280-3A9B2BB8E60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87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16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9.png"/><Relationship Id="rId7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46BA260-B0A8-46D8-8166-5D942F7FE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43" y="0"/>
            <a:ext cx="1487553" cy="152413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DAB929B-FF33-4DFF-8905-C4C3A34C88B2}"/>
              </a:ext>
            </a:extLst>
          </p:cNvPr>
          <p:cNvSpPr/>
          <p:nvPr/>
        </p:nvSpPr>
        <p:spPr>
          <a:xfrm>
            <a:off x="3163410" y="16190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ФГБУ ВО «Красноярский государственный медицинский университет</a:t>
            </a:r>
            <a:br>
              <a:rPr lang="ru-RU" dirty="0"/>
            </a:br>
            <a:r>
              <a:rPr lang="ru-RU" dirty="0"/>
              <a:t>имени профессора В.Ф. Войно-Ясенецкого» </a:t>
            </a:r>
          </a:p>
          <a:p>
            <a:pPr algn="ctr"/>
            <a:r>
              <a:rPr lang="ru-RU" dirty="0"/>
              <a:t>Министерства здравоохранения Российской Федерации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7E54675-840B-47A6-A0FE-202A7881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210" y="2053259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Алгоритм направления на ВМП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B3C7E-47DC-40BF-8E41-94F57991BA2D}"/>
              </a:ext>
            </a:extLst>
          </p:cNvPr>
          <p:cNvSpPr txBox="1"/>
          <p:nvPr/>
        </p:nvSpPr>
        <p:spPr>
          <a:xfrm>
            <a:off x="8472257" y="5486400"/>
            <a:ext cx="37197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Иванова Анастасия Дмитриевна </a:t>
            </a:r>
          </a:p>
          <a:p>
            <a:pPr algn="ctr"/>
            <a:r>
              <a:rPr lang="ru-RU" dirty="0"/>
              <a:t>202 педиатрия </a:t>
            </a:r>
          </a:p>
        </p:txBody>
      </p:sp>
    </p:spTree>
    <p:extLst>
      <p:ext uri="{BB962C8B-B14F-4D97-AF65-F5344CB8AC3E}">
        <p14:creationId xmlns:p14="http://schemas.microsoft.com/office/powerpoint/2010/main" val="192891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18411D-8584-4D61-AD16-01170827A90D}"/>
              </a:ext>
            </a:extLst>
          </p:cNvPr>
          <p:cNvSpPr/>
          <p:nvPr/>
        </p:nvSpPr>
        <p:spPr>
          <a:xfrm>
            <a:off x="82859" y="2445305"/>
            <a:ext cx="48264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Высокотехнологичная медицинская помощь </a:t>
            </a:r>
            <a:r>
              <a:rPr lang="ru-RU" dirty="0"/>
              <a:t>(ВМП) – это часть специализированной медицинской помощи, включающая в себя применение новых, сложных, уникальных и ресурсоемких методов лечения, разработанных на основе достижений медицинской науки и смежных отраслей науки и техники.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3496027-590C-406E-BC4D-10D0D6A3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6746"/>
            <a:ext cx="10058400" cy="1450757"/>
          </a:xfrm>
        </p:spPr>
        <p:txBody>
          <a:bodyPr>
            <a:normAutofit/>
          </a:bodyPr>
          <a:lstStyle/>
          <a:p>
            <a:r>
              <a:rPr lang="ru-RU" sz="4000" b="1" dirty="0"/>
              <a:t>Высокотехнологичная медицинская помощь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E05208-1C24-417F-A21E-58CA18B78775}"/>
              </a:ext>
            </a:extLst>
          </p:cNvPr>
          <p:cNvSpPr/>
          <p:nvPr/>
        </p:nvSpPr>
        <p:spPr>
          <a:xfrm>
            <a:off x="6542842" y="2445305"/>
            <a:ext cx="5299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ВМП</a:t>
            </a:r>
            <a:r>
              <a:rPr lang="ru-RU" dirty="0"/>
              <a:t> оказывается федеральными государственными учреждениями, перечень которых утверждается Министерством Здравоохранения Российской Федерации.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FF38F24-B417-4DF3-B41D-612227EA4E70}"/>
              </a:ext>
            </a:extLst>
          </p:cNvPr>
          <p:cNvSpPr/>
          <p:nvPr/>
        </p:nvSpPr>
        <p:spPr>
          <a:xfrm>
            <a:off x="6542842" y="4183435"/>
            <a:ext cx="5140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Наличие показаний для оказания </a:t>
            </a:r>
            <a:r>
              <a:rPr lang="ru-RU" u="sng" dirty="0"/>
              <a:t>ВМП </a:t>
            </a:r>
            <a:r>
              <a:rPr lang="ru-RU" dirty="0"/>
              <a:t>определяет лечащий врач медицинской организации, в которой пациент проходит диагностику и лечение.</a:t>
            </a:r>
          </a:p>
        </p:txBody>
      </p:sp>
    </p:spTree>
    <p:extLst>
      <p:ext uri="{BB962C8B-B14F-4D97-AF65-F5344CB8AC3E}">
        <p14:creationId xmlns:p14="http://schemas.microsoft.com/office/powerpoint/2010/main" val="159035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212C9D-146B-4E37-A974-0852BE13E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813" y="982451"/>
            <a:ext cx="3560373" cy="8230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9F2EA5-264E-49AF-9A4E-C43AF59B1D75}"/>
              </a:ext>
            </a:extLst>
          </p:cNvPr>
          <p:cNvSpPr txBox="1"/>
          <p:nvPr/>
        </p:nvSpPr>
        <p:spPr>
          <a:xfrm>
            <a:off x="4446097" y="1209300"/>
            <a:ext cx="33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Направление на оказание ВМП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19CD41-4BDD-4014-A1BF-DB3BA6E96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301" y="1763907"/>
            <a:ext cx="12193" cy="4389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934C296-4A80-44C4-A9A0-662E985A1F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323" y="2201268"/>
            <a:ext cx="4176122" cy="8230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586DDE-E046-4A58-8629-80FD641AFF95}"/>
              </a:ext>
            </a:extLst>
          </p:cNvPr>
          <p:cNvSpPr txBox="1"/>
          <p:nvPr/>
        </p:nvSpPr>
        <p:spPr>
          <a:xfrm>
            <a:off x="4149981" y="2269578"/>
            <a:ext cx="415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Лечащий врач назначает исследования для подтверждения диагноза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950B57E-9641-45EA-BEDF-48999DFFF1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6300" y="2982630"/>
            <a:ext cx="12193" cy="58526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551F499-AAD2-47DD-9CD4-09FC8A298B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8551" y="3567897"/>
            <a:ext cx="4176122" cy="102615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7BD9BA-6E25-4DB8-8E35-18B87B8755E0}"/>
              </a:ext>
            </a:extLst>
          </p:cNvPr>
          <p:cNvSpPr txBox="1"/>
          <p:nvPr/>
        </p:nvSpPr>
        <p:spPr>
          <a:xfrm>
            <a:off x="4204512" y="3833702"/>
            <a:ext cx="461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Изучение результатов исследования.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65555DC-DD28-4B63-9C18-81028F2C77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8493" y="4552382"/>
            <a:ext cx="12193" cy="58526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6F9B0D5-14D6-4C55-8619-15D9AA7FD6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9170" y="5137649"/>
            <a:ext cx="823031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9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71AC97C-09DC-4892-AA14-2C8787478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484" y="112506"/>
            <a:ext cx="823031" cy="75597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6BE04D-619D-4FD7-A3EC-405689111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902" y="838909"/>
            <a:ext cx="12193" cy="51210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3ACB8FA-D249-4218-89CC-433E62259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6142" y="1351018"/>
            <a:ext cx="3127519" cy="8291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B34D59-DD4E-4A06-B2D0-DD92123FD264}"/>
              </a:ext>
            </a:extLst>
          </p:cNvPr>
          <p:cNvSpPr txBox="1"/>
          <p:nvPr/>
        </p:nvSpPr>
        <p:spPr>
          <a:xfrm>
            <a:off x="4891777" y="1546636"/>
            <a:ext cx="257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Диагноз подтвердился?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4293A1-0B6F-4C6A-B9E8-7CCBE5BF5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5051" y="1796035"/>
            <a:ext cx="1091279" cy="1219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02D9F3A-E314-4EC6-B7A8-981750E50977}"/>
              </a:ext>
            </a:extLst>
          </p:cNvPr>
          <p:cNvSpPr/>
          <p:nvPr/>
        </p:nvSpPr>
        <p:spPr>
          <a:xfrm>
            <a:off x="7651353" y="1438896"/>
            <a:ext cx="53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1CD6803-C0BB-4E77-96A6-E4F68B7FC3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9174" y="1351017"/>
            <a:ext cx="2554445" cy="8291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6B2FA6-3E65-4910-A07A-259A18C18DFD}"/>
              </a:ext>
            </a:extLst>
          </p:cNvPr>
          <p:cNvSpPr txBox="1"/>
          <p:nvPr/>
        </p:nvSpPr>
        <p:spPr>
          <a:xfrm>
            <a:off x="8742632" y="1412976"/>
            <a:ext cx="2361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Оказание ВМП не требуется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942CDDA-7218-49A0-8B8D-748C5597E5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3804" y="2143887"/>
            <a:ext cx="12193" cy="73158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20EB188-FAEB-434E-BB65-EA4DA3C338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6730" y="2842363"/>
            <a:ext cx="2944623" cy="96325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238DA2F-0D97-4C23-B3DF-EB07E02E66AE}"/>
              </a:ext>
            </a:extLst>
          </p:cNvPr>
          <p:cNvSpPr txBox="1"/>
          <p:nvPr/>
        </p:nvSpPr>
        <p:spPr>
          <a:xfrm>
            <a:off x="4706730" y="2870082"/>
            <a:ext cx="2944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ЛВ выписывает направление на обследование в КДО многопрофильного стационара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DF0E67F-B3C2-4929-9618-DFB25455B6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5997" y="3763968"/>
            <a:ext cx="12193" cy="73158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C8DCA48-E255-4628-8E2F-16EA63D537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6730" y="4467833"/>
            <a:ext cx="2898320" cy="6368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733F977-4967-461C-BD7A-F287D6F92BBE}"/>
              </a:ext>
            </a:extLst>
          </p:cNvPr>
          <p:cNvSpPr txBox="1"/>
          <p:nvPr/>
        </p:nvSpPr>
        <p:spPr>
          <a:xfrm>
            <a:off x="4826750" y="4558440"/>
            <a:ext cx="270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Получение консультации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6BF1C0-2C3E-404C-B07C-9602DD162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7" y="5104661"/>
            <a:ext cx="12193" cy="51210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FF1ADF8-4F4C-4044-A076-06F9EF4606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96674" y="5616769"/>
            <a:ext cx="823031" cy="75597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D2CE8A9-A027-489B-A9AF-10F7DB1BA4F5}"/>
              </a:ext>
            </a:extLst>
          </p:cNvPr>
          <p:cNvSpPr txBox="1"/>
          <p:nvPr/>
        </p:nvSpPr>
        <p:spPr>
          <a:xfrm>
            <a:off x="6108190" y="2180145"/>
            <a:ext cx="7265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val="386976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0EE1A2B-A83B-45CA-9786-882EA8F5E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484" y="0"/>
            <a:ext cx="823031" cy="75597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67C9BC-9991-41BC-95A2-7E0E2D655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917" y="687198"/>
            <a:ext cx="12193" cy="5121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05A665-3CCF-4770-99C6-152615B4F5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205" y="1199306"/>
            <a:ext cx="3133616" cy="82912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C50E6AB-329D-4527-821D-D1BA421691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4714" y="1396367"/>
            <a:ext cx="2746598" cy="43500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AAC1028-DFBC-48F5-8466-B548C2AD86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4330" y="1580579"/>
            <a:ext cx="1091279" cy="12193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DC503D-58B3-4981-98DD-1F9B30444F7B}"/>
              </a:ext>
            </a:extLst>
          </p:cNvPr>
          <p:cNvSpPr/>
          <p:nvPr/>
        </p:nvSpPr>
        <p:spPr>
          <a:xfrm>
            <a:off x="7551227" y="1244538"/>
            <a:ext cx="53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87F1A7C-EBEE-48A6-B486-3B1A5D18F2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5609" y="1199306"/>
            <a:ext cx="2554445" cy="8291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F784406-E6DC-4963-940A-30984FF115F1}"/>
              </a:ext>
            </a:extLst>
          </p:cNvPr>
          <p:cNvSpPr txBox="1"/>
          <p:nvPr/>
        </p:nvSpPr>
        <p:spPr>
          <a:xfrm>
            <a:off x="8788712" y="1257413"/>
            <a:ext cx="2325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Оказание ВМП не требуется </a:t>
            </a:r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E94CD93-ED88-4A7E-8B47-FC76296893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013" y="1945386"/>
            <a:ext cx="12193" cy="731583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7B44978-08E0-4378-B65C-15818739B327}"/>
              </a:ext>
            </a:extLst>
          </p:cNvPr>
          <p:cNvSpPr/>
          <p:nvPr/>
        </p:nvSpPr>
        <p:spPr>
          <a:xfrm>
            <a:off x="6120206" y="2040829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9440098-0B07-4E1E-9705-33ADB4614A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41206" y="2676969"/>
            <a:ext cx="3083124" cy="9632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791A628-C315-49A9-BAD4-B6396C21ED7E}"/>
              </a:ext>
            </a:extLst>
          </p:cNvPr>
          <p:cNvSpPr txBox="1"/>
          <p:nvPr/>
        </p:nvSpPr>
        <p:spPr>
          <a:xfrm>
            <a:off x="4660777" y="2823099"/>
            <a:ext cx="2890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Врач формирует пакет документов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9D9E3FE-D002-4AA6-9144-D12B6BDF02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9905" y="3615560"/>
            <a:ext cx="12193" cy="73158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F97AEC4-EB83-4895-A65A-AA41FA3E1DD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39487" y="4347941"/>
            <a:ext cx="3084843" cy="96325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5843CE2-6804-4237-BF8E-F51D0AC596B4}"/>
              </a:ext>
            </a:extLst>
          </p:cNvPr>
          <p:cNvSpPr txBox="1"/>
          <p:nvPr/>
        </p:nvSpPr>
        <p:spPr>
          <a:xfrm>
            <a:off x="4660777" y="4509856"/>
            <a:ext cx="2752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Пациент предоставляет свои документы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E4857E3-449C-4277-A2D5-4AC92CE0C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908" y="5311192"/>
            <a:ext cx="12193" cy="51210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C6790EF-843F-4FC7-B9F4-37072B74125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84484" y="5793715"/>
            <a:ext cx="82303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6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B708B0-6233-40E8-BBD0-C5650AB9E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484" y="0"/>
            <a:ext cx="823031" cy="75597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950243-A82A-4C0B-9308-B700C760B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902" y="667193"/>
            <a:ext cx="12193" cy="5121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FCE1B6-3AF1-445F-B348-CD52A75BD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094" y="1114614"/>
            <a:ext cx="3133616" cy="8291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728EE5-F564-4330-B43C-F32252BA66A8}"/>
              </a:ext>
            </a:extLst>
          </p:cNvPr>
          <p:cNvSpPr txBox="1"/>
          <p:nvPr/>
        </p:nvSpPr>
        <p:spPr>
          <a:xfrm>
            <a:off x="4849388" y="1322160"/>
            <a:ext cx="2676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ВМП включена в ОМС?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AEC2D92-F8AF-4691-8931-131C439CC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5392" y="1494633"/>
            <a:ext cx="835224" cy="1219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410BBC5-BEB1-4892-A744-7B97BEC973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9902" y="1899038"/>
            <a:ext cx="12193" cy="768163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B556B34-C68C-44CD-ADFE-A7C908428D73}"/>
              </a:ext>
            </a:extLst>
          </p:cNvPr>
          <p:cNvSpPr/>
          <p:nvPr/>
        </p:nvSpPr>
        <p:spPr>
          <a:xfrm>
            <a:off x="7584311" y="1179301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CF73BEE-6A6C-48E8-886A-586EC338ED80}"/>
              </a:ext>
            </a:extLst>
          </p:cNvPr>
          <p:cNvSpPr/>
          <p:nvPr/>
        </p:nvSpPr>
        <p:spPr>
          <a:xfrm>
            <a:off x="6089902" y="1966622"/>
            <a:ext cx="53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Нет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D88AB84-5E1B-4E59-8FBE-24954AE948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0616" y="1114614"/>
            <a:ext cx="3762804" cy="12213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D1CA3D1-07D6-4518-BA76-B66729886C06}"/>
              </a:ext>
            </a:extLst>
          </p:cNvPr>
          <p:cNvSpPr txBox="1"/>
          <p:nvPr/>
        </p:nvSpPr>
        <p:spPr>
          <a:xfrm>
            <a:off x="8444825" y="1137366"/>
            <a:ext cx="3628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Документы направляются в медицинскую организацию, которая будет оказывать ВМП.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3EB5855-1683-49ED-A88D-A63213BA62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7035" y="2283119"/>
            <a:ext cx="12193" cy="768163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723B8F8-7D9E-451D-A732-3CB9958DF6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4825" y="3014435"/>
            <a:ext cx="3628806" cy="117784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BD2A2FD-22AD-4FCC-8D7B-4AD90ACF9E89}"/>
              </a:ext>
            </a:extLst>
          </p:cNvPr>
          <p:cNvSpPr txBox="1"/>
          <p:nvPr/>
        </p:nvSpPr>
        <p:spPr>
          <a:xfrm>
            <a:off x="8524724" y="3113092"/>
            <a:ext cx="3310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Принимающая медицинская организация формирует талон на ВМП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851AA7E-27C2-4B33-8340-6EB404AFD3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6777" y="2625084"/>
            <a:ext cx="3761558" cy="139914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FB67AD-87E4-4D08-A3CE-B67A115610DB}"/>
              </a:ext>
            </a:extLst>
          </p:cNvPr>
          <p:cNvSpPr txBox="1"/>
          <p:nvPr/>
        </p:nvSpPr>
        <p:spPr>
          <a:xfrm>
            <a:off x="4363274" y="2654305"/>
            <a:ext cx="37605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Документы направляются в отдел по высокотехнологичной медицинской помощи Департамента здравоохранения</a:t>
            </a:r>
          </a:p>
          <a:p>
            <a:r>
              <a:rPr lang="ru-RU" dirty="0"/>
              <a:t> 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C9E4292-512C-49D9-97D1-90AAAEFE9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967" y="3936228"/>
            <a:ext cx="12193" cy="51210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541DB25-51DE-4447-9BE1-5E6FFF4AD2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55201" y="4360373"/>
            <a:ext cx="3633531" cy="118272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BDFFB05-1BA8-4F0C-B042-06892E2F6B57}"/>
              </a:ext>
            </a:extLst>
          </p:cNvPr>
          <p:cNvSpPr txBox="1"/>
          <p:nvPr/>
        </p:nvSpPr>
        <p:spPr>
          <a:xfrm>
            <a:off x="4363274" y="4448336"/>
            <a:ext cx="3387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Департамента здравоохранения рассматривает поступившие документы в течение 10рд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CE60863-A512-4B78-8A9B-22B96DA7E1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1927" y="6140309"/>
            <a:ext cx="823031" cy="755970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93EF26C-F366-4057-9DFB-DC1D76A07514}"/>
              </a:ext>
            </a:extLst>
          </p:cNvPr>
          <p:cNvSpPr/>
          <p:nvPr/>
        </p:nvSpPr>
        <p:spPr>
          <a:xfrm>
            <a:off x="5881096" y="6257828"/>
            <a:ext cx="381740" cy="423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494196-9213-46AB-BFE6-32E779C88D02}"/>
              </a:ext>
            </a:extLst>
          </p:cNvPr>
          <p:cNvSpPr txBox="1"/>
          <p:nvPr/>
        </p:nvSpPr>
        <p:spPr>
          <a:xfrm>
            <a:off x="5881096" y="6238677"/>
            <a:ext cx="523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106C02C-02B0-43D7-857E-68833ABDE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3131" y="4131633"/>
            <a:ext cx="12193" cy="512108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965FF3AC-4C53-4D21-88DE-3B09B177C1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44825" y="4560659"/>
            <a:ext cx="3633531" cy="118272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869E323-498B-43B8-B978-12980A1FF8E0}"/>
              </a:ext>
            </a:extLst>
          </p:cNvPr>
          <p:cNvSpPr txBox="1"/>
          <p:nvPr/>
        </p:nvSpPr>
        <p:spPr>
          <a:xfrm>
            <a:off x="8637973" y="4731798"/>
            <a:ext cx="3338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Врачебная комиссия принимает решение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41F6ED61-C8FF-4C26-9286-46F5C8629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1967" y="5460938"/>
            <a:ext cx="12193" cy="768163"/>
          </a:xfrm>
          <a:prstGeom prst="rect">
            <a:avLst/>
          </a:prstGeom>
        </p:spPr>
      </p:pic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C503738A-7B7B-4B0B-8E45-B3DE3B1D5CF4}"/>
              </a:ext>
            </a:extLst>
          </p:cNvPr>
          <p:cNvCxnSpPr>
            <a:stCxn id="38" idx="3"/>
          </p:cNvCxnSpPr>
          <p:nvPr/>
        </p:nvCxnSpPr>
        <p:spPr>
          <a:xfrm>
            <a:off x="6084160" y="5845020"/>
            <a:ext cx="4162875" cy="2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BBA62751-5136-44B7-B1B7-29E21257EB6E}"/>
              </a:ext>
            </a:extLst>
          </p:cNvPr>
          <p:cNvCxnSpPr>
            <a:cxnSpLocks/>
          </p:cNvCxnSpPr>
          <p:nvPr/>
        </p:nvCxnSpPr>
        <p:spPr>
          <a:xfrm flipV="1">
            <a:off x="10234842" y="5646198"/>
            <a:ext cx="0" cy="233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41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64E2A68-6AC4-4E76-93B7-5BAC7CAD8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011" y="-26633"/>
            <a:ext cx="829128" cy="75597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EBF0CB-3159-4581-BFD7-EF643789CA90}"/>
              </a:ext>
            </a:extLst>
          </p:cNvPr>
          <p:cNvSpPr/>
          <p:nvPr/>
        </p:nvSpPr>
        <p:spPr>
          <a:xfrm>
            <a:off x="5236072" y="90995"/>
            <a:ext cx="435006" cy="426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83F26A-F7E8-46B0-8AD6-3519E1D62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575" y="634752"/>
            <a:ext cx="12193" cy="5121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107770-EA69-4C98-AC2C-0ADA3855D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2873" y="30410"/>
            <a:ext cx="518205" cy="64188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66ED1D4-10E9-47F5-A22D-D8C8EE759A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8960" y="1079104"/>
            <a:ext cx="3133616" cy="8291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E52F22-3FAC-4F95-8F50-A7AE105DF096}"/>
              </a:ext>
            </a:extLst>
          </p:cNvPr>
          <p:cNvSpPr txBox="1"/>
          <p:nvPr/>
        </p:nvSpPr>
        <p:spPr>
          <a:xfrm>
            <a:off x="4492101" y="1146860"/>
            <a:ext cx="2148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Принятое решение положительное?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188101E-D442-4E38-AEED-D31D03202B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6690" y="1483573"/>
            <a:ext cx="835224" cy="12193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D6CEB62-0824-450C-8C22-6B39B1DB4192}"/>
              </a:ext>
            </a:extLst>
          </p:cNvPr>
          <p:cNvSpPr/>
          <p:nvPr/>
        </p:nvSpPr>
        <p:spPr>
          <a:xfrm>
            <a:off x="6961250" y="1146860"/>
            <a:ext cx="53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4A84789-A46F-47FC-A35A-FA192F9226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1914" y="1073352"/>
            <a:ext cx="3133617" cy="10200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C24FBC3-1E05-4A92-9DDE-E6DD526444AA}"/>
              </a:ext>
            </a:extLst>
          </p:cNvPr>
          <p:cNvSpPr txBox="1"/>
          <p:nvPr/>
        </p:nvSpPr>
        <p:spPr>
          <a:xfrm>
            <a:off x="7815226" y="1146859"/>
            <a:ext cx="308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Талон на оказание ВМП не формируется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53F1C0E-024A-497C-9C95-464205AE7E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3575" y="1873917"/>
            <a:ext cx="12193" cy="768163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9EDCFD8-439C-47DF-99F1-08C38516497C}"/>
              </a:ext>
            </a:extLst>
          </p:cNvPr>
          <p:cNvSpPr/>
          <p:nvPr/>
        </p:nvSpPr>
        <p:spPr>
          <a:xfrm>
            <a:off x="5526462" y="207333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Да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142D67A-1EC5-4B75-A070-5AA1D8DC18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8960" y="2607764"/>
            <a:ext cx="3133616" cy="101812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86074D4-324C-45CC-B7A4-D8DDEE2DE821}"/>
              </a:ext>
            </a:extLst>
          </p:cNvPr>
          <p:cNvSpPr txBox="1"/>
          <p:nvPr/>
        </p:nvSpPr>
        <p:spPr>
          <a:xfrm>
            <a:off x="3898960" y="2655159"/>
            <a:ext cx="303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Формируется электронный талон на оказание ВМП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8CDBDEA-A6C2-4614-848A-035D5052C3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9671" y="3557253"/>
            <a:ext cx="12193" cy="768163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067CD0D-B2D5-4237-817C-2025172784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8960" y="4249775"/>
            <a:ext cx="3133616" cy="101812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C304CBF-5C87-4AE8-870E-46F851395A8E}"/>
              </a:ext>
            </a:extLst>
          </p:cNvPr>
          <p:cNvSpPr txBox="1"/>
          <p:nvPr/>
        </p:nvSpPr>
        <p:spPr>
          <a:xfrm>
            <a:off x="4415025" y="4512073"/>
            <a:ext cx="290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ВМП будет оказана 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12CC4CC-ADBC-405C-A188-3014E79409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65767" y="5245921"/>
            <a:ext cx="12193" cy="62794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AA9188C-B90B-4626-ACC1-66BD577FA0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94048" y="5794389"/>
            <a:ext cx="2767824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4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780B031-0DA6-473B-9E0E-489D1D41DF78}"/>
              </a:ext>
            </a:extLst>
          </p:cNvPr>
          <p:cNvSpPr/>
          <p:nvPr/>
        </p:nvSpPr>
        <p:spPr>
          <a:xfrm>
            <a:off x="3698003" y="2721114"/>
            <a:ext cx="49968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Спасибо за внимание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12B28B4-76FE-4348-8911-5855E7691EBF}"/>
              </a:ext>
            </a:extLst>
          </p:cNvPr>
          <p:cNvSpPr/>
          <p:nvPr/>
        </p:nvSpPr>
        <p:spPr>
          <a:xfrm>
            <a:off x="3148443" y="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ФГБУ ВО «Красноярский государственный медицинский университет</a:t>
            </a:r>
            <a:br>
              <a:rPr lang="ru-RU" dirty="0"/>
            </a:br>
            <a:r>
              <a:rPr lang="ru-RU" dirty="0"/>
              <a:t>имени профессора В.Ф. Войно-Ясенецкого» </a:t>
            </a:r>
          </a:p>
          <a:p>
            <a:pPr algn="ctr"/>
            <a:r>
              <a:rPr lang="ru-RU" dirty="0"/>
              <a:t>Министерства здравоохранения Российской Федерации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042AFD-7292-49FB-BC63-C9A0C5863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1" y="0"/>
            <a:ext cx="1487553" cy="152413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9171E9-B40D-4AF3-8AAC-AEF2D19365B1}"/>
              </a:ext>
            </a:extLst>
          </p:cNvPr>
          <p:cNvSpPr/>
          <p:nvPr/>
        </p:nvSpPr>
        <p:spPr>
          <a:xfrm>
            <a:off x="7531224" y="5698115"/>
            <a:ext cx="466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Иванова Анастасия Дмитриевна </a:t>
            </a:r>
          </a:p>
          <a:p>
            <a:pPr algn="ctr"/>
            <a:r>
              <a:rPr lang="ru-RU" dirty="0"/>
              <a:t>202 педиатрия </a:t>
            </a:r>
          </a:p>
        </p:txBody>
      </p:sp>
    </p:spTree>
    <p:extLst>
      <p:ext uri="{BB962C8B-B14F-4D97-AF65-F5344CB8AC3E}">
        <p14:creationId xmlns:p14="http://schemas.microsoft.com/office/powerpoint/2010/main" val="234724608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</TotalTime>
  <Words>252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Ретро</vt:lpstr>
      <vt:lpstr>Алгоритм направления на ВМП </vt:lpstr>
      <vt:lpstr>Высокотехнологичная медицинская помощь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9</cp:revision>
  <dcterms:created xsi:type="dcterms:W3CDTF">2020-09-28T03:57:02Z</dcterms:created>
  <dcterms:modified xsi:type="dcterms:W3CDTF">2020-09-28T05:16:53Z</dcterms:modified>
</cp:coreProperties>
</file>