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31" r:id="rId4"/>
    <p:sldId id="287" r:id="rId5"/>
    <p:sldId id="297" r:id="rId6"/>
    <p:sldId id="327" r:id="rId7"/>
    <p:sldId id="332" r:id="rId8"/>
    <p:sldId id="333" r:id="rId9"/>
    <p:sldId id="258" r:id="rId10"/>
    <p:sldId id="259" r:id="rId11"/>
    <p:sldId id="260" r:id="rId12"/>
    <p:sldId id="341" r:id="rId13"/>
    <p:sldId id="344" r:id="rId14"/>
    <p:sldId id="346" r:id="rId15"/>
    <p:sldId id="349" r:id="rId16"/>
    <p:sldId id="345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365" r:id="rId26"/>
    <p:sldId id="272" r:id="rId27"/>
    <p:sldId id="273" r:id="rId28"/>
    <p:sldId id="314" r:id="rId29"/>
    <p:sldId id="358" r:id="rId30"/>
    <p:sldId id="357" r:id="rId31"/>
    <p:sldId id="363" r:id="rId32"/>
    <p:sldId id="364" r:id="rId33"/>
    <p:sldId id="362" r:id="rId34"/>
    <p:sldId id="299" r:id="rId35"/>
    <p:sldId id="359" r:id="rId36"/>
    <p:sldId id="300" r:id="rId37"/>
    <p:sldId id="282" r:id="rId38"/>
    <p:sldId id="318" r:id="rId39"/>
    <p:sldId id="320" r:id="rId40"/>
    <p:sldId id="275" r:id="rId41"/>
    <p:sldId id="276" r:id="rId42"/>
    <p:sldId id="277" r:id="rId43"/>
    <p:sldId id="279" r:id="rId44"/>
    <p:sldId id="280" r:id="rId4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388" y="-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B5AE-0726-477C-9B2A-56251446260C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DAAF8-B846-4625-93E0-FD75FA468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1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0A66A94-6664-4661-B986-4B86CB4825A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08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E4B62A-BB7D-41B9-9257-83CE063E39CB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277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7B4928-0B06-4D58-8B8A-C0CE57A3DAB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1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5D4D4C-7856-430B-9CC9-791B1EFF2379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23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37538"/>
            <a:ext cx="3717925" cy="3729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828" y="1547825"/>
            <a:ext cx="3771900" cy="4489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0F370-2450-475A-AD37-A156CEF808A0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AC666-18B8-40E1-B4BD-7F5691C4EA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96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037" y="222326"/>
            <a:ext cx="7886700" cy="11257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1217828"/>
            <a:ext cx="7894955" cy="472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6261" y="3007868"/>
            <a:ext cx="684974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ТЕМА: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ЛИЧНОСТЬ.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ФОРМИРОВАНИЕ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ЛИЧНОСТИ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ОНТОГЕНЕЗЕ</a:t>
            </a:r>
            <a:endParaRPr sz="2000" dirty="0">
              <a:latin typeface="Calibri"/>
              <a:cs typeface="Calibri"/>
            </a:endParaRPr>
          </a:p>
          <a:p>
            <a:pPr marL="59055"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лекция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№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000" spc="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студентов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курса,</a:t>
            </a:r>
            <a:endParaRPr sz="2000" dirty="0">
              <a:latin typeface="Calibri"/>
              <a:cs typeface="Calibri"/>
            </a:endParaRPr>
          </a:p>
          <a:p>
            <a:pPr marL="281305" marR="271145" algn="ctr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специальности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31.05.03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Стоматология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(очная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форма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обучения)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6941" y="5534964"/>
            <a:ext cx="19138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Красноярск,</a:t>
            </a:r>
            <a:r>
              <a:rPr sz="20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20</a:t>
            </a:r>
            <a:r>
              <a:rPr lang="ru-RU" sz="2000" spc="-20" dirty="0">
                <a:solidFill>
                  <a:srgbClr val="001F5F"/>
                </a:solidFill>
                <a:latin typeface="Calibri"/>
                <a:cs typeface="Calibri"/>
              </a:rPr>
              <a:t>24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260713"/>
            <a:ext cx="1995943" cy="12239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81908" y="428625"/>
            <a:ext cx="51403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9210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ФЕДЕРАЛЬНОЕ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ГОСУДАРСТВЕННОЕ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БЮДЖЕТНОЕ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ОБРАЗОВАТЕЛЬНОЕ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УЧРЕЖДЕНИЕ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ВЫСШЕГО</a:t>
            </a:r>
            <a:r>
              <a:rPr sz="12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«КРАСНОЯРСКИЙ</a:t>
            </a:r>
            <a:r>
              <a:rPr sz="12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ГОСУДАРСТВЕННЫЙ</a:t>
            </a:r>
            <a:r>
              <a:rPr sz="12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МЕДИЦИНСКИЙ</a:t>
            </a:r>
            <a:r>
              <a:rPr sz="12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УНИВЕРСИТЕТ</a:t>
            </a:r>
            <a:r>
              <a:rPr sz="12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ИМЕНИ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ПРОФЕССОРА</a:t>
            </a:r>
            <a:r>
              <a:rPr sz="12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В.Ф.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ВОЙНО-ЯСЕНЕЦКОГО»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МИНИСТЕРСТВА</a:t>
            </a:r>
            <a:r>
              <a:rPr sz="12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ЗДРАВООХРАНЕНИЯ</a:t>
            </a:r>
            <a:r>
              <a:rPr sz="12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РОССИЙСКОЙ</a:t>
            </a:r>
            <a:r>
              <a:rPr sz="12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ФЕДЕРАЦИИ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400" y="1791081"/>
            <a:ext cx="64007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rgbClr val="C00000"/>
                </a:solidFill>
                <a:latin typeface="Calibri"/>
                <a:cs typeface="Calibri"/>
              </a:rPr>
              <a:t>Кафедра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800" b="1" spc="-50" dirty="0">
                <a:solidFill>
                  <a:srgbClr val="C00000"/>
                </a:solidFill>
                <a:latin typeface="Calibri"/>
                <a:cs typeface="Calibri"/>
              </a:rPr>
              <a:t>клинической п</a:t>
            </a:r>
            <a:r>
              <a:rPr lang="ru-RU" sz="1800" b="1" dirty="0">
                <a:solidFill>
                  <a:srgbClr val="C00000"/>
                </a:solidFill>
                <a:latin typeface="Calibri"/>
                <a:cs typeface="Calibri"/>
              </a:rPr>
              <a:t>сихологии и </a:t>
            </a:r>
            <a:r>
              <a:rPr sz="1800" b="1" dirty="0" err="1">
                <a:solidFill>
                  <a:srgbClr val="C00000"/>
                </a:solidFill>
                <a:latin typeface="Calibri"/>
                <a:cs typeface="Calibri"/>
              </a:rPr>
              <a:t>педагогики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курсом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264223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ЛИЧНОСТЬ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219200"/>
            <a:ext cx="8458200" cy="49675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человек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носитель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сознания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(К.К.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Платонов);</a:t>
            </a:r>
            <a:endParaRPr sz="2400" dirty="0">
              <a:latin typeface="Calibri"/>
              <a:cs typeface="Calibri"/>
            </a:endParaRPr>
          </a:p>
          <a:p>
            <a:pPr marL="355600" marR="734695" indent="-342900">
              <a:lnSpc>
                <a:spcPct val="80000"/>
              </a:lnSpc>
              <a:spcBef>
                <a:spcPts val="53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общественный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индивид,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объект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1F5F"/>
                </a:solidFill>
                <a:latin typeface="Calibri"/>
                <a:cs typeface="Calibri"/>
              </a:rPr>
              <a:t>субъект</a:t>
            </a:r>
            <a:r>
              <a:rPr lang="ru-RU" sz="2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001F5F"/>
                </a:solidFill>
                <a:latin typeface="Calibri"/>
                <a:cs typeface="Calibri"/>
              </a:rPr>
              <a:t>исторического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1F5F"/>
                </a:solidFill>
                <a:latin typeface="Calibri"/>
                <a:cs typeface="Calibri"/>
              </a:rPr>
              <a:t>процесса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(Б.Г.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Ананьев);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37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социальный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индивид,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субъект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общественных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отношений,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общения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ts val="237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качества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индивида,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приобретаемые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им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общественной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400" dirty="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265"/>
              </a:spcBef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предметной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присущие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только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этому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индивиду"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(А.В.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Петровский)</a:t>
            </a:r>
            <a:endParaRPr sz="2400" dirty="0">
              <a:latin typeface="Calibri"/>
              <a:cs typeface="Calibri"/>
            </a:endParaRPr>
          </a:p>
          <a:p>
            <a:pPr marL="355600" marR="323215" indent="-342900">
              <a:lnSpc>
                <a:spcPct val="80100"/>
              </a:lnSpc>
              <a:spcBef>
                <a:spcPts val="52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отличительный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характерный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паттерн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мышления,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эмоций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поведения,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формирующий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личный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стиль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взаимодействия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индивида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физическим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социальным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окружением</a:t>
            </a:r>
            <a:endParaRPr sz="2400" dirty="0">
              <a:latin typeface="Calibri"/>
              <a:cs typeface="Calibri"/>
            </a:endParaRPr>
          </a:p>
          <a:p>
            <a:pPr marL="355600" marR="619125" indent="-342900">
              <a:lnSpc>
                <a:spcPts val="2110"/>
              </a:lnSpc>
              <a:spcBef>
                <a:spcPts val="509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формирующаяся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течение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жизни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совокупность индивидуальных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психологических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особенностей,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001F5F"/>
                </a:solidFill>
                <a:latin typeface="Calibri"/>
                <a:cs typeface="Calibri"/>
              </a:rPr>
              <a:t>которые</a:t>
            </a:r>
            <a:r>
              <a:rPr lang="ru-RU"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001F5F"/>
                </a:solidFill>
                <a:latin typeface="Calibri"/>
                <a:cs typeface="Calibri"/>
              </a:rPr>
              <a:t>определяют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своеобразное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данного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человека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1F5F"/>
                </a:solidFill>
                <a:latin typeface="Calibri"/>
                <a:cs typeface="Calibri"/>
              </a:rPr>
              <a:t>отношение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lang="ru-RU"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1F5F"/>
                </a:solidFill>
                <a:latin typeface="Calibri"/>
                <a:cs typeface="Calibri"/>
              </a:rPr>
              <a:t>себе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обществу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окружающему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миру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целом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46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852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Гордон</a:t>
            </a:r>
            <a:r>
              <a:rPr sz="3600" spc="-95" dirty="0"/>
              <a:t> </a:t>
            </a:r>
            <a:r>
              <a:rPr sz="3600" spc="-30" dirty="0"/>
              <a:t>Уиллард</a:t>
            </a:r>
            <a:r>
              <a:rPr sz="3600" spc="-85" dirty="0"/>
              <a:t> </a:t>
            </a:r>
            <a:r>
              <a:rPr sz="3600" dirty="0"/>
              <a:t>Олпорт</a:t>
            </a:r>
            <a:r>
              <a:rPr sz="3600" spc="-75" dirty="0"/>
              <a:t> </a:t>
            </a:r>
            <a:r>
              <a:rPr sz="3600" dirty="0"/>
              <a:t>(1897</a:t>
            </a:r>
            <a:r>
              <a:rPr sz="3600" spc="-90" dirty="0"/>
              <a:t> </a:t>
            </a:r>
            <a:r>
              <a:rPr sz="3600" dirty="0"/>
              <a:t>–</a:t>
            </a:r>
            <a:r>
              <a:rPr sz="3600" spc="-95" dirty="0"/>
              <a:t> </a:t>
            </a:r>
            <a:r>
              <a:rPr sz="3600" spc="-20" dirty="0"/>
              <a:t>1967)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307463" y="1587500"/>
            <a:ext cx="4529455" cy="2679700"/>
            <a:chOff x="2307463" y="1587500"/>
            <a:chExt cx="4529455" cy="2679700"/>
          </a:xfrm>
        </p:grpSpPr>
        <p:sp>
          <p:nvSpPr>
            <p:cNvPr id="4" name="object 4"/>
            <p:cNvSpPr/>
            <p:nvPr/>
          </p:nvSpPr>
          <p:spPr>
            <a:xfrm>
              <a:off x="2320163" y="3461257"/>
              <a:ext cx="4504055" cy="793115"/>
            </a:xfrm>
            <a:custGeom>
              <a:avLst/>
              <a:gdLst/>
              <a:ahLst/>
              <a:cxnLst/>
              <a:rect l="l" t="t" r="r" b="b"/>
              <a:pathLst>
                <a:path w="4504055" h="793114">
                  <a:moveTo>
                    <a:pt x="2330577" y="0"/>
                  </a:moveTo>
                  <a:lnTo>
                    <a:pt x="2330577" y="401954"/>
                  </a:lnTo>
                  <a:lnTo>
                    <a:pt x="4503673" y="401954"/>
                  </a:lnTo>
                  <a:lnTo>
                    <a:pt x="4503673" y="792733"/>
                  </a:lnTo>
                </a:path>
                <a:path w="4504055" h="793114">
                  <a:moveTo>
                    <a:pt x="2330577" y="0"/>
                  </a:moveTo>
                  <a:lnTo>
                    <a:pt x="2330577" y="401954"/>
                  </a:lnTo>
                  <a:lnTo>
                    <a:pt x="0" y="401954"/>
                  </a:lnTo>
                  <a:lnTo>
                    <a:pt x="0" y="792733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89682" y="1600200"/>
              <a:ext cx="3722370" cy="1861185"/>
            </a:xfrm>
            <a:custGeom>
              <a:avLst/>
              <a:gdLst/>
              <a:ahLst/>
              <a:cxnLst/>
              <a:rect l="l" t="t" r="r" b="b"/>
              <a:pathLst>
                <a:path w="3722370" h="1861185">
                  <a:moveTo>
                    <a:pt x="3721989" y="0"/>
                  </a:moveTo>
                  <a:lnTo>
                    <a:pt x="0" y="0"/>
                  </a:lnTo>
                  <a:lnTo>
                    <a:pt x="0" y="1861058"/>
                  </a:lnTo>
                  <a:lnTo>
                    <a:pt x="3721989" y="1861058"/>
                  </a:lnTo>
                  <a:lnTo>
                    <a:pt x="37219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89682" y="1600200"/>
              <a:ext cx="3722370" cy="1861185"/>
            </a:xfrm>
            <a:custGeom>
              <a:avLst/>
              <a:gdLst/>
              <a:ahLst/>
              <a:cxnLst/>
              <a:rect l="l" t="t" r="r" b="b"/>
              <a:pathLst>
                <a:path w="3722370" h="1861185">
                  <a:moveTo>
                    <a:pt x="0" y="1861058"/>
                  </a:moveTo>
                  <a:lnTo>
                    <a:pt x="3721989" y="1861058"/>
                  </a:lnTo>
                  <a:lnTo>
                    <a:pt x="3721989" y="0"/>
                  </a:lnTo>
                  <a:lnTo>
                    <a:pt x="0" y="0"/>
                  </a:lnTo>
                  <a:lnTo>
                    <a:pt x="0" y="186105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79672" y="1709674"/>
            <a:ext cx="2342515" cy="15367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99060" marR="5080" indent="-86995" algn="just">
              <a:lnSpc>
                <a:spcPct val="91600"/>
              </a:lnSpc>
              <a:spcBef>
                <a:spcPts val="455"/>
              </a:spcBef>
            </a:pPr>
            <a:r>
              <a:rPr sz="3500" spc="-20" dirty="0">
                <a:solidFill>
                  <a:srgbClr val="FFFFFF"/>
                </a:solidFill>
                <a:latin typeface="Calibri"/>
                <a:cs typeface="Calibri"/>
              </a:rPr>
              <a:t>ПОДХОДЫ</a:t>
            </a:r>
            <a:r>
              <a:rPr sz="35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ИЗУЧЕНИЮ ЛИЧНОСТИ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6481" y="4241241"/>
            <a:ext cx="3747770" cy="1886585"/>
            <a:chOff x="446481" y="4241241"/>
            <a:chExt cx="3747770" cy="1886585"/>
          </a:xfrm>
        </p:grpSpPr>
        <p:sp>
          <p:nvSpPr>
            <p:cNvPr id="9" name="object 9"/>
            <p:cNvSpPr/>
            <p:nvPr/>
          </p:nvSpPr>
          <p:spPr>
            <a:xfrm>
              <a:off x="459181" y="4253941"/>
              <a:ext cx="3722370" cy="1861185"/>
            </a:xfrm>
            <a:custGeom>
              <a:avLst/>
              <a:gdLst/>
              <a:ahLst/>
              <a:cxnLst/>
              <a:rect l="l" t="t" r="r" b="b"/>
              <a:pathLst>
                <a:path w="3722370" h="1861185">
                  <a:moveTo>
                    <a:pt x="3721989" y="0"/>
                  </a:moveTo>
                  <a:lnTo>
                    <a:pt x="0" y="0"/>
                  </a:lnTo>
                  <a:lnTo>
                    <a:pt x="0" y="1861058"/>
                  </a:lnTo>
                  <a:lnTo>
                    <a:pt x="3721989" y="1861058"/>
                  </a:lnTo>
                  <a:lnTo>
                    <a:pt x="37219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181" y="4253941"/>
              <a:ext cx="3722370" cy="1861185"/>
            </a:xfrm>
            <a:custGeom>
              <a:avLst/>
              <a:gdLst/>
              <a:ahLst/>
              <a:cxnLst/>
              <a:rect l="l" t="t" r="r" b="b"/>
              <a:pathLst>
                <a:path w="3722370" h="1861185">
                  <a:moveTo>
                    <a:pt x="0" y="1861058"/>
                  </a:moveTo>
                  <a:lnTo>
                    <a:pt x="3721989" y="1861058"/>
                  </a:lnTo>
                  <a:lnTo>
                    <a:pt x="3721989" y="0"/>
                  </a:lnTo>
                  <a:lnTo>
                    <a:pt x="0" y="0"/>
                  </a:lnTo>
                  <a:lnTo>
                    <a:pt x="0" y="186105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2348" y="4364227"/>
            <a:ext cx="3133725" cy="15367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455"/>
              </a:spcBef>
            </a:pP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номотетический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(от</a:t>
            </a:r>
            <a:r>
              <a:rPr sz="35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лат.</a:t>
            </a:r>
            <a:r>
              <a:rPr sz="35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norma</a:t>
            </a:r>
            <a:r>
              <a:rPr sz="35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5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образец)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50078" y="4241241"/>
            <a:ext cx="3747770" cy="1886585"/>
            <a:chOff x="4950078" y="4241241"/>
            <a:chExt cx="3747770" cy="1886585"/>
          </a:xfrm>
        </p:grpSpPr>
        <p:sp>
          <p:nvSpPr>
            <p:cNvPr id="13" name="object 13"/>
            <p:cNvSpPr/>
            <p:nvPr/>
          </p:nvSpPr>
          <p:spPr>
            <a:xfrm>
              <a:off x="4962778" y="4253941"/>
              <a:ext cx="3722370" cy="1861185"/>
            </a:xfrm>
            <a:custGeom>
              <a:avLst/>
              <a:gdLst/>
              <a:ahLst/>
              <a:cxnLst/>
              <a:rect l="l" t="t" r="r" b="b"/>
              <a:pathLst>
                <a:path w="3722370" h="1861185">
                  <a:moveTo>
                    <a:pt x="3721988" y="0"/>
                  </a:moveTo>
                  <a:lnTo>
                    <a:pt x="0" y="0"/>
                  </a:lnTo>
                  <a:lnTo>
                    <a:pt x="0" y="1861058"/>
                  </a:lnTo>
                  <a:lnTo>
                    <a:pt x="3721988" y="1861058"/>
                  </a:lnTo>
                  <a:lnTo>
                    <a:pt x="37219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62778" y="4253941"/>
              <a:ext cx="3722370" cy="1861185"/>
            </a:xfrm>
            <a:custGeom>
              <a:avLst/>
              <a:gdLst/>
              <a:ahLst/>
              <a:cxnLst/>
              <a:rect l="l" t="t" r="r" b="b"/>
              <a:pathLst>
                <a:path w="3722370" h="1861185">
                  <a:moveTo>
                    <a:pt x="0" y="1861058"/>
                  </a:moveTo>
                  <a:lnTo>
                    <a:pt x="3721988" y="1861058"/>
                  </a:lnTo>
                  <a:lnTo>
                    <a:pt x="3721988" y="0"/>
                  </a:lnTo>
                  <a:lnTo>
                    <a:pt x="0" y="0"/>
                  </a:lnTo>
                  <a:lnTo>
                    <a:pt x="0" y="186105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79289" y="4364227"/>
            <a:ext cx="3691254" cy="15367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455"/>
              </a:spcBef>
            </a:pP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идиографический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(от</a:t>
            </a:r>
            <a:r>
              <a:rPr sz="3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греч.</a:t>
            </a:r>
            <a:r>
              <a:rPr sz="3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описывать особенности)</a:t>
            </a:r>
            <a:endParaRPr sz="3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51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3722401" y="196201"/>
            <a:ext cx="5094720" cy="2710260"/>
          </a:xfrm>
          <a:prstGeom prst="rect">
            <a:avLst/>
          </a:prstGeom>
          <a:solidFill>
            <a:srgbClr val="FDFFE5"/>
          </a:solidFill>
          <a:ln>
            <a:noFill/>
          </a:ln>
          <a:effectLst/>
        </p:spPr>
        <p:txBody>
          <a:bodyPr lIns="81638" tIns="66290" rIns="81638" bIns="4081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>
                <a:solidFill>
                  <a:srgbClr val="000000"/>
                </a:solidFill>
              </a:rPr>
              <a:t>Личность </a:t>
            </a:r>
            <a:r>
              <a:rPr lang="ru-RU" altLang="ru-RU" sz="2540" dirty="0">
                <a:solidFill>
                  <a:srgbClr val="000000"/>
                </a:solidFill>
              </a:rPr>
              <a:t>- это особое </a:t>
            </a:r>
            <a:r>
              <a:rPr lang="ru-RU" altLang="ru-RU" sz="2540" u="sng" dirty="0">
                <a:solidFill>
                  <a:srgbClr val="000000"/>
                </a:solidFill>
              </a:rPr>
              <a:t>системное социальное качество индивида</a:t>
            </a:r>
            <a:r>
              <a:rPr lang="ru-RU" altLang="ru-RU" sz="2540" dirty="0">
                <a:solidFill>
                  <a:srgbClr val="000000"/>
                </a:solidFill>
              </a:rPr>
              <a:t>, которое он приобретает в процессе возрастного развития при взаимодействии со своим социальным окружением.</a:t>
            </a:r>
            <a:r>
              <a:rPr lang="ru-RU" altLang="ru-RU" sz="816" dirty="0">
                <a:solidFill>
                  <a:srgbClr val="000000"/>
                </a:solidFill>
              </a:rPr>
              <a:t>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</a:pPr>
            <a:endParaRPr lang="ru-RU" altLang="ru-RU" sz="816" dirty="0">
              <a:solidFill>
                <a:srgbClr val="000000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65161"/>
            <a:ext cx="2155680" cy="26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849601" y="2187968"/>
            <a:ext cx="3722400" cy="4614953"/>
          </a:xfrm>
          <a:prstGeom prst="irregularSeal1">
            <a:avLst/>
          </a:prstGeom>
          <a:solidFill>
            <a:srgbClr val="CCFF99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849601" y="3537599"/>
            <a:ext cx="3529440" cy="142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177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177" b="1" dirty="0">
                <a:solidFill>
                  <a:srgbClr val="000000"/>
                </a:solidFill>
              </a:rPr>
              <a:t>не рождаются,</a:t>
            </a:r>
          </a:p>
          <a:p>
            <a:pPr algn="ctr" eaLnBrk="1">
              <a:buClrTx/>
              <a:buFontTx/>
              <a:buNone/>
            </a:pPr>
            <a:r>
              <a:rPr lang="ru-RU" altLang="ru-RU" sz="2177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177" b="1" dirty="0">
                <a:solidFill>
                  <a:srgbClr val="000000"/>
                </a:solidFill>
              </a:rPr>
              <a:t>становятся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52" y="3263524"/>
            <a:ext cx="4114080" cy="246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0652" y="5820424"/>
            <a:ext cx="3970064" cy="733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ts val="2500"/>
              </a:lnSpc>
            </a:pPr>
            <a:r>
              <a:rPr lang="ru-RU" altLang="ru-RU" sz="2000" dirty="0"/>
              <a:t>Развитие человека в обществе и формирует его как 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145394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95536" y="116632"/>
            <a:ext cx="8640960" cy="57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63351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0"/>
              </a:spcBef>
              <a:spcAft>
                <a:spcPts val="907"/>
              </a:spcAft>
            </a:pPr>
            <a:r>
              <a:rPr lang="ru-RU" altLang="ru-RU" sz="2600" dirty="0"/>
              <a:t>Понимание </a:t>
            </a:r>
            <a:r>
              <a:rPr lang="ru-RU" altLang="ru-RU" sz="2600" b="1" dirty="0"/>
              <a:t>о том, что представляют собой люди, как они себя ведут и почему они поступают именно так, а не иначе нам дают Теории личности</a:t>
            </a:r>
            <a:r>
              <a:rPr lang="ru-RU" altLang="ru-RU" sz="2600" dirty="0"/>
              <a:t> –  тщательное выверенное умозаключения или гипотезы</a:t>
            </a:r>
          </a:p>
          <a:p>
            <a:pPr>
              <a:spcBef>
                <a:spcPts val="0"/>
              </a:spcBef>
              <a:spcAft>
                <a:spcPts val="907"/>
              </a:spcAft>
            </a:pPr>
            <a:r>
              <a:rPr lang="ru-RU" altLang="ru-RU" sz="2600" dirty="0"/>
              <a:t>Теории личности выполняют две основные функции: </a:t>
            </a:r>
          </a:p>
          <a:p>
            <a:pPr>
              <a:spcBef>
                <a:spcPts val="0"/>
              </a:spcBef>
              <a:spcAft>
                <a:spcPts val="907"/>
              </a:spcAft>
            </a:pPr>
            <a:r>
              <a:rPr lang="ru-RU" altLang="ru-RU" sz="2600" u="sng" dirty="0"/>
              <a:t>1) объяснительная</a:t>
            </a:r>
            <a:r>
              <a:rPr lang="ru-RU" altLang="ru-RU" sz="2600" dirty="0"/>
              <a:t> - она представляет поведение человека, как определенным образом организованное, обеспечивает схему, позволяющую упрощать и интерпретировать поведение, благодаря чему оно становится понятным; </a:t>
            </a:r>
          </a:p>
          <a:p>
            <a:pPr>
              <a:spcBef>
                <a:spcPts val="0"/>
              </a:spcBef>
              <a:spcAft>
                <a:spcPts val="907"/>
              </a:spcAft>
            </a:pPr>
            <a:r>
              <a:rPr lang="ru-RU" altLang="ru-RU" sz="2600" u="sng" dirty="0"/>
              <a:t>2) предсказательная</a:t>
            </a:r>
            <a:r>
              <a:rPr lang="ru-RU" altLang="ru-RU" sz="2600" dirty="0"/>
              <a:t> – она предсказывает будущее поведение и обеспечивает основу для прогнозирования результатов и событий</a:t>
            </a:r>
          </a:p>
          <a:p>
            <a:pPr>
              <a:spcBef>
                <a:spcPts val="0"/>
              </a:spcBef>
              <a:spcAft>
                <a:spcPts val="907"/>
              </a:spcAft>
            </a:pPr>
            <a:r>
              <a:rPr lang="ru-RU" altLang="ru-RU" sz="2400" dirty="0"/>
              <a:t>Разные теории основаны на разных структурах личности</a:t>
            </a:r>
          </a:p>
          <a:p>
            <a:pPr>
              <a:spcBef>
                <a:spcPts val="0"/>
              </a:spcBef>
              <a:spcAft>
                <a:spcPts val="907"/>
              </a:spcAft>
            </a:pPr>
            <a:endParaRPr lang="en-US" altLang="ru-RU" sz="2600" dirty="0"/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682332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3984841"/>
            <a:ext cx="8621280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76" y="344000"/>
            <a:ext cx="4200089" cy="338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9552" y="332656"/>
            <a:ext cx="2321087" cy="13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>
                <a:solidFill>
                  <a:srgbClr val="000099"/>
                </a:solidFill>
              </a:rPr>
              <a:t>Структура личности по З. Фрейду: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177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36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одели динамической структуры лич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2047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6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8896" y="2601205"/>
            <a:ext cx="8460432" cy="392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ts val="29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altLang="ru-RU" sz="2600" b="1" dirty="0">
                <a:solidFill>
                  <a:srgbClr val="C00000"/>
                </a:solidFill>
              </a:rPr>
              <a:t>Способности</a:t>
            </a:r>
            <a:r>
              <a:rPr lang="ru-RU" altLang="ru-RU" sz="2600" dirty="0"/>
              <a:t>— это индивидуально устойчивые свойства человека, определяющие его успехи в различных видах деятельности. </a:t>
            </a:r>
            <a:r>
              <a:rPr lang="ru-RU" altLang="ru-RU" sz="2600" i="1" dirty="0"/>
              <a:t>Задатки.</a:t>
            </a:r>
          </a:p>
          <a:p>
            <a:pPr>
              <a:lnSpc>
                <a:spcPts val="29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altLang="ru-RU" sz="2600" b="1" dirty="0">
                <a:solidFill>
                  <a:srgbClr val="C00000"/>
                </a:solidFill>
              </a:rPr>
              <a:t>Темперамент</a:t>
            </a:r>
            <a:r>
              <a:rPr lang="ru-RU" altLang="ru-RU" sz="2600" dirty="0"/>
              <a:t> — это динамические характеристики психических процессов человека.</a:t>
            </a:r>
          </a:p>
          <a:p>
            <a:pPr>
              <a:lnSpc>
                <a:spcPts val="29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altLang="ru-RU" sz="2600" b="1" dirty="0">
                <a:solidFill>
                  <a:srgbClr val="C00000"/>
                </a:solidFill>
              </a:rPr>
              <a:t>Направленность</a:t>
            </a:r>
            <a:r>
              <a:rPr lang="ru-RU" altLang="ru-RU" sz="2600" b="1" dirty="0"/>
              <a:t> </a:t>
            </a:r>
            <a:r>
              <a:rPr lang="ru-RU" altLang="ru-RU" sz="2600" b="1" dirty="0">
                <a:solidFill>
                  <a:srgbClr val="C00000"/>
                </a:solidFill>
              </a:rPr>
              <a:t>(Мотивация)  </a:t>
            </a:r>
            <a:r>
              <a:rPr lang="ru-RU" altLang="ru-RU" sz="2600" dirty="0"/>
              <a:t>— это совокупность побуждений к деятельности</a:t>
            </a:r>
            <a:endParaRPr lang="ru-RU" altLang="ru-RU" sz="2721" dirty="0"/>
          </a:p>
          <a:p>
            <a:pPr>
              <a:lnSpc>
                <a:spcPts val="29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altLang="ru-RU" sz="2600" b="1" dirty="0">
                <a:solidFill>
                  <a:srgbClr val="C00000"/>
                </a:solidFill>
              </a:rPr>
              <a:t>Характер</a:t>
            </a:r>
            <a:r>
              <a:rPr lang="ru-RU" altLang="ru-RU" sz="2600" dirty="0"/>
              <a:t> содержит качества, определяющие отношение человека к другим людям, работе… </a:t>
            </a:r>
            <a:r>
              <a:rPr lang="ru-RU" altLang="ru-RU" sz="2400" i="1" dirty="0"/>
              <a:t>Акцентуации.</a:t>
            </a:r>
          </a:p>
        </p:txBody>
      </p:sp>
      <p:pic>
        <p:nvPicPr>
          <p:cNvPr id="4" name="Picture 4" descr="http://www.glazavezde.ru/uploads/posts/2012-01/1325976206_s.-l.-rubinshtey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6" y="252628"/>
            <a:ext cx="1942503" cy="23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. 2"/>
          <p:cNvSpPr txBox="1">
            <a:spLocks noChangeArrowheads="1"/>
          </p:cNvSpPr>
          <p:nvPr/>
        </p:nvSpPr>
        <p:spPr>
          <a:xfrm>
            <a:off x="2820902" y="548680"/>
            <a:ext cx="6148426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3200" b="1" dirty="0">
                <a:solidFill>
                  <a:srgbClr val="7B9899"/>
                </a:solidFill>
              </a:rPr>
              <a:t>Сергей Леонидович Рубинштейн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844824"/>
            <a:ext cx="4892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3600" b="1" dirty="0">
                <a:solidFill>
                  <a:srgbClr val="000099"/>
                </a:solidFill>
              </a:rPr>
              <a:t>Структура личности</a:t>
            </a:r>
            <a:r>
              <a:rPr lang="ru-RU" alt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85897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214058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ТЕМПЕРАМЕНТ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870"/>
            <a:ext cx="7993380" cy="42329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852169" indent="-342900">
              <a:lnSpc>
                <a:spcPct val="80000"/>
              </a:lnSpc>
              <a:spcBef>
                <a:spcPts val="819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(от</a:t>
            </a:r>
            <a:r>
              <a:rPr sz="3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лат.</a:t>
            </a:r>
            <a:r>
              <a:rPr sz="3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temperamentum</a:t>
            </a:r>
            <a:r>
              <a:rPr sz="3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3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соразмерность, надлежащее</a:t>
            </a:r>
            <a:r>
              <a:rPr sz="30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соотношение</a:t>
            </a:r>
            <a:r>
              <a:rPr sz="30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частей)</a:t>
            </a:r>
            <a:endParaRPr sz="3000">
              <a:latin typeface="Calibri"/>
              <a:cs typeface="Calibri"/>
            </a:endParaRPr>
          </a:p>
          <a:p>
            <a:pPr marL="440690" indent="-427990">
              <a:lnSpc>
                <a:spcPts val="3240"/>
              </a:lnSpc>
              <a:buFont typeface="Arial MT"/>
              <a:buChar char="•"/>
              <a:tabLst>
                <a:tab pos="440690" algn="l"/>
              </a:tabLst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генетически</a:t>
            </a:r>
            <a:r>
              <a:rPr sz="30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детерминированная</a:t>
            </a:r>
            <a:endParaRPr sz="3000">
              <a:latin typeface="Calibri"/>
              <a:cs typeface="Calibri"/>
            </a:endParaRPr>
          </a:p>
          <a:p>
            <a:pPr marL="355600" marR="659765">
              <a:lnSpc>
                <a:spcPts val="2880"/>
              </a:lnSpc>
              <a:spcBef>
                <a:spcPts val="340"/>
              </a:spcBef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совокупность</a:t>
            </a:r>
            <a:r>
              <a:rPr sz="3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динамических</a:t>
            </a:r>
            <a:r>
              <a:rPr sz="3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особенностей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психики</a:t>
            </a:r>
            <a:r>
              <a:rPr sz="30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(таких</a:t>
            </a:r>
            <a:r>
              <a:rPr sz="30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sz="30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скорость,</a:t>
            </a:r>
            <a:r>
              <a:rPr sz="30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темп,</a:t>
            </a:r>
            <a:endParaRPr sz="3000">
              <a:latin typeface="Calibri"/>
              <a:cs typeface="Calibri"/>
            </a:endParaRPr>
          </a:p>
          <a:p>
            <a:pPr marL="355600" marR="1071880">
              <a:lnSpc>
                <a:spcPts val="2880"/>
              </a:lnSpc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интенсивность</a:t>
            </a:r>
            <a:r>
              <a:rPr sz="3000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психических</a:t>
            </a:r>
            <a:r>
              <a:rPr sz="30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процессов</a:t>
            </a:r>
            <a:r>
              <a:rPr sz="3000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состояний),</a:t>
            </a:r>
            <a:r>
              <a:rPr sz="30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которые</a:t>
            </a:r>
            <a:r>
              <a:rPr sz="30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имеют</a:t>
            </a:r>
            <a:r>
              <a:rPr sz="30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тенденцию</a:t>
            </a:r>
            <a:endParaRPr sz="30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25"/>
              </a:spcBef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оставаться</a:t>
            </a:r>
            <a:r>
              <a:rPr sz="3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постоянными</a:t>
            </a:r>
            <a:r>
              <a:rPr sz="3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течение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всей</a:t>
            </a:r>
            <a:r>
              <a:rPr sz="3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жизни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определяют</a:t>
            </a:r>
            <a:r>
              <a:rPr sz="30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эмоциональный</a:t>
            </a:r>
            <a:r>
              <a:rPr sz="3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настрой,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способы</a:t>
            </a:r>
            <a:r>
              <a:rPr sz="3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мышления,</a:t>
            </a:r>
            <a:r>
              <a:rPr sz="3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поведения</a:t>
            </a:r>
            <a:r>
              <a:rPr sz="3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2880"/>
              </a:lnSpc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3000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человека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82486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АКЦЕНТУАЦИЯ</a:t>
            </a:r>
            <a:r>
              <a:rPr spc="-135" dirty="0"/>
              <a:t> </a:t>
            </a:r>
            <a:r>
              <a:rPr spc="-50" dirty="0"/>
              <a:t>ХАРАКТЕРА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4594"/>
            <a:ext cx="7922259" cy="342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747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англ.</a:t>
            </a:r>
            <a:r>
              <a:rPr sz="36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character</a:t>
            </a:r>
            <a:r>
              <a:rPr sz="3600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accentuation,</a:t>
            </a:r>
            <a:r>
              <a:rPr sz="3600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36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лат.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accentus</a:t>
            </a:r>
            <a:r>
              <a:rPr sz="3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3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ударение</a:t>
            </a: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яркое</a:t>
            </a:r>
            <a:r>
              <a:rPr sz="3600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доминирование</a:t>
            </a:r>
            <a:r>
              <a:rPr sz="36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некоторых</a:t>
            </a:r>
            <a:r>
              <a:rPr sz="3600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черт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характера</a:t>
            </a:r>
            <a:r>
              <a:rPr sz="36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(или</a:t>
            </a:r>
            <a:r>
              <a:rPr sz="36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r>
              <a:rPr sz="36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сочетаний)</a:t>
            </a:r>
            <a:r>
              <a:rPr sz="36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над</a:t>
            </a:r>
            <a:endParaRPr sz="3600">
              <a:latin typeface="Calibri"/>
              <a:cs typeface="Calibri"/>
            </a:endParaRPr>
          </a:p>
          <a:p>
            <a:pPr marL="355600" marR="87503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другими,</a:t>
            </a:r>
            <a:r>
              <a:rPr sz="36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находящееся</a:t>
            </a:r>
            <a:r>
              <a:rPr sz="3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6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пределах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нормы</a:t>
            </a:r>
            <a:r>
              <a:rPr sz="3600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психического</a:t>
            </a:r>
            <a:r>
              <a:rPr sz="360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здоровья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1306830">
              <a:lnSpc>
                <a:spcPct val="100000"/>
              </a:lnSpc>
              <a:spcBef>
                <a:spcPts val="105"/>
              </a:spcBef>
            </a:pPr>
            <a:r>
              <a:rPr dirty="0"/>
              <a:t>СВОЙСТВА</a:t>
            </a:r>
            <a:r>
              <a:rPr spc="-90" dirty="0"/>
              <a:t> </a:t>
            </a:r>
            <a:r>
              <a:rPr spc="-55" dirty="0"/>
              <a:t>ХАРАКТЕРА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9003"/>
            <a:ext cx="4128135" cy="44157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354965" algn="l"/>
              </a:tabLst>
            </a:pP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определенный</a:t>
            </a:r>
            <a:endParaRPr sz="4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4965" algn="l"/>
              </a:tabLst>
            </a:pP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неопределенный</a:t>
            </a:r>
            <a:endParaRPr sz="4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354965" algn="l"/>
              </a:tabLst>
            </a:pP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цельный</a:t>
            </a:r>
            <a:endParaRPr sz="4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4965" algn="l"/>
              </a:tabLst>
            </a:pP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противоречивый</a:t>
            </a:r>
            <a:endParaRPr sz="4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354965" algn="l"/>
              </a:tabLst>
            </a:pP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сильный</a:t>
            </a:r>
            <a:endParaRPr sz="4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354965" algn="l"/>
              </a:tabLst>
            </a:pP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слабый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3669" y="461594"/>
            <a:ext cx="5294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ОСНОВНЫЕ</a:t>
            </a:r>
            <a:r>
              <a:rPr spc="-85" dirty="0"/>
              <a:t> </a:t>
            </a:r>
            <a:r>
              <a:rPr spc="-10" dirty="0"/>
              <a:t>ВОПРОСЫ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7685" algn="l"/>
              </a:tabLst>
            </a:pPr>
            <a:r>
              <a:rPr sz="2200" dirty="0"/>
              <a:t>Понятие</a:t>
            </a:r>
            <a:r>
              <a:rPr sz="2200" spc="-60" dirty="0"/>
              <a:t> </a:t>
            </a:r>
            <a:r>
              <a:rPr sz="2200" dirty="0"/>
              <a:t>личности</a:t>
            </a:r>
            <a:r>
              <a:rPr sz="2200" spc="-50" dirty="0"/>
              <a:t> </a:t>
            </a:r>
            <a:r>
              <a:rPr sz="2200" dirty="0"/>
              <a:t>в</a:t>
            </a:r>
            <a:r>
              <a:rPr sz="2200" spc="-55" dirty="0"/>
              <a:t> </a:t>
            </a:r>
            <a:r>
              <a:rPr sz="2200" spc="-10" dirty="0"/>
              <a:t>психологии</a:t>
            </a:r>
            <a:endParaRPr sz="2200"/>
          </a:p>
          <a:p>
            <a:pPr marL="527685" indent="-514984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527685" algn="l"/>
              </a:tabLst>
            </a:pPr>
            <a:r>
              <a:rPr sz="2200" dirty="0"/>
              <a:t>Структура</a:t>
            </a:r>
            <a:r>
              <a:rPr sz="2200" spc="-100" dirty="0"/>
              <a:t> </a:t>
            </a:r>
            <a:r>
              <a:rPr sz="2200" spc="-10" dirty="0"/>
              <a:t>личности</a:t>
            </a:r>
            <a:endParaRPr sz="2200"/>
          </a:p>
          <a:p>
            <a:pPr marL="527685" indent="-514984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527685" algn="l"/>
              </a:tabLst>
            </a:pPr>
            <a:r>
              <a:rPr sz="2200" dirty="0"/>
              <a:t>Психические</a:t>
            </a:r>
            <a:r>
              <a:rPr sz="2200" spc="-50" dirty="0"/>
              <a:t> </a:t>
            </a:r>
            <a:r>
              <a:rPr sz="2200" dirty="0"/>
              <a:t>свойства</a:t>
            </a:r>
            <a:r>
              <a:rPr sz="2200" spc="-75" dirty="0"/>
              <a:t> </a:t>
            </a:r>
            <a:r>
              <a:rPr sz="2200" spc="-10" dirty="0"/>
              <a:t>личности:</a:t>
            </a:r>
            <a:endParaRPr sz="2200"/>
          </a:p>
          <a:p>
            <a:pPr marL="927100" lvl="1" indent="-51371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927100" algn="l"/>
              </a:tabLst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темперамент</a:t>
            </a:r>
            <a:endParaRPr sz="22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927100" algn="l"/>
              </a:tabLst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характер</a:t>
            </a:r>
            <a:endParaRPr sz="22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927100" algn="l"/>
              </a:tabLst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способности</a:t>
            </a:r>
            <a:endParaRPr sz="22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927100" algn="l"/>
              </a:tabLst>
            </a:pP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направленность</a:t>
            </a:r>
            <a:r>
              <a:rPr sz="22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личности</a:t>
            </a:r>
            <a:endParaRPr sz="2200">
              <a:latin typeface="Calibri"/>
              <a:cs typeface="Calibri"/>
            </a:endParaRPr>
          </a:p>
          <a:p>
            <a:pPr marL="527685" marR="322580" indent="-5156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527685" algn="l"/>
              </a:tabLst>
            </a:pPr>
            <a:r>
              <a:rPr sz="2200" spc="-10" dirty="0"/>
              <a:t>Возраст.</a:t>
            </a:r>
            <a:r>
              <a:rPr sz="2200" spc="-80" dirty="0"/>
              <a:t> </a:t>
            </a:r>
            <a:r>
              <a:rPr sz="2200" dirty="0"/>
              <a:t>Структура</a:t>
            </a:r>
            <a:r>
              <a:rPr sz="2200" spc="-70" dirty="0"/>
              <a:t> </a:t>
            </a:r>
            <a:r>
              <a:rPr sz="2200" dirty="0"/>
              <a:t>возраста.</a:t>
            </a:r>
            <a:r>
              <a:rPr sz="2200" spc="-80" dirty="0"/>
              <a:t> </a:t>
            </a:r>
            <a:r>
              <a:rPr sz="2200" dirty="0"/>
              <a:t>Законы</a:t>
            </a:r>
            <a:r>
              <a:rPr sz="2200" spc="-70" dirty="0"/>
              <a:t> </a:t>
            </a:r>
            <a:r>
              <a:rPr sz="2200" dirty="0"/>
              <a:t>возрастного</a:t>
            </a:r>
            <a:r>
              <a:rPr sz="2200" spc="-75" dirty="0"/>
              <a:t> </a:t>
            </a:r>
            <a:r>
              <a:rPr sz="2200" spc="-10" dirty="0"/>
              <a:t>развития. Периодизации</a:t>
            </a:r>
            <a:r>
              <a:rPr sz="2200" spc="-60" dirty="0"/>
              <a:t> </a:t>
            </a:r>
            <a:r>
              <a:rPr sz="2200" spc="-10" dirty="0"/>
              <a:t>психического </a:t>
            </a:r>
            <a:r>
              <a:rPr sz="2200" dirty="0"/>
              <a:t>развития</a:t>
            </a:r>
            <a:r>
              <a:rPr sz="2200" spc="-60" dirty="0"/>
              <a:t> </a:t>
            </a:r>
            <a:r>
              <a:rPr sz="2200" spc="-10" dirty="0"/>
              <a:t>человека.</a:t>
            </a:r>
            <a:endParaRPr sz="2200"/>
          </a:p>
          <a:p>
            <a:pPr marL="527685" indent="-514984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527685" algn="l"/>
              </a:tabLst>
            </a:pPr>
            <a:r>
              <a:rPr sz="2200" spc="-25" dirty="0"/>
              <a:t>Психолого-</a:t>
            </a:r>
            <a:r>
              <a:rPr sz="2200" spc="-10" dirty="0"/>
              <a:t>педагогические</a:t>
            </a:r>
            <a:r>
              <a:rPr sz="2200" spc="60" dirty="0"/>
              <a:t> </a:t>
            </a:r>
            <a:r>
              <a:rPr sz="2200" dirty="0"/>
              <a:t>основы</a:t>
            </a:r>
            <a:r>
              <a:rPr sz="2200" spc="5" dirty="0"/>
              <a:t> </a:t>
            </a:r>
            <a:r>
              <a:rPr sz="2200" spc="-10" dirty="0"/>
              <a:t>индивидуальности.</a:t>
            </a:r>
            <a:endParaRPr sz="2200"/>
          </a:p>
          <a:p>
            <a:pPr marL="527685" marR="5080" indent="-5156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527685" algn="l"/>
              </a:tabLst>
            </a:pPr>
            <a:r>
              <a:rPr sz="2200" spc="-30" dirty="0"/>
              <a:t>Медико-</a:t>
            </a:r>
            <a:r>
              <a:rPr sz="2200" spc="-25" dirty="0"/>
              <a:t>психолого-</a:t>
            </a:r>
            <a:r>
              <a:rPr sz="2200" spc="-10" dirty="0"/>
              <a:t>педагогическое</a:t>
            </a:r>
            <a:r>
              <a:rPr sz="2200" spc="10" dirty="0"/>
              <a:t> </a:t>
            </a:r>
            <a:r>
              <a:rPr sz="2200" spc="-10" dirty="0"/>
              <a:t>сопровождение</a:t>
            </a:r>
            <a:r>
              <a:rPr sz="2200" spc="-40" dirty="0"/>
              <a:t> </a:t>
            </a:r>
            <a:r>
              <a:rPr sz="2200" dirty="0"/>
              <a:t>людей</a:t>
            </a:r>
            <a:r>
              <a:rPr sz="2200" spc="-30" dirty="0"/>
              <a:t> </a:t>
            </a:r>
            <a:r>
              <a:rPr sz="2200" spc="-25" dirty="0"/>
              <a:t>на </a:t>
            </a:r>
            <a:r>
              <a:rPr sz="2200" dirty="0"/>
              <a:t>разных</a:t>
            </a:r>
            <a:r>
              <a:rPr sz="2200" spc="-70" dirty="0"/>
              <a:t> </a:t>
            </a:r>
            <a:r>
              <a:rPr sz="2200" dirty="0"/>
              <a:t>этапах</a:t>
            </a:r>
            <a:r>
              <a:rPr sz="2200" spc="-70" dirty="0"/>
              <a:t> </a:t>
            </a:r>
            <a:r>
              <a:rPr sz="2200" spc="-10" dirty="0"/>
              <a:t>онтогенеза.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689" rIns="0" bIns="0" rtlCol="0">
            <a:spAutoFit/>
          </a:bodyPr>
          <a:lstStyle/>
          <a:p>
            <a:pPr marL="229298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СПОСОБНОСТИ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0200" y="1424381"/>
            <a:ext cx="8423275" cy="4862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индивидуально-психологические</a:t>
            </a:r>
            <a:r>
              <a:rPr sz="2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особенности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личности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, отличающие</a:t>
            </a:r>
            <a:r>
              <a:rPr sz="26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одного</a:t>
            </a:r>
            <a:r>
              <a:rPr sz="26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человека</a:t>
            </a:r>
            <a:r>
              <a:rPr sz="26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2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другого,</a:t>
            </a:r>
            <a:r>
              <a:rPr sz="26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определяющие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успешность</a:t>
            </a:r>
            <a:r>
              <a:rPr sz="2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выполнения</a:t>
            </a:r>
            <a:r>
              <a:rPr sz="26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2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26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ряда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деятельностей,</a:t>
            </a:r>
            <a:r>
              <a:rPr sz="26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2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сводимые</a:t>
            </a:r>
            <a:r>
              <a:rPr sz="2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знаниям,</a:t>
            </a:r>
            <a:r>
              <a:rPr sz="2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умениям</a:t>
            </a:r>
            <a:r>
              <a:rPr sz="2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355600" marR="539750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навыкам,</a:t>
            </a:r>
            <a:r>
              <a:rPr sz="2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но</a:t>
            </a:r>
            <a:r>
              <a:rPr sz="2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обусловливающие</a:t>
            </a:r>
            <a:r>
              <a:rPr sz="2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легкость</a:t>
            </a:r>
            <a:r>
              <a:rPr sz="2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быстроту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обучения</a:t>
            </a:r>
            <a:r>
              <a:rPr sz="26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новым</a:t>
            </a:r>
            <a:r>
              <a:rPr sz="2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способам</a:t>
            </a:r>
            <a:r>
              <a:rPr sz="2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приемам</a:t>
            </a:r>
            <a:r>
              <a:rPr sz="26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деятельности"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(Б.М.</a:t>
            </a:r>
            <a:r>
              <a:rPr sz="2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Теплов)</a:t>
            </a:r>
            <a:endParaRPr sz="2600">
              <a:latin typeface="Calibri"/>
              <a:cs typeface="Calibri"/>
            </a:endParaRPr>
          </a:p>
          <a:p>
            <a:pPr marL="355600" marR="1193165" indent="-34353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свойства</a:t>
            </a:r>
            <a:r>
              <a:rPr sz="26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функциональных</a:t>
            </a:r>
            <a:r>
              <a:rPr sz="26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систем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6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реализующих </a:t>
            </a: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отдельные</a:t>
            </a:r>
            <a:r>
              <a:rPr sz="2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психические</a:t>
            </a:r>
            <a:r>
              <a:rPr sz="26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функции,</a:t>
            </a:r>
            <a:r>
              <a:rPr sz="2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имеющие</a:t>
            </a:r>
            <a:endParaRPr sz="2600">
              <a:latin typeface="Calibri"/>
              <a:cs typeface="Calibri"/>
            </a:endParaRPr>
          </a:p>
          <a:p>
            <a:pPr marL="355600" marR="88265">
              <a:lnSpc>
                <a:spcPct val="100000"/>
              </a:lnSpc>
            </a:pP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индивидуальную</a:t>
            </a:r>
            <a:r>
              <a:rPr sz="26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меру</a:t>
            </a:r>
            <a:r>
              <a:rPr sz="2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выраженности</a:t>
            </a:r>
            <a:r>
              <a:rPr sz="2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проявляющиеся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успешности</a:t>
            </a:r>
            <a:r>
              <a:rPr sz="2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своеобразии</a:t>
            </a:r>
            <a:r>
              <a:rPr sz="2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реализации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деятельности"</a:t>
            </a:r>
            <a:r>
              <a:rPr sz="26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(В.Д.</a:t>
            </a:r>
            <a:r>
              <a:rPr sz="2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Шадриков)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07155" y="739648"/>
            <a:ext cx="5292725" cy="2230120"/>
            <a:chOff x="3407155" y="739648"/>
            <a:chExt cx="5292725" cy="2230120"/>
          </a:xfrm>
        </p:grpSpPr>
        <p:sp>
          <p:nvSpPr>
            <p:cNvPr id="3" name="object 3"/>
            <p:cNvSpPr/>
            <p:nvPr/>
          </p:nvSpPr>
          <p:spPr>
            <a:xfrm>
              <a:off x="3419855" y="752348"/>
              <a:ext cx="5267325" cy="2204720"/>
            </a:xfrm>
            <a:custGeom>
              <a:avLst/>
              <a:gdLst/>
              <a:ahLst/>
              <a:cxnLst/>
              <a:rect l="l" t="t" r="r" b="b"/>
              <a:pathLst>
                <a:path w="5267325" h="2204720">
                  <a:moveTo>
                    <a:pt x="4899533" y="0"/>
                  </a:moveTo>
                  <a:lnTo>
                    <a:pt x="0" y="0"/>
                  </a:lnTo>
                  <a:lnTo>
                    <a:pt x="0" y="2204592"/>
                  </a:lnTo>
                  <a:lnTo>
                    <a:pt x="4899533" y="2204592"/>
                  </a:lnTo>
                  <a:lnTo>
                    <a:pt x="4945626" y="2201730"/>
                  </a:lnTo>
                  <a:lnTo>
                    <a:pt x="4990009" y="2193373"/>
                  </a:lnTo>
                  <a:lnTo>
                    <a:pt x="5032337" y="2179865"/>
                  </a:lnTo>
                  <a:lnTo>
                    <a:pt x="5072268" y="2161551"/>
                  </a:lnTo>
                  <a:lnTo>
                    <a:pt x="5109456" y="2138773"/>
                  </a:lnTo>
                  <a:lnTo>
                    <a:pt x="5143557" y="2111877"/>
                  </a:lnTo>
                  <a:lnTo>
                    <a:pt x="5174228" y="2081206"/>
                  </a:lnTo>
                  <a:lnTo>
                    <a:pt x="5201124" y="2047105"/>
                  </a:lnTo>
                  <a:lnTo>
                    <a:pt x="5223902" y="2009917"/>
                  </a:lnTo>
                  <a:lnTo>
                    <a:pt x="5242216" y="1969986"/>
                  </a:lnTo>
                  <a:lnTo>
                    <a:pt x="5255724" y="1927658"/>
                  </a:lnTo>
                  <a:lnTo>
                    <a:pt x="5264081" y="1883275"/>
                  </a:lnTo>
                  <a:lnTo>
                    <a:pt x="5266944" y="1837181"/>
                  </a:lnTo>
                  <a:lnTo>
                    <a:pt x="5266944" y="367411"/>
                  </a:lnTo>
                  <a:lnTo>
                    <a:pt x="5264081" y="321317"/>
                  </a:lnTo>
                  <a:lnTo>
                    <a:pt x="5255724" y="276934"/>
                  </a:lnTo>
                  <a:lnTo>
                    <a:pt x="5242216" y="234606"/>
                  </a:lnTo>
                  <a:lnTo>
                    <a:pt x="5223902" y="194675"/>
                  </a:lnTo>
                  <a:lnTo>
                    <a:pt x="5201124" y="157487"/>
                  </a:lnTo>
                  <a:lnTo>
                    <a:pt x="5174228" y="123386"/>
                  </a:lnTo>
                  <a:lnTo>
                    <a:pt x="5143557" y="92715"/>
                  </a:lnTo>
                  <a:lnTo>
                    <a:pt x="5109456" y="65819"/>
                  </a:lnTo>
                  <a:lnTo>
                    <a:pt x="5072268" y="43041"/>
                  </a:lnTo>
                  <a:lnTo>
                    <a:pt x="5032337" y="24727"/>
                  </a:lnTo>
                  <a:lnTo>
                    <a:pt x="4990009" y="11219"/>
                  </a:lnTo>
                  <a:lnTo>
                    <a:pt x="4945626" y="2862"/>
                  </a:lnTo>
                  <a:lnTo>
                    <a:pt x="4899533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19855" y="752348"/>
              <a:ext cx="5267325" cy="2204720"/>
            </a:xfrm>
            <a:custGeom>
              <a:avLst/>
              <a:gdLst/>
              <a:ahLst/>
              <a:cxnLst/>
              <a:rect l="l" t="t" r="r" b="b"/>
              <a:pathLst>
                <a:path w="5267325" h="2204720">
                  <a:moveTo>
                    <a:pt x="5266944" y="367411"/>
                  </a:moveTo>
                  <a:lnTo>
                    <a:pt x="5266944" y="1837181"/>
                  </a:lnTo>
                  <a:lnTo>
                    <a:pt x="5264081" y="1883275"/>
                  </a:lnTo>
                  <a:lnTo>
                    <a:pt x="5255724" y="1927658"/>
                  </a:lnTo>
                  <a:lnTo>
                    <a:pt x="5242216" y="1969986"/>
                  </a:lnTo>
                  <a:lnTo>
                    <a:pt x="5223902" y="2009917"/>
                  </a:lnTo>
                  <a:lnTo>
                    <a:pt x="5201124" y="2047105"/>
                  </a:lnTo>
                  <a:lnTo>
                    <a:pt x="5174228" y="2081206"/>
                  </a:lnTo>
                  <a:lnTo>
                    <a:pt x="5143557" y="2111877"/>
                  </a:lnTo>
                  <a:lnTo>
                    <a:pt x="5109456" y="2138773"/>
                  </a:lnTo>
                  <a:lnTo>
                    <a:pt x="5072268" y="2161551"/>
                  </a:lnTo>
                  <a:lnTo>
                    <a:pt x="5032337" y="2179865"/>
                  </a:lnTo>
                  <a:lnTo>
                    <a:pt x="4990009" y="2193373"/>
                  </a:lnTo>
                  <a:lnTo>
                    <a:pt x="4945626" y="2201730"/>
                  </a:lnTo>
                  <a:lnTo>
                    <a:pt x="4899533" y="2204592"/>
                  </a:lnTo>
                  <a:lnTo>
                    <a:pt x="0" y="2204592"/>
                  </a:lnTo>
                  <a:lnTo>
                    <a:pt x="0" y="0"/>
                  </a:lnTo>
                  <a:lnTo>
                    <a:pt x="4899533" y="0"/>
                  </a:lnTo>
                  <a:lnTo>
                    <a:pt x="4945626" y="2862"/>
                  </a:lnTo>
                  <a:lnTo>
                    <a:pt x="4990009" y="11219"/>
                  </a:lnTo>
                  <a:lnTo>
                    <a:pt x="5032337" y="24727"/>
                  </a:lnTo>
                  <a:lnTo>
                    <a:pt x="5072268" y="43041"/>
                  </a:lnTo>
                  <a:lnTo>
                    <a:pt x="5109456" y="65819"/>
                  </a:lnTo>
                  <a:lnTo>
                    <a:pt x="5143557" y="92715"/>
                  </a:lnTo>
                  <a:lnTo>
                    <a:pt x="5174228" y="123386"/>
                  </a:lnTo>
                  <a:lnTo>
                    <a:pt x="5201124" y="157487"/>
                  </a:lnTo>
                  <a:lnTo>
                    <a:pt x="5223902" y="194675"/>
                  </a:lnTo>
                  <a:lnTo>
                    <a:pt x="5242216" y="234606"/>
                  </a:lnTo>
                  <a:lnTo>
                    <a:pt x="5255724" y="276934"/>
                  </a:lnTo>
                  <a:lnTo>
                    <a:pt x="5264081" y="321317"/>
                  </a:lnTo>
                  <a:lnTo>
                    <a:pt x="5266944" y="367411"/>
                  </a:lnTo>
                  <a:close/>
                </a:path>
              </a:pathLst>
            </a:custGeom>
            <a:ln w="25400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55567" y="1149451"/>
            <a:ext cx="3206750" cy="13290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265"/>
              </a:spcBef>
              <a:buChar char="•"/>
              <a:tabLst>
                <a:tab pos="240029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характер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70"/>
              </a:spcBef>
              <a:buChar char="•"/>
              <a:tabLst>
                <a:tab pos="240029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внешняя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среда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65"/>
              </a:spcBef>
              <a:buChar char="•"/>
              <a:tabLst>
                <a:tab pos="240029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внутренняя</a:t>
            </a:r>
            <a:r>
              <a:rPr sz="20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среда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60"/>
              </a:spcBef>
              <a:buChar char="•"/>
              <a:tabLst>
                <a:tab pos="240029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возможность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компенсации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4500" y="464058"/>
            <a:ext cx="2988310" cy="2781300"/>
            <a:chOff x="444500" y="464058"/>
            <a:chExt cx="2988310" cy="2781300"/>
          </a:xfrm>
        </p:grpSpPr>
        <p:sp>
          <p:nvSpPr>
            <p:cNvPr id="7" name="object 7"/>
            <p:cNvSpPr/>
            <p:nvPr/>
          </p:nvSpPr>
          <p:spPr>
            <a:xfrm>
              <a:off x="457200" y="476758"/>
              <a:ext cx="2962910" cy="2755900"/>
            </a:xfrm>
            <a:custGeom>
              <a:avLst/>
              <a:gdLst/>
              <a:ahLst/>
              <a:cxnLst/>
              <a:rect l="l" t="t" r="r" b="b"/>
              <a:pathLst>
                <a:path w="2962910" h="2755900">
                  <a:moveTo>
                    <a:pt x="2503297" y="0"/>
                  </a:moveTo>
                  <a:lnTo>
                    <a:pt x="459308" y="0"/>
                  </a:lnTo>
                  <a:lnTo>
                    <a:pt x="412346" y="2371"/>
                  </a:lnTo>
                  <a:lnTo>
                    <a:pt x="366741" y="9330"/>
                  </a:lnTo>
                  <a:lnTo>
                    <a:pt x="322723" y="20646"/>
                  </a:lnTo>
                  <a:lnTo>
                    <a:pt x="280524" y="36089"/>
                  </a:lnTo>
                  <a:lnTo>
                    <a:pt x="240374" y="55428"/>
                  </a:lnTo>
                  <a:lnTo>
                    <a:pt x="202504" y="78431"/>
                  </a:lnTo>
                  <a:lnTo>
                    <a:pt x="167145" y="104868"/>
                  </a:lnTo>
                  <a:lnTo>
                    <a:pt x="134527" y="134508"/>
                  </a:lnTo>
                  <a:lnTo>
                    <a:pt x="104883" y="167121"/>
                  </a:lnTo>
                  <a:lnTo>
                    <a:pt x="78442" y="202474"/>
                  </a:lnTo>
                  <a:lnTo>
                    <a:pt x="55435" y="240338"/>
                  </a:lnTo>
                  <a:lnTo>
                    <a:pt x="36094" y="280481"/>
                  </a:lnTo>
                  <a:lnTo>
                    <a:pt x="20649" y="322673"/>
                  </a:lnTo>
                  <a:lnTo>
                    <a:pt x="9331" y="366682"/>
                  </a:lnTo>
                  <a:lnTo>
                    <a:pt x="2371" y="412279"/>
                  </a:lnTo>
                  <a:lnTo>
                    <a:pt x="0" y="459231"/>
                  </a:lnTo>
                  <a:lnTo>
                    <a:pt x="0" y="2296414"/>
                  </a:lnTo>
                  <a:lnTo>
                    <a:pt x="2371" y="2343388"/>
                  </a:lnTo>
                  <a:lnTo>
                    <a:pt x="9331" y="2389004"/>
                  </a:lnTo>
                  <a:lnTo>
                    <a:pt x="20649" y="2433031"/>
                  </a:lnTo>
                  <a:lnTo>
                    <a:pt x="36094" y="2475237"/>
                  </a:lnTo>
                  <a:lnTo>
                    <a:pt x="55435" y="2515393"/>
                  </a:lnTo>
                  <a:lnTo>
                    <a:pt x="78442" y="2553267"/>
                  </a:lnTo>
                  <a:lnTo>
                    <a:pt x="104883" y="2588629"/>
                  </a:lnTo>
                  <a:lnTo>
                    <a:pt x="134527" y="2621248"/>
                  </a:lnTo>
                  <a:lnTo>
                    <a:pt x="167145" y="2650893"/>
                  </a:lnTo>
                  <a:lnTo>
                    <a:pt x="202504" y="2677334"/>
                  </a:lnTo>
                  <a:lnTo>
                    <a:pt x="240374" y="2700340"/>
                  </a:lnTo>
                  <a:lnTo>
                    <a:pt x="280524" y="2719681"/>
                  </a:lnTo>
                  <a:lnTo>
                    <a:pt x="322723" y="2735125"/>
                  </a:lnTo>
                  <a:lnTo>
                    <a:pt x="366741" y="2746442"/>
                  </a:lnTo>
                  <a:lnTo>
                    <a:pt x="412346" y="2753401"/>
                  </a:lnTo>
                  <a:lnTo>
                    <a:pt x="459308" y="2755772"/>
                  </a:lnTo>
                  <a:lnTo>
                    <a:pt x="2503297" y="2755772"/>
                  </a:lnTo>
                  <a:lnTo>
                    <a:pt x="2550271" y="2753401"/>
                  </a:lnTo>
                  <a:lnTo>
                    <a:pt x="2595887" y="2746442"/>
                  </a:lnTo>
                  <a:lnTo>
                    <a:pt x="2639914" y="2735125"/>
                  </a:lnTo>
                  <a:lnTo>
                    <a:pt x="2682120" y="2719681"/>
                  </a:lnTo>
                  <a:lnTo>
                    <a:pt x="2722276" y="2700340"/>
                  </a:lnTo>
                  <a:lnTo>
                    <a:pt x="2760150" y="2677334"/>
                  </a:lnTo>
                  <a:lnTo>
                    <a:pt x="2795512" y="2650893"/>
                  </a:lnTo>
                  <a:lnTo>
                    <a:pt x="2828131" y="2621248"/>
                  </a:lnTo>
                  <a:lnTo>
                    <a:pt x="2857776" y="2588629"/>
                  </a:lnTo>
                  <a:lnTo>
                    <a:pt x="2884217" y="2553267"/>
                  </a:lnTo>
                  <a:lnTo>
                    <a:pt x="2907223" y="2515393"/>
                  </a:lnTo>
                  <a:lnTo>
                    <a:pt x="2926564" y="2475237"/>
                  </a:lnTo>
                  <a:lnTo>
                    <a:pt x="2942008" y="2433031"/>
                  </a:lnTo>
                  <a:lnTo>
                    <a:pt x="2953325" y="2389004"/>
                  </a:lnTo>
                  <a:lnTo>
                    <a:pt x="2960284" y="2343388"/>
                  </a:lnTo>
                  <a:lnTo>
                    <a:pt x="2962655" y="2296414"/>
                  </a:lnTo>
                  <a:lnTo>
                    <a:pt x="2962655" y="459231"/>
                  </a:lnTo>
                  <a:lnTo>
                    <a:pt x="2960284" y="412279"/>
                  </a:lnTo>
                  <a:lnTo>
                    <a:pt x="2953325" y="366682"/>
                  </a:lnTo>
                  <a:lnTo>
                    <a:pt x="2942008" y="322673"/>
                  </a:lnTo>
                  <a:lnTo>
                    <a:pt x="2926564" y="280481"/>
                  </a:lnTo>
                  <a:lnTo>
                    <a:pt x="2907223" y="240338"/>
                  </a:lnTo>
                  <a:lnTo>
                    <a:pt x="2884217" y="202474"/>
                  </a:lnTo>
                  <a:lnTo>
                    <a:pt x="2857776" y="167121"/>
                  </a:lnTo>
                  <a:lnTo>
                    <a:pt x="2828131" y="134508"/>
                  </a:lnTo>
                  <a:lnTo>
                    <a:pt x="2795512" y="104868"/>
                  </a:lnTo>
                  <a:lnTo>
                    <a:pt x="2760150" y="78431"/>
                  </a:lnTo>
                  <a:lnTo>
                    <a:pt x="2722276" y="55428"/>
                  </a:lnTo>
                  <a:lnTo>
                    <a:pt x="2682120" y="36089"/>
                  </a:lnTo>
                  <a:lnTo>
                    <a:pt x="2639914" y="20646"/>
                  </a:lnTo>
                  <a:lnTo>
                    <a:pt x="2595887" y="9330"/>
                  </a:lnTo>
                  <a:lnTo>
                    <a:pt x="2550271" y="2371"/>
                  </a:lnTo>
                  <a:lnTo>
                    <a:pt x="25032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476758"/>
              <a:ext cx="2962910" cy="2755900"/>
            </a:xfrm>
            <a:custGeom>
              <a:avLst/>
              <a:gdLst/>
              <a:ahLst/>
              <a:cxnLst/>
              <a:rect l="l" t="t" r="r" b="b"/>
              <a:pathLst>
                <a:path w="2962910" h="2755900">
                  <a:moveTo>
                    <a:pt x="0" y="459231"/>
                  </a:moveTo>
                  <a:lnTo>
                    <a:pt x="2371" y="412279"/>
                  </a:lnTo>
                  <a:lnTo>
                    <a:pt x="9331" y="366682"/>
                  </a:lnTo>
                  <a:lnTo>
                    <a:pt x="20649" y="322673"/>
                  </a:lnTo>
                  <a:lnTo>
                    <a:pt x="36094" y="280481"/>
                  </a:lnTo>
                  <a:lnTo>
                    <a:pt x="55435" y="240338"/>
                  </a:lnTo>
                  <a:lnTo>
                    <a:pt x="78442" y="202474"/>
                  </a:lnTo>
                  <a:lnTo>
                    <a:pt x="104883" y="167121"/>
                  </a:lnTo>
                  <a:lnTo>
                    <a:pt x="134527" y="134508"/>
                  </a:lnTo>
                  <a:lnTo>
                    <a:pt x="167145" y="104868"/>
                  </a:lnTo>
                  <a:lnTo>
                    <a:pt x="202504" y="78431"/>
                  </a:lnTo>
                  <a:lnTo>
                    <a:pt x="240374" y="55428"/>
                  </a:lnTo>
                  <a:lnTo>
                    <a:pt x="280524" y="36089"/>
                  </a:lnTo>
                  <a:lnTo>
                    <a:pt x="322723" y="20646"/>
                  </a:lnTo>
                  <a:lnTo>
                    <a:pt x="366741" y="9330"/>
                  </a:lnTo>
                  <a:lnTo>
                    <a:pt x="412346" y="2371"/>
                  </a:lnTo>
                  <a:lnTo>
                    <a:pt x="459308" y="0"/>
                  </a:lnTo>
                  <a:lnTo>
                    <a:pt x="2503297" y="0"/>
                  </a:lnTo>
                  <a:lnTo>
                    <a:pt x="2550271" y="2371"/>
                  </a:lnTo>
                  <a:lnTo>
                    <a:pt x="2595887" y="9330"/>
                  </a:lnTo>
                  <a:lnTo>
                    <a:pt x="2639914" y="20646"/>
                  </a:lnTo>
                  <a:lnTo>
                    <a:pt x="2682120" y="36089"/>
                  </a:lnTo>
                  <a:lnTo>
                    <a:pt x="2722276" y="55428"/>
                  </a:lnTo>
                  <a:lnTo>
                    <a:pt x="2760150" y="78431"/>
                  </a:lnTo>
                  <a:lnTo>
                    <a:pt x="2795512" y="104868"/>
                  </a:lnTo>
                  <a:lnTo>
                    <a:pt x="2828131" y="134508"/>
                  </a:lnTo>
                  <a:lnTo>
                    <a:pt x="2857776" y="167121"/>
                  </a:lnTo>
                  <a:lnTo>
                    <a:pt x="2884217" y="202474"/>
                  </a:lnTo>
                  <a:lnTo>
                    <a:pt x="2907223" y="240338"/>
                  </a:lnTo>
                  <a:lnTo>
                    <a:pt x="2926564" y="280481"/>
                  </a:lnTo>
                  <a:lnTo>
                    <a:pt x="2942008" y="322673"/>
                  </a:lnTo>
                  <a:lnTo>
                    <a:pt x="2953325" y="366682"/>
                  </a:lnTo>
                  <a:lnTo>
                    <a:pt x="2960284" y="412279"/>
                  </a:lnTo>
                  <a:lnTo>
                    <a:pt x="2962655" y="459231"/>
                  </a:lnTo>
                  <a:lnTo>
                    <a:pt x="2962655" y="2296414"/>
                  </a:lnTo>
                  <a:lnTo>
                    <a:pt x="2960284" y="2343388"/>
                  </a:lnTo>
                  <a:lnTo>
                    <a:pt x="2953325" y="2389004"/>
                  </a:lnTo>
                  <a:lnTo>
                    <a:pt x="2942008" y="2433031"/>
                  </a:lnTo>
                  <a:lnTo>
                    <a:pt x="2926564" y="2475237"/>
                  </a:lnTo>
                  <a:lnTo>
                    <a:pt x="2907223" y="2515393"/>
                  </a:lnTo>
                  <a:lnTo>
                    <a:pt x="2884217" y="2553267"/>
                  </a:lnTo>
                  <a:lnTo>
                    <a:pt x="2857776" y="2588629"/>
                  </a:lnTo>
                  <a:lnTo>
                    <a:pt x="2828131" y="2621248"/>
                  </a:lnTo>
                  <a:lnTo>
                    <a:pt x="2795512" y="2650893"/>
                  </a:lnTo>
                  <a:lnTo>
                    <a:pt x="2760150" y="2677334"/>
                  </a:lnTo>
                  <a:lnTo>
                    <a:pt x="2722276" y="2700340"/>
                  </a:lnTo>
                  <a:lnTo>
                    <a:pt x="2682120" y="2719681"/>
                  </a:lnTo>
                  <a:lnTo>
                    <a:pt x="2639914" y="2735125"/>
                  </a:lnTo>
                  <a:lnTo>
                    <a:pt x="2595887" y="2746442"/>
                  </a:lnTo>
                  <a:lnTo>
                    <a:pt x="2550271" y="2753401"/>
                  </a:lnTo>
                  <a:lnTo>
                    <a:pt x="2503297" y="2755772"/>
                  </a:lnTo>
                  <a:lnTo>
                    <a:pt x="459308" y="2755772"/>
                  </a:lnTo>
                  <a:lnTo>
                    <a:pt x="412346" y="2753401"/>
                  </a:lnTo>
                  <a:lnTo>
                    <a:pt x="366741" y="2746442"/>
                  </a:lnTo>
                  <a:lnTo>
                    <a:pt x="322723" y="2735125"/>
                  </a:lnTo>
                  <a:lnTo>
                    <a:pt x="280524" y="2719681"/>
                  </a:lnTo>
                  <a:lnTo>
                    <a:pt x="240374" y="2700340"/>
                  </a:lnTo>
                  <a:lnTo>
                    <a:pt x="202504" y="2677334"/>
                  </a:lnTo>
                  <a:lnTo>
                    <a:pt x="167145" y="2650893"/>
                  </a:lnTo>
                  <a:lnTo>
                    <a:pt x="134527" y="2621248"/>
                  </a:lnTo>
                  <a:lnTo>
                    <a:pt x="104883" y="2588629"/>
                  </a:lnTo>
                  <a:lnTo>
                    <a:pt x="78442" y="2553267"/>
                  </a:lnTo>
                  <a:lnTo>
                    <a:pt x="55435" y="2515393"/>
                  </a:lnTo>
                  <a:lnTo>
                    <a:pt x="36094" y="2475237"/>
                  </a:lnTo>
                  <a:lnTo>
                    <a:pt x="20649" y="2433031"/>
                  </a:lnTo>
                  <a:lnTo>
                    <a:pt x="9331" y="2389004"/>
                  </a:lnTo>
                  <a:lnTo>
                    <a:pt x="2371" y="2343388"/>
                  </a:lnTo>
                  <a:lnTo>
                    <a:pt x="0" y="2296414"/>
                  </a:lnTo>
                  <a:lnTo>
                    <a:pt x="0" y="45923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2419" y="970533"/>
            <a:ext cx="2454275" cy="168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329"/>
              </a:lnSpc>
              <a:spcBef>
                <a:spcPts val="105"/>
              </a:spcBef>
            </a:pPr>
            <a:r>
              <a:rPr sz="2900" spc="-10" dirty="0">
                <a:solidFill>
                  <a:srgbClr val="FFFFFF"/>
                </a:solidFill>
              </a:rPr>
              <a:t>Факторы,</a:t>
            </a:r>
            <a:endParaRPr sz="2900"/>
          </a:p>
          <a:p>
            <a:pPr marL="12065" marR="5080" algn="ctr">
              <a:lnSpc>
                <a:spcPct val="91600"/>
              </a:lnSpc>
              <a:spcBef>
                <a:spcPts val="140"/>
              </a:spcBef>
            </a:pPr>
            <a:r>
              <a:rPr sz="2900" spc="-10" dirty="0">
                <a:solidFill>
                  <a:srgbClr val="FFFFFF"/>
                </a:solidFill>
              </a:rPr>
              <a:t>определяющие развитие способностей</a:t>
            </a:r>
            <a:endParaRPr sz="2900"/>
          </a:p>
        </p:txBody>
      </p:sp>
      <p:grpSp>
        <p:nvGrpSpPr>
          <p:cNvPr id="10" name="object 10"/>
          <p:cNvGrpSpPr/>
          <p:nvPr/>
        </p:nvGrpSpPr>
        <p:grpSpPr>
          <a:xfrm>
            <a:off x="3407155" y="3633215"/>
            <a:ext cx="5292725" cy="2230120"/>
            <a:chOff x="3407155" y="3633215"/>
            <a:chExt cx="5292725" cy="2230120"/>
          </a:xfrm>
        </p:grpSpPr>
        <p:sp>
          <p:nvSpPr>
            <p:cNvPr id="11" name="object 11"/>
            <p:cNvSpPr/>
            <p:nvPr/>
          </p:nvSpPr>
          <p:spPr>
            <a:xfrm>
              <a:off x="3419855" y="3645915"/>
              <a:ext cx="5267325" cy="2204720"/>
            </a:xfrm>
            <a:custGeom>
              <a:avLst/>
              <a:gdLst/>
              <a:ahLst/>
              <a:cxnLst/>
              <a:rect l="l" t="t" r="r" b="b"/>
              <a:pathLst>
                <a:path w="5267325" h="2204720">
                  <a:moveTo>
                    <a:pt x="4899533" y="0"/>
                  </a:moveTo>
                  <a:lnTo>
                    <a:pt x="0" y="0"/>
                  </a:lnTo>
                  <a:lnTo>
                    <a:pt x="0" y="2204592"/>
                  </a:lnTo>
                  <a:lnTo>
                    <a:pt x="4899533" y="2204592"/>
                  </a:lnTo>
                  <a:lnTo>
                    <a:pt x="4945626" y="2201730"/>
                  </a:lnTo>
                  <a:lnTo>
                    <a:pt x="4990009" y="2193371"/>
                  </a:lnTo>
                  <a:lnTo>
                    <a:pt x="5032337" y="2179861"/>
                  </a:lnTo>
                  <a:lnTo>
                    <a:pt x="5072268" y="2161543"/>
                  </a:lnTo>
                  <a:lnTo>
                    <a:pt x="5109456" y="2138763"/>
                  </a:lnTo>
                  <a:lnTo>
                    <a:pt x="5143557" y="2111864"/>
                  </a:lnTo>
                  <a:lnTo>
                    <a:pt x="5174228" y="2081191"/>
                  </a:lnTo>
                  <a:lnTo>
                    <a:pt x="5201124" y="2047088"/>
                  </a:lnTo>
                  <a:lnTo>
                    <a:pt x="5223902" y="2009900"/>
                  </a:lnTo>
                  <a:lnTo>
                    <a:pt x="5242216" y="1969971"/>
                  </a:lnTo>
                  <a:lnTo>
                    <a:pt x="5255724" y="1927645"/>
                  </a:lnTo>
                  <a:lnTo>
                    <a:pt x="5264081" y="1883267"/>
                  </a:lnTo>
                  <a:lnTo>
                    <a:pt x="5266944" y="1837181"/>
                  </a:lnTo>
                  <a:lnTo>
                    <a:pt x="5266944" y="367410"/>
                  </a:lnTo>
                  <a:lnTo>
                    <a:pt x="5264081" y="321317"/>
                  </a:lnTo>
                  <a:lnTo>
                    <a:pt x="5255724" y="276934"/>
                  </a:lnTo>
                  <a:lnTo>
                    <a:pt x="5242216" y="234606"/>
                  </a:lnTo>
                  <a:lnTo>
                    <a:pt x="5223902" y="194675"/>
                  </a:lnTo>
                  <a:lnTo>
                    <a:pt x="5201124" y="157487"/>
                  </a:lnTo>
                  <a:lnTo>
                    <a:pt x="5174228" y="123386"/>
                  </a:lnTo>
                  <a:lnTo>
                    <a:pt x="5143557" y="92715"/>
                  </a:lnTo>
                  <a:lnTo>
                    <a:pt x="5109456" y="65819"/>
                  </a:lnTo>
                  <a:lnTo>
                    <a:pt x="5072268" y="43041"/>
                  </a:lnTo>
                  <a:lnTo>
                    <a:pt x="5032337" y="24727"/>
                  </a:lnTo>
                  <a:lnTo>
                    <a:pt x="4990009" y="11219"/>
                  </a:lnTo>
                  <a:lnTo>
                    <a:pt x="4945626" y="2862"/>
                  </a:lnTo>
                  <a:lnTo>
                    <a:pt x="4899533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19855" y="3645915"/>
              <a:ext cx="5267325" cy="2204720"/>
            </a:xfrm>
            <a:custGeom>
              <a:avLst/>
              <a:gdLst/>
              <a:ahLst/>
              <a:cxnLst/>
              <a:rect l="l" t="t" r="r" b="b"/>
              <a:pathLst>
                <a:path w="5267325" h="2204720">
                  <a:moveTo>
                    <a:pt x="5266944" y="367410"/>
                  </a:moveTo>
                  <a:lnTo>
                    <a:pt x="5266944" y="1837181"/>
                  </a:lnTo>
                  <a:lnTo>
                    <a:pt x="5264081" y="1883267"/>
                  </a:lnTo>
                  <a:lnTo>
                    <a:pt x="5255724" y="1927645"/>
                  </a:lnTo>
                  <a:lnTo>
                    <a:pt x="5242216" y="1969971"/>
                  </a:lnTo>
                  <a:lnTo>
                    <a:pt x="5223902" y="2009900"/>
                  </a:lnTo>
                  <a:lnTo>
                    <a:pt x="5201124" y="2047088"/>
                  </a:lnTo>
                  <a:lnTo>
                    <a:pt x="5174228" y="2081191"/>
                  </a:lnTo>
                  <a:lnTo>
                    <a:pt x="5143557" y="2111864"/>
                  </a:lnTo>
                  <a:lnTo>
                    <a:pt x="5109456" y="2138763"/>
                  </a:lnTo>
                  <a:lnTo>
                    <a:pt x="5072268" y="2161543"/>
                  </a:lnTo>
                  <a:lnTo>
                    <a:pt x="5032337" y="2179861"/>
                  </a:lnTo>
                  <a:lnTo>
                    <a:pt x="4990009" y="2193371"/>
                  </a:lnTo>
                  <a:lnTo>
                    <a:pt x="4945626" y="2201730"/>
                  </a:lnTo>
                  <a:lnTo>
                    <a:pt x="4899533" y="2204592"/>
                  </a:lnTo>
                  <a:lnTo>
                    <a:pt x="0" y="2204592"/>
                  </a:lnTo>
                  <a:lnTo>
                    <a:pt x="0" y="0"/>
                  </a:lnTo>
                  <a:lnTo>
                    <a:pt x="4899533" y="0"/>
                  </a:lnTo>
                  <a:lnTo>
                    <a:pt x="4945626" y="2862"/>
                  </a:lnTo>
                  <a:lnTo>
                    <a:pt x="4990009" y="11219"/>
                  </a:lnTo>
                  <a:lnTo>
                    <a:pt x="5032337" y="24727"/>
                  </a:lnTo>
                  <a:lnTo>
                    <a:pt x="5072268" y="43041"/>
                  </a:lnTo>
                  <a:lnTo>
                    <a:pt x="5109456" y="65819"/>
                  </a:lnTo>
                  <a:lnTo>
                    <a:pt x="5143557" y="92715"/>
                  </a:lnTo>
                  <a:lnTo>
                    <a:pt x="5174228" y="123386"/>
                  </a:lnTo>
                  <a:lnTo>
                    <a:pt x="5201124" y="157487"/>
                  </a:lnTo>
                  <a:lnTo>
                    <a:pt x="5223902" y="194675"/>
                  </a:lnTo>
                  <a:lnTo>
                    <a:pt x="5242216" y="234606"/>
                  </a:lnTo>
                  <a:lnTo>
                    <a:pt x="5255724" y="276934"/>
                  </a:lnTo>
                  <a:lnTo>
                    <a:pt x="5264081" y="321317"/>
                  </a:lnTo>
                  <a:lnTo>
                    <a:pt x="5266944" y="367410"/>
                  </a:lnTo>
                  <a:close/>
                </a:path>
              </a:pathLst>
            </a:custGeom>
            <a:ln w="25400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55567" y="3645789"/>
            <a:ext cx="4236085" cy="21463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0029" marR="655955" indent="-227329">
              <a:lnSpc>
                <a:spcPts val="2210"/>
              </a:lnSpc>
              <a:spcBef>
                <a:spcPts val="335"/>
              </a:spcBef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склонность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занятиям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данной 	деятельностью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ts val="2300"/>
              </a:lnSpc>
              <a:spcBef>
                <a:spcPts val="110"/>
              </a:spcBef>
              <a:buChar char="•"/>
              <a:tabLst>
                <a:tab pos="240029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скорость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продвижения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овладении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3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способов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приемов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  <a:p>
            <a:pPr marL="240029" marR="5080" indent="-227329">
              <a:lnSpc>
                <a:spcPts val="2200"/>
              </a:lnSpc>
              <a:spcBef>
                <a:spcPts val="409"/>
              </a:spcBef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уровень</a:t>
            </a:r>
            <a:r>
              <a:rPr sz="20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достижений</a:t>
            </a:r>
            <a:r>
              <a:rPr sz="20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(качественный, 	количественный)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25"/>
              </a:spcBef>
              <a:buChar char="•"/>
              <a:tabLst>
                <a:tab pos="240029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цена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успехов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4500" y="3357626"/>
            <a:ext cx="2988310" cy="2781300"/>
            <a:chOff x="444500" y="3357626"/>
            <a:chExt cx="2988310" cy="2781300"/>
          </a:xfrm>
        </p:grpSpPr>
        <p:sp>
          <p:nvSpPr>
            <p:cNvPr id="15" name="object 15"/>
            <p:cNvSpPr/>
            <p:nvPr/>
          </p:nvSpPr>
          <p:spPr>
            <a:xfrm>
              <a:off x="457200" y="3370326"/>
              <a:ext cx="2962910" cy="2755900"/>
            </a:xfrm>
            <a:custGeom>
              <a:avLst/>
              <a:gdLst/>
              <a:ahLst/>
              <a:cxnLst/>
              <a:rect l="l" t="t" r="r" b="b"/>
              <a:pathLst>
                <a:path w="2962910" h="2755900">
                  <a:moveTo>
                    <a:pt x="2503297" y="0"/>
                  </a:moveTo>
                  <a:lnTo>
                    <a:pt x="459308" y="0"/>
                  </a:lnTo>
                  <a:lnTo>
                    <a:pt x="412346" y="2371"/>
                  </a:lnTo>
                  <a:lnTo>
                    <a:pt x="366741" y="9330"/>
                  </a:lnTo>
                  <a:lnTo>
                    <a:pt x="322723" y="20646"/>
                  </a:lnTo>
                  <a:lnTo>
                    <a:pt x="280524" y="36089"/>
                  </a:lnTo>
                  <a:lnTo>
                    <a:pt x="240374" y="55428"/>
                  </a:lnTo>
                  <a:lnTo>
                    <a:pt x="202504" y="78431"/>
                  </a:lnTo>
                  <a:lnTo>
                    <a:pt x="167145" y="104868"/>
                  </a:lnTo>
                  <a:lnTo>
                    <a:pt x="134527" y="134508"/>
                  </a:lnTo>
                  <a:lnTo>
                    <a:pt x="104883" y="167121"/>
                  </a:lnTo>
                  <a:lnTo>
                    <a:pt x="78442" y="202474"/>
                  </a:lnTo>
                  <a:lnTo>
                    <a:pt x="55435" y="240338"/>
                  </a:lnTo>
                  <a:lnTo>
                    <a:pt x="36094" y="280481"/>
                  </a:lnTo>
                  <a:lnTo>
                    <a:pt x="20649" y="322673"/>
                  </a:lnTo>
                  <a:lnTo>
                    <a:pt x="9331" y="366682"/>
                  </a:lnTo>
                  <a:lnTo>
                    <a:pt x="2371" y="412279"/>
                  </a:lnTo>
                  <a:lnTo>
                    <a:pt x="0" y="459231"/>
                  </a:lnTo>
                  <a:lnTo>
                    <a:pt x="0" y="2296464"/>
                  </a:lnTo>
                  <a:lnTo>
                    <a:pt x="2371" y="2343424"/>
                  </a:lnTo>
                  <a:lnTo>
                    <a:pt x="9331" y="2389027"/>
                  </a:lnTo>
                  <a:lnTo>
                    <a:pt x="20649" y="2433043"/>
                  </a:lnTo>
                  <a:lnTo>
                    <a:pt x="36094" y="2475241"/>
                  </a:lnTo>
                  <a:lnTo>
                    <a:pt x="55435" y="2515390"/>
                  </a:lnTo>
                  <a:lnTo>
                    <a:pt x="78442" y="2553259"/>
                  </a:lnTo>
                  <a:lnTo>
                    <a:pt x="104883" y="2588617"/>
                  </a:lnTo>
                  <a:lnTo>
                    <a:pt x="134527" y="2621233"/>
                  </a:lnTo>
                  <a:lnTo>
                    <a:pt x="167145" y="2650877"/>
                  </a:lnTo>
                  <a:lnTo>
                    <a:pt x="202504" y="2677318"/>
                  </a:lnTo>
                  <a:lnTo>
                    <a:pt x="240374" y="2700324"/>
                  </a:lnTo>
                  <a:lnTo>
                    <a:pt x="280524" y="2719665"/>
                  </a:lnTo>
                  <a:lnTo>
                    <a:pt x="322723" y="2735110"/>
                  </a:lnTo>
                  <a:lnTo>
                    <a:pt x="366741" y="2746428"/>
                  </a:lnTo>
                  <a:lnTo>
                    <a:pt x="412346" y="2753388"/>
                  </a:lnTo>
                  <a:lnTo>
                    <a:pt x="459308" y="2755760"/>
                  </a:lnTo>
                  <a:lnTo>
                    <a:pt x="2503297" y="2755760"/>
                  </a:lnTo>
                  <a:lnTo>
                    <a:pt x="2550271" y="2753388"/>
                  </a:lnTo>
                  <a:lnTo>
                    <a:pt x="2595887" y="2746428"/>
                  </a:lnTo>
                  <a:lnTo>
                    <a:pt x="2639914" y="2735110"/>
                  </a:lnTo>
                  <a:lnTo>
                    <a:pt x="2682120" y="2719665"/>
                  </a:lnTo>
                  <a:lnTo>
                    <a:pt x="2722276" y="2700324"/>
                  </a:lnTo>
                  <a:lnTo>
                    <a:pt x="2760150" y="2677318"/>
                  </a:lnTo>
                  <a:lnTo>
                    <a:pt x="2795512" y="2650877"/>
                  </a:lnTo>
                  <a:lnTo>
                    <a:pt x="2828131" y="2621233"/>
                  </a:lnTo>
                  <a:lnTo>
                    <a:pt x="2857776" y="2588617"/>
                  </a:lnTo>
                  <a:lnTo>
                    <a:pt x="2884217" y="2553259"/>
                  </a:lnTo>
                  <a:lnTo>
                    <a:pt x="2907223" y="2515390"/>
                  </a:lnTo>
                  <a:lnTo>
                    <a:pt x="2926564" y="2475241"/>
                  </a:lnTo>
                  <a:lnTo>
                    <a:pt x="2942008" y="2433043"/>
                  </a:lnTo>
                  <a:lnTo>
                    <a:pt x="2953325" y="2389027"/>
                  </a:lnTo>
                  <a:lnTo>
                    <a:pt x="2960284" y="2343424"/>
                  </a:lnTo>
                  <a:lnTo>
                    <a:pt x="2962655" y="2296464"/>
                  </a:lnTo>
                  <a:lnTo>
                    <a:pt x="2962655" y="459231"/>
                  </a:lnTo>
                  <a:lnTo>
                    <a:pt x="2960284" y="412279"/>
                  </a:lnTo>
                  <a:lnTo>
                    <a:pt x="2953325" y="366682"/>
                  </a:lnTo>
                  <a:lnTo>
                    <a:pt x="2942008" y="322673"/>
                  </a:lnTo>
                  <a:lnTo>
                    <a:pt x="2926564" y="280481"/>
                  </a:lnTo>
                  <a:lnTo>
                    <a:pt x="2907223" y="240338"/>
                  </a:lnTo>
                  <a:lnTo>
                    <a:pt x="2884217" y="202474"/>
                  </a:lnTo>
                  <a:lnTo>
                    <a:pt x="2857776" y="167121"/>
                  </a:lnTo>
                  <a:lnTo>
                    <a:pt x="2828131" y="134508"/>
                  </a:lnTo>
                  <a:lnTo>
                    <a:pt x="2795512" y="104868"/>
                  </a:lnTo>
                  <a:lnTo>
                    <a:pt x="2760150" y="78431"/>
                  </a:lnTo>
                  <a:lnTo>
                    <a:pt x="2722276" y="55428"/>
                  </a:lnTo>
                  <a:lnTo>
                    <a:pt x="2682120" y="36089"/>
                  </a:lnTo>
                  <a:lnTo>
                    <a:pt x="2639914" y="20646"/>
                  </a:lnTo>
                  <a:lnTo>
                    <a:pt x="2595887" y="9330"/>
                  </a:lnTo>
                  <a:lnTo>
                    <a:pt x="2550271" y="2371"/>
                  </a:lnTo>
                  <a:lnTo>
                    <a:pt x="25032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3370326"/>
              <a:ext cx="2962910" cy="2755900"/>
            </a:xfrm>
            <a:custGeom>
              <a:avLst/>
              <a:gdLst/>
              <a:ahLst/>
              <a:cxnLst/>
              <a:rect l="l" t="t" r="r" b="b"/>
              <a:pathLst>
                <a:path w="2962910" h="2755900">
                  <a:moveTo>
                    <a:pt x="0" y="459231"/>
                  </a:moveTo>
                  <a:lnTo>
                    <a:pt x="2371" y="412279"/>
                  </a:lnTo>
                  <a:lnTo>
                    <a:pt x="9331" y="366682"/>
                  </a:lnTo>
                  <a:lnTo>
                    <a:pt x="20649" y="322673"/>
                  </a:lnTo>
                  <a:lnTo>
                    <a:pt x="36094" y="280481"/>
                  </a:lnTo>
                  <a:lnTo>
                    <a:pt x="55435" y="240338"/>
                  </a:lnTo>
                  <a:lnTo>
                    <a:pt x="78442" y="202474"/>
                  </a:lnTo>
                  <a:lnTo>
                    <a:pt x="104883" y="167121"/>
                  </a:lnTo>
                  <a:lnTo>
                    <a:pt x="134527" y="134508"/>
                  </a:lnTo>
                  <a:lnTo>
                    <a:pt x="167145" y="104868"/>
                  </a:lnTo>
                  <a:lnTo>
                    <a:pt x="202504" y="78431"/>
                  </a:lnTo>
                  <a:lnTo>
                    <a:pt x="240374" y="55428"/>
                  </a:lnTo>
                  <a:lnTo>
                    <a:pt x="280524" y="36089"/>
                  </a:lnTo>
                  <a:lnTo>
                    <a:pt x="322723" y="20646"/>
                  </a:lnTo>
                  <a:lnTo>
                    <a:pt x="366741" y="9330"/>
                  </a:lnTo>
                  <a:lnTo>
                    <a:pt x="412346" y="2371"/>
                  </a:lnTo>
                  <a:lnTo>
                    <a:pt x="459308" y="0"/>
                  </a:lnTo>
                  <a:lnTo>
                    <a:pt x="2503297" y="0"/>
                  </a:lnTo>
                  <a:lnTo>
                    <a:pt x="2550271" y="2371"/>
                  </a:lnTo>
                  <a:lnTo>
                    <a:pt x="2595887" y="9330"/>
                  </a:lnTo>
                  <a:lnTo>
                    <a:pt x="2639914" y="20646"/>
                  </a:lnTo>
                  <a:lnTo>
                    <a:pt x="2682120" y="36089"/>
                  </a:lnTo>
                  <a:lnTo>
                    <a:pt x="2722276" y="55428"/>
                  </a:lnTo>
                  <a:lnTo>
                    <a:pt x="2760150" y="78431"/>
                  </a:lnTo>
                  <a:lnTo>
                    <a:pt x="2795512" y="104868"/>
                  </a:lnTo>
                  <a:lnTo>
                    <a:pt x="2828131" y="134508"/>
                  </a:lnTo>
                  <a:lnTo>
                    <a:pt x="2857776" y="167121"/>
                  </a:lnTo>
                  <a:lnTo>
                    <a:pt x="2884217" y="202474"/>
                  </a:lnTo>
                  <a:lnTo>
                    <a:pt x="2907223" y="240338"/>
                  </a:lnTo>
                  <a:lnTo>
                    <a:pt x="2926564" y="280481"/>
                  </a:lnTo>
                  <a:lnTo>
                    <a:pt x="2942008" y="322673"/>
                  </a:lnTo>
                  <a:lnTo>
                    <a:pt x="2953325" y="366682"/>
                  </a:lnTo>
                  <a:lnTo>
                    <a:pt x="2960284" y="412279"/>
                  </a:lnTo>
                  <a:lnTo>
                    <a:pt x="2962655" y="459231"/>
                  </a:lnTo>
                  <a:lnTo>
                    <a:pt x="2962655" y="2296464"/>
                  </a:lnTo>
                  <a:lnTo>
                    <a:pt x="2960284" y="2343424"/>
                  </a:lnTo>
                  <a:lnTo>
                    <a:pt x="2953325" y="2389027"/>
                  </a:lnTo>
                  <a:lnTo>
                    <a:pt x="2942008" y="2433043"/>
                  </a:lnTo>
                  <a:lnTo>
                    <a:pt x="2926564" y="2475241"/>
                  </a:lnTo>
                  <a:lnTo>
                    <a:pt x="2907223" y="2515390"/>
                  </a:lnTo>
                  <a:lnTo>
                    <a:pt x="2884217" y="2553259"/>
                  </a:lnTo>
                  <a:lnTo>
                    <a:pt x="2857776" y="2588617"/>
                  </a:lnTo>
                  <a:lnTo>
                    <a:pt x="2828131" y="2621233"/>
                  </a:lnTo>
                  <a:lnTo>
                    <a:pt x="2795512" y="2650877"/>
                  </a:lnTo>
                  <a:lnTo>
                    <a:pt x="2760150" y="2677318"/>
                  </a:lnTo>
                  <a:lnTo>
                    <a:pt x="2722276" y="2700324"/>
                  </a:lnTo>
                  <a:lnTo>
                    <a:pt x="2682120" y="2719665"/>
                  </a:lnTo>
                  <a:lnTo>
                    <a:pt x="2639914" y="2735110"/>
                  </a:lnTo>
                  <a:lnTo>
                    <a:pt x="2595887" y="2746428"/>
                  </a:lnTo>
                  <a:lnTo>
                    <a:pt x="2550271" y="2753388"/>
                  </a:lnTo>
                  <a:lnTo>
                    <a:pt x="2503297" y="2755760"/>
                  </a:lnTo>
                  <a:lnTo>
                    <a:pt x="459308" y="2755760"/>
                  </a:lnTo>
                  <a:lnTo>
                    <a:pt x="412346" y="2753388"/>
                  </a:lnTo>
                  <a:lnTo>
                    <a:pt x="366741" y="2746428"/>
                  </a:lnTo>
                  <a:lnTo>
                    <a:pt x="322723" y="2735110"/>
                  </a:lnTo>
                  <a:lnTo>
                    <a:pt x="280524" y="2719665"/>
                  </a:lnTo>
                  <a:lnTo>
                    <a:pt x="240374" y="2700324"/>
                  </a:lnTo>
                  <a:lnTo>
                    <a:pt x="202504" y="2677318"/>
                  </a:lnTo>
                  <a:lnTo>
                    <a:pt x="167145" y="2650877"/>
                  </a:lnTo>
                  <a:lnTo>
                    <a:pt x="134527" y="2621233"/>
                  </a:lnTo>
                  <a:lnTo>
                    <a:pt x="104883" y="2588617"/>
                  </a:lnTo>
                  <a:lnTo>
                    <a:pt x="78442" y="2553259"/>
                  </a:lnTo>
                  <a:lnTo>
                    <a:pt x="55435" y="2515390"/>
                  </a:lnTo>
                  <a:lnTo>
                    <a:pt x="36094" y="2475241"/>
                  </a:lnTo>
                  <a:lnTo>
                    <a:pt x="20649" y="2433043"/>
                  </a:lnTo>
                  <a:lnTo>
                    <a:pt x="9331" y="2389027"/>
                  </a:lnTo>
                  <a:lnTo>
                    <a:pt x="2371" y="2343424"/>
                  </a:lnTo>
                  <a:lnTo>
                    <a:pt x="0" y="2296464"/>
                  </a:lnTo>
                  <a:lnTo>
                    <a:pt x="0" y="45923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46531" y="4067047"/>
            <a:ext cx="2185035" cy="12776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indent="635" algn="ctr">
              <a:lnSpc>
                <a:spcPct val="91600"/>
              </a:lnSpc>
              <a:spcBef>
                <a:spcPts val="395"/>
              </a:spcBef>
            </a:pPr>
            <a:r>
              <a:rPr sz="2900" spc="-10" dirty="0">
                <a:solidFill>
                  <a:srgbClr val="FFFFFF"/>
                </a:solidFill>
                <a:latin typeface="Calibri"/>
                <a:cs typeface="Calibri"/>
              </a:rPr>
              <a:t>Показатели наличия способностей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689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УРОВНИ</a:t>
            </a:r>
            <a:r>
              <a:rPr sz="4000" spc="-155" dirty="0"/>
              <a:t> </a:t>
            </a:r>
            <a:r>
              <a:rPr sz="4000" spc="-30" dirty="0"/>
              <a:t>РАЗВИТИЯ</a:t>
            </a:r>
            <a:r>
              <a:rPr sz="4000" spc="-155" dirty="0"/>
              <a:t> </a:t>
            </a:r>
            <a:r>
              <a:rPr sz="4000" spc="-10" dirty="0"/>
              <a:t>СПОСОБНОСТЕЙ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951230" y="1600200"/>
            <a:ext cx="7241540" cy="4526280"/>
            <a:chOff x="951230" y="1600200"/>
            <a:chExt cx="7241540" cy="4526280"/>
          </a:xfrm>
        </p:grpSpPr>
        <p:sp>
          <p:nvSpPr>
            <p:cNvPr id="4" name="object 4"/>
            <p:cNvSpPr/>
            <p:nvPr/>
          </p:nvSpPr>
          <p:spPr>
            <a:xfrm>
              <a:off x="951230" y="1600200"/>
              <a:ext cx="7241540" cy="4526280"/>
            </a:xfrm>
            <a:custGeom>
              <a:avLst/>
              <a:gdLst/>
              <a:ahLst/>
              <a:cxnLst/>
              <a:rect l="l" t="t" r="r" b="b"/>
              <a:pathLst>
                <a:path w="7241540" h="4526280">
                  <a:moveTo>
                    <a:pt x="6046343" y="0"/>
                  </a:moveTo>
                  <a:lnTo>
                    <a:pt x="6110097" y="565785"/>
                  </a:lnTo>
                  <a:lnTo>
                    <a:pt x="5984979" y="590300"/>
                  </a:lnTo>
                  <a:lnTo>
                    <a:pt x="5861077" y="615497"/>
                  </a:lnTo>
                  <a:lnTo>
                    <a:pt x="5738390" y="641376"/>
                  </a:lnTo>
                  <a:lnTo>
                    <a:pt x="5616918" y="667937"/>
                  </a:lnTo>
                  <a:lnTo>
                    <a:pt x="5496662" y="695180"/>
                  </a:lnTo>
                  <a:lnTo>
                    <a:pt x="5377620" y="723106"/>
                  </a:lnTo>
                  <a:lnTo>
                    <a:pt x="5259794" y="751713"/>
                  </a:lnTo>
                  <a:lnTo>
                    <a:pt x="5143184" y="781003"/>
                  </a:lnTo>
                  <a:lnTo>
                    <a:pt x="5027788" y="810974"/>
                  </a:lnTo>
                  <a:lnTo>
                    <a:pt x="4913608" y="841628"/>
                  </a:lnTo>
                  <a:lnTo>
                    <a:pt x="4800643" y="872964"/>
                  </a:lnTo>
                  <a:lnTo>
                    <a:pt x="4688893" y="904982"/>
                  </a:lnTo>
                  <a:lnTo>
                    <a:pt x="4578358" y="937681"/>
                  </a:lnTo>
                  <a:lnTo>
                    <a:pt x="4469039" y="971063"/>
                  </a:lnTo>
                  <a:lnTo>
                    <a:pt x="4360935" y="1005127"/>
                  </a:lnTo>
                  <a:lnTo>
                    <a:pt x="4307338" y="1022415"/>
                  </a:lnTo>
                  <a:lnTo>
                    <a:pt x="4254046" y="1039873"/>
                  </a:lnTo>
                  <a:lnTo>
                    <a:pt x="4201057" y="1057502"/>
                  </a:lnTo>
                  <a:lnTo>
                    <a:pt x="4148372" y="1075301"/>
                  </a:lnTo>
                  <a:lnTo>
                    <a:pt x="4095990" y="1093271"/>
                  </a:lnTo>
                  <a:lnTo>
                    <a:pt x="4043913" y="1111411"/>
                  </a:lnTo>
                  <a:lnTo>
                    <a:pt x="3992139" y="1129722"/>
                  </a:lnTo>
                  <a:lnTo>
                    <a:pt x="3940670" y="1148203"/>
                  </a:lnTo>
                  <a:lnTo>
                    <a:pt x="3889503" y="1166855"/>
                  </a:lnTo>
                  <a:lnTo>
                    <a:pt x="3838641" y="1185677"/>
                  </a:lnTo>
                  <a:lnTo>
                    <a:pt x="3788083" y="1204670"/>
                  </a:lnTo>
                  <a:lnTo>
                    <a:pt x="3737828" y="1223833"/>
                  </a:lnTo>
                  <a:lnTo>
                    <a:pt x="3687877" y="1243167"/>
                  </a:lnTo>
                  <a:lnTo>
                    <a:pt x="3638230" y="1262671"/>
                  </a:lnTo>
                  <a:lnTo>
                    <a:pt x="3588887" y="1282346"/>
                  </a:lnTo>
                  <a:lnTo>
                    <a:pt x="3539847" y="1302191"/>
                  </a:lnTo>
                  <a:lnTo>
                    <a:pt x="3491112" y="1322207"/>
                  </a:lnTo>
                  <a:lnTo>
                    <a:pt x="3442680" y="1342393"/>
                  </a:lnTo>
                  <a:lnTo>
                    <a:pt x="3394551" y="1362750"/>
                  </a:lnTo>
                  <a:lnTo>
                    <a:pt x="3346727" y="1383277"/>
                  </a:lnTo>
                  <a:lnTo>
                    <a:pt x="3299207" y="1403975"/>
                  </a:lnTo>
                  <a:lnTo>
                    <a:pt x="3251990" y="1424843"/>
                  </a:lnTo>
                  <a:lnTo>
                    <a:pt x="3205077" y="1445882"/>
                  </a:lnTo>
                  <a:lnTo>
                    <a:pt x="3158467" y="1467091"/>
                  </a:lnTo>
                  <a:lnTo>
                    <a:pt x="3112162" y="1488471"/>
                  </a:lnTo>
                  <a:lnTo>
                    <a:pt x="3066160" y="1510021"/>
                  </a:lnTo>
                  <a:lnTo>
                    <a:pt x="3020463" y="1531742"/>
                  </a:lnTo>
                  <a:lnTo>
                    <a:pt x="2975068" y="1553633"/>
                  </a:lnTo>
                  <a:lnTo>
                    <a:pt x="2929978" y="1575695"/>
                  </a:lnTo>
                  <a:lnTo>
                    <a:pt x="2885192" y="1597927"/>
                  </a:lnTo>
                  <a:lnTo>
                    <a:pt x="2840709" y="1620330"/>
                  </a:lnTo>
                  <a:lnTo>
                    <a:pt x="2796530" y="1642903"/>
                  </a:lnTo>
                  <a:lnTo>
                    <a:pt x="2752655" y="1665647"/>
                  </a:lnTo>
                  <a:lnTo>
                    <a:pt x="2709083" y="1688561"/>
                  </a:lnTo>
                  <a:lnTo>
                    <a:pt x="2665816" y="1711645"/>
                  </a:lnTo>
                  <a:lnTo>
                    <a:pt x="2622852" y="1734901"/>
                  </a:lnTo>
                  <a:lnTo>
                    <a:pt x="2580192" y="1758326"/>
                  </a:lnTo>
                  <a:lnTo>
                    <a:pt x="2537835" y="1781922"/>
                  </a:lnTo>
                  <a:lnTo>
                    <a:pt x="2495783" y="1805689"/>
                  </a:lnTo>
                  <a:lnTo>
                    <a:pt x="2454034" y="1829626"/>
                  </a:lnTo>
                  <a:lnTo>
                    <a:pt x="2412589" y="1853734"/>
                  </a:lnTo>
                  <a:lnTo>
                    <a:pt x="2371448" y="1878012"/>
                  </a:lnTo>
                  <a:lnTo>
                    <a:pt x="2330611" y="1902461"/>
                  </a:lnTo>
                  <a:lnTo>
                    <a:pt x="2290077" y="1927080"/>
                  </a:lnTo>
                  <a:lnTo>
                    <a:pt x="2249847" y="1951869"/>
                  </a:lnTo>
                  <a:lnTo>
                    <a:pt x="2209921" y="1976829"/>
                  </a:lnTo>
                  <a:lnTo>
                    <a:pt x="2170299" y="2001960"/>
                  </a:lnTo>
                  <a:lnTo>
                    <a:pt x="2130980" y="2027261"/>
                  </a:lnTo>
                  <a:lnTo>
                    <a:pt x="2091965" y="2052732"/>
                  </a:lnTo>
                  <a:lnTo>
                    <a:pt x="2053254" y="2078374"/>
                  </a:lnTo>
                  <a:lnTo>
                    <a:pt x="2014847" y="2104187"/>
                  </a:lnTo>
                  <a:lnTo>
                    <a:pt x="1976744" y="2130170"/>
                  </a:lnTo>
                  <a:lnTo>
                    <a:pt x="1938944" y="2156323"/>
                  </a:lnTo>
                  <a:lnTo>
                    <a:pt x="1901448" y="2182647"/>
                  </a:lnTo>
                  <a:lnTo>
                    <a:pt x="1864256" y="2209141"/>
                  </a:lnTo>
                  <a:lnTo>
                    <a:pt x="1827367" y="2235806"/>
                  </a:lnTo>
                  <a:lnTo>
                    <a:pt x="1790783" y="2262642"/>
                  </a:lnTo>
                  <a:lnTo>
                    <a:pt x="1754502" y="2289648"/>
                  </a:lnTo>
                  <a:lnTo>
                    <a:pt x="1718525" y="2316824"/>
                  </a:lnTo>
                  <a:lnTo>
                    <a:pt x="1682851" y="2344171"/>
                  </a:lnTo>
                  <a:lnTo>
                    <a:pt x="1647482" y="2371688"/>
                  </a:lnTo>
                  <a:lnTo>
                    <a:pt x="1612416" y="2399376"/>
                  </a:lnTo>
                  <a:lnTo>
                    <a:pt x="1577654" y="2427234"/>
                  </a:lnTo>
                  <a:lnTo>
                    <a:pt x="1543195" y="2455263"/>
                  </a:lnTo>
                  <a:lnTo>
                    <a:pt x="1509041" y="2483462"/>
                  </a:lnTo>
                  <a:lnTo>
                    <a:pt x="1475190" y="2511831"/>
                  </a:lnTo>
                  <a:lnTo>
                    <a:pt x="1441643" y="2540372"/>
                  </a:lnTo>
                  <a:lnTo>
                    <a:pt x="1408400" y="2569082"/>
                  </a:lnTo>
                  <a:lnTo>
                    <a:pt x="1375460" y="2597963"/>
                  </a:lnTo>
                  <a:lnTo>
                    <a:pt x="1342824" y="2627015"/>
                  </a:lnTo>
                  <a:lnTo>
                    <a:pt x="1310492" y="2656237"/>
                  </a:lnTo>
                  <a:lnTo>
                    <a:pt x="1278464" y="2685629"/>
                  </a:lnTo>
                  <a:lnTo>
                    <a:pt x="1246740" y="2715192"/>
                  </a:lnTo>
                  <a:lnTo>
                    <a:pt x="1215319" y="2744926"/>
                  </a:lnTo>
                  <a:lnTo>
                    <a:pt x="1184202" y="2774830"/>
                  </a:lnTo>
                  <a:lnTo>
                    <a:pt x="1153389" y="2804904"/>
                  </a:lnTo>
                  <a:lnTo>
                    <a:pt x="1122879" y="2835149"/>
                  </a:lnTo>
                  <a:lnTo>
                    <a:pt x="1092674" y="2865564"/>
                  </a:lnTo>
                  <a:lnTo>
                    <a:pt x="1062772" y="2896150"/>
                  </a:lnTo>
                  <a:lnTo>
                    <a:pt x="1033173" y="2926906"/>
                  </a:lnTo>
                  <a:lnTo>
                    <a:pt x="1003879" y="2957833"/>
                  </a:lnTo>
                  <a:lnTo>
                    <a:pt x="974888" y="2988930"/>
                  </a:lnTo>
                  <a:lnTo>
                    <a:pt x="946201" y="3020198"/>
                  </a:lnTo>
                  <a:lnTo>
                    <a:pt x="917818" y="3051636"/>
                  </a:lnTo>
                  <a:lnTo>
                    <a:pt x="889738" y="3083245"/>
                  </a:lnTo>
                  <a:lnTo>
                    <a:pt x="861963" y="3115024"/>
                  </a:lnTo>
                  <a:lnTo>
                    <a:pt x="834491" y="3146973"/>
                  </a:lnTo>
                  <a:lnTo>
                    <a:pt x="807322" y="3179093"/>
                  </a:lnTo>
                  <a:lnTo>
                    <a:pt x="780458" y="3211384"/>
                  </a:lnTo>
                  <a:lnTo>
                    <a:pt x="753897" y="3243845"/>
                  </a:lnTo>
                  <a:lnTo>
                    <a:pt x="727640" y="3276476"/>
                  </a:lnTo>
                  <a:lnTo>
                    <a:pt x="701687" y="3309278"/>
                  </a:lnTo>
                  <a:lnTo>
                    <a:pt x="676037" y="3342250"/>
                  </a:lnTo>
                  <a:lnTo>
                    <a:pt x="650692" y="3375393"/>
                  </a:lnTo>
                  <a:lnTo>
                    <a:pt x="625650" y="3408706"/>
                  </a:lnTo>
                  <a:lnTo>
                    <a:pt x="600911" y="3442190"/>
                  </a:lnTo>
                  <a:lnTo>
                    <a:pt x="576477" y="3475844"/>
                  </a:lnTo>
                  <a:lnTo>
                    <a:pt x="552346" y="3509669"/>
                  </a:lnTo>
                  <a:lnTo>
                    <a:pt x="528519" y="3543664"/>
                  </a:lnTo>
                  <a:lnTo>
                    <a:pt x="504996" y="3577829"/>
                  </a:lnTo>
                  <a:lnTo>
                    <a:pt x="481776" y="3612165"/>
                  </a:lnTo>
                  <a:lnTo>
                    <a:pt x="458860" y="3646672"/>
                  </a:lnTo>
                  <a:lnTo>
                    <a:pt x="436248" y="3681348"/>
                  </a:lnTo>
                  <a:lnTo>
                    <a:pt x="413940" y="3716196"/>
                  </a:lnTo>
                  <a:lnTo>
                    <a:pt x="391935" y="3751214"/>
                  </a:lnTo>
                  <a:lnTo>
                    <a:pt x="370234" y="3786402"/>
                  </a:lnTo>
                  <a:lnTo>
                    <a:pt x="348837" y="3821761"/>
                  </a:lnTo>
                  <a:lnTo>
                    <a:pt x="327743" y="3857290"/>
                  </a:lnTo>
                  <a:lnTo>
                    <a:pt x="306954" y="3892989"/>
                  </a:lnTo>
                  <a:lnTo>
                    <a:pt x="286468" y="3928859"/>
                  </a:lnTo>
                  <a:lnTo>
                    <a:pt x="266286" y="3964900"/>
                  </a:lnTo>
                  <a:lnTo>
                    <a:pt x="246407" y="4001111"/>
                  </a:lnTo>
                  <a:lnTo>
                    <a:pt x="226832" y="4037492"/>
                  </a:lnTo>
                  <a:lnTo>
                    <a:pt x="207561" y="4074044"/>
                  </a:lnTo>
                  <a:lnTo>
                    <a:pt x="188594" y="4110767"/>
                  </a:lnTo>
                  <a:lnTo>
                    <a:pt x="169930" y="4147659"/>
                  </a:lnTo>
                  <a:lnTo>
                    <a:pt x="151571" y="4184723"/>
                  </a:lnTo>
                  <a:lnTo>
                    <a:pt x="133514" y="4221956"/>
                  </a:lnTo>
                  <a:lnTo>
                    <a:pt x="115762" y="4259360"/>
                  </a:lnTo>
                  <a:lnTo>
                    <a:pt x="98313" y="4296935"/>
                  </a:lnTo>
                  <a:lnTo>
                    <a:pt x="81168" y="4334680"/>
                  </a:lnTo>
                  <a:lnTo>
                    <a:pt x="64327" y="4372596"/>
                  </a:lnTo>
                  <a:lnTo>
                    <a:pt x="47790" y="4410682"/>
                  </a:lnTo>
                  <a:lnTo>
                    <a:pt x="31556" y="4448938"/>
                  </a:lnTo>
                  <a:lnTo>
                    <a:pt x="15626" y="4487365"/>
                  </a:lnTo>
                  <a:lnTo>
                    <a:pt x="0" y="4525962"/>
                  </a:lnTo>
                  <a:lnTo>
                    <a:pt x="25447" y="4491775"/>
                  </a:lnTo>
                  <a:lnTo>
                    <a:pt x="51150" y="4457790"/>
                  </a:lnTo>
                  <a:lnTo>
                    <a:pt x="77109" y="4424009"/>
                  </a:lnTo>
                  <a:lnTo>
                    <a:pt x="103324" y="4390431"/>
                  </a:lnTo>
                  <a:lnTo>
                    <a:pt x="129795" y="4357055"/>
                  </a:lnTo>
                  <a:lnTo>
                    <a:pt x="156522" y="4323883"/>
                  </a:lnTo>
                  <a:lnTo>
                    <a:pt x="183505" y="4290913"/>
                  </a:lnTo>
                  <a:lnTo>
                    <a:pt x="210744" y="4258146"/>
                  </a:lnTo>
                  <a:lnTo>
                    <a:pt x="238239" y="4225582"/>
                  </a:lnTo>
                  <a:lnTo>
                    <a:pt x="265989" y="4193221"/>
                  </a:lnTo>
                  <a:lnTo>
                    <a:pt x="293996" y="4161063"/>
                  </a:lnTo>
                  <a:lnTo>
                    <a:pt x="322259" y="4129108"/>
                  </a:lnTo>
                  <a:lnTo>
                    <a:pt x="350778" y="4097356"/>
                  </a:lnTo>
                  <a:lnTo>
                    <a:pt x="379552" y="4065806"/>
                  </a:lnTo>
                  <a:lnTo>
                    <a:pt x="408583" y="4034460"/>
                  </a:lnTo>
                  <a:lnTo>
                    <a:pt x="437869" y="4003317"/>
                  </a:lnTo>
                  <a:lnTo>
                    <a:pt x="467412" y="3972376"/>
                  </a:lnTo>
                  <a:lnTo>
                    <a:pt x="497210" y="3941638"/>
                  </a:lnTo>
                  <a:lnTo>
                    <a:pt x="527265" y="3911104"/>
                  </a:lnTo>
                  <a:lnTo>
                    <a:pt x="557575" y="3880772"/>
                  </a:lnTo>
                  <a:lnTo>
                    <a:pt x="588141" y="3850643"/>
                  </a:lnTo>
                  <a:lnTo>
                    <a:pt x="618964" y="3820717"/>
                  </a:lnTo>
                  <a:lnTo>
                    <a:pt x="650042" y="3790994"/>
                  </a:lnTo>
                  <a:lnTo>
                    <a:pt x="681376" y="3761473"/>
                  </a:lnTo>
                  <a:lnTo>
                    <a:pt x="712966" y="3732156"/>
                  </a:lnTo>
                  <a:lnTo>
                    <a:pt x="744812" y="3703042"/>
                  </a:lnTo>
                  <a:lnTo>
                    <a:pt x="776914" y="3674130"/>
                  </a:lnTo>
                  <a:lnTo>
                    <a:pt x="809272" y="3645422"/>
                  </a:lnTo>
                  <a:lnTo>
                    <a:pt x="841886" y="3616916"/>
                  </a:lnTo>
                  <a:lnTo>
                    <a:pt x="874756" y="3588613"/>
                  </a:lnTo>
                  <a:lnTo>
                    <a:pt x="907882" y="3560513"/>
                  </a:lnTo>
                  <a:lnTo>
                    <a:pt x="941263" y="3532617"/>
                  </a:lnTo>
                  <a:lnTo>
                    <a:pt x="974901" y="3504922"/>
                  </a:lnTo>
                  <a:lnTo>
                    <a:pt x="1008795" y="3477431"/>
                  </a:lnTo>
                  <a:lnTo>
                    <a:pt x="1042944" y="3450143"/>
                  </a:lnTo>
                  <a:lnTo>
                    <a:pt x="1077350" y="3423058"/>
                  </a:lnTo>
                  <a:lnTo>
                    <a:pt x="1112011" y="3396175"/>
                  </a:lnTo>
                  <a:lnTo>
                    <a:pt x="1146929" y="3369496"/>
                  </a:lnTo>
                  <a:lnTo>
                    <a:pt x="1182102" y="3343019"/>
                  </a:lnTo>
                  <a:lnTo>
                    <a:pt x="1217531" y="3316746"/>
                  </a:lnTo>
                  <a:lnTo>
                    <a:pt x="1253216" y="3290675"/>
                  </a:lnTo>
                  <a:lnTo>
                    <a:pt x="1289158" y="3264807"/>
                  </a:lnTo>
                  <a:lnTo>
                    <a:pt x="1325355" y="3239142"/>
                  </a:lnTo>
                  <a:lnTo>
                    <a:pt x="1361808" y="3213680"/>
                  </a:lnTo>
                  <a:lnTo>
                    <a:pt x="1398517" y="3188421"/>
                  </a:lnTo>
                  <a:lnTo>
                    <a:pt x="1435482" y="3163364"/>
                  </a:lnTo>
                  <a:lnTo>
                    <a:pt x="1472703" y="3138511"/>
                  </a:lnTo>
                  <a:lnTo>
                    <a:pt x="1510179" y="3113860"/>
                  </a:lnTo>
                  <a:lnTo>
                    <a:pt x="1547912" y="3089413"/>
                  </a:lnTo>
                  <a:lnTo>
                    <a:pt x="1585901" y="3065168"/>
                  </a:lnTo>
                  <a:lnTo>
                    <a:pt x="1624146" y="3041126"/>
                  </a:lnTo>
                  <a:lnTo>
                    <a:pt x="1662646" y="3017287"/>
                  </a:lnTo>
                  <a:lnTo>
                    <a:pt x="1701403" y="2993651"/>
                  </a:lnTo>
                  <a:lnTo>
                    <a:pt x="1740415" y="2970218"/>
                  </a:lnTo>
                  <a:lnTo>
                    <a:pt x="1779683" y="2946988"/>
                  </a:lnTo>
                  <a:lnTo>
                    <a:pt x="1819208" y="2923961"/>
                  </a:lnTo>
                  <a:lnTo>
                    <a:pt x="1858988" y="2901136"/>
                  </a:lnTo>
                  <a:lnTo>
                    <a:pt x="1899024" y="2878515"/>
                  </a:lnTo>
                  <a:lnTo>
                    <a:pt x="1939316" y="2856096"/>
                  </a:lnTo>
                  <a:lnTo>
                    <a:pt x="1979864" y="2833880"/>
                  </a:lnTo>
                  <a:lnTo>
                    <a:pt x="2020668" y="2811867"/>
                  </a:lnTo>
                  <a:lnTo>
                    <a:pt x="2061728" y="2790058"/>
                  </a:lnTo>
                  <a:lnTo>
                    <a:pt x="2103044" y="2768450"/>
                  </a:lnTo>
                  <a:lnTo>
                    <a:pt x="2144616" y="2747046"/>
                  </a:lnTo>
                  <a:lnTo>
                    <a:pt x="2186443" y="2725845"/>
                  </a:lnTo>
                  <a:lnTo>
                    <a:pt x="2228527" y="2704847"/>
                  </a:lnTo>
                  <a:lnTo>
                    <a:pt x="2270866" y="2684051"/>
                  </a:lnTo>
                  <a:lnTo>
                    <a:pt x="2313462" y="2663459"/>
                  </a:lnTo>
                  <a:lnTo>
                    <a:pt x="2356313" y="2643069"/>
                  </a:lnTo>
                  <a:lnTo>
                    <a:pt x="2399421" y="2622882"/>
                  </a:lnTo>
                  <a:lnTo>
                    <a:pt x="2442784" y="2602898"/>
                  </a:lnTo>
                  <a:lnTo>
                    <a:pt x="2486403" y="2583117"/>
                  </a:lnTo>
                  <a:lnTo>
                    <a:pt x="2530278" y="2563539"/>
                  </a:lnTo>
                  <a:lnTo>
                    <a:pt x="2574409" y="2544164"/>
                  </a:lnTo>
                  <a:lnTo>
                    <a:pt x="2618796" y="2524991"/>
                  </a:lnTo>
                  <a:lnTo>
                    <a:pt x="2663439" y="2506022"/>
                  </a:lnTo>
                  <a:lnTo>
                    <a:pt x="2708338" y="2487255"/>
                  </a:lnTo>
                  <a:lnTo>
                    <a:pt x="2753493" y="2468692"/>
                  </a:lnTo>
                  <a:lnTo>
                    <a:pt x="2798903" y="2450331"/>
                  </a:lnTo>
                  <a:lnTo>
                    <a:pt x="2844570" y="2432173"/>
                  </a:lnTo>
                  <a:lnTo>
                    <a:pt x="2890492" y="2414218"/>
                  </a:lnTo>
                  <a:lnTo>
                    <a:pt x="2936671" y="2396466"/>
                  </a:lnTo>
                  <a:lnTo>
                    <a:pt x="2983105" y="2378917"/>
                  </a:lnTo>
                  <a:lnTo>
                    <a:pt x="3029795" y="2361570"/>
                  </a:lnTo>
                  <a:lnTo>
                    <a:pt x="3076741" y="2344427"/>
                  </a:lnTo>
                  <a:lnTo>
                    <a:pt x="3123943" y="2327486"/>
                  </a:lnTo>
                  <a:lnTo>
                    <a:pt x="3171401" y="2310748"/>
                  </a:lnTo>
                  <a:lnTo>
                    <a:pt x="3219115" y="2294213"/>
                  </a:lnTo>
                  <a:lnTo>
                    <a:pt x="3267085" y="2277882"/>
                  </a:lnTo>
                  <a:lnTo>
                    <a:pt x="3315311" y="2261752"/>
                  </a:lnTo>
                  <a:lnTo>
                    <a:pt x="3363792" y="2245826"/>
                  </a:lnTo>
                  <a:lnTo>
                    <a:pt x="3412530" y="2230103"/>
                  </a:lnTo>
                  <a:lnTo>
                    <a:pt x="3461524" y="2214583"/>
                  </a:lnTo>
                  <a:lnTo>
                    <a:pt x="3510773" y="2199265"/>
                  </a:lnTo>
                  <a:lnTo>
                    <a:pt x="3560278" y="2184150"/>
                  </a:lnTo>
                  <a:lnTo>
                    <a:pt x="3610039" y="2169239"/>
                  </a:lnTo>
                  <a:lnTo>
                    <a:pt x="3660057" y="2154530"/>
                  </a:lnTo>
                  <a:lnTo>
                    <a:pt x="3710330" y="2140024"/>
                  </a:lnTo>
                  <a:lnTo>
                    <a:pt x="3760859" y="2125721"/>
                  </a:lnTo>
                  <a:lnTo>
                    <a:pt x="3811644" y="2111620"/>
                  </a:lnTo>
                  <a:lnTo>
                    <a:pt x="3862684" y="2097723"/>
                  </a:lnTo>
                  <a:lnTo>
                    <a:pt x="3913981" y="2084028"/>
                  </a:lnTo>
                  <a:lnTo>
                    <a:pt x="3965534" y="2070537"/>
                  </a:lnTo>
                  <a:lnTo>
                    <a:pt x="4017342" y="2057248"/>
                  </a:lnTo>
                  <a:lnTo>
                    <a:pt x="4069407" y="2044162"/>
                  </a:lnTo>
                  <a:lnTo>
                    <a:pt x="4121727" y="2031279"/>
                  </a:lnTo>
                  <a:lnTo>
                    <a:pt x="4174303" y="2018599"/>
                  </a:lnTo>
                  <a:lnTo>
                    <a:pt x="4227135" y="2006122"/>
                  </a:lnTo>
                  <a:lnTo>
                    <a:pt x="4280223" y="1993847"/>
                  </a:lnTo>
                  <a:lnTo>
                    <a:pt x="4387167" y="1969907"/>
                  </a:lnTo>
                  <a:lnTo>
                    <a:pt x="4495135" y="1946779"/>
                  </a:lnTo>
                  <a:lnTo>
                    <a:pt x="4604126" y="1924462"/>
                  </a:lnTo>
                  <a:lnTo>
                    <a:pt x="4714140" y="1902956"/>
                  </a:lnTo>
                  <a:lnTo>
                    <a:pt x="4825179" y="1882262"/>
                  </a:lnTo>
                  <a:lnTo>
                    <a:pt x="4937240" y="1862379"/>
                  </a:lnTo>
                  <a:lnTo>
                    <a:pt x="5050326" y="1843308"/>
                  </a:lnTo>
                  <a:lnTo>
                    <a:pt x="5164435" y="1825048"/>
                  </a:lnTo>
                  <a:lnTo>
                    <a:pt x="5279568" y="1807600"/>
                  </a:lnTo>
                  <a:lnTo>
                    <a:pt x="5395724" y="1790964"/>
                  </a:lnTo>
                  <a:lnTo>
                    <a:pt x="5512904" y="1775138"/>
                  </a:lnTo>
                  <a:lnTo>
                    <a:pt x="5631107" y="1760125"/>
                  </a:lnTo>
                  <a:lnTo>
                    <a:pt x="5750334" y="1745922"/>
                  </a:lnTo>
                  <a:lnTo>
                    <a:pt x="5870585" y="1732531"/>
                  </a:lnTo>
                  <a:lnTo>
                    <a:pt x="5991859" y="1719952"/>
                  </a:lnTo>
                  <a:lnTo>
                    <a:pt x="6114156" y="1708184"/>
                  </a:lnTo>
                  <a:lnTo>
                    <a:pt x="6237478" y="1697227"/>
                  </a:lnTo>
                  <a:lnTo>
                    <a:pt x="6301232" y="2263013"/>
                  </a:lnTo>
                  <a:lnTo>
                    <a:pt x="7241540" y="905255"/>
                  </a:lnTo>
                  <a:lnTo>
                    <a:pt x="6046343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1762" y="4953000"/>
              <a:ext cx="192024" cy="1920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823720" y="5005578"/>
            <a:ext cx="6921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Задатки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53335" y="2496311"/>
            <a:ext cx="4490085" cy="1877060"/>
            <a:chOff x="2553335" y="2496311"/>
            <a:chExt cx="4490085" cy="1877060"/>
          </a:xfrm>
        </p:grpSpPr>
        <p:sp>
          <p:nvSpPr>
            <p:cNvPr id="8" name="object 8"/>
            <p:cNvSpPr/>
            <p:nvPr/>
          </p:nvSpPr>
          <p:spPr>
            <a:xfrm>
              <a:off x="2566035" y="4099433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5">
                  <a:moveTo>
                    <a:pt x="130428" y="0"/>
                  </a:moveTo>
                  <a:lnTo>
                    <a:pt x="79670" y="10251"/>
                  </a:lnTo>
                  <a:lnTo>
                    <a:pt x="38211" y="38195"/>
                  </a:lnTo>
                  <a:lnTo>
                    <a:pt x="10253" y="79617"/>
                  </a:lnTo>
                  <a:lnTo>
                    <a:pt x="0" y="130302"/>
                  </a:lnTo>
                  <a:lnTo>
                    <a:pt x="10253" y="181060"/>
                  </a:lnTo>
                  <a:lnTo>
                    <a:pt x="38211" y="222519"/>
                  </a:lnTo>
                  <a:lnTo>
                    <a:pt x="79670" y="250477"/>
                  </a:lnTo>
                  <a:lnTo>
                    <a:pt x="130428" y="260731"/>
                  </a:lnTo>
                  <a:lnTo>
                    <a:pt x="181167" y="250477"/>
                  </a:lnTo>
                  <a:lnTo>
                    <a:pt x="222583" y="222519"/>
                  </a:lnTo>
                  <a:lnTo>
                    <a:pt x="250497" y="181060"/>
                  </a:lnTo>
                  <a:lnTo>
                    <a:pt x="260731" y="130302"/>
                  </a:lnTo>
                  <a:lnTo>
                    <a:pt x="250497" y="79617"/>
                  </a:lnTo>
                  <a:lnTo>
                    <a:pt x="222583" y="38195"/>
                  </a:lnTo>
                  <a:lnTo>
                    <a:pt x="181167" y="10251"/>
                  </a:lnTo>
                  <a:lnTo>
                    <a:pt x="1304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66035" y="4099433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5">
                  <a:moveTo>
                    <a:pt x="0" y="130302"/>
                  </a:moveTo>
                  <a:lnTo>
                    <a:pt x="10253" y="79617"/>
                  </a:lnTo>
                  <a:lnTo>
                    <a:pt x="38211" y="38195"/>
                  </a:lnTo>
                  <a:lnTo>
                    <a:pt x="79670" y="10251"/>
                  </a:lnTo>
                  <a:lnTo>
                    <a:pt x="130428" y="0"/>
                  </a:lnTo>
                  <a:lnTo>
                    <a:pt x="181167" y="10251"/>
                  </a:lnTo>
                  <a:lnTo>
                    <a:pt x="222583" y="38195"/>
                  </a:lnTo>
                  <a:lnTo>
                    <a:pt x="250497" y="79617"/>
                  </a:lnTo>
                  <a:lnTo>
                    <a:pt x="260731" y="130302"/>
                  </a:lnTo>
                  <a:lnTo>
                    <a:pt x="250497" y="181060"/>
                  </a:lnTo>
                  <a:lnTo>
                    <a:pt x="222583" y="222519"/>
                  </a:lnTo>
                  <a:lnTo>
                    <a:pt x="181167" y="250477"/>
                  </a:lnTo>
                  <a:lnTo>
                    <a:pt x="130428" y="260731"/>
                  </a:lnTo>
                  <a:lnTo>
                    <a:pt x="79670" y="250477"/>
                  </a:lnTo>
                  <a:lnTo>
                    <a:pt x="38211" y="222519"/>
                  </a:lnTo>
                  <a:lnTo>
                    <a:pt x="10253" y="181060"/>
                  </a:lnTo>
                  <a:lnTo>
                    <a:pt x="0" y="13030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4783" y="3408806"/>
              <a:ext cx="347980" cy="347980"/>
            </a:xfrm>
            <a:custGeom>
              <a:avLst/>
              <a:gdLst/>
              <a:ahLst/>
              <a:cxnLst/>
              <a:rect l="l" t="t" r="r" b="b"/>
              <a:pathLst>
                <a:path w="347979" h="347979">
                  <a:moveTo>
                    <a:pt x="173736" y="0"/>
                  </a:moveTo>
                  <a:lnTo>
                    <a:pt x="127529" y="6201"/>
                  </a:lnTo>
                  <a:lnTo>
                    <a:pt x="86021" y="23706"/>
                  </a:lnTo>
                  <a:lnTo>
                    <a:pt x="50863" y="50863"/>
                  </a:lnTo>
                  <a:lnTo>
                    <a:pt x="23706" y="86021"/>
                  </a:lnTo>
                  <a:lnTo>
                    <a:pt x="6201" y="127529"/>
                  </a:lnTo>
                  <a:lnTo>
                    <a:pt x="0" y="173735"/>
                  </a:lnTo>
                  <a:lnTo>
                    <a:pt x="6201" y="219952"/>
                  </a:lnTo>
                  <a:lnTo>
                    <a:pt x="23706" y="261483"/>
                  </a:lnTo>
                  <a:lnTo>
                    <a:pt x="50863" y="296671"/>
                  </a:lnTo>
                  <a:lnTo>
                    <a:pt x="86021" y="323859"/>
                  </a:lnTo>
                  <a:lnTo>
                    <a:pt x="127529" y="341387"/>
                  </a:lnTo>
                  <a:lnTo>
                    <a:pt x="173736" y="347598"/>
                  </a:lnTo>
                  <a:lnTo>
                    <a:pt x="219952" y="341387"/>
                  </a:lnTo>
                  <a:lnTo>
                    <a:pt x="261483" y="323859"/>
                  </a:lnTo>
                  <a:lnTo>
                    <a:pt x="296671" y="296671"/>
                  </a:lnTo>
                  <a:lnTo>
                    <a:pt x="323859" y="261483"/>
                  </a:lnTo>
                  <a:lnTo>
                    <a:pt x="341387" y="219952"/>
                  </a:lnTo>
                  <a:lnTo>
                    <a:pt x="347599" y="173735"/>
                  </a:lnTo>
                  <a:lnTo>
                    <a:pt x="341387" y="127529"/>
                  </a:lnTo>
                  <a:lnTo>
                    <a:pt x="323859" y="86021"/>
                  </a:lnTo>
                  <a:lnTo>
                    <a:pt x="296672" y="50863"/>
                  </a:lnTo>
                  <a:lnTo>
                    <a:pt x="261483" y="23706"/>
                  </a:lnTo>
                  <a:lnTo>
                    <a:pt x="219952" y="6201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24783" y="3408806"/>
              <a:ext cx="347980" cy="347980"/>
            </a:xfrm>
            <a:custGeom>
              <a:avLst/>
              <a:gdLst/>
              <a:ahLst/>
              <a:cxnLst/>
              <a:rect l="l" t="t" r="r" b="b"/>
              <a:pathLst>
                <a:path w="347979" h="347979">
                  <a:moveTo>
                    <a:pt x="0" y="173735"/>
                  </a:moveTo>
                  <a:lnTo>
                    <a:pt x="6201" y="127529"/>
                  </a:lnTo>
                  <a:lnTo>
                    <a:pt x="23706" y="86021"/>
                  </a:lnTo>
                  <a:lnTo>
                    <a:pt x="50863" y="50863"/>
                  </a:lnTo>
                  <a:lnTo>
                    <a:pt x="86021" y="23706"/>
                  </a:lnTo>
                  <a:lnTo>
                    <a:pt x="127529" y="6201"/>
                  </a:lnTo>
                  <a:lnTo>
                    <a:pt x="173736" y="0"/>
                  </a:lnTo>
                  <a:lnTo>
                    <a:pt x="219952" y="6201"/>
                  </a:lnTo>
                  <a:lnTo>
                    <a:pt x="261483" y="23706"/>
                  </a:lnTo>
                  <a:lnTo>
                    <a:pt x="296672" y="50863"/>
                  </a:lnTo>
                  <a:lnTo>
                    <a:pt x="323859" y="86021"/>
                  </a:lnTo>
                  <a:lnTo>
                    <a:pt x="341387" y="127529"/>
                  </a:lnTo>
                  <a:lnTo>
                    <a:pt x="347599" y="173735"/>
                  </a:lnTo>
                  <a:lnTo>
                    <a:pt x="341387" y="219952"/>
                  </a:lnTo>
                  <a:lnTo>
                    <a:pt x="323859" y="261483"/>
                  </a:lnTo>
                  <a:lnTo>
                    <a:pt x="296671" y="296671"/>
                  </a:lnTo>
                  <a:lnTo>
                    <a:pt x="261483" y="323859"/>
                  </a:lnTo>
                  <a:lnTo>
                    <a:pt x="219952" y="341387"/>
                  </a:lnTo>
                  <a:lnTo>
                    <a:pt x="173736" y="347598"/>
                  </a:lnTo>
                  <a:lnTo>
                    <a:pt x="127529" y="341387"/>
                  </a:lnTo>
                  <a:lnTo>
                    <a:pt x="86021" y="323859"/>
                  </a:lnTo>
                  <a:lnTo>
                    <a:pt x="50863" y="296671"/>
                  </a:lnTo>
                  <a:lnTo>
                    <a:pt x="23706" y="261483"/>
                  </a:lnTo>
                  <a:lnTo>
                    <a:pt x="6201" y="219952"/>
                  </a:lnTo>
                  <a:lnTo>
                    <a:pt x="0" y="17373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71617" y="2869310"/>
              <a:ext cx="449580" cy="448945"/>
            </a:xfrm>
            <a:custGeom>
              <a:avLst/>
              <a:gdLst/>
              <a:ahLst/>
              <a:cxnLst/>
              <a:rect l="l" t="t" r="r" b="b"/>
              <a:pathLst>
                <a:path w="449579" h="448945">
                  <a:moveTo>
                    <a:pt x="224536" y="0"/>
                  </a:moveTo>
                  <a:lnTo>
                    <a:pt x="179300" y="4558"/>
                  </a:lnTo>
                  <a:lnTo>
                    <a:pt x="137160" y="17633"/>
                  </a:lnTo>
                  <a:lnTo>
                    <a:pt x="99020" y="38321"/>
                  </a:lnTo>
                  <a:lnTo>
                    <a:pt x="65786" y="65722"/>
                  </a:lnTo>
                  <a:lnTo>
                    <a:pt x="38361" y="98933"/>
                  </a:lnTo>
                  <a:lnTo>
                    <a:pt x="17652" y="137052"/>
                  </a:lnTo>
                  <a:lnTo>
                    <a:pt x="4564" y="179178"/>
                  </a:lnTo>
                  <a:lnTo>
                    <a:pt x="0" y="224409"/>
                  </a:lnTo>
                  <a:lnTo>
                    <a:pt x="4564" y="269681"/>
                  </a:lnTo>
                  <a:lnTo>
                    <a:pt x="17652" y="311838"/>
                  </a:lnTo>
                  <a:lnTo>
                    <a:pt x="38361" y="349980"/>
                  </a:lnTo>
                  <a:lnTo>
                    <a:pt x="65786" y="383206"/>
                  </a:lnTo>
                  <a:lnTo>
                    <a:pt x="99020" y="410616"/>
                  </a:lnTo>
                  <a:lnTo>
                    <a:pt x="137160" y="431309"/>
                  </a:lnTo>
                  <a:lnTo>
                    <a:pt x="179300" y="444386"/>
                  </a:lnTo>
                  <a:lnTo>
                    <a:pt x="224536" y="448944"/>
                  </a:lnTo>
                  <a:lnTo>
                    <a:pt x="269771" y="444386"/>
                  </a:lnTo>
                  <a:lnTo>
                    <a:pt x="311912" y="431309"/>
                  </a:lnTo>
                  <a:lnTo>
                    <a:pt x="350051" y="410616"/>
                  </a:lnTo>
                  <a:lnTo>
                    <a:pt x="383286" y="383206"/>
                  </a:lnTo>
                  <a:lnTo>
                    <a:pt x="410710" y="349980"/>
                  </a:lnTo>
                  <a:lnTo>
                    <a:pt x="431419" y="311838"/>
                  </a:lnTo>
                  <a:lnTo>
                    <a:pt x="444507" y="269681"/>
                  </a:lnTo>
                  <a:lnTo>
                    <a:pt x="449072" y="224409"/>
                  </a:lnTo>
                  <a:lnTo>
                    <a:pt x="444507" y="179178"/>
                  </a:lnTo>
                  <a:lnTo>
                    <a:pt x="431419" y="137052"/>
                  </a:lnTo>
                  <a:lnTo>
                    <a:pt x="410710" y="98933"/>
                  </a:lnTo>
                  <a:lnTo>
                    <a:pt x="383286" y="65722"/>
                  </a:lnTo>
                  <a:lnTo>
                    <a:pt x="350051" y="38321"/>
                  </a:lnTo>
                  <a:lnTo>
                    <a:pt x="311912" y="17633"/>
                  </a:lnTo>
                  <a:lnTo>
                    <a:pt x="269771" y="4558"/>
                  </a:lnTo>
                  <a:lnTo>
                    <a:pt x="2245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1617" y="2869310"/>
              <a:ext cx="449580" cy="448945"/>
            </a:xfrm>
            <a:custGeom>
              <a:avLst/>
              <a:gdLst/>
              <a:ahLst/>
              <a:cxnLst/>
              <a:rect l="l" t="t" r="r" b="b"/>
              <a:pathLst>
                <a:path w="449579" h="448945">
                  <a:moveTo>
                    <a:pt x="0" y="224409"/>
                  </a:moveTo>
                  <a:lnTo>
                    <a:pt x="4564" y="179178"/>
                  </a:lnTo>
                  <a:lnTo>
                    <a:pt x="17652" y="137052"/>
                  </a:lnTo>
                  <a:lnTo>
                    <a:pt x="38361" y="98933"/>
                  </a:lnTo>
                  <a:lnTo>
                    <a:pt x="65786" y="65722"/>
                  </a:lnTo>
                  <a:lnTo>
                    <a:pt x="99020" y="38321"/>
                  </a:lnTo>
                  <a:lnTo>
                    <a:pt x="137160" y="17633"/>
                  </a:lnTo>
                  <a:lnTo>
                    <a:pt x="179300" y="4558"/>
                  </a:lnTo>
                  <a:lnTo>
                    <a:pt x="224536" y="0"/>
                  </a:lnTo>
                  <a:lnTo>
                    <a:pt x="269771" y="4558"/>
                  </a:lnTo>
                  <a:lnTo>
                    <a:pt x="311912" y="17633"/>
                  </a:lnTo>
                  <a:lnTo>
                    <a:pt x="350051" y="38321"/>
                  </a:lnTo>
                  <a:lnTo>
                    <a:pt x="383286" y="65722"/>
                  </a:lnTo>
                  <a:lnTo>
                    <a:pt x="410710" y="98933"/>
                  </a:lnTo>
                  <a:lnTo>
                    <a:pt x="431419" y="137052"/>
                  </a:lnTo>
                  <a:lnTo>
                    <a:pt x="444507" y="179178"/>
                  </a:lnTo>
                  <a:lnTo>
                    <a:pt x="449072" y="224409"/>
                  </a:lnTo>
                  <a:lnTo>
                    <a:pt x="444507" y="269681"/>
                  </a:lnTo>
                  <a:lnTo>
                    <a:pt x="431419" y="311838"/>
                  </a:lnTo>
                  <a:lnTo>
                    <a:pt x="410710" y="349980"/>
                  </a:lnTo>
                  <a:lnTo>
                    <a:pt x="383286" y="383206"/>
                  </a:lnTo>
                  <a:lnTo>
                    <a:pt x="350051" y="410616"/>
                  </a:lnTo>
                  <a:lnTo>
                    <a:pt x="311912" y="431309"/>
                  </a:lnTo>
                  <a:lnTo>
                    <a:pt x="269771" y="444386"/>
                  </a:lnTo>
                  <a:lnTo>
                    <a:pt x="224536" y="448944"/>
                  </a:lnTo>
                  <a:lnTo>
                    <a:pt x="179300" y="444386"/>
                  </a:lnTo>
                  <a:lnTo>
                    <a:pt x="137160" y="431309"/>
                  </a:lnTo>
                  <a:lnTo>
                    <a:pt x="99020" y="410616"/>
                  </a:lnTo>
                  <a:lnTo>
                    <a:pt x="65786" y="383206"/>
                  </a:lnTo>
                  <a:lnTo>
                    <a:pt x="38361" y="349980"/>
                  </a:lnTo>
                  <a:lnTo>
                    <a:pt x="17652" y="311838"/>
                  </a:lnTo>
                  <a:lnTo>
                    <a:pt x="4564" y="269681"/>
                  </a:lnTo>
                  <a:lnTo>
                    <a:pt x="0" y="22440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58457" y="2509011"/>
              <a:ext cx="572135" cy="572135"/>
            </a:xfrm>
            <a:custGeom>
              <a:avLst/>
              <a:gdLst/>
              <a:ahLst/>
              <a:cxnLst/>
              <a:rect l="l" t="t" r="r" b="b"/>
              <a:pathLst>
                <a:path w="572134" h="572135">
                  <a:moveTo>
                    <a:pt x="286003" y="0"/>
                  </a:moveTo>
                  <a:lnTo>
                    <a:pt x="239604" y="3742"/>
                  </a:lnTo>
                  <a:lnTo>
                    <a:pt x="195592" y="14577"/>
                  </a:lnTo>
                  <a:lnTo>
                    <a:pt x="154554" y="31917"/>
                  </a:lnTo>
                  <a:lnTo>
                    <a:pt x="117079" y="55172"/>
                  </a:lnTo>
                  <a:lnTo>
                    <a:pt x="83756" y="83756"/>
                  </a:lnTo>
                  <a:lnTo>
                    <a:pt x="55172" y="117079"/>
                  </a:lnTo>
                  <a:lnTo>
                    <a:pt x="31917" y="154554"/>
                  </a:lnTo>
                  <a:lnTo>
                    <a:pt x="14577" y="195592"/>
                  </a:lnTo>
                  <a:lnTo>
                    <a:pt x="3742" y="239604"/>
                  </a:lnTo>
                  <a:lnTo>
                    <a:pt x="0" y="286003"/>
                  </a:lnTo>
                  <a:lnTo>
                    <a:pt x="3742" y="332406"/>
                  </a:lnTo>
                  <a:lnTo>
                    <a:pt x="14577" y="376429"/>
                  </a:lnTo>
                  <a:lnTo>
                    <a:pt x="31917" y="417481"/>
                  </a:lnTo>
                  <a:lnTo>
                    <a:pt x="55172" y="454972"/>
                  </a:lnTo>
                  <a:lnTo>
                    <a:pt x="83756" y="488314"/>
                  </a:lnTo>
                  <a:lnTo>
                    <a:pt x="117079" y="516917"/>
                  </a:lnTo>
                  <a:lnTo>
                    <a:pt x="154554" y="540190"/>
                  </a:lnTo>
                  <a:lnTo>
                    <a:pt x="195592" y="557544"/>
                  </a:lnTo>
                  <a:lnTo>
                    <a:pt x="239604" y="568389"/>
                  </a:lnTo>
                  <a:lnTo>
                    <a:pt x="286003" y="572135"/>
                  </a:lnTo>
                  <a:lnTo>
                    <a:pt x="332403" y="568389"/>
                  </a:lnTo>
                  <a:lnTo>
                    <a:pt x="376415" y="557544"/>
                  </a:lnTo>
                  <a:lnTo>
                    <a:pt x="417453" y="540190"/>
                  </a:lnTo>
                  <a:lnTo>
                    <a:pt x="454928" y="516917"/>
                  </a:lnTo>
                  <a:lnTo>
                    <a:pt x="488251" y="488314"/>
                  </a:lnTo>
                  <a:lnTo>
                    <a:pt x="516835" y="454972"/>
                  </a:lnTo>
                  <a:lnTo>
                    <a:pt x="540090" y="417481"/>
                  </a:lnTo>
                  <a:lnTo>
                    <a:pt x="557430" y="376429"/>
                  </a:lnTo>
                  <a:lnTo>
                    <a:pt x="568265" y="332406"/>
                  </a:lnTo>
                  <a:lnTo>
                    <a:pt x="572008" y="286003"/>
                  </a:lnTo>
                  <a:lnTo>
                    <a:pt x="568265" y="239604"/>
                  </a:lnTo>
                  <a:lnTo>
                    <a:pt x="557430" y="195592"/>
                  </a:lnTo>
                  <a:lnTo>
                    <a:pt x="540090" y="154554"/>
                  </a:lnTo>
                  <a:lnTo>
                    <a:pt x="516835" y="117079"/>
                  </a:lnTo>
                  <a:lnTo>
                    <a:pt x="488251" y="83756"/>
                  </a:lnTo>
                  <a:lnTo>
                    <a:pt x="454928" y="55172"/>
                  </a:lnTo>
                  <a:lnTo>
                    <a:pt x="417453" y="31917"/>
                  </a:lnTo>
                  <a:lnTo>
                    <a:pt x="376415" y="14577"/>
                  </a:lnTo>
                  <a:lnTo>
                    <a:pt x="332403" y="3742"/>
                  </a:lnTo>
                  <a:lnTo>
                    <a:pt x="2860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58457" y="2509011"/>
              <a:ext cx="572135" cy="572135"/>
            </a:xfrm>
            <a:custGeom>
              <a:avLst/>
              <a:gdLst/>
              <a:ahLst/>
              <a:cxnLst/>
              <a:rect l="l" t="t" r="r" b="b"/>
              <a:pathLst>
                <a:path w="572134" h="572135">
                  <a:moveTo>
                    <a:pt x="0" y="286003"/>
                  </a:moveTo>
                  <a:lnTo>
                    <a:pt x="3742" y="239604"/>
                  </a:lnTo>
                  <a:lnTo>
                    <a:pt x="14577" y="195592"/>
                  </a:lnTo>
                  <a:lnTo>
                    <a:pt x="31917" y="154554"/>
                  </a:lnTo>
                  <a:lnTo>
                    <a:pt x="55172" y="117079"/>
                  </a:lnTo>
                  <a:lnTo>
                    <a:pt x="83756" y="83756"/>
                  </a:lnTo>
                  <a:lnTo>
                    <a:pt x="117079" y="55172"/>
                  </a:lnTo>
                  <a:lnTo>
                    <a:pt x="154554" y="31917"/>
                  </a:lnTo>
                  <a:lnTo>
                    <a:pt x="195592" y="14577"/>
                  </a:lnTo>
                  <a:lnTo>
                    <a:pt x="239604" y="3742"/>
                  </a:lnTo>
                  <a:lnTo>
                    <a:pt x="286003" y="0"/>
                  </a:lnTo>
                  <a:lnTo>
                    <a:pt x="332403" y="3742"/>
                  </a:lnTo>
                  <a:lnTo>
                    <a:pt x="376415" y="14577"/>
                  </a:lnTo>
                  <a:lnTo>
                    <a:pt x="417453" y="31917"/>
                  </a:lnTo>
                  <a:lnTo>
                    <a:pt x="454928" y="55172"/>
                  </a:lnTo>
                  <a:lnTo>
                    <a:pt x="488251" y="83756"/>
                  </a:lnTo>
                  <a:lnTo>
                    <a:pt x="516835" y="117079"/>
                  </a:lnTo>
                  <a:lnTo>
                    <a:pt x="540090" y="154554"/>
                  </a:lnTo>
                  <a:lnTo>
                    <a:pt x="557430" y="195592"/>
                  </a:lnTo>
                  <a:lnTo>
                    <a:pt x="568265" y="239604"/>
                  </a:lnTo>
                  <a:lnTo>
                    <a:pt x="572008" y="286003"/>
                  </a:lnTo>
                  <a:lnTo>
                    <a:pt x="568265" y="332406"/>
                  </a:lnTo>
                  <a:lnTo>
                    <a:pt x="557430" y="376429"/>
                  </a:lnTo>
                  <a:lnTo>
                    <a:pt x="540090" y="417481"/>
                  </a:lnTo>
                  <a:lnTo>
                    <a:pt x="516835" y="454972"/>
                  </a:lnTo>
                  <a:lnTo>
                    <a:pt x="488251" y="488314"/>
                  </a:lnTo>
                  <a:lnTo>
                    <a:pt x="454928" y="516917"/>
                  </a:lnTo>
                  <a:lnTo>
                    <a:pt x="417453" y="540190"/>
                  </a:lnTo>
                  <a:lnTo>
                    <a:pt x="376415" y="557544"/>
                  </a:lnTo>
                  <a:lnTo>
                    <a:pt x="332403" y="568389"/>
                  </a:lnTo>
                  <a:lnTo>
                    <a:pt x="286003" y="572135"/>
                  </a:lnTo>
                  <a:lnTo>
                    <a:pt x="239604" y="568389"/>
                  </a:lnTo>
                  <a:lnTo>
                    <a:pt x="195592" y="557544"/>
                  </a:lnTo>
                  <a:lnTo>
                    <a:pt x="154554" y="540190"/>
                  </a:lnTo>
                  <a:lnTo>
                    <a:pt x="117079" y="516917"/>
                  </a:lnTo>
                  <a:lnTo>
                    <a:pt x="83756" y="488314"/>
                  </a:lnTo>
                  <a:lnTo>
                    <a:pt x="55172" y="454972"/>
                  </a:lnTo>
                  <a:lnTo>
                    <a:pt x="31917" y="417481"/>
                  </a:lnTo>
                  <a:lnTo>
                    <a:pt x="14577" y="376429"/>
                  </a:lnTo>
                  <a:lnTo>
                    <a:pt x="3742" y="332406"/>
                  </a:lnTo>
                  <a:lnTo>
                    <a:pt x="0" y="2860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22194" y="2680741"/>
            <a:ext cx="5355590" cy="17595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213225" algn="ctr">
              <a:lnSpc>
                <a:spcPct val="100000"/>
              </a:lnSpc>
              <a:spcBef>
                <a:spcPts val="655"/>
              </a:spcBef>
            </a:pP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Гениальность</a:t>
            </a:r>
            <a:endParaRPr sz="1500">
              <a:latin typeface="Calibri"/>
              <a:cs typeface="Calibri"/>
            </a:endParaRPr>
          </a:p>
          <a:p>
            <a:pPr marL="619125" algn="ctr">
              <a:lnSpc>
                <a:spcPct val="100000"/>
              </a:lnSpc>
              <a:spcBef>
                <a:spcPts val="550"/>
              </a:spcBef>
            </a:pP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Талант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500">
              <a:latin typeface="Calibri"/>
              <a:cs typeface="Calibri"/>
            </a:endParaRPr>
          </a:p>
          <a:p>
            <a:pPr marL="1261110">
              <a:lnSpc>
                <a:spcPct val="100000"/>
              </a:lnSpc>
            </a:pP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Одаренность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Склонность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НАПРАВЛЕННОСТЬ</a:t>
            </a:r>
            <a:r>
              <a:rPr spc="-185" dirty="0"/>
              <a:t> </a:t>
            </a:r>
            <a:r>
              <a:rPr spc="-10" dirty="0"/>
              <a:t>ЛИЧНОСТИ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967105">
              <a:lnSpc>
                <a:spcPts val="2590"/>
              </a:lnSpc>
              <a:spcBef>
                <a:spcPts val="730"/>
              </a:spcBef>
            </a:pPr>
            <a:r>
              <a:rPr spc="-20" dirty="0"/>
              <a:t>НАПРАВЛЕННОСТЬ </a:t>
            </a:r>
            <a:r>
              <a:rPr dirty="0"/>
              <a:t>ЛИЧНОСТИ</a:t>
            </a:r>
            <a:r>
              <a:rPr spc="-125" dirty="0"/>
              <a:t> </a:t>
            </a:r>
            <a:r>
              <a:rPr spc="-50" dirty="0">
                <a:solidFill>
                  <a:srgbClr val="001F5F"/>
                </a:solidFill>
              </a:rPr>
              <a:t>–</a:t>
            </a:r>
          </a:p>
          <a:p>
            <a:pPr marL="12700" marR="5080">
              <a:lnSpc>
                <a:spcPct val="80000"/>
              </a:lnSpc>
              <a:spcBef>
                <a:spcPts val="25"/>
              </a:spcBef>
            </a:pPr>
            <a:r>
              <a:rPr dirty="0">
                <a:solidFill>
                  <a:srgbClr val="001F5F"/>
                </a:solidFill>
              </a:rPr>
              <a:t>индивидуальная</a:t>
            </a:r>
            <a:r>
              <a:rPr spc="-10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система устойчивых</a:t>
            </a:r>
            <a:r>
              <a:rPr spc="-10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побуждений </a:t>
            </a:r>
            <a:r>
              <a:rPr dirty="0">
                <a:solidFill>
                  <a:srgbClr val="001F5F"/>
                </a:solidFill>
              </a:rPr>
              <a:t>(мотивов)</a:t>
            </a:r>
            <a:r>
              <a:rPr spc="-8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человека, </a:t>
            </a:r>
            <a:r>
              <a:rPr dirty="0">
                <a:solidFill>
                  <a:srgbClr val="001F5F"/>
                </a:solidFill>
              </a:rPr>
              <a:t>которая</a:t>
            </a:r>
            <a:r>
              <a:rPr spc="-10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складывается</a:t>
            </a:r>
            <a:r>
              <a:rPr spc="-130" dirty="0">
                <a:solidFill>
                  <a:srgbClr val="001F5F"/>
                </a:solidFill>
              </a:rPr>
              <a:t> </a:t>
            </a:r>
            <a:r>
              <a:rPr spc="-50" dirty="0">
                <a:solidFill>
                  <a:srgbClr val="001F5F"/>
                </a:solidFill>
              </a:rPr>
              <a:t>в </a:t>
            </a:r>
            <a:r>
              <a:rPr dirty="0">
                <a:solidFill>
                  <a:srgbClr val="001F5F"/>
                </a:solidFill>
              </a:rPr>
              <a:t>процессе</a:t>
            </a:r>
            <a:r>
              <a:rPr spc="-8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формирования </a:t>
            </a:r>
            <a:r>
              <a:rPr dirty="0">
                <a:solidFill>
                  <a:srgbClr val="001F5F"/>
                </a:solidFill>
              </a:rPr>
              <a:t>и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развития</a:t>
            </a:r>
            <a:r>
              <a:rPr spc="-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личности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spc="-50" dirty="0">
                <a:solidFill>
                  <a:srgbClr val="001F5F"/>
                </a:solidFill>
              </a:rPr>
              <a:t>и</a:t>
            </a:r>
          </a:p>
          <a:p>
            <a:pPr marL="12700" marR="1221105">
              <a:lnSpc>
                <a:spcPct val="80000"/>
              </a:lnSpc>
            </a:pPr>
            <a:r>
              <a:rPr spc="-10" dirty="0">
                <a:solidFill>
                  <a:srgbClr val="001F5F"/>
                </a:solidFill>
              </a:rPr>
              <a:t>определяет</a:t>
            </a:r>
            <a:r>
              <a:rPr spc="-90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его </a:t>
            </a:r>
            <a:r>
              <a:rPr spc="-10" dirty="0">
                <a:solidFill>
                  <a:srgbClr val="001F5F"/>
                </a:solidFill>
              </a:rPr>
              <a:t>избирательность</a:t>
            </a:r>
          </a:p>
          <a:p>
            <a:pPr marL="12700">
              <a:lnSpc>
                <a:spcPts val="2590"/>
              </a:lnSpc>
            </a:pPr>
            <a:r>
              <a:rPr dirty="0">
                <a:solidFill>
                  <a:srgbClr val="001F5F"/>
                </a:solidFill>
              </a:rPr>
              <a:t>отношений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и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активность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7828" y="1534490"/>
            <a:ext cx="2854325" cy="326897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5"/>
              </a:spcBef>
            </a:pP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НАПРАВЛЕННОСТЬ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ЛИЧНОСТИ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710"/>
              </a:lnSpc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ХАРАКТЕРИЗУЕТСЯ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уровнем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широтой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интенсивностью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устойчивостью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действенностью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0690"/>
            <a:ext cx="384429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Мотив</a:t>
            </a:r>
            <a:r>
              <a:rPr sz="28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(от</a:t>
            </a:r>
            <a:r>
              <a:rPr sz="28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лат.</a:t>
            </a:r>
            <a:r>
              <a:rPr sz="28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moveo</a:t>
            </a:r>
            <a:r>
              <a:rPr sz="28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двигаю;</a:t>
            </a:r>
            <a:r>
              <a:rPr sz="28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англ. incentive)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мотивация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7828" y="1610690"/>
            <a:ext cx="32296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Потребность</a:t>
            </a:r>
            <a:r>
              <a:rPr sz="2800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(англ. needs)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пирамида маслоу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3578"/>
            <a:ext cx="8202177" cy="50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HelveticaNeue"/>
              </a:rPr>
              <a:t>Пирамида </a:t>
            </a:r>
            <a:r>
              <a:rPr lang="ru-RU" sz="2400" b="1" dirty="0" err="1">
                <a:solidFill>
                  <a:srgbClr val="000000"/>
                </a:solidFill>
                <a:latin typeface="HelveticaNeue"/>
              </a:rPr>
              <a:t>Маслоу</a:t>
            </a:r>
            <a:r>
              <a:rPr lang="ru-RU" sz="2400" b="1" dirty="0">
                <a:solidFill>
                  <a:srgbClr val="000000"/>
                </a:solidFill>
                <a:latin typeface="HelveticaNeue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HelveticaNeue"/>
              </a:rPr>
              <a:t>— это упрощенная модель иерархической теории человеческих потребностей, разработанной Абрахамом </a:t>
            </a:r>
            <a:r>
              <a:rPr lang="ru-RU" sz="2400" dirty="0" err="1">
                <a:solidFill>
                  <a:srgbClr val="000000"/>
                </a:solidFill>
                <a:latin typeface="HelveticaNeue"/>
              </a:rPr>
              <a:t>Маслоу</a:t>
            </a:r>
            <a:r>
              <a:rPr lang="ru-RU" sz="2400" dirty="0">
                <a:solidFill>
                  <a:srgbClr val="000000"/>
                </a:solidFill>
                <a:latin typeface="HelveticaNeue"/>
              </a:rPr>
              <a:t>.</a:t>
            </a:r>
            <a:endParaRPr lang="ru-RU" sz="2400" dirty="0"/>
          </a:p>
        </p:txBody>
      </p:sp>
      <p:sp>
        <p:nvSpPr>
          <p:cNvPr id="6" name="Google Shape;276;p15"/>
          <p:cNvSpPr txBox="1">
            <a:spLocks/>
          </p:cNvSpPr>
          <p:nvPr/>
        </p:nvSpPr>
        <p:spPr bwMode="auto">
          <a:xfrm>
            <a:off x="323528" y="5537120"/>
            <a:ext cx="882047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ru-RU" sz="2400" b="1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Потребностью</a:t>
            </a:r>
            <a:r>
              <a:rPr lang="ru-RU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называют внутреннее состояние нужды, выражающее её зависимость от конкретных условий существования</a:t>
            </a:r>
            <a:r>
              <a:rPr lang="ru-RU" sz="2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06146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116" y="4409059"/>
            <a:ext cx="73266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latin typeface="Calibri"/>
                <a:cs typeface="Calibri"/>
              </a:rPr>
              <a:t>РАЗВИТИЕ</a:t>
            </a:r>
            <a:r>
              <a:rPr sz="4000" b="1" spc="-114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ПСИХИКИ</a:t>
            </a:r>
            <a:r>
              <a:rPr sz="4000" b="1" spc="-10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В</a:t>
            </a:r>
            <a:r>
              <a:rPr sz="4000" b="1" spc="-12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ПРОЦЕССЕ ОНТОГЕНЕЗА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РАЗВИТИЕ</a:t>
            </a:r>
            <a:r>
              <a:rPr sz="4000" spc="-125" dirty="0"/>
              <a:t> </a:t>
            </a:r>
            <a:r>
              <a:rPr sz="4000" dirty="0"/>
              <a:t>В</a:t>
            </a:r>
            <a:r>
              <a:rPr sz="4000" spc="-110" dirty="0"/>
              <a:t> </a:t>
            </a:r>
            <a:r>
              <a:rPr sz="4000" spc="-20" dirty="0"/>
              <a:t>ПРОЦЕССЕ</a:t>
            </a:r>
            <a:r>
              <a:rPr sz="4000" spc="-95" dirty="0"/>
              <a:t> </a:t>
            </a:r>
            <a:r>
              <a:rPr sz="4000" spc="-10" dirty="0"/>
              <a:t>ОНТОГЕНЕЗА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47825"/>
            <a:ext cx="3857625" cy="2440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5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СОЗНАНИЕ</a:t>
            </a:r>
            <a:r>
              <a:rPr sz="2400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(англ.</a:t>
            </a:r>
            <a:endParaRPr sz="2400">
              <a:latin typeface="Calibri"/>
              <a:cs typeface="Calibri"/>
            </a:endParaRPr>
          </a:p>
          <a:p>
            <a:pPr marL="12700" marR="516255">
              <a:lnSpc>
                <a:spcPct val="80000"/>
              </a:lnSpc>
              <a:spcBef>
                <a:spcPts val="290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consciousness)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высшая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форма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психического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отражения,</a:t>
            </a:r>
            <a:r>
              <a:rPr sz="24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свойственная общественно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развитому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человеку,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связанная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речью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сформированная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основе человеческой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практики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5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</a:rPr>
              <a:t>ОНТОГЕНЕЗ</a:t>
            </a:r>
            <a:r>
              <a:rPr sz="2400" spc="-50" dirty="0">
                <a:solidFill>
                  <a:srgbClr val="C00000"/>
                </a:solidFill>
              </a:rPr>
              <a:t> </a:t>
            </a:r>
            <a:r>
              <a:rPr sz="2400" dirty="0"/>
              <a:t>(греч.</a:t>
            </a:r>
            <a:r>
              <a:rPr sz="2400" spc="-85" dirty="0"/>
              <a:t> </a:t>
            </a:r>
            <a:r>
              <a:rPr sz="2400" spc="-10" dirty="0"/>
              <a:t>сущее,</a:t>
            </a:r>
            <a:endParaRPr sz="2400"/>
          </a:p>
          <a:p>
            <a:pPr marL="12700" marR="5080">
              <a:lnSpc>
                <a:spcPct val="80000"/>
              </a:lnSpc>
              <a:spcBef>
                <a:spcPts val="290"/>
              </a:spcBef>
            </a:pPr>
            <a:r>
              <a:rPr sz="2400" dirty="0"/>
              <a:t>существо;</a:t>
            </a:r>
            <a:r>
              <a:rPr sz="2400" spc="-105" dirty="0"/>
              <a:t> </a:t>
            </a:r>
            <a:r>
              <a:rPr sz="2400" spc="-10" dirty="0"/>
              <a:t>происхождение, </a:t>
            </a:r>
            <a:r>
              <a:rPr sz="2400" dirty="0"/>
              <a:t>развитие)</a:t>
            </a:r>
            <a:r>
              <a:rPr sz="2400" spc="-55" dirty="0"/>
              <a:t> </a:t>
            </a:r>
            <a:r>
              <a:rPr sz="2400" dirty="0"/>
              <a:t>–</a:t>
            </a:r>
            <a:r>
              <a:rPr sz="2400" spc="-45" dirty="0"/>
              <a:t> </a:t>
            </a:r>
            <a:r>
              <a:rPr sz="2400" spc="-10" dirty="0"/>
              <a:t>происхождение </a:t>
            </a:r>
            <a:r>
              <a:rPr sz="2400" dirty="0"/>
              <a:t>и</a:t>
            </a:r>
            <a:r>
              <a:rPr sz="2400" spc="-55" dirty="0"/>
              <a:t> </a:t>
            </a:r>
            <a:r>
              <a:rPr sz="2400" dirty="0"/>
              <a:t>развитие</a:t>
            </a:r>
            <a:r>
              <a:rPr sz="2400" spc="-55" dirty="0"/>
              <a:t> </a:t>
            </a:r>
            <a:r>
              <a:rPr sz="2400" spc="-10" dirty="0"/>
              <a:t>организма; </a:t>
            </a:r>
            <a:r>
              <a:rPr sz="2400" dirty="0"/>
              <a:t>процесс</a:t>
            </a:r>
            <a:r>
              <a:rPr sz="2400" spc="-114" dirty="0"/>
              <a:t> </a:t>
            </a:r>
            <a:r>
              <a:rPr sz="2400" spc="-10" dirty="0"/>
              <a:t>индивидуального </a:t>
            </a:r>
            <a:r>
              <a:rPr sz="2400" dirty="0"/>
              <a:t>развития,</a:t>
            </a:r>
            <a:r>
              <a:rPr sz="2400" spc="-65" dirty="0"/>
              <a:t> </a:t>
            </a:r>
            <a:r>
              <a:rPr sz="2400" dirty="0"/>
              <a:t>в</a:t>
            </a:r>
            <a:r>
              <a:rPr sz="2400" spc="-75" dirty="0"/>
              <a:t> </a:t>
            </a:r>
            <a:r>
              <a:rPr sz="2400" spc="-10" dirty="0"/>
              <a:t>ходе</a:t>
            </a:r>
            <a:r>
              <a:rPr sz="2400" spc="-65" dirty="0"/>
              <a:t> </a:t>
            </a:r>
            <a:r>
              <a:rPr sz="2400" spc="-10" dirty="0"/>
              <a:t>которого осуществляются</a:t>
            </a:r>
            <a:endParaRPr sz="2400"/>
          </a:p>
          <a:p>
            <a:pPr marL="12700" marR="1184275">
              <a:lnSpc>
                <a:spcPct val="80000"/>
              </a:lnSpc>
            </a:pPr>
            <a:r>
              <a:rPr sz="2400" spc="-20" dirty="0"/>
              <a:t>последовательные </a:t>
            </a:r>
            <a:r>
              <a:rPr sz="2400" spc="-10" dirty="0"/>
              <a:t>морфологические,</a:t>
            </a:r>
            <a:endParaRPr sz="2400"/>
          </a:p>
          <a:p>
            <a:pPr marL="12700" marR="622300">
              <a:lnSpc>
                <a:spcPct val="80000"/>
              </a:lnSpc>
              <a:spcBef>
                <a:spcPts val="5"/>
              </a:spcBef>
            </a:pPr>
            <a:r>
              <a:rPr sz="2400" spc="-10" dirty="0"/>
              <a:t>физиологические, биохимические</a:t>
            </a:r>
            <a:r>
              <a:rPr sz="2400" spc="-40" dirty="0"/>
              <a:t> </a:t>
            </a:r>
            <a:r>
              <a:rPr sz="2400" spc="-50" dirty="0"/>
              <a:t>и </a:t>
            </a:r>
            <a:r>
              <a:rPr sz="2400" spc="-10" dirty="0"/>
              <a:t>психофизиологические</a:t>
            </a:r>
            <a:endParaRPr sz="2400"/>
          </a:p>
          <a:p>
            <a:pPr marL="12700">
              <a:lnSpc>
                <a:spcPts val="2014"/>
              </a:lnSpc>
            </a:pPr>
            <a:r>
              <a:rPr sz="2400" spc="-10" dirty="0"/>
              <a:t>трансформации</a:t>
            </a:r>
            <a:r>
              <a:rPr sz="2400" spc="-30" dirty="0"/>
              <a:t> </a:t>
            </a:r>
            <a:r>
              <a:rPr sz="2400" dirty="0"/>
              <a:t>в</a:t>
            </a:r>
            <a:r>
              <a:rPr sz="2400" spc="-25" dirty="0"/>
              <a:t> </a:t>
            </a:r>
            <a:r>
              <a:rPr sz="2400" spc="-10" dirty="0"/>
              <a:t>течение</a:t>
            </a:r>
            <a:endParaRPr sz="2400"/>
          </a:p>
          <a:p>
            <a:pPr marL="12700">
              <a:lnSpc>
                <a:spcPts val="2305"/>
              </a:lnSpc>
            </a:pPr>
            <a:r>
              <a:rPr sz="2400" dirty="0"/>
              <a:t>всего</a:t>
            </a:r>
            <a:r>
              <a:rPr sz="2400" spc="-75" dirty="0"/>
              <a:t> </a:t>
            </a:r>
            <a:r>
              <a:rPr sz="2400" dirty="0"/>
              <a:t>жизненного</a:t>
            </a:r>
            <a:r>
              <a:rPr sz="2400" spc="-60" dirty="0"/>
              <a:t> </a:t>
            </a:r>
            <a:r>
              <a:rPr sz="2400" spc="-10" dirty="0"/>
              <a:t>цикла</a:t>
            </a:r>
            <a:endParaRPr sz="2400"/>
          </a:p>
          <a:p>
            <a:pPr marL="12700">
              <a:lnSpc>
                <a:spcPts val="2590"/>
              </a:lnSpc>
            </a:pPr>
            <a:r>
              <a:rPr sz="2400" spc="-10" dirty="0"/>
              <a:t>организма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0723" name="Picture 2" descr="C:\Users\Алексей\Desktop\Л3 медунив леч\никогда не верьте уша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3" y="303213"/>
            <a:ext cx="8993187" cy="58229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939540"/>
          </a:xfrm>
        </p:spPr>
        <p:txBody>
          <a:bodyPr/>
          <a:lstStyle/>
          <a:p>
            <a:r>
              <a:rPr lang="ru-RU" sz="3200" b="1" dirty="0"/>
              <a:t>Сознание </a:t>
            </a:r>
            <a:r>
              <a:rPr lang="ru-RU" sz="3200" dirty="0"/>
              <a:t>– высшая свойственная только человеку форма отражения объективных устойчивых свойств и закономерностей окружающего мира, формирование у человека внутренней модели внешнего мира, в результате чего достигается познание и преобразование окружающей действительности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3156"/>
            <a:ext cx="8496944" cy="1554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3200" dirty="0"/>
          </a:p>
          <a:p>
            <a:pPr algn="ctr"/>
            <a:r>
              <a:rPr lang="ru-RU" sz="3100" b="1" dirty="0"/>
              <a:t>Материалистическая трактовка сознания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409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istorija/Razvitie-drevnikh-ljudej/0001-002-Vypolnila-Pavlovskaja-Kristina-Uchenitsa-11-klassa-Tjoplovskoj-SO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33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ravlencam.ru/files/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1845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58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3600"/>
            <a:ext cx="8229600" cy="3311504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/>
            </a:pPr>
            <a:r>
              <a:rPr lang="ru-RU" sz="2800" b="1" dirty="0">
                <a:solidFill>
                  <a:srgbClr val="3E3D00"/>
                </a:solidFill>
              </a:rPr>
              <a:t>внешний предметный и духовный мир </a:t>
            </a:r>
            <a:r>
              <a:rPr lang="ru-RU" sz="2800" dirty="0">
                <a:solidFill>
                  <a:srgbClr val="3E3D00"/>
                </a:solidFill>
              </a:rPr>
              <a:t>- конкретно-чувственные и понятийные образы;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ru-RU" sz="2800" b="1" dirty="0">
                <a:solidFill>
                  <a:srgbClr val="3E3D00"/>
                </a:solidFill>
              </a:rPr>
              <a:t>социокультурная среда </a:t>
            </a:r>
            <a:r>
              <a:rPr lang="ru-RU" sz="2800" dirty="0">
                <a:solidFill>
                  <a:srgbClr val="3E3D00"/>
                </a:solidFill>
              </a:rPr>
              <a:t>- общие понятия, этические, эстетические установки, социальные идеалы, правовые нормы и т.д.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ru-RU" sz="2800" b="1" dirty="0">
                <a:solidFill>
                  <a:srgbClr val="3E3D00"/>
                </a:solidFill>
              </a:rPr>
              <a:t>духовный мир индивида</a:t>
            </a:r>
            <a:r>
              <a:rPr lang="ru-RU" sz="2800" dirty="0">
                <a:solidFill>
                  <a:srgbClr val="3E3D00"/>
                </a:solidFill>
              </a:rPr>
              <a:t>, его собственный уникальный опыт жизни и переживаний.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57313"/>
            <a:ext cx="8229600" cy="783121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C00000"/>
                </a:solidFill>
              </a:rPr>
              <a:t>Источники сознания:</a:t>
            </a:r>
          </a:p>
        </p:txBody>
      </p:sp>
      <p:pic>
        <p:nvPicPr>
          <p:cNvPr id="6" name="Picture 7" descr="chto-posmotret-v-Simferopole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33987"/>
            <a:ext cx="3024064" cy="201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363664812_obschestv_organizaci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789" y="4633987"/>
            <a:ext cx="2880793" cy="182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wLWE2Y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669170"/>
            <a:ext cx="23034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548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8331" y="260648"/>
            <a:ext cx="8229600" cy="78581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altLang="ru-RU" b="1" dirty="0"/>
              <a:t>Функции сознания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42160"/>
            <a:ext cx="8229600" cy="5597797"/>
          </a:xfrm>
        </p:spPr>
        <p:txBody>
          <a:bodyPr rtlCol="0">
            <a:normAutofit fontScale="85000" lnSpcReduction="20000"/>
          </a:bodyPr>
          <a:lstStyle/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/>
              <a:t>1. Функция отражения.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/>
              <a:t>2. Функция целеполагания.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/>
              <a:t>3. Творческая функция (творчество есть путь и средство самопознания и развития сознания человека через восприятие им своих собственных творений).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/>
              <a:t>4. Функция оценки и регуляции поведения и деятельности.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/>
              <a:t>5. Функция построения отношения к миру, другим людям, себе.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/>
              <a:t>6. Духовная функция – обусловливающая становление индивидуальности и развитие духовности.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/>
              <a:t>7. Рефлексивная функция, являющаяся основной, характеризующей сознание функцией.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647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3700"/>
              </a:lnSpc>
              <a:spcAft>
                <a:spcPts val="0"/>
              </a:spcAft>
              <a:defRPr/>
            </a:pPr>
            <a:r>
              <a:rPr lang="ru-RU" dirty="0"/>
              <a:t>Свойства сознания как функционального органа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5229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/>
              <a:t>1) </a:t>
            </a:r>
            <a:r>
              <a:rPr lang="ru-RU" sz="4500" b="1" dirty="0"/>
              <a:t>реактивность</a:t>
            </a:r>
            <a:r>
              <a:rPr lang="ru-RU" sz="4500" dirty="0"/>
              <a:t> (способность к реагированию);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/>
              <a:t>2) </a:t>
            </a:r>
            <a:r>
              <a:rPr lang="ru-RU" sz="4500" b="1" dirty="0"/>
              <a:t>чувствительность</a:t>
            </a:r>
            <a:r>
              <a:rPr lang="ru-RU" sz="4500" dirty="0"/>
              <a:t> (способность чувствовать и сочувствовать);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/>
              <a:t>3) </a:t>
            </a:r>
            <a:r>
              <a:rPr lang="ru-RU" sz="4500" b="1" dirty="0" err="1"/>
              <a:t>диалогизм</a:t>
            </a:r>
            <a:r>
              <a:rPr lang="ru-RU" sz="4500" dirty="0"/>
              <a:t> (способность к восприятию себе подобных, а также самосознание как возможность вести внутренний диалог с собой);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/>
              <a:t>4) </a:t>
            </a:r>
            <a:r>
              <a:rPr lang="ru-RU" sz="4500" b="1" dirty="0" err="1"/>
              <a:t>полифоничность</a:t>
            </a:r>
            <a:r>
              <a:rPr lang="ru-RU" sz="4500" dirty="0"/>
              <a:t> (множественность протекания психических процессов одновременно);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/>
              <a:t>5) </a:t>
            </a:r>
            <a:r>
              <a:rPr lang="ru-RU" sz="4500" b="1" dirty="0"/>
              <a:t>спонтанность развития </a:t>
            </a:r>
            <a:r>
              <a:rPr lang="ru-RU" sz="4500" dirty="0"/>
              <a:t>(сознание каждого человека уникально, его развитие в онтогенезе не может жестко обусловливаться ни индивидными качествами, ни воздействием социальной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043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сознания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040560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700" dirty="0"/>
              <a:t>Категоричность – отражение мира сквозь призму общечеловеческих знаний и позиций, отражение мира на основе концептуальных схем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700" dirty="0"/>
              <a:t>Отражение существенных, наиболее значимых в данной ситуации взаимосвязей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700" dirty="0"/>
              <a:t>Осознание целей деятельности, предвосхищение их в системе общечеловеческих понятий и представлений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700" dirty="0"/>
              <a:t>Обусловленность индивидуального сознания общественными формами сознания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700" dirty="0"/>
              <a:t>Сознание – концептуальная модель собственной личности и построение взаимодействий с действительностью на этой основе.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2633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492443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Основные характеристики сознания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4"/>
            <a:ext cx="8686800" cy="574124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900" dirty="0"/>
              <a:t>1. Сознание - совокупность знаний об окружающем мире.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900" dirty="0"/>
              <a:t>2. В сознании зафиксировано четкое различие между субъектом и объектом, между «</a:t>
            </a:r>
            <a:r>
              <a:rPr lang="ru-RU" sz="5200" dirty="0"/>
              <a:t>я</a:t>
            </a:r>
            <a:r>
              <a:rPr lang="ru-RU" sz="3900" dirty="0"/>
              <a:t>» и «</a:t>
            </a:r>
            <a:r>
              <a:rPr lang="ru-RU" sz="5200" dirty="0"/>
              <a:t>не я</a:t>
            </a:r>
            <a:r>
              <a:rPr lang="ru-RU" sz="3900" dirty="0"/>
              <a:t>».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900" dirty="0"/>
              <a:t>3. Сознание обеспечивает осуществление целеполагающей деятельности человека.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900" dirty="0"/>
              <a:t>4. В структуру сознания входит и эмоциональная сфера человека. Она отвечает за формирование эмоциональных оценок в межличностных отношениях и самооценки, эмоциональных реакций на явления окружающего мира, на внутренние явления.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0"/>
            <a:ext cx="1882552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Работа сознания</a:t>
            </a:r>
          </a:p>
        </p:txBody>
      </p:sp>
      <p:pic>
        <p:nvPicPr>
          <p:cNvPr id="4" name="Содержимое 3" descr="i_0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7108" y="332656"/>
            <a:ext cx="6233164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54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Сознание рождается в бытии, отражает бытие и творит бытие</a:t>
            </a:r>
          </a:p>
        </p:txBody>
      </p:sp>
      <p:pic>
        <p:nvPicPr>
          <p:cNvPr id="34819" name="Содержимое 3" descr="1_struktura_soznaniy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050" y="1714500"/>
            <a:ext cx="6640513" cy="434657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12"/>
            <a:ext cx="8229600" cy="57689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Бытийное сознание: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/>
              <a:t> - решение комплексных задач поведения и деятельности человека;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/>
              <a:t>-  основа рефлексивного С., содержит в себе его истоки, поскольку значения и смыслы зарождаются в бытийном слое.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Значение</a:t>
            </a:r>
            <a:r>
              <a:rPr lang="ru-RU" sz="3200" dirty="0"/>
              <a:t> – это объективное содержание общественного сознания, усваиваемое человеком.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Смысл </a:t>
            </a:r>
            <a:r>
              <a:rPr lang="ru-RU" sz="3200" dirty="0"/>
              <a:t>– это субъективная интерпретация человеком объективных значений.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929687" cy="260985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Самосозна́ние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сознание субъектом самого себя в отличие от иного - других субъектов и мира вообще;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сознание человеком своего взаимодействия с объективным миром и миром субъективным (психикой), своих жизненно важных потребностей, мыслей, чувств, мотивов, инстинктов,  переживаний, действий.</a:t>
            </a:r>
          </a:p>
        </p:txBody>
      </p:sp>
      <p:pic>
        <p:nvPicPr>
          <p:cNvPr id="38915" name="Содержимое 3" descr="самосозн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3048000"/>
            <a:ext cx="7643812" cy="3675062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формируется самосознание</a:t>
            </a:r>
          </a:p>
        </p:txBody>
      </p:sp>
      <p:pic>
        <p:nvPicPr>
          <p:cNvPr id="39939" name="Содержимое 3" descr="как формируется сс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56792"/>
            <a:ext cx="8199814" cy="466421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59682" y="260648"/>
            <a:ext cx="6563072" cy="17145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u="sng" dirty="0"/>
              <a:t>Индивид (от лат. </a:t>
            </a:r>
            <a:r>
              <a:rPr lang="ru-RU" sz="2600" u="sng" dirty="0" err="1"/>
              <a:t>individuum</a:t>
            </a:r>
            <a:r>
              <a:rPr lang="ru-RU" sz="2600" u="sng" dirty="0"/>
              <a:t> – неделимое) </a:t>
            </a:r>
            <a:endParaRPr lang="ru-RU" sz="2600" dirty="0"/>
          </a:p>
          <a:p>
            <a:pPr marL="0" indent="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/>
              <a:t>В основе понятия индивида, по А.Н. Леонтьеву, лежит факт </a:t>
            </a:r>
            <a:r>
              <a:rPr lang="ru-RU" sz="2600" b="1" dirty="0"/>
              <a:t>неделимости, целостности </a:t>
            </a:r>
            <a:r>
              <a:rPr lang="ru-RU" sz="2600" dirty="0"/>
              <a:t>человека, наличия свойственных ему особенностей.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76686"/>
            <a:ext cx="86272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«</a:t>
            </a:r>
            <a:r>
              <a:rPr lang="ru-RU" sz="2400" i="1" dirty="0"/>
              <a:t>Индивид, </a:t>
            </a:r>
            <a:r>
              <a:rPr lang="ru-RU" sz="2000" i="1" dirty="0"/>
              <a:t>— писал А.Н. Леонтьев, — </a:t>
            </a:r>
            <a:r>
              <a:rPr lang="ru-RU" sz="2400" i="1" dirty="0"/>
              <a:t>это, прежде всего, генотипическое образование... Понятие «индивид» выражает неделимость, целостность и особенности конкретного субъекта, возникающие уже на ранних ступенях развития жизни. Индивид как целостность — это продукт биологической эволюции, в ходе которой происходит процесс не только дифференциации органов и функций, но также и их интеграции, их взаимного «</a:t>
            </a:r>
            <a:r>
              <a:rPr lang="ru-RU" sz="2400" i="1" dirty="0" err="1"/>
              <a:t>слаживания</a:t>
            </a:r>
            <a:r>
              <a:rPr lang="ru-RU" sz="2400" dirty="0"/>
              <a:t>».</a:t>
            </a:r>
          </a:p>
        </p:txBody>
      </p:sp>
      <p:pic>
        <p:nvPicPr>
          <p:cNvPr id="5" name="Picture 2" descr="А. Н. Леонть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833"/>
            <a:ext cx="2006371" cy="20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2364391"/>
            <a:ext cx="727280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38100"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2800" b="1" dirty="0">
                <a:solidFill>
                  <a:srgbClr val="000066"/>
                </a:solidFill>
              </a:rPr>
              <a:t>Индивид </a:t>
            </a:r>
            <a:r>
              <a:rPr lang="ru-RU" altLang="ru-RU" sz="2800" dirty="0">
                <a:solidFill>
                  <a:srgbClr val="000066"/>
                </a:solidFill>
              </a:rPr>
              <a:t>- отдельный человек, особь, принадлежащая к человеческому роду.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6" y="3418077"/>
            <a:ext cx="7473950" cy="1625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Возрастная</a:t>
            </a:r>
            <a:r>
              <a:rPr sz="20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психология</a:t>
            </a:r>
            <a:r>
              <a:rPr sz="2000" spc="-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20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это</a:t>
            </a:r>
            <a:r>
              <a:rPr sz="20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отрасль</a:t>
            </a:r>
            <a:r>
              <a:rPr sz="2000" spc="-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психологической</a:t>
            </a:r>
            <a:r>
              <a:rPr sz="2000" spc="-8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науки,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изучающая</a:t>
            </a:r>
            <a:r>
              <a:rPr sz="2000" spc="-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факты</a:t>
            </a:r>
            <a:r>
              <a:rPr sz="20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закономерности</a:t>
            </a:r>
            <a:r>
              <a:rPr sz="2000" spc="-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развития</a:t>
            </a:r>
            <a:r>
              <a:rPr sz="2000" spc="-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человека,</a:t>
            </a:r>
            <a:r>
              <a:rPr sz="2000" spc="-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возрастную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динамику</a:t>
            </a:r>
            <a:r>
              <a:rPr sz="20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его</a:t>
            </a:r>
            <a:r>
              <a:rPr sz="2000" spc="-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психики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4000" b="1" spc="-40" dirty="0">
                <a:solidFill>
                  <a:srgbClr val="C00000"/>
                </a:solidFill>
                <a:latin typeface="Calibri"/>
                <a:cs typeface="Calibri"/>
              </a:rPr>
              <a:t>ВОЗРАСТНАЯ</a:t>
            </a:r>
            <a:r>
              <a:rPr sz="4000" b="1" spc="-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ПСИХОЛОГИЯ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689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ЗАДАЧИ</a:t>
            </a:r>
            <a:r>
              <a:rPr sz="4000" spc="-155" dirty="0"/>
              <a:t> </a:t>
            </a:r>
            <a:r>
              <a:rPr sz="4000" spc="-40" dirty="0"/>
              <a:t>ВОЗРАСТНОЙ</a:t>
            </a:r>
            <a:r>
              <a:rPr sz="4000" spc="-145" dirty="0"/>
              <a:t> </a:t>
            </a:r>
            <a:r>
              <a:rPr sz="4000" spc="-10" dirty="0"/>
              <a:t>ПСИХОЛОГИИ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7047" rIns="0" bIns="0" rtlCol="0">
            <a:spAutoFit/>
          </a:bodyPr>
          <a:lstStyle/>
          <a:p>
            <a:pPr marL="344170" indent="-342265">
              <a:lnSpc>
                <a:spcPts val="2160"/>
              </a:lnSpc>
              <a:spcBef>
                <a:spcPts val="105"/>
              </a:spcBef>
              <a:buFont typeface="Arial MT"/>
              <a:buChar char="•"/>
              <a:tabLst>
                <a:tab pos="344805" algn="l"/>
              </a:tabLst>
            </a:pPr>
            <a:r>
              <a:rPr dirty="0"/>
              <a:t>Изучение</a:t>
            </a:r>
            <a:r>
              <a:rPr spc="-45" dirty="0"/>
              <a:t> </a:t>
            </a:r>
            <a:r>
              <a:rPr dirty="0"/>
              <a:t>движущих</a:t>
            </a:r>
            <a:r>
              <a:rPr spc="-70" dirty="0"/>
              <a:t> </a:t>
            </a:r>
            <a:r>
              <a:rPr dirty="0"/>
              <a:t>сил,</a:t>
            </a:r>
            <a:r>
              <a:rPr spc="-40" dirty="0"/>
              <a:t> </a:t>
            </a:r>
            <a:r>
              <a:rPr dirty="0"/>
              <a:t>источников</a:t>
            </a:r>
            <a:r>
              <a:rPr spc="-5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механизмов</a:t>
            </a:r>
            <a:r>
              <a:rPr spc="-50" dirty="0"/>
              <a:t> </a:t>
            </a:r>
            <a:r>
              <a:rPr spc="-10" dirty="0"/>
              <a:t>психического</a:t>
            </a:r>
          </a:p>
          <a:p>
            <a:pPr marL="344805">
              <a:lnSpc>
                <a:spcPts val="2160"/>
              </a:lnSpc>
            </a:pPr>
            <a:r>
              <a:rPr dirty="0"/>
              <a:t>развития</a:t>
            </a:r>
            <a:r>
              <a:rPr spc="-70" dirty="0"/>
              <a:t> </a:t>
            </a:r>
            <a:r>
              <a:rPr dirty="0"/>
              <a:t>на</a:t>
            </a:r>
            <a:r>
              <a:rPr spc="-45" dirty="0"/>
              <a:t> </a:t>
            </a:r>
            <a:r>
              <a:rPr dirty="0"/>
              <a:t>всём</a:t>
            </a:r>
            <a:r>
              <a:rPr spc="-40" dirty="0"/>
              <a:t> </a:t>
            </a:r>
            <a:r>
              <a:rPr dirty="0"/>
              <a:t>протяжении</a:t>
            </a:r>
            <a:r>
              <a:rPr spc="-80" dirty="0"/>
              <a:t> </a:t>
            </a:r>
            <a:r>
              <a:rPr dirty="0"/>
              <a:t>жизненного</a:t>
            </a:r>
            <a:r>
              <a:rPr spc="-50" dirty="0"/>
              <a:t> </a:t>
            </a:r>
            <a:r>
              <a:rPr dirty="0"/>
              <a:t>пути</a:t>
            </a:r>
            <a:r>
              <a:rPr spc="-65" dirty="0"/>
              <a:t> </a:t>
            </a:r>
            <a:r>
              <a:rPr spc="-10" dirty="0"/>
              <a:t>человека</a:t>
            </a:r>
          </a:p>
          <a:p>
            <a:pPr marL="401320" indent="-399415">
              <a:lnSpc>
                <a:spcPct val="100000"/>
              </a:lnSpc>
              <a:buFont typeface="Arial MT"/>
              <a:buChar char="•"/>
              <a:tabLst>
                <a:tab pos="401955" algn="l"/>
              </a:tabLst>
            </a:pPr>
            <a:r>
              <a:rPr spc="-10" dirty="0"/>
              <a:t>Периодизация</a:t>
            </a:r>
            <a:r>
              <a:rPr spc="-30" dirty="0"/>
              <a:t> </a:t>
            </a:r>
            <a:r>
              <a:rPr spc="-10" dirty="0"/>
              <a:t>психического</a:t>
            </a:r>
            <a:r>
              <a:rPr spc="-45" dirty="0"/>
              <a:t> </a:t>
            </a:r>
            <a:r>
              <a:rPr dirty="0"/>
              <a:t>развития</a:t>
            </a:r>
            <a:r>
              <a:rPr spc="-15" dirty="0"/>
              <a:t> </a:t>
            </a:r>
            <a:r>
              <a:rPr dirty="0"/>
              <a:t>в </a:t>
            </a:r>
            <a:r>
              <a:rPr spc="-10" dirty="0"/>
              <a:t>онтогенезе</a:t>
            </a:r>
          </a:p>
          <a:p>
            <a:pPr marL="344805" marR="112395" indent="-342900">
              <a:lnSpc>
                <a:spcPts val="1920"/>
              </a:lnSpc>
              <a:spcBef>
                <a:spcPts val="465"/>
              </a:spcBef>
              <a:buChar char="•"/>
              <a:tabLst>
                <a:tab pos="345440" algn="l"/>
                <a:tab pos="401955" algn="l"/>
              </a:tabLst>
            </a:pPr>
            <a:r>
              <a:rPr dirty="0">
                <a:latin typeface="Arial MT"/>
                <a:cs typeface="Arial MT"/>
              </a:rPr>
              <a:t>	</a:t>
            </a:r>
            <a:r>
              <a:rPr dirty="0"/>
              <a:t>Изучение</a:t>
            </a:r>
            <a:r>
              <a:rPr spc="-25" dirty="0"/>
              <a:t> </a:t>
            </a:r>
            <a:r>
              <a:rPr dirty="0"/>
              <a:t>возрастных</a:t>
            </a:r>
            <a:r>
              <a:rPr spc="-35" dirty="0"/>
              <a:t> </a:t>
            </a:r>
            <a:r>
              <a:rPr dirty="0"/>
              <a:t>особенностей</a:t>
            </a:r>
            <a:r>
              <a:rPr spc="-4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spc="-10" dirty="0"/>
              <a:t>закономерностей</a:t>
            </a:r>
            <a:r>
              <a:rPr spc="-60" dirty="0"/>
              <a:t> </a:t>
            </a:r>
            <a:r>
              <a:rPr spc="-10" dirty="0"/>
              <a:t>протекания </a:t>
            </a:r>
            <a:r>
              <a:rPr dirty="0"/>
              <a:t>психических</a:t>
            </a:r>
            <a:r>
              <a:rPr spc="-55" dirty="0"/>
              <a:t> </a:t>
            </a:r>
            <a:r>
              <a:rPr spc="-10" dirty="0"/>
              <a:t>процессов</a:t>
            </a:r>
          </a:p>
          <a:p>
            <a:pPr marL="344170" indent="-342265">
              <a:lnSpc>
                <a:spcPts val="2160"/>
              </a:lnSpc>
              <a:spcBef>
                <a:spcPts val="15"/>
              </a:spcBef>
              <a:buFont typeface="Arial MT"/>
              <a:buChar char="•"/>
              <a:tabLst>
                <a:tab pos="344805" algn="l"/>
              </a:tabLst>
            </a:pPr>
            <a:r>
              <a:rPr spc="-20" dirty="0"/>
              <a:t>Установление</a:t>
            </a:r>
            <a:r>
              <a:rPr spc="-10" dirty="0"/>
              <a:t> </a:t>
            </a:r>
            <a:r>
              <a:rPr dirty="0"/>
              <a:t>возрастных</a:t>
            </a:r>
            <a:r>
              <a:rPr spc="-15" dirty="0"/>
              <a:t> </a:t>
            </a:r>
            <a:r>
              <a:rPr spc="-10" dirty="0"/>
              <a:t>возможностей,</a:t>
            </a:r>
            <a:r>
              <a:rPr spc="-25" dirty="0"/>
              <a:t> </a:t>
            </a:r>
            <a:r>
              <a:rPr spc="-10" dirty="0"/>
              <a:t>особенностей,</a:t>
            </a:r>
          </a:p>
          <a:p>
            <a:pPr marL="344805" marR="403860">
              <a:lnSpc>
                <a:spcPct val="80000"/>
              </a:lnSpc>
              <a:spcBef>
                <a:spcPts val="240"/>
              </a:spcBef>
            </a:pPr>
            <a:r>
              <a:rPr spc="-10" dirty="0"/>
              <a:t>закономерностей</a:t>
            </a:r>
            <a:r>
              <a:rPr spc="-70" dirty="0"/>
              <a:t> </a:t>
            </a:r>
            <a:r>
              <a:rPr spc="-10" dirty="0"/>
              <a:t>осуществления</a:t>
            </a:r>
            <a:r>
              <a:rPr spc="-40" dirty="0"/>
              <a:t> </a:t>
            </a:r>
            <a:r>
              <a:rPr dirty="0"/>
              <a:t>различных</a:t>
            </a:r>
            <a:r>
              <a:rPr spc="-25" dirty="0"/>
              <a:t> </a:t>
            </a:r>
            <a:r>
              <a:rPr dirty="0"/>
              <a:t>видов</a:t>
            </a:r>
            <a:r>
              <a:rPr spc="-35" dirty="0"/>
              <a:t> </a:t>
            </a:r>
            <a:r>
              <a:rPr spc="-10" dirty="0"/>
              <a:t>деятельности, </a:t>
            </a:r>
            <a:r>
              <a:rPr dirty="0"/>
              <a:t>усвоение</a:t>
            </a:r>
            <a:r>
              <a:rPr spc="-45" dirty="0"/>
              <a:t> </a:t>
            </a:r>
            <a:r>
              <a:rPr spc="-10" dirty="0"/>
              <a:t>знаний</a:t>
            </a:r>
          </a:p>
          <a:p>
            <a:pPr marL="344170" indent="-342265">
              <a:lnSpc>
                <a:spcPts val="2160"/>
              </a:lnSpc>
              <a:buFont typeface="Arial MT"/>
              <a:buChar char="•"/>
              <a:tabLst>
                <a:tab pos="344805" algn="l"/>
              </a:tabLst>
            </a:pPr>
            <a:r>
              <a:rPr spc="-10" dirty="0"/>
              <a:t>Исследование</a:t>
            </a:r>
            <a:r>
              <a:rPr spc="-30" dirty="0"/>
              <a:t> </a:t>
            </a:r>
            <a:r>
              <a:rPr dirty="0"/>
              <a:t>возрастного</a:t>
            </a:r>
            <a:r>
              <a:rPr spc="-70" dirty="0"/>
              <a:t> </a:t>
            </a:r>
            <a:r>
              <a:rPr dirty="0"/>
              <a:t>развития</a:t>
            </a:r>
            <a:r>
              <a:rPr spc="-65" dirty="0"/>
              <a:t> </a:t>
            </a:r>
            <a:r>
              <a:rPr dirty="0"/>
              <a:t>личности,</a:t>
            </a:r>
            <a:r>
              <a:rPr spc="-55" dirty="0"/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dirty="0"/>
              <a:t>том</a:t>
            </a:r>
            <a:r>
              <a:rPr spc="-55" dirty="0"/>
              <a:t> </a:t>
            </a:r>
            <a:r>
              <a:rPr dirty="0"/>
              <a:t>числе</a:t>
            </a:r>
            <a:r>
              <a:rPr spc="-35" dirty="0"/>
              <a:t> </a:t>
            </a:r>
            <a:r>
              <a:rPr spc="-50" dirty="0"/>
              <a:t>в</a:t>
            </a:r>
          </a:p>
          <a:p>
            <a:pPr marL="344805">
              <a:lnSpc>
                <a:spcPts val="2160"/>
              </a:lnSpc>
            </a:pPr>
            <a:r>
              <a:rPr dirty="0"/>
              <a:t>конкретных</a:t>
            </a:r>
            <a:r>
              <a:rPr spc="-100" dirty="0"/>
              <a:t> </a:t>
            </a:r>
            <a:r>
              <a:rPr dirty="0"/>
              <a:t>исторических</a:t>
            </a:r>
            <a:r>
              <a:rPr spc="-114" dirty="0"/>
              <a:t> </a:t>
            </a:r>
            <a:r>
              <a:rPr spc="-10" dirty="0"/>
              <a:t>условиях</a:t>
            </a:r>
          </a:p>
          <a:p>
            <a:pPr marL="344805" marR="379730" indent="-342900">
              <a:lnSpc>
                <a:spcPct val="80000"/>
              </a:lnSpc>
              <a:spcBef>
                <a:spcPts val="484"/>
              </a:spcBef>
              <a:buChar char="•"/>
              <a:tabLst>
                <a:tab pos="345440" algn="l"/>
                <a:tab pos="401955" algn="l"/>
              </a:tabLst>
            </a:pPr>
            <a:r>
              <a:rPr dirty="0">
                <a:latin typeface="Arial MT"/>
                <a:cs typeface="Arial MT"/>
              </a:rPr>
              <a:t>	</a:t>
            </a:r>
            <a:r>
              <a:rPr spc="-10" dirty="0"/>
              <a:t>Определение</a:t>
            </a:r>
            <a:r>
              <a:rPr spc="-40" dirty="0"/>
              <a:t> </a:t>
            </a:r>
            <a:r>
              <a:rPr dirty="0"/>
              <a:t>возрастных</a:t>
            </a:r>
            <a:r>
              <a:rPr spc="-45" dirty="0"/>
              <a:t> </a:t>
            </a:r>
            <a:r>
              <a:rPr dirty="0"/>
              <a:t>норм</a:t>
            </a:r>
            <a:r>
              <a:rPr spc="-55" dirty="0"/>
              <a:t> </a:t>
            </a:r>
            <a:r>
              <a:rPr dirty="0"/>
              <a:t>психических</a:t>
            </a:r>
            <a:r>
              <a:rPr spc="-60" dirty="0"/>
              <a:t> </a:t>
            </a:r>
            <a:r>
              <a:rPr dirty="0"/>
              <a:t>функций,</a:t>
            </a:r>
            <a:r>
              <a:rPr spc="-35" dirty="0"/>
              <a:t> </a:t>
            </a:r>
            <a:r>
              <a:rPr spc="-10" dirty="0"/>
              <a:t>выявление психологических</a:t>
            </a:r>
            <a:r>
              <a:rPr spc="-75" dirty="0"/>
              <a:t> </a:t>
            </a:r>
            <a:r>
              <a:rPr dirty="0"/>
              <a:t>ресурсов</a:t>
            </a:r>
            <a:r>
              <a:rPr spc="-65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dirty="0"/>
              <a:t>творческого</a:t>
            </a:r>
            <a:r>
              <a:rPr spc="-70" dirty="0"/>
              <a:t> </a:t>
            </a:r>
            <a:r>
              <a:rPr dirty="0"/>
              <a:t>потенциала</a:t>
            </a:r>
            <a:r>
              <a:rPr spc="-30" dirty="0"/>
              <a:t> </a:t>
            </a:r>
            <a:r>
              <a:rPr spc="-10" dirty="0"/>
              <a:t>человека</a:t>
            </a:r>
          </a:p>
          <a:p>
            <a:pPr marL="344805" marR="5080" indent="-342900">
              <a:lnSpc>
                <a:spcPct val="80000"/>
              </a:lnSpc>
              <a:spcBef>
                <a:spcPts val="480"/>
              </a:spcBef>
              <a:buChar char="•"/>
              <a:tabLst>
                <a:tab pos="345440" algn="l"/>
                <a:tab pos="401955" algn="l"/>
              </a:tabLst>
            </a:pPr>
            <a:r>
              <a:rPr dirty="0">
                <a:latin typeface="Arial MT"/>
                <a:cs typeface="Arial MT"/>
              </a:rPr>
              <a:t>	</a:t>
            </a:r>
            <a:r>
              <a:rPr dirty="0"/>
              <a:t>Создание</a:t>
            </a:r>
            <a:r>
              <a:rPr spc="-30" dirty="0"/>
              <a:t> </a:t>
            </a:r>
            <a:r>
              <a:rPr dirty="0"/>
              <a:t>службы</a:t>
            </a:r>
            <a:r>
              <a:rPr spc="-35" dirty="0"/>
              <a:t> </a:t>
            </a:r>
            <a:r>
              <a:rPr spc="-10" dirty="0"/>
              <a:t>систематического</a:t>
            </a:r>
            <a:r>
              <a:rPr spc="-55" dirty="0"/>
              <a:t> </a:t>
            </a:r>
            <a:r>
              <a:rPr spc="-10" dirty="0"/>
              <a:t>контроля</a:t>
            </a:r>
            <a:r>
              <a:rPr spc="-30" dirty="0"/>
              <a:t> </a:t>
            </a:r>
            <a:r>
              <a:rPr dirty="0"/>
              <a:t>за</a:t>
            </a:r>
            <a:r>
              <a:rPr spc="-10" dirty="0"/>
              <a:t> </a:t>
            </a:r>
            <a:r>
              <a:rPr spc="-20" dirty="0"/>
              <a:t>ходом </a:t>
            </a:r>
            <a:r>
              <a:rPr spc="-10" dirty="0"/>
              <a:t>психического </a:t>
            </a:r>
            <a:r>
              <a:rPr dirty="0"/>
              <a:t>здоровья</a:t>
            </a:r>
            <a:r>
              <a:rPr spc="-70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dirty="0"/>
              <a:t>развития</a:t>
            </a:r>
            <a:r>
              <a:rPr spc="-70" dirty="0"/>
              <a:t> </a:t>
            </a:r>
            <a:r>
              <a:rPr dirty="0"/>
              <a:t>детей,</a:t>
            </a:r>
            <a:r>
              <a:rPr spc="-45" dirty="0"/>
              <a:t> </a:t>
            </a:r>
            <a:r>
              <a:rPr spc="-10" dirty="0"/>
              <a:t>оказания</a:t>
            </a:r>
            <a:r>
              <a:rPr spc="-45" dirty="0"/>
              <a:t> </a:t>
            </a:r>
            <a:r>
              <a:rPr dirty="0"/>
              <a:t>помощи</a:t>
            </a:r>
            <a:r>
              <a:rPr spc="-75" dirty="0"/>
              <a:t> </a:t>
            </a:r>
            <a:r>
              <a:rPr spc="-10" dirty="0"/>
              <a:t>родителям</a:t>
            </a:r>
            <a:r>
              <a:rPr spc="-70" dirty="0"/>
              <a:t> </a:t>
            </a:r>
            <a:r>
              <a:rPr spc="-50" dirty="0"/>
              <a:t>в</a:t>
            </a:r>
          </a:p>
          <a:p>
            <a:pPr marL="344805">
              <a:lnSpc>
                <a:spcPts val="1920"/>
              </a:lnSpc>
            </a:pPr>
            <a:r>
              <a:rPr dirty="0"/>
              <a:t>проблемных</a:t>
            </a:r>
            <a:r>
              <a:rPr spc="-114" dirty="0"/>
              <a:t> </a:t>
            </a:r>
            <a:r>
              <a:rPr spc="-10" dirty="0"/>
              <a:t>ситуациях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449" y="222326"/>
            <a:ext cx="652970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4000" spc="-10" dirty="0"/>
              <a:t>ЗАКОНЫ</a:t>
            </a:r>
            <a:r>
              <a:rPr sz="4000" spc="-185" dirty="0"/>
              <a:t> </a:t>
            </a:r>
            <a:r>
              <a:rPr sz="4000" spc="-40" dirty="0"/>
              <a:t>ДЕТСКОГО</a:t>
            </a:r>
            <a:r>
              <a:rPr sz="4000" spc="-175" dirty="0"/>
              <a:t> </a:t>
            </a:r>
            <a:r>
              <a:rPr sz="4000" spc="-10" dirty="0"/>
              <a:t>РАЗВИТИЯ</a:t>
            </a:r>
            <a:r>
              <a:rPr lang="ru-RU" sz="4000" spc="-10" dirty="0"/>
              <a:t> </a:t>
            </a:r>
            <a:r>
              <a:rPr lang="ru-RU" sz="3200" dirty="0"/>
              <a:t>(Л.С.</a:t>
            </a:r>
            <a:r>
              <a:rPr lang="ru-RU" sz="3200" spc="-125" dirty="0"/>
              <a:t> </a:t>
            </a:r>
            <a:r>
              <a:rPr lang="ru-RU" sz="3200" spc="-10" dirty="0"/>
              <a:t>Выготский</a:t>
            </a:r>
            <a:r>
              <a:rPr lang="ru-RU" sz="3200" spc="-50" dirty="0"/>
              <a:t>)</a:t>
            </a:r>
            <a:br>
              <a:rPr lang="ru-RU" sz="3200" dirty="0"/>
            </a:b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524000"/>
            <a:ext cx="7969885" cy="4513415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770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b="1" dirty="0" err="1">
                <a:solidFill>
                  <a:srgbClr val="001F5F"/>
                </a:solidFill>
                <a:latin typeface="Calibri"/>
                <a:cs typeface="Calibri"/>
              </a:rPr>
              <a:t>Первый</a:t>
            </a:r>
            <a:r>
              <a:rPr sz="3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закон</a:t>
            </a:r>
            <a:r>
              <a:rPr sz="3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sz="32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цикличность</a:t>
            </a:r>
            <a:r>
              <a:rPr sz="32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endParaRPr sz="3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Второй</a:t>
            </a:r>
            <a:r>
              <a:rPr sz="32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закон</a:t>
            </a:r>
            <a:r>
              <a:rPr sz="3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sz="32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неравномерность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endParaRPr sz="3200" dirty="0">
              <a:latin typeface="Calibri"/>
              <a:cs typeface="Calibri"/>
            </a:endParaRPr>
          </a:p>
          <a:p>
            <a:pPr marL="355600" marR="150495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Третий</a:t>
            </a:r>
            <a:r>
              <a:rPr sz="3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закон</a:t>
            </a:r>
            <a:r>
              <a:rPr sz="3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sz="32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«метаморфозы»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2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детском развитии</a:t>
            </a:r>
            <a:endParaRPr sz="3200" dirty="0">
              <a:latin typeface="Calibri"/>
              <a:cs typeface="Calibri"/>
            </a:endParaRPr>
          </a:p>
          <a:p>
            <a:pPr marL="355600" marR="4445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Четвертый</a:t>
            </a:r>
            <a:r>
              <a:rPr sz="3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закон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sz="32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сочетание</a:t>
            </a:r>
            <a:r>
              <a:rPr sz="32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процессов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эволюции</a:t>
            </a:r>
            <a:r>
              <a:rPr sz="32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2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инволюции</a:t>
            </a:r>
            <a:r>
              <a:rPr sz="32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32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развитии</a:t>
            </a:r>
            <a:r>
              <a:rPr sz="32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ребенка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603" rIns="0" bIns="0" rtlCol="0">
            <a:spAutoFit/>
          </a:bodyPr>
          <a:lstStyle/>
          <a:p>
            <a:pPr marL="2466975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ЛИТЕРАТУРА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870"/>
            <a:ext cx="804290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Бордовская,</a:t>
            </a:r>
            <a:r>
              <a:rPr sz="30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Н.</a:t>
            </a:r>
            <a:r>
              <a:rPr sz="3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В.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3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педагогика</a:t>
            </a:r>
            <a:r>
              <a:rPr sz="3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учеб.</a:t>
            </a:r>
            <a:r>
              <a:rPr sz="3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30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вузов</a:t>
            </a:r>
            <a:r>
              <a:rPr sz="3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3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Н.</a:t>
            </a:r>
            <a:r>
              <a:rPr sz="3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В.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Бордовская,</a:t>
            </a:r>
            <a:r>
              <a:rPr sz="3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С.</a:t>
            </a:r>
            <a:r>
              <a:rPr sz="3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И.</a:t>
            </a:r>
            <a:r>
              <a:rPr sz="3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Розум.</a:t>
            </a:r>
            <a:r>
              <a:rPr sz="3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3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СПб.</a:t>
            </a:r>
            <a:r>
              <a:rPr sz="3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3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Питер,</a:t>
            </a:r>
            <a:r>
              <a:rPr sz="3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2014.</a:t>
            </a:r>
            <a:r>
              <a:rPr sz="3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624</a:t>
            </a:r>
            <a:r>
              <a:rPr sz="3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с.</a:t>
            </a:r>
            <a:r>
              <a:rPr sz="3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3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(Учебник</a:t>
            </a:r>
            <a:r>
              <a:rPr sz="3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3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вузов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3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Стандарт</a:t>
            </a:r>
            <a:r>
              <a:rPr sz="3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третьего поколения).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ts val="3240"/>
              </a:lnSpc>
              <a:buFont typeface="Arial MT"/>
              <a:buChar char="•"/>
              <a:tabLst>
                <a:tab pos="354965" algn="l"/>
              </a:tabLst>
            </a:pP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30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педагогика</a:t>
            </a:r>
            <a:r>
              <a:rPr sz="3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[Электронный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2880"/>
              </a:lnSpc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ресурс]</a:t>
            </a:r>
            <a:r>
              <a:rPr sz="3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3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учеб.</a:t>
            </a:r>
            <a:r>
              <a:rPr sz="3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3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бакалавров</a:t>
            </a:r>
            <a:r>
              <a:rPr sz="3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3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ред.</a:t>
            </a:r>
            <a:r>
              <a:rPr sz="3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П.</a:t>
            </a:r>
            <a:r>
              <a:rPr sz="3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И.</a:t>
            </a:r>
            <a:endParaRPr sz="3000">
              <a:latin typeface="Calibri"/>
              <a:cs typeface="Calibri"/>
            </a:endParaRPr>
          </a:p>
          <a:p>
            <a:pPr marL="355600" marR="271145">
              <a:lnSpc>
                <a:spcPts val="2880"/>
              </a:lnSpc>
              <a:spcBef>
                <a:spcPts val="340"/>
              </a:spcBef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Пидкасистый.</a:t>
            </a:r>
            <a:r>
              <a:rPr sz="3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3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3-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изд.,</a:t>
            </a:r>
            <a:r>
              <a:rPr sz="3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перераб.</a:t>
            </a:r>
            <a:r>
              <a:rPr sz="3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доп.</a:t>
            </a:r>
            <a:r>
              <a:rPr sz="3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3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М.</a:t>
            </a:r>
            <a:r>
              <a:rPr sz="3000" spc="-50" dirty="0">
                <a:solidFill>
                  <a:srgbClr val="001F5F"/>
                </a:solidFill>
                <a:latin typeface="Calibri"/>
                <a:cs typeface="Calibri"/>
              </a:rPr>
              <a:t> :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Юрайт,</a:t>
            </a:r>
            <a:r>
              <a:rPr sz="300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2017.</a:t>
            </a:r>
            <a:endParaRPr sz="3000">
              <a:latin typeface="Calibri"/>
              <a:cs typeface="Calibri"/>
            </a:endParaRPr>
          </a:p>
          <a:p>
            <a:pPr marL="355600" marR="234315" indent="-342900">
              <a:lnSpc>
                <a:spcPts val="288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Педагогический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энциклопедический</a:t>
            </a:r>
            <a:r>
              <a:rPr sz="3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словарь.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М.,</a:t>
            </a:r>
            <a:r>
              <a:rPr sz="3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2003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8091" y="2464130"/>
            <a:ext cx="5168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Спасибо</a:t>
            </a:r>
            <a:r>
              <a:rPr spc="-40" dirty="0"/>
              <a:t> </a:t>
            </a:r>
            <a:r>
              <a:rPr dirty="0"/>
              <a:t>за</a:t>
            </a:r>
            <a:r>
              <a:rPr spc="-35" dirty="0"/>
              <a:t> </a:t>
            </a:r>
            <a:r>
              <a:rPr spc="-10" dirty="0"/>
              <a:t>внимание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050880" y="268945"/>
            <a:ext cx="6851104" cy="645177"/>
          </a:xfrm>
        </p:spPr>
        <p:txBody>
          <a:bodyPr/>
          <a:lstStyle/>
          <a:p>
            <a:pPr algn="ctr" eaLnBrk="1" hangingPunct="1">
              <a:lnSpc>
                <a:spcPts val="2500"/>
              </a:lnSpc>
            </a:pPr>
            <a:r>
              <a:rPr lang="ru-RU" alt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Индивидные свойства человека</a:t>
            </a:r>
            <a:br>
              <a:rPr lang="ru-RU" alt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Б.Г. Ананьеву)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14122"/>
            <a:ext cx="8574124" cy="4157066"/>
          </a:xfrm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900627" y="5071188"/>
            <a:ext cx="827502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 dirty="0">
                <a:latin typeface="Calibri" panose="020F0502020204030204" pitchFamily="34" charset="0"/>
              </a:rPr>
              <a:t>Диморфизмом называется фундаментальное разделение органических свойств человека на две качественно разные формы: мужскую и женскую. </a:t>
            </a:r>
          </a:p>
          <a:p>
            <a:pPr eaLnBrk="1" hangingPunct="1"/>
            <a:r>
              <a:rPr lang="ru-RU" altLang="ru-RU" sz="2000" b="1" i="1" dirty="0">
                <a:latin typeface="Calibri" panose="020F0502020204030204" pitchFamily="34" charset="0"/>
              </a:rPr>
              <a:t>Половой диморфизм</a:t>
            </a:r>
            <a:r>
              <a:rPr lang="ru-RU" altLang="ru-RU" sz="2000" i="1" dirty="0">
                <a:latin typeface="Calibri" panose="020F0502020204030204" pitchFamily="34" charset="0"/>
              </a:rPr>
              <a:t> —</a:t>
            </a:r>
            <a:r>
              <a:rPr lang="ru-RU" altLang="ru-RU" sz="2000" dirty="0">
                <a:latin typeface="Calibri" panose="020F0502020204030204" pitchFamily="34" charset="0"/>
              </a:rPr>
              <a:t> это физическое различие между полами, обусловленное биологически.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6" y="246921"/>
            <a:ext cx="1575857" cy="1993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7" y="5229200"/>
            <a:ext cx="737151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774" y="1340768"/>
            <a:ext cx="8496944" cy="158417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C00000"/>
                </a:solidFill>
              </a:rPr>
              <a:t>ИНДИВИДУАЛЬНОСТЬ</a:t>
            </a:r>
            <a:r>
              <a:rPr lang="ru-RU" sz="3200" dirty="0"/>
              <a:t> – это понятие отражает те особенности психики и личности индивида, которые присущи только данному человеку.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745195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/>
              <a:t>Эти особенности отличают одного человека от другого:  индивидуально-неповторимые психобиологические особенности организма индивида, уникальные свойства личности.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33056"/>
            <a:ext cx="737151" cy="1440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93471" y="103266"/>
            <a:ext cx="337534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Определение понятий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2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7060" y="867795"/>
            <a:ext cx="8496944" cy="57983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5852" y="1009016"/>
            <a:ext cx="74888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В процессе дальнейшего индивидуального </a:t>
            </a:r>
            <a:r>
              <a:rPr lang="ru-RU" sz="2400" dirty="0"/>
              <a:t>развития человек приобретает свою </a:t>
            </a:r>
            <a:r>
              <a:rPr lang="ru-RU" sz="2200" cap="all" dirty="0"/>
              <a:t>Индивидуальность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449" y="2042843"/>
            <a:ext cx="7493109" cy="46021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2132856"/>
            <a:ext cx="65527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В процессе включения в систему общественных отношений формируется </a:t>
            </a:r>
            <a:r>
              <a:rPr lang="ru-RU" sz="2200" cap="all" dirty="0"/>
              <a:t>личность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3738" y="3132020"/>
            <a:ext cx="6883588" cy="3509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3469089"/>
            <a:ext cx="64087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После формирования сознания человек становится СУБЪЕКТОМ, активно преобразующим мир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4056" y="4980248"/>
            <a:ext cx="3942951" cy="16427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contour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68336" y="5131376"/>
            <a:ext cx="34038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Человек рождается</a:t>
            </a:r>
          </a:p>
          <a:p>
            <a:pPr algn="ctr"/>
            <a:r>
              <a:rPr lang="ru-RU" sz="2400" dirty="0"/>
              <a:t> как </a:t>
            </a:r>
            <a:r>
              <a:rPr lang="ru-RU" sz="2400" cap="all" dirty="0"/>
              <a:t>Индивид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8057742">
            <a:off x="6189328" y="4820384"/>
            <a:ext cx="1229840" cy="26982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7828936">
            <a:off x="7253206" y="2743986"/>
            <a:ext cx="1149293" cy="477941"/>
          </a:xfrm>
          <a:prstGeom prst="rightArrow">
            <a:avLst>
              <a:gd name="adj1" fmla="val 21639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401966">
            <a:off x="7865847" y="1716774"/>
            <a:ext cx="727944" cy="22551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1" y="125523"/>
            <a:ext cx="8372164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Этапы развития индивидуальности человека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90772"/>
            <a:ext cx="8229600" cy="6006580"/>
          </a:xfrm>
        </p:spPr>
        <p:txBody>
          <a:bodyPr/>
          <a:lstStyle/>
          <a:p>
            <a:r>
              <a:rPr lang="ru-RU" sz="2800" b="1" dirty="0"/>
              <a:t>Субъект</a:t>
            </a:r>
            <a:r>
              <a:rPr lang="ru-RU" sz="2800" dirty="0"/>
              <a:t> (</a:t>
            </a:r>
            <a:r>
              <a:rPr lang="ru-RU" sz="2600" dirty="0"/>
              <a:t>лат. </a:t>
            </a:r>
            <a:r>
              <a:rPr lang="ru-RU" sz="2600" dirty="0" err="1"/>
              <a:t>subjectus</a:t>
            </a:r>
            <a:r>
              <a:rPr lang="ru-RU" sz="2600" dirty="0"/>
              <a:t> - находящийся в основе</a:t>
            </a:r>
            <a:r>
              <a:rPr lang="ru-RU" sz="2800" dirty="0"/>
              <a:t>) активно действующий и познающий, обладающий сознанием или волей индивид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2800" b="1" dirty="0"/>
              <a:t>Субъективность</a:t>
            </a:r>
            <a:r>
              <a:rPr lang="ru-RU" sz="2800" dirty="0"/>
              <a:t> - отношение к чему-либо, определяемое личными взглядами, интересами или вкусами субъекта, </a:t>
            </a:r>
            <a:r>
              <a:rPr lang="ru-RU" sz="2800" u="sng" dirty="0"/>
              <a:t>отсутствие объективности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2800" b="1" dirty="0"/>
              <a:t>Субъективный:</a:t>
            </a:r>
          </a:p>
          <a:p>
            <a:pPr marL="538163" lvl="0" indent="-174625"/>
            <a:r>
              <a:rPr lang="ru-RU" sz="2800" dirty="0"/>
              <a:t>свойственный только данному лицу, субъекту, личный;</a:t>
            </a:r>
          </a:p>
          <a:p>
            <a:pPr marL="538163" lvl="0" indent="-174625"/>
            <a:r>
              <a:rPr lang="ru-RU" sz="2800" dirty="0"/>
              <a:t>односторонний, лишенный объективности, пристрастный.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93471" y="103266"/>
            <a:ext cx="337534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Определение понятий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3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116" y="3418077"/>
            <a:ext cx="7048500" cy="2235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chemeClr val="tx1"/>
                </a:solidFill>
              </a:rPr>
              <a:t>Психология</a:t>
            </a:r>
            <a:r>
              <a:rPr sz="2000" spc="-7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личности</a:t>
            </a:r>
            <a:r>
              <a:rPr sz="2000" spc="-5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(англ.</a:t>
            </a:r>
            <a:r>
              <a:rPr sz="2000" spc="-15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personality</a:t>
            </a:r>
            <a:r>
              <a:rPr sz="2000" spc="-30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psychology)</a:t>
            </a:r>
            <a:r>
              <a:rPr sz="2000" spc="-7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–</a:t>
            </a:r>
            <a:r>
              <a:rPr sz="2000" spc="-35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раздел психологии,</a:t>
            </a:r>
            <a:r>
              <a:rPr sz="2000" spc="-75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посвященный</a:t>
            </a:r>
            <a:r>
              <a:rPr sz="2000" spc="-3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изучению</a:t>
            </a:r>
            <a:r>
              <a:rPr sz="2000" spc="-5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личности,</a:t>
            </a:r>
            <a:r>
              <a:rPr sz="2000" spc="-4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как</a:t>
            </a:r>
            <a:r>
              <a:rPr sz="2000" spc="-40" dirty="0">
                <a:solidFill>
                  <a:schemeClr val="tx1"/>
                </a:solidFill>
              </a:rPr>
              <a:t> </a:t>
            </a:r>
            <a:r>
              <a:rPr sz="2000" spc="-20" dirty="0">
                <a:solidFill>
                  <a:schemeClr val="tx1"/>
                </a:solidFill>
              </a:rPr>
              <a:t>отдельных</a:t>
            </a:r>
            <a:r>
              <a:rPr sz="2000" spc="-25" dirty="0">
                <a:solidFill>
                  <a:schemeClr val="tx1"/>
                </a:solidFill>
              </a:rPr>
              <a:t> ее </a:t>
            </a:r>
            <a:r>
              <a:rPr sz="2000" dirty="0">
                <a:solidFill>
                  <a:schemeClr val="tx1"/>
                </a:solidFill>
              </a:rPr>
              <a:t>характеристик,</a:t>
            </a:r>
            <a:r>
              <a:rPr sz="2000" spc="-6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так</a:t>
            </a:r>
            <a:r>
              <a:rPr sz="2000" spc="-4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их</a:t>
            </a:r>
            <a:r>
              <a:rPr sz="2000" spc="-50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совокупности</a:t>
            </a:r>
            <a:r>
              <a:rPr sz="2000" spc="-7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и</a:t>
            </a:r>
            <a:r>
              <a:rPr sz="2000" spc="-4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связей</a:t>
            </a:r>
            <a:r>
              <a:rPr sz="2000" spc="-45" dirty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между</a:t>
            </a:r>
            <a:r>
              <a:rPr sz="2000" spc="-55" dirty="0">
                <a:solidFill>
                  <a:schemeClr val="tx1"/>
                </a:solidFill>
              </a:rPr>
              <a:t> </a:t>
            </a:r>
            <a:r>
              <a:rPr sz="2000" spc="-10" dirty="0">
                <a:solidFill>
                  <a:schemeClr val="tx1"/>
                </a:solidFill>
              </a:rPr>
              <a:t>ними.</a:t>
            </a:r>
            <a:endParaRPr sz="2000" dirty="0">
              <a:solidFill>
                <a:schemeClr val="tx1"/>
              </a:solidFill>
            </a:endParaRPr>
          </a:p>
          <a:p>
            <a:pPr marL="12700" marR="1953260">
              <a:lnSpc>
                <a:spcPct val="100000"/>
              </a:lnSpc>
              <a:spcBef>
                <a:spcPts val="595"/>
              </a:spcBef>
            </a:pPr>
            <a:r>
              <a:rPr sz="4000" b="1" dirty="0">
                <a:latin typeface="Calibri"/>
                <a:cs typeface="Calibri"/>
              </a:rPr>
              <a:t>ПОНЯТИЕ</a:t>
            </a:r>
            <a:r>
              <a:rPr sz="4000" b="1" spc="-17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ЛИЧНОСТИ</a:t>
            </a:r>
            <a:r>
              <a:rPr sz="4000" b="1" spc="-170" dirty="0">
                <a:latin typeface="Calibri"/>
                <a:cs typeface="Calibri"/>
              </a:rPr>
              <a:t> </a:t>
            </a:r>
            <a:r>
              <a:rPr sz="4000" b="1" spc="-50" dirty="0">
                <a:latin typeface="Calibri"/>
                <a:cs typeface="Calibri"/>
              </a:rPr>
              <a:t>В </a:t>
            </a:r>
            <a:r>
              <a:rPr sz="4000" b="1" spc="-10" dirty="0">
                <a:latin typeface="Calibri"/>
                <a:cs typeface="Calibri"/>
              </a:rPr>
              <a:t>ПСИХОЛОГИИ</a:t>
            </a: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127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1896</Words>
  <Application>Microsoft Office PowerPoint</Application>
  <PresentationFormat>Экран (4:3)</PresentationFormat>
  <Paragraphs>223</Paragraphs>
  <Slides>44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Arial MT</vt:lpstr>
      <vt:lpstr>Calibri</vt:lpstr>
      <vt:lpstr>HelveticaNeue</vt:lpstr>
      <vt:lpstr>Times New Roman</vt:lpstr>
      <vt:lpstr>Office Theme</vt:lpstr>
      <vt:lpstr>Презентация PowerPoint</vt:lpstr>
      <vt:lpstr>ОСНОВНЫЕ ВОПРОСЫ</vt:lpstr>
      <vt:lpstr>Презентация PowerPoint</vt:lpstr>
      <vt:lpstr>Презентация PowerPoint</vt:lpstr>
      <vt:lpstr>Индивидные свойства человека  (по Б.Г. Ананьеву)</vt:lpstr>
      <vt:lpstr>Презентация PowerPoint</vt:lpstr>
      <vt:lpstr>Презентация PowerPoint</vt:lpstr>
      <vt:lpstr>Презентация PowerPoint</vt:lpstr>
      <vt:lpstr>Психология личности (англ. personality psychology) – раздел психологии, посвященный изучению личности, как отдельных ее характеристик, так их совокупности и связей между ними. ПОНЯТИЕ ЛИЧНОСТИ В ПСИХОЛОГИИ</vt:lpstr>
      <vt:lpstr>ЛИЧНОСТЬ</vt:lpstr>
      <vt:lpstr>Гордон Уиллард Олпорт (1897 – 1967)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ТЕМПЕРАМЕНТ</vt:lpstr>
      <vt:lpstr>АКЦЕНТУАЦИЯ ХАРАКТЕРА</vt:lpstr>
      <vt:lpstr>СВОЙСТВА ХАРАКТЕРА</vt:lpstr>
      <vt:lpstr>СПОСОБНОСТИ</vt:lpstr>
      <vt:lpstr>Факторы, определяющие развитие способностей</vt:lpstr>
      <vt:lpstr>УРОВНИ РАЗВИТИЯ СПОСОБНОСТЕЙ</vt:lpstr>
      <vt:lpstr>НАПРАВЛЕННОСТЬ ЛИЧНОСТИ</vt:lpstr>
      <vt:lpstr>Презентация PowerPoint</vt:lpstr>
      <vt:lpstr>Презентация PowerPoint</vt:lpstr>
      <vt:lpstr>РАЗВИТИЕ ПСИХИКИ В ПРОЦЕССЕ ОНТОГЕНЕЗА</vt:lpstr>
      <vt:lpstr>РАЗВИТИЕ В ПРОЦЕССЕ ОНТОГЕНЕЗА</vt:lpstr>
      <vt:lpstr>Презентация PowerPoint</vt:lpstr>
      <vt:lpstr>Презентация PowerPoint</vt:lpstr>
      <vt:lpstr>Источники сознания:</vt:lpstr>
      <vt:lpstr>Функции сознания </vt:lpstr>
      <vt:lpstr>Свойства сознания как функционального органа</vt:lpstr>
      <vt:lpstr>Особенности сознания</vt:lpstr>
      <vt:lpstr>Основные характеристики сознания</vt:lpstr>
      <vt:lpstr>Работа сознания</vt:lpstr>
      <vt:lpstr>Сознание рождается в бытии, отражает бытие и творит бытие</vt:lpstr>
      <vt:lpstr>Презентация PowerPoint</vt:lpstr>
      <vt:lpstr>Самосозна́ние — сознание субъектом самого себя в отличие от иного - других субъектов и мира вообще; это сознание человеком своего взаимодействия с объективным миром и миром субъективным (психикой), своих жизненно важных потребностей, мыслей, чувств, мотивов, инстинктов,  переживаний, действий.</vt:lpstr>
      <vt:lpstr>Как формируется самосознание</vt:lpstr>
      <vt:lpstr>Презентация PowerPoint</vt:lpstr>
      <vt:lpstr>ЗАДАЧИ ВОЗРАСТНОЙ ПСИХОЛОГИИ</vt:lpstr>
      <vt:lpstr>ЗАКОНЫ ДЕТСКОГО РАЗВИТИЯ (Л.С. Выготский) </vt:lpstr>
      <vt:lpstr>ЛИТЕРАТУРА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ВОПРОСЫ ПЕДАГОГИКИ</dc:title>
  <dc:creator>Oly</dc:creator>
  <cp:lastModifiedBy>Виктор</cp:lastModifiedBy>
  <cp:revision>8</cp:revision>
  <dcterms:created xsi:type="dcterms:W3CDTF">2024-03-16T05:06:08Z</dcterms:created>
  <dcterms:modified xsi:type="dcterms:W3CDTF">2024-03-16T06:09:55Z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2024-03-16T00:00:00Z</vt:filetime>
  </property>
  <property fmtid="{D5CDD505-2E9C-101B-9397-08002B2CF9AE}" pid="5" name="Producer">
    <vt:lpwstr>Microsoft® PowerPoint® 2010</vt:lpwstr>
  </property>
</Properties>
</file>