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B4C71EC6-210F-42DE-9C53-41977AD35B3D}" type="datetimeFigureOut">
              <a:rPr lang="ru-RU" smtClean="0"/>
              <a:t>12.10.2017</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12.10.2017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12.10.2017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12.10.2017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12.10.2017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12.10.2017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B4C71EC6-210F-42DE-9C53-41977AD35B3D}" type="datetimeFigureOut">
              <a:rPr lang="ru-RU" smtClean="0"/>
              <a:t>12.10.2017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B4C71EC6-210F-42DE-9C53-41977AD35B3D}" type="datetimeFigureOut">
              <a:rPr lang="ru-RU" smtClean="0"/>
              <a:t>12.10.2017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12.10.2017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12.10.2017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12.10.2017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t>12.10.2017</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96752"/>
            <a:ext cx="8229600" cy="1944216"/>
          </a:xfrm>
        </p:spPr>
        <p:txBody>
          <a:bodyPr>
            <a:noAutofit/>
          </a:bodyPr>
          <a:lstStyle/>
          <a:p>
            <a:r>
              <a:rPr lang="ru-RU" sz="4800" b="1" dirty="0"/>
              <a:t>Воспалительные заболевания мужской половой системы</a:t>
            </a:r>
          </a:p>
        </p:txBody>
      </p:sp>
      <p:sp>
        <p:nvSpPr>
          <p:cNvPr id="3" name="Объект 2"/>
          <p:cNvSpPr>
            <a:spLocks noGrp="1"/>
          </p:cNvSpPr>
          <p:nvPr>
            <p:ph idx="1"/>
          </p:nvPr>
        </p:nvSpPr>
        <p:spPr>
          <a:xfrm>
            <a:off x="3347864" y="5229200"/>
            <a:ext cx="5194920" cy="1057672"/>
          </a:xfrm>
        </p:spPr>
        <p:txBody>
          <a:bodyPr/>
          <a:lstStyle/>
          <a:p>
            <a:r>
              <a:rPr lang="ru-RU" dirty="0" err="1" smtClean="0"/>
              <a:t>КрасГМУ</a:t>
            </a:r>
            <a:r>
              <a:rPr lang="ru-RU" dirty="0"/>
              <a:t> </a:t>
            </a:r>
            <a:r>
              <a:rPr lang="en-US" dirty="0" smtClean="0"/>
              <a:t> </a:t>
            </a:r>
            <a:r>
              <a:rPr lang="ru-RU" dirty="0" err="1" smtClean="0"/>
              <a:t>леч</a:t>
            </a:r>
            <a:r>
              <a:rPr lang="ru-RU" dirty="0" smtClean="0"/>
              <a:t>-фак  208-группа</a:t>
            </a:r>
          </a:p>
          <a:p>
            <a:r>
              <a:rPr lang="ru-RU" dirty="0" smtClean="0"/>
              <a:t>Рустамов </a:t>
            </a:r>
            <a:r>
              <a:rPr lang="ru-RU" dirty="0" err="1" smtClean="0"/>
              <a:t>Анваршох</a:t>
            </a:r>
            <a:endParaRPr lang="ru-RU" dirty="0"/>
          </a:p>
        </p:txBody>
      </p:sp>
    </p:spTree>
    <p:extLst>
      <p:ext uri="{BB962C8B-B14F-4D97-AF65-F5344CB8AC3E}">
        <p14:creationId xmlns:p14="http://schemas.microsoft.com/office/powerpoint/2010/main" val="2217055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32656"/>
            <a:ext cx="8712968" cy="3024336"/>
          </a:xfrm>
        </p:spPr>
        <p:txBody>
          <a:bodyPr>
            <a:normAutofit fontScale="90000"/>
          </a:bodyPr>
          <a:lstStyle/>
          <a:p>
            <a:pPr algn="ctr"/>
            <a:r>
              <a:rPr lang="ru-RU" dirty="0" smtClean="0"/>
              <a:t>План</a:t>
            </a:r>
            <a:br>
              <a:rPr lang="ru-RU" dirty="0" smtClean="0"/>
            </a:br>
            <a:r>
              <a:rPr lang="ru-RU" dirty="0" err="1" smtClean="0"/>
              <a:t>Баланопостит</a:t>
            </a:r>
            <a:r>
              <a:rPr lang="ru-RU" dirty="0" smtClean="0"/>
              <a:t>      Уретрит</a:t>
            </a:r>
            <a:br>
              <a:rPr lang="ru-RU" dirty="0" smtClean="0"/>
            </a:br>
            <a:r>
              <a:rPr lang="ru-RU" dirty="0" smtClean="0"/>
              <a:t>     </a:t>
            </a:r>
            <a:r>
              <a:rPr lang="ru-RU" dirty="0" err="1" smtClean="0"/>
              <a:t>Куперит</a:t>
            </a:r>
            <a:r>
              <a:rPr lang="ru-RU" dirty="0" smtClean="0"/>
              <a:t>                 </a:t>
            </a:r>
            <a:r>
              <a:rPr lang="ru-RU" dirty="0" err="1" smtClean="0"/>
              <a:t>Коликулит</a:t>
            </a:r>
            <a:r>
              <a:rPr lang="ru-RU" dirty="0" smtClean="0"/>
              <a:t/>
            </a:r>
            <a:br>
              <a:rPr lang="ru-RU" dirty="0" smtClean="0"/>
            </a:br>
            <a:r>
              <a:rPr lang="ru-RU" dirty="0" smtClean="0"/>
              <a:t>    Простатит             Везикулит</a:t>
            </a:r>
            <a:endParaRPr lang="ru-RU" dirty="0"/>
          </a:p>
        </p:txBody>
      </p:sp>
    </p:spTree>
    <p:extLst>
      <p:ext uri="{BB962C8B-B14F-4D97-AF65-F5344CB8AC3E}">
        <p14:creationId xmlns:p14="http://schemas.microsoft.com/office/powerpoint/2010/main" val="28827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891480"/>
            <a:ext cx="8784976" cy="6264696"/>
          </a:xfrm>
        </p:spPr>
        <p:txBody>
          <a:bodyPr>
            <a:noAutofit/>
          </a:bodyPr>
          <a:lstStyle/>
          <a:p>
            <a:r>
              <a:rPr lang="ru-RU" sz="3600" b="1" dirty="0" err="1"/>
              <a:t>Баланопостит</a:t>
            </a:r>
            <a:r>
              <a:rPr lang="ru-RU" sz="3200" dirty="0"/>
              <a:t> </a:t>
            </a:r>
            <a:r>
              <a:rPr lang="ru-RU" sz="2400" dirty="0"/>
              <a:t>– одна из самых распространенных патологий мужской мочеполовой системы, представляющая собой </a:t>
            </a:r>
            <a:r>
              <a:rPr lang="ru-RU" sz="2400" b="1" dirty="0"/>
              <a:t>воспаление крайней плоти и головки полового члена</a:t>
            </a:r>
            <a:r>
              <a:rPr lang="ru-RU" sz="2400" dirty="0"/>
              <a:t>. Преобладает инфекционная </a:t>
            </a:r>
            <a:r>
              <a:rPr lang="ru-RU" sz="2400" dirty="0" smtClean="0"/>
              <a:t/>
            </a:r>
            <a:br>
              <a:rPr lang="ru-RU" sz="2400" dirty="0" smtClean="0"/>
            </a:br>
            <a:r>
              <a:rPr lang="ru-RU" sz="2400" dirty="0" smtClean="0"/>
              <a:t>природа </a:t>
            </a:r>
            <a:r>
              <a:rPr lang="ru-RU" sz="2400" dirty="0"/>
              <a:t>развития заболевания. </a:t>
            </a:r>
            <a:r>
              <a:rPr lang="ru-RU" sz="2400" dirty="0" smtClean="0"/>
              <a:t/>
            </a:r>
            <a:br>
              <a:rPr lang="ru-RU" sz="2400" dirty="0" smtClean="0"/>
            </a:br>
            <a:r>
              <a:rPr lang="ru-RU" sz="2400" dirty="0" smtClean="0"/>
              <a:t>Аллергическая </a:t>
            </a:r>
            <a:r>
              <a:rPr lang="ru-RU" sz="2400" dirty="0"/>
              <a:t>и токсическая </a:t>
            </a:r>
            <a:r>
              <a:rPr lang="ru-RU" sz="2400" dirty="0" smtClean="0"/>
              <a:t/>
            </a:r>
            <a:br>
              <a:rPr lang="ru-RU" sz="2400" dirty="0" smtClean="0"/>
            </a:br>
            <a:r>
              <a:rPr lang="ru-RU" sz="2400" dirty="0" smtClean="0"/>
              <a:t>форма </a:t>
            </a:r>
            <a:r>
              <a:rPr lang="ru-RU" sz="2400" dirty="0"/>
              <a:t>встречаются очень редко. </a:t>
            </a:r>
            <a:r>
              <a:rPr lang="ru-RU" sz="2400" dirty="0" smtClean="0"/>
              <a:t/>
            </a:r>
            <a:br>
              <a:rPr lang="ru-RU" sz="2400" dirty="0" smtClean="0"/>
            </a:br>
            <a:r>
              <a:rPr lang="ru-RU" sz="2400" dirty="0" smtClean="0"/>
              <a:t>Так </a:t>
            </a:r>
            <a:r>
              <a:rPr lang="ru-RU" sz="2400" dirty="0"/>
              <a:t>же, как и при </a:t>
            </a:r>
            <a:r>
              <a:rPr lang="ru-RU" sz="2400" dirty="0" err="1"/>
              <a:t>баланите</a:t>
            </a:r>
            <a:r>
              <a:rPr lang="ru-RU" sz="2400" dirty="0"/>
              <a:t>, </a:t>
            </a:r>
            <a:r>
              <a:rPr lang="ru-RU" sz="2400" dirty="0" smtClean="0"/>
              <a:t/>
            </a:r>
            <a:br>
              <a:rPr lang="ru-RU" sz="2400" dirty="0" smtClean="0"/>
            </a:br>
            <a:r>
              <a:rPr lang="ru-RU" sz="2400" dirty="0" smtClean="0"/>
              <a:t>основным </a:t>
            </a:r>
            <a:r>
              <a:rPr lang="ru-RU" sz="2400" dirty="0"/>
              <a:t>фактором, </a:t>
            </a:r>
            <a:r>
              <a:rPr lang="ru-RU" sz="2400" dirty="0" smtClean="0"/>
              <a:t/>
            </a:r>
            <a:br>
              <a:rPr lang="ru-RU" sz="2400" dirty="0" smtClean="0"/>
            </a:br>
            <a:r>
              <a:rPr lang="ru-RU" sz="2400" dirty="0" smtClean="0"/>
              <a:t>провоцирующим </a:t>
            </a:r>
            <a:r>
              <a:rPr lang="ru-RU" sz="2400" dirty="0"/>
              <a:t>развитие </a:t>
            </a:r>
            <a:r>
              <a:rPr lang="ru-RU" sz="2400" dirty="0" smtClean="0"/>
              <a:t/>
            </a:r>
            <a:br>
              <a:rPr lang="ru-RU" sz="2400" dirty="0" smtClean="0"/>
            </a:br>
            <a:r>
              <a:rPr lang="ru-RU" sz="2400" dirty="0" smtClean="0"/>
              <a:t>заболевания</a:t>
            </a:r>
            <a:r>
              <a:rPr lang="ru-RU" sz="2400" dirty="0"/>
              <a:t>, является </a:t>
            </a:r>
            <a:r>
              <a:rPr lang="ru-RU" sz="2400" dirty="0" smtClean="0"/>
              <a:t/>
            </a:r>
            <a:br>
              <a:rPr lang="ru-RU" sz="2400" dirty="0" smtClean="0"/>
            </a:br>
            <a:r>
              <a:rPr lang="ru-RU" sz="2400" dirty="0" smtClean="0"/>
              <a:t>несоблюдение </a:t>
            </a:r>
            <a:r>
              <a:rPr lang="ru-RU" sz="2400" dirty="0"/>
              <a:t>правил </a:t>
            </a:r>
            <a:r>
              <a:rPr lang="ru-RU" sz="2400" dirty="0" smtClean="0"/>
              <a:t/>
            </a:r>
            <a:br>
              <a:rPr lang="ru-RU" sz="2400" dirty="0" smtClean="0"/>
            </a:br>
            <a:r>
              <a:rPr lang="ru-RU" sz="2400" dirty="0" smtClean="0"/>
              <a:t>личной </a:t>
            </a:r>
            <a:r>
              <a:rPr lang="ru-RU" sz="2400" dirty="0"/>
              <a:t>гигиены.</a:t>
            </a:r>
            <a:br>
              <a:rPr lang="ru-RU" sz="2400" dirty="0"/>
            </a:br>
            <a:endParaRPr lang="ru-RU" sz="2400" dirty="0"/>
          </a:p>
        </p:txBody>
      </p:sp>
      <p:pic>
        <p:nvPicPr>
          <p:cNvPr id="1026" name="Picture 2" descr="C:\Users\anvarshox\Desktop\ПСЗС 3\Balanopostit-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2852936"/>
            <a:ext cx="5335634" cy="3030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6361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a:spLocks noGrp="1"/>
          </p:cNvSpPr>
          <p:nvPr>
            <p:ph type="title"/>
          </p:nvPr>
        </p:nvSpPr>
        <p:spPr>
          <a:xfrm>
            <a:off x="179512" y="1052736"/>
            <a:ext cx="8785225" cy="2592288"/>
          </a:xfrm>
        </p:spPr>
        <p:txBody>
          <a:bodyPr>
            <a:noAutofit/>
          </a:bodyPr>
          <a:lstStyle/>
          <a:p>
            <a:r>
              <a:rPr lang="ru-RU" sz="3600" b="1" dirty="0"/>
              <a:t>Уретрит</a:t>
            </a:r>
            <a:r>
              <a:rPr lang="ru-RU" sz="2800" dirty="0"/>
              <a:t> – заболевание, при котором воспалительный процесс затрагивает слизистую оболочку мочеиспускательного канала (уретры). Многие уверены, что уретрит возникает </a:t>
            </a:r>
            <a:r>
              <a:rPr lang="ru-RU" sz="2800" dirty="0" smtClean="0"/>
              <a:t>только </a:t>
            </a:r>
            <a:r>
              <a:rPr lang="ru-RU" sz="2800" dirty="0"/>
              <a:t>при заболеваниях, передаваемых половым путем, </a:t>
            </a:r>
            <a:r>
              <a:rPr lang="ru-RU" sz="2800" dirty="0" smtClean="0"/>
              <a:t>но </a:t>
            </a:r>
            <a:r>
              <a:rPr lang="ru-RU" sz="2800" dirty="0"/>
              <a:t>это не так. Болезнь </a:t>
            </a:r>
            <a:r>
              <a:rPr lang="ru-RU" sz="2800" dirty="0" smtClean="0"/>
              <a:t>может</a:t>
            </a:r>
            <a:r>
              <a:rPr lang="ru-RU" sz="2800" dirty="0"/>
              <a:t> </a:t>
            </a:r>
            <a:r>
              <a:rPr lang="ru-RU" sz="2800" dirty="0" smtClean="0"/>
              <a:t>носить </a:t>
            </a:r>
            <a:r>
              <a:rPr lang="ru-RU" sz="2800" dirty="0"/>
              <a:t>как </a:t>
            </a:r>
            <a:r>
              <a:rPr lang="ru-RU" sz="2800" dirty="0" smtClean="0"/>
              <a:t>инфекционный,</a:t>
            </a:r>
            <a:r>
              <a:rPr lang="ru-RU" sz="2800" dirty="0"/>
              <a:t> </a:t>
            </a:r>
            <a:r>
              <a:rPr lang="ru-RU" sz="2800" dirty="0" smtClean="0"/>
              <a:t>так и</a:t>
            </a:r>
            <a:r>
              <a:rPr lang="ru-RU" sz="2800" dirty="0"/>
              <a:t> </a:t>
            </a:r>
            <a:r>
              <a:rPr lang="ru-RU" sz="2800" dirty="0" smtClean="0"/>
              <a:t>неинфекционный </a:t>
            </a:r>
            <a:r>
              <a:rPr lang="ru-RU" sz="2800" dirty="0"/>
              <a:t>характер.</a:t>
            </a:r>
            <a:br>
              <a:rPr lang="ru-RU" sz="2800" dirty="0"/>
            </a:br>
            <a:endParaRPr lang="ru-RU" sz="2800" dirty="0"/>
          </a:p>
        </p:txBody>
      </p:sp>
      <p:pic>
        <p:nvPicPr>
          <p:cNvPr id="2050" name="Picture 2" descr="C:\Users\anvarshox\Desktop\ПСЗС 3\uretri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302" y="3356992"/>
            <a:ext cx="3168352" cy="316835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anvarshox\Desktop\ПСЗС 3\uretrit 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0654" y="2908754"/>
            <a:ext cx="5521303" cy="3472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3720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a:spLocks noGrp="1"/>
          </p:cNvSpPr>
          <p:nvPr>
            <p:ph type="title"/>
          </p:nvPr>
        </p:nvSpPr>
        <p:spPr>
          <a:xfrm>
            <a:off x="395536" y="332656"/>
            <a:ext cx="8229600" cy="1571625"/>
          </a:xfrm>
        </p:spPr>
        <p:txBody>
          <a:bodyPr>
            <a:noAutofit/>
          </a:bodyPr>
          <a:lstStyle/>
          <a:p>
            <a:r>
              <a:rPr lang="ru-RU" sz="3600" b="1" dirty="0" err="1"/>
              <a:t>Куперит</a:t>
            </a:r>
            <a:r>
              <a:rPr lang="ru-RU" sz="2800" dirty="0"/>
              <a:t> — воспаление </a:t>
            </a:r>
            <a:r>
              <a:rPr lang="ru-RU" sz="2800" dirty="0" err="1"/>
              <a:t>куперовой</a:t>
            </a:r>
            <a:r>
              <a:rPr lang="ru-RU" sz="2800" dirty="0"/>
              <a:t> железы, располагающейся вблизи луковичной части уретры у мужчин.</a:t>
            </a:r>
          </a:p>
        </p:txBody>
      </p:sp>
      <p:pic>
        <p:nvPicPr>
          <p:cNvPr id="3074" name="Picture 2" descr="C:\Users\anvarshox\Desktop\ПСЗС 3\куперит.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1916831"/>
            <a:ext cx="5401022" cy="4355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321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a:spLocks noGrp="1"/>
          </p:cNvSpPr>
          <p:nvPr>
            <p:ph type="title"/>
          </p:nvPr>
        </p:nvSpPr>
        <p:spPr>
          <a:xfrm>
            <a:off x="251520" y="-675456"/>
            <a:ext cx="8229600" cy="6048672"/>
          </a:xfrm>
        </p:spPr>
        <p:txBody>
          <a:bodyPr>
            <a:noAutofit/>
          </a:bodyPr>
          <a:lstStyle/>
          <a:p>
            <a:r>
              <a:rPr lang="ru-RU" sz="3200" b="1" dirty="0" err="1"/>
              <a:t>Колликулит</a:t>
            </a:r>
            <a:r>
              <a:rPr lang="ru-RU" sz="3200" b="1" dirty="0"/>
              <a:t>, </a:t>
            </a:r>
            <a:r>
              <a:rPr lang="ru-RU" sz="2400" b="1" dirty="0"/>
              <a:t>как правило, начинается с воспаления не самого семенного бугорка, а с тканей, которые находятся вокруг него. Эта болезнь может быть последствием воспаления семенных пузырьков или </a:t>
            </a:r>
            <a:r>
              <a:rPr lang="ru-RU" sz="2400" b="1" u="sng" dirty="0"/>
              <a:t>простаты</a:t>
            </a:r>
            <a:r>
              <a:rPr lang="ru-RU" sz="2400" b="1" dirty="0"/>
              <a:t>, а также </a:t>
            </a:r>
            <a:r>
              <a:rPr lang="ru-RU" sz="2400" b="1" u="sng" dirty="0"/>
              <a:t>цистита</a:t>
            </a:r>
            <a:r>
              <a:rPr lang="ru-RU" sz="2400" b="1" dirty="0"/>
              <a:t>, </a:t>
            </a:r>
            <a:r>
              <a:rPr lang="ru-RU" sz="2400" b="1" u="sng" dirty="0"/>
              <a:t>уретрита</a:t>
            </a:r>
            <a:r>
              <a:rPr lang="ru-RU" sz="2400" b="1" dirty="0"/>
              <a:t>. В некоторых случаях патологические </a:t>
            </a:r>
            <a:r>
              <a:rPr lang="ru-RU" sz="2400" b="1" dirty="0" smtClean="0"/>
              <a:t>процессы</a:t>
            </a:r>
            <a:br>
              <a:rPr lang="ru-RU" sz="2400" b="1" dirty="0" smtClean="0"/>
            </a:br>
            <a:r>
              <a:rPr lang="ru-RU" sz="2400" b="1" dirty="0" smtClean="0"/>
              <a:t> </a:t>
            </a:r>
            <a:r>
              <a:rPr lang="ru-RU" sz="2400" b="1" dirty="0"/>
              <a:t>начинаются с самого </a:t>
            </a:r>
            <a:r>
              <a:rPr lang="ru-RU" sz="2400" b="1" dirty="0" smtClean="0"/>
              <a:t/>
            </a:r>
            <a:br>
              <a:rPr lang="ru-RU" sz="2400" b="1" dirty="0" smtClean="0"/>
            </a:br>
            <a:r>
              <a:rPr lang="ru-RU" sz="2400" b="1" dirty="0" smtClean="0"/>
              <a:t>бугорка </a:t>
            </a:r>
            <a:r>
              <a:rPr lang="ru-RU" sz="2400" b="1" dirty="0"/>
              <a:t>— это </a:t>
            </a:r>
            <a:r>
              <a:rPr lang="ru-RU" sz="2400" b="1" dirty="0" smtClean="0"/>
              <a:t>вызвано</a:t>
            </a:r>
            <a:br>
              <a:rPr lang="ru-RU" sz="2400" b="1" dirty="0" smtClean="0"/>
            </a:br>
            <a:r>
              <a:rPr lang="ru-RU" sz="2400" b="1" dirty="0" smtClean="0"/>
              <a:t> </a:t>
            </a:r>
            <a:r>
              <a:rPr lang="ru-RU" sz="2400" b="1" dirty="0"/>
              <a:t>нарушениями в </a:t>
            </a:r>
            <a:r>
              <a:rPr lang="ru-RU" sz="2400" b="1" dirty="0" smtClean="0"/>
              <a:t/>
            </a:r>
            <a:br>
              <a:rPr lang="ru-RU" sz="2400" b="1" dirty="0" smtClean="0"/>
            </a:br>
            <a:r>
              <a:rPr lang="ru-RU" sz="2400" b="1" dirty="0" smtClean="0"/>
              <a:t>иннервации </a:t>
            </a:r>
            <a:r>
              <a:rPr lang="ru-RU" sz="2400" b="1" dirty="0"/>
              <a:t>и поставке </a:t>
            </a:r>
            <a:r>
              <a:rPr lang="ru-RU" sz="2400" b="1" dirty="0" smtClean="0"/>
              <a:t/>
            </a:r>
            <a:br>
              <a:rPr lang="ru-RU" sz="2400" b="1" dirty="0" smtClean="0"/>
            </a:br>
            <a:r>
              <a:rPr lang="ru-RU" sz="2400" b="1" dirty="0" smtClean="0"/>
              <a:t>крови</a:t>
            </a:r>
            <a:r>
              <a:rPr lang="ru-RU" sz="2400" b="1" dirty="0"/>
              <a:t>, что </a:t>
            </a:r>
            <a:r>
              <a:rPr lang="ru-RU" sz="2400" b="1" dirty="0" smtClean="0"/>
              <a:t>способствует </a:t>
            </a:r>
            <a:br>
              <a:rPr lang="ru-RU" sz="2400" b="1" dirty="0" smtClean="0"/>
            </a:br>
            <a:r>
              <a:rPr lang="ru-RU" sz="2400" b="1" dirty="0" smtClean="0"/>
              <a:t>развитию воспаления</a:t>
            </a:r>
            <a:br>
              <a:rPr lang="ru-RU" sz="2400" b="1" dirty="0" smtClean="0"/>
            </a:br>
            <a:r>
              <a:rPr lang="ru-RU" sz="2400" b="1" dirty="0" smtClean="0"/>
              <a:t> </a:t>
            </a:r>
            <a:r>
              <a:rPr lang="ru-RU" sz="2400" b="1" dirty="0"/>
              <a:t>микробного характера. </a:t>
            </a:r>
            <a:br>
              <a:rPr lang="ru-RU" sz="2400" b="1" dirty="0"/>
            </a:br>
            <a:endParaRPr lang="ru-RU" sz="2400" dirty="0"/>
          </a:p>
        </p:txBody>
      </p:sp>
      <p:pic>
        <p:nvPicPr>
          <p:cNvPr id="4098" name="Picture 2" descr="C:\Users\anvarshox\Desktop\ПСЗС 3\колликулит.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2492896"/>
            <a:ext cx="5652120" cy="414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5146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a:spLocks noGrp="1"/>
          </p:cNvSpPr>
          <p:nvPr>
            <p:ph type="title"/>
          </p:nvPr>
        </p:nvSpPr>
        <p:spPr>
          <a:xfrm>
            <a:off x="179512" y="-1323528"/>
            <a:ext cx="8713787" cy="6048375"/>
          </a:xfrm>
        </p:spPr>
        <p:txBody>
          <a:bodyPr>
            <a:noAutofit/>
          </a:bodyPr>
          <a:lstStyle/>
          <a:p>
            <a:r>
              <a:rPr lang="ru-RU" sz="2400" dirty="0"/>
              <a:t> </a:t>
            </a:r>
            <a:br>
              <a:rPr lang="ru-RU" sz="2400" dirty="0"/>
            </a:br>
            <a:r>
              <a:rPr lang="ru-RU" sz="3600" b="1" dirty="0"/>
              <a:t>Простатит </a:t>
            </a:r>
            <a:r>
              <a:rPr lang="ru-RU" sz="2400" b="1" dirty="0"/>
              <a:t>у мужчин</a:t>
            </a:r>
            <a:r>
              <a:rPr lang="ru-RU" sz="2400" dirty="0"/>
              <a:t> относится к группе </a:t>
            </a:r>
            <a:r>
              <a:rPr lang="ru-RU" sz="2400" dirty="0" err="1"/>
              <a:t>андрологических</a:t>
            </a:r>
            <a:r>
              <a:rPr lang="ru-RU" sz="2400" dirty="0"/>
              <a:t> (исключительно мужских), урогенитальных патологий. Заболевание протекает в форме острого или хронического воспаления. Это наиболее распространенное на сегодняшний день урологическое заболевание. Раньше считалось, что проявляется оно </a:t>
            </a:r>
            <a:r>
              <a:rPr lang="ru-RU" sz="2400" dirty="0" smtClean="0"/>
              <a:t>только</a:t>
            </a:r>
            <a:br>
              <a:rPr lang="ru-RU" sz="2400" dirty="0" smtClean="0"/>
            </a:br>
            <a:r>
              <a:rPr lang="ru-RU" sz="2400" dirty="0" smtClean="0"/>
              <a:t> </a:t>
            </a:r>
            <a:r>
              <a:rPr lang="ru-RU" sz="2400" dirty="0"/>
              <a:t>в возрасте 45-65 лет, </a:t>
            </a:r>
            <a:r>
              <a:rPr lang="ru-RU" sz="2400" dirty="0" smtClean="0"/>
              <a:t>теперь</a:t>
            </a:r>
            <a:br>
              <a:rPr lang="ru-RU" sz="2400" dirty="0" smtClean="0"/>
            </a:br>
            <a:r>
              <a:rPr lang="ru-RU" sz="2400" dirty="0" smtClean="0"/>
              <a:t> </a:t>
            </a:r>
            <a:r>
              <a:rPr lang="ru-RU" sz="2400" dirty="0"/>
              <a:t>все чаще диагноз «простатит» </a:t>
            </a:r>
            <a:r>
              <a:rPr lang="ru-RU" sz="2400" dirty="0" smtClean="0"/>
              <a:t/>
            </a:r>
            <a:br>
              <a:rPr lang="ru-RU" sz="2400" dirty="0" smtClean="0"/>
            </a:br>
            <a:r>
              <a:rPr lang="ru-RU" sz="2400" dirty="0" smtClean="0"/>
              <a:t>врачи </a:t>
            </a:r>
            <a:r>
              <a:rPr lang="ru-RU" sz="2400" dirty="0"/>
              <a:t>ставят молодым </a:t>
            </a:r>
            <a:r>
              <a:rPr lang="ru-RU" sz="2400" dirty="0" smtClean="0"/>
              <a:t>людям</a:t>
            </a:r>
            <a:br>
              <a:rPr lang="ru-RU" sz="2400" dirty="0" smtClean="0"/>
            </a:br>
            <a:r>
              <a:rPr lang="ru-RU" sz="2400" dirty="0" smtClean="0"/>
              <a:t> </a:t>
            </a:r>
            <a:r>
              <a:rPr lang="ru-RU" sz="2400" dirty="0"/>
              <a:t>в возрасте 20-30 лет. </a:t>
            </a:r>
            <a:r>
              <a:rPr lang="ru-RU" sz="2400" dirty="0" smtClean="0"/>
              <a:t>Болезнь</a:t>
            </a:r>
            <a:br>
              <a:rPr lang="ru-RU" sz="2400" dirty="0" smtClean="0"/>
            </a:br>
            <a:r>
              <a:rPr lang="ru-RU" sz="2400" dirty="0" smtClean="0"/>
              <a:t> </a:t>
            </a:r>
            <a:r>
              <a:rPr lang="ru-RU" sz="2400" dirty="0"/>
              <a:t>значительно «помолодела».</a:t>
            </a:r>
            <a:br>
              <a:rPr lang="ru-RU" sz="2400" dirty="0"/>
            </a:br>
            <a:endParaRPr lang="ru-RU" sz="2400" dirty="0"/>
          </a:p>
        </p:txBody>
      </p:sp>
      <p:pic>
        <p:nvPicPr>
          <p:cNvPr id="5122" name="Picture 2" descr="C:\Users\anvarshox\Desktop\ПСЗС 3\простатите.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7055" y="3429000"/>
            <a:ext cx="4644516"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287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a:spLocks noGrp="1"/>
          </p:cNvSpPr>
          <p:nvPr>
            <p:ph type="title"/>
          </p:nvPr>
        </p:nvSpPr>
        <p:spPr>
          <a:xfrm>
            <a:off x="251520" y="0"/>
            <a:ext cx="8713788" cy="3168649"/>
          </a:xfrm>
        </p:spPr>
        <p:txBody>
          <a:bodyPr>
            <a:noAutofit/>
          </a:bodyPr>
          <a:lstStyle/>
          <a:p>
            <a:r>
              <a:rPr lang="ru-RU" sz="3200" b="1" dirty="0"/>
              <a:t>Везикулит</a:t>
            </a:r>
            <a:r>
              <a:rPr lang="ru-RU" sz="2400" dirty="0"/>
              <a:t> – это воспаление семенных пузырьков, которые находятся возле простаты. Во время нормального функционирования мочеполовой системы, этот парный орган выполняет функцию своего рода резервуара, где хранится простатический секрет, выработанный непосредственно в самой железе. Везикулы соединяются с </a:t>
            </a:r>
            <a:r>
              <a:rPr lang="ru-RU" sz="2400" dirty="0" err="1"/>
              <a:t>семявыносным</a:t>
            </a:r>
            <a:r>
              <a:rPr lang="ru-RU" sz="2400" dirty="0"/>
              <a:t> каналом, по которому, собственно говоря, сперматозоиды и попадают во внешнюю среду.</a:t>
            </a:r>
            <a:endParaRPr lang="ru-RU" sz="2400" dirty="0"/>
          </a:p>
        </p:txBody>
      </p:sp>
      <p:pic>
        <p:nvPicPr>
          <p:cNvPr id="6146" name="Picture 2" descr="C:\Users\anvarshox\Desktop\ПСЗС 3\везикулит.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2809875"/>
            <a:ext cx="4302224" cy="3919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6283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131</TotalTime>
  <Words>148</Words>
  <Application>Microsoft Office PowerPoint</Application>
  <PresentationFormat>Экран (4:3)</PresentationFormat>
  <Paragraphs>10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Поток</vt:lpstr>
      <vt:lpstr>Воспалительные заболевания мужской половой системы</vt:lpstr>
      <vt:lpstr>План Баланопостит      Уретрит      Куперит                 Коликулит     Простатит             Везикулит</vt:lpstr>
      <vt:lpstr>Баланопостит – одна из самых распространенных патологий мужской мочеполовой системы, представляющая собой воспаление крайней плоти и головки полового члена. Преобладает инфекционная  природа развития заболевания.  Аллергическая и токсическая  форма встречаются очень редко.  Так же, как и при баланите,  основным фактором,  провоцирующим развитие  заболевания, является  несоблюдение правил  личной гигиены. </vt:lpstr>
      <vt:lpstr>Уретрит – заболевание, при котором воспалительный процесс затрагивает слизистую оболочку мочеиспускательного канала (уретры). Многие уверены, что уретрит возникает только при заболеваниях, передаваемых половым путем, но это не так. Болезнь может носить как инфекционный, так и неинфекционный характер. </vt:lpstr>
      <vt:lpstr>Куперит — воспаление куперовой железы, располагающейся вблизи луковичной части уретры у мужчин.</vt:lpstr>
      <vt:lpstr>Колликулит, как правило, начинается с воспаления не самого семенного бугорка, а с тканей, которые находятся вокруг него. Эта болезнь может быть последствием воспаления семенных пузырьков или простаты, а также цистита, уретрита. В некоторых случаях патологические процессы  начинаются с самого  бугорка — это вызвано  нарушениями в  иннервации и поставке  крови, что способствует  развитию воспаления  микробного характера.  </vt:lpstr>
      <vt:lpstr>  Простатит у мужчин относится к группе андрологических (исключительно мужских), урогенитальных патологий. Заболевание протекает в форме острого или хронического воспаления. Это наиболее распространенное на сегодняшний день урологическое заболевание. Раньше считалось, что проявляется оно только  в возрасте 45-65 лет, теперь  все чаще диагноз «простатит»  врачи ставят молодым людям  в возрасте 20-30 лет. Болезнь  значительно «помолодела». </vt:lpstr>
      <vt:lpstr>Везикулит – это воспаление семенных пузырьков, которые находятся возле простаты. Во время нормального функционирования мочеполовой системы, этот парный орган выполняет функцию своего рода резервуара, где хранится простатический секрет, выработанный непосредственно в самой железе. Везикулы соединяются с семявыносным каналом, по которому, собственно говоря, сперматозоиды и попадают во внешнюю среду.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Воспалительные заболевания мужской половой системы</dc:title>
  <dc:creator>anvarshox</dc:creator>
  <cp:lastModifiedBy>anvarshox</cp:lastModifiedBy>
  <cp:revision>9</cp:revision>
  <dcterms:created xsi:type="dcterms:W3CDTF">2017-10-12T15:39:05Z</dcterms:created>
  <dcterms:modified xsi:type="dcterms:W3CDTF">2017-10-12T17:58:02Z</dcterms:modified>
</cp:coreProperties>
</file>