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26" r:id="rId2"/>
    <p:sldId id="327" r:id="rId3"/>
    <p:sldId id="284" r:id="rId4"/>
    <p:sldId id="285" r:id="rId5"/>
    <p:sldId id="286" r:id="rId6"/>
    <p:sldId id="287" r:id="rId7"/>
    <p:sldId id="328" r:id="rId8"/>
    <p:sldId id="288" r:id="rId9"/>
    <p:sldId id="289" r:id="rId10"/>
    <p:sldId id="329" r:id="rId11"/>
    <p:sldId id="291" r:id="rId12"/>
    <p:sldId id="292" r:id="rId13"/>
    <p:sldId id="290" r:id="rId14"/>
    <p:sldId id="257" r:id="rId15"/>
    <p:sldId id="258" r:id="rId16"/>
    <p:sldId id="259" r:id="rId17"/>
    <p:sldId id="293" r:id="rId18"/>
    <p:sldId id="260" r:id="rId19"/>
    <p:sldId id="283" r:id="rId20"/>
    <p:sldId id="261" r:id="rId21"/>
    <p:sldId id="262" r:id="rId22"/>
    <p:sldId id="263" r:id="rId23"/>
    <p:sldId id="294" r:id="rId24"/>
    <p:sldId id="295" r:id="rId25"/>
    <p:sldId id="267" r:id="rId26"/>
    <p:sldId id="268" r:id="rId27"/>
    <p:sldId id="269" r:id="rId28"/>
    <p:sldId id="296" r:id="rId29"/>
    <p:sldId id="270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30" r:id="rId41"/>
    <p:sldId id="331" r:id="rId42"/>
  </p:sldIdLst>
  <p:sldSz cx="9144000" cy="6858000" type="screen4x3"/>
  <p:notesSz cx="6858000" cy="9144000"/>
  <p:custDataLst>
    <p:tags r:id="rId4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924944"/>
            <a:ext cx="7992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Лекция 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организационных </a:t>
            </a:r>
            <a:endParaRPr lang="en-US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распорядительных документов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университет имени профессора В.Ф.Войно-Ясенецкого»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 Российской Федерации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Фармацевтический колледж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59492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06084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МДК Организация деятельности аптеки и ее структурных подразделений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52292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Казакова Е.Н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089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Подлинник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подписанный и надлежащим образом оформленный экземпляр документа, составленный в первый раз.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повторное, абсолютно точное воспроизведение подлинника (с пометкой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копия верна»).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копиях в обязательном порядке ставятся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должности заверяющего лица, его подписи с расшифровкой и даты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печать для подтверждения подлинности подписи.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Иногда для работы требуется не копия с подлинного документа, а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выписка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того или иного его раздела. При оформлении выписки обязательно надо указать, из какого документа она сделана, подтверждается подписями должностных лиц и печатью.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 утери владельцем подлинного документа организации имеют право выдавать  соответствующий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дубликат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 пометкой «дубликат»), имеющий одинаковую юридическую силу с подлинником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5689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Законодательное и нормативное регулирование делопроизводства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Федеральный закон от 22.10.2004 № 125-ФЗ (ред. от 02.03.2016)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«Об архивном деле в Российской Федерации»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Закон РФ от 21.07.1993 № 5485-1 (ред. от 08.03.2015)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 государственной тайне»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Федеральный закон от 27.07.2006 № 149-ФЗ (ред. от 13.07.2015)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«Об информации, информационных технологиях и о защите информации»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56895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Законодательное и нормативное регулирование делопроизводства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Уголовный кодекс РФ от 13.06.1996 № 63-ФЗ (в ред. от 30.12.2015)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«Кодекс Российской Федерации об административных правонарушениях» от 30.12.2001 № 195-ФЗ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Трудовой кодекс РФ от 30.12.2001 № 197-ФЗ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Федеральный закон от 06.04.2011 № 63-ФЗ «Об электронной подписи» (ред. от 30.12.2015)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документации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Документация подразделяется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шесть основных групп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 организационные документы;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 распорядительные документы;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 информационно-справочные документы;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 документы по личному составу;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 коммерческие документы;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 документы по обращениям граждан.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404664"/>
            <a:ext cx="824729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Организационные документы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Организационные документы определяют статус предприятий,  порядок их работы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основополагающими в деятельности любого предприятия,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обладают высшей юридической силой.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536" y="2488164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организационным документам относятся: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устав организации или положение об организации;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положения о структурных подразделениях,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коллегиальных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совещательных органах учреждения;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регламент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рабoты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коллегиальных и совещательных органов,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аппарата управления или руководства;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штатное расписание, договоры, инструкции по отдельным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видам деятельности, нуждающихся в регламентации;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должностные инструкции работникам, правила, памятки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0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Организационно-правовые документы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 положения, строго обязательные для исполнения, они реализуют нормы административного права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правовой основой деятельности упреждения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 документы в обязательном порядке проходят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процедуру утверждения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уполномоченным на это органом - вышестоящей организацией, руководителем данной организации или ее коллегиальным органом (например, собранием акционеров или советом директоров и др.).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541832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правовой акт, определяющий порядок образования и организацию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устава должно соответствовать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Гражданскому кодексу Российской Федерации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63691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Основными видами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уставов являются: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устав государственной организации (утверждается вышестоящим органом, например, министерством, комитетом);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устав муниципальной организации (утверждается городской или районной администрацией);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устав коммерческой организации (утверждается общим собранием (учредителями, собственником имущества) и регистрируется государственным органом);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 содержит набор обязательных реквизитов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/>
              <a:t>•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наименование организации;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наименование вида документа;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дату (датой устава является дата его утверждения);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гриф утверждения («УТВЕРЖДЕНО»)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отметку о регистрации устава (для коммерческих организаций);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место издания (город);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текст;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подписи учредителей или лиц, занимающих выборные должности (председателя, секретаря).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64" y="117693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Устава состоит из следующих разделов: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ОБЩИЕ ПОЛОЖЕНИЯ (цели и задачи создаваемой организации)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ПРАВОВОЙ СТАТУС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ЦЕЛИ, ЗАДАЧИ, ПРЕДМЕТ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ОРГАНИЗАЦИОННАЯ СТРУКТУРА (состав, функции и взаимосвязи структурных подразделений).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РЕГЛАМЕНТ ОРГАНИЗАЦИИ (система управления, права и обязанности должностных лиц).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ФИНАНСОВО-МАТЕРИАЛЬНАЯ БАЗА (источники финансирования, основные и оборотные средства, порядок распоряжения средствами).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ОТЧЕТНАЯ И РЕВИЗИОННАЯ ДЕЯТЕЛЬНОСТЬ (учет и отчетность).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КОНТРОЛЬ ФИНАНСОВО-ХОЗЯЙСТВЕННОЙ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ПОРЯДОК ЛИКВИДАЦИИ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74620" cy="673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058" y="214266"/>
            <a:ext cx="4693942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539552" y="764704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делопроизводства и документа.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Организационные документы.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Должностная инструкция.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5" y="428604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Договор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соглашение двух или нескольких лиц об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установлении, изменении или прекращении гражданских прав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обязанностей.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договорные отношения вступают предприятие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(юридическое лицо) и гражданин (физическое лицо),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договор называют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трудовым соглашением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Договоры составляются в нескольких экземплярах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числу участников), подписываются уполномоченными лицами и удостоверяются печатями организаций.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3" y="428604"/>
            <a:ext cx="87154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договора допускается делить на разделы, подразделы,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пункты, подпункты. Каждая часть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текста должна иметь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номер. Нумерация производится арабскими цифрами.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Договор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 следующие реквизиты: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вида документа (ДОГОВОР);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дату;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места</a:t>
            </a: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составления или издания;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заголовок к тексту;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текст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(вводная часть - наименование сторон, заключающих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договор, должности, фамилии, инициалы лиц, подписывающих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договор, указание их полномочий; предмет договора; изложение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порядка рассмотрения споров; общую сумму договора; общий срок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договора);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юридические адреса сторон;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подписи и печати сторон.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Положение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нормативный акт, определяющий порядок образования, структуру, функции, права и обязанности организации, структурного подразделения, коллегиального органа (комиссии).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42088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Положения бывают двух видов: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типовые (разрабатываемые государственными или отраслевыми органами управления);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индивидуальные (разрабатываемые для конкретного предприятия, структурного подразделения, комиссии).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должно содержать следующие реквизиты: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наименование организации;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наименование вида документа;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дату (датой положения является дата его утверждения);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заголовок к тексту;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гриф утверждения;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текст;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подписи составителей;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печать (при необходимости).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 Положения включает следующие разделы: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ОБЩИЕ ПОЛОЖЕНИЯ (цель разработки Положения, правовая база содержания документа, конституционные гарантии персонала).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ЗАДАЧИ И ФУНКЦИИ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УПРАВЛЕНИЕ И СТРУКТУРА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ПРАВА И ОБЯЗАННОСТИ (круг обязанностей в соответствии с должностными инструкциями).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КОНТРОЛЬ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ОТВЕТСТВЕННОСТЬ (виды нарушений трудовой дисциплины, порядок их фиксации и соответствующие санкции).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332656"/>
            <a:ext cx="84205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нормативный акт, регулирующий организационные, производственные, финансовые и иные вопросы деятельности организаций, предприятий и должностных лиц.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Инструкции бывают двух видов: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типовые (разрабатываемые государственными или отраслевыми органами управления для однотипных предприятий, структурных подразделений, комиссий);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индивидуальные (разрабатываемые для конкретного предприятия, структурного подразделения, комиссии.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357166"/>
            <a:ext cx="84314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Инструкция оформляется на общем бланке организации и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 следующие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реквизиты: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организации и структурного подразделения,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название вида документа: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(инструкция),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дату и индекс (номер),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место издания,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заголовок,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текст,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подпись,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гриф утверждения (или отметку, что инструкции является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приложением к распорядительному документу).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57200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Инструкция подлежит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обязательному утверждению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специальным распорядительным актом (приказом) или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непосредственной подписью руководителя в грифе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утверждения.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332656"/>
            <a:ext cx="8424936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Должностная инструкция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нормативный документ, издаваемый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организацией в целях регламентации деятельности организационно - правового положения работника, его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обязанностей, прав, ответственности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обеспечения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его эффективной работы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Должностную инструкцию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непосредственный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работника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деятельность которого он регламентирует и контролирует.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инструкции должен быть кратким, точным и понятным,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т.к.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носит указующий характер. Целесообразно использовать четкие формулировки со словами - «должен», «следует», «необходимо» и т.п.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085184"/>
            <a:ext cx="8391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Систематическое неисполнение должностных обязанностей может повлечь освобождение работника от занимаемой должности.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Инструкция должна содержать следующие реквизиты: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наименование организации;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наименование вида документа;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дату (датой инструкции является дата ее утверждения);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номер;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заголовок к тексту;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гриф утверждения;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текст;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подписи составителей;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печать (при необходимости);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визы.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1" y="579172"/>
            <a:ext cx="8568953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должностной инструкции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следующие разделы: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ОБЩИЕ ПОЛОЖЕНИЯ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(порядок назначения на должность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подчиненность, руководящие нормативные документы,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образованию опыту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практической работы и т. д.).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ФУНКЦИИ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(основные функциональные обязанности).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ДОЛЖНОСТНЫЕ ОБЯЗАННОСТИ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(подробный перечень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объема выполняемых  работ в соответствии с функциональными  обязанностями).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ПРАВА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(использование прав в связи с выполняемой работой, в том числе выявление недостатков в пределах своей компетенции, а также права вносить предложения по совершенствованию работы на данном участке).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ОТВЕТСТВЕННОСТЬ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зафиксированная на носителе информация с реквизитами, позволяющими ее идентифицировать.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 документа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("ГОСТ Р 7.0.8-2013. Национальный стандарт Российской Федерации. Система стандартов по информации, библиотечному и издательскому делу. Делопроизводство и архивное дело. Термины и определения»).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оформлению документов содержит: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ГОСТ Р 6.30-2003 «Государственный стандарт Российской Федерации. Унифицированные системы документации. Унифицированная система организационно-распорядительной документации. Требования к оформлению документов».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 по личному составу (Кадровые документы)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отношений, возникших между организациями и их сотрудниками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Кадровые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документы можно подразделить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обязательные, рекомендательные и зависящие от специфики 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636912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Кадровые документы подразделяются также на следующие подвиды, в зависимости от специфики документа: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внутренние локальные нормативные акты;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информационно-расчетные и учетно-расчетные документы;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документы, подтверждающие трудовую деятельность работника;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официальная внутренняя переписка;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распорядительные документы;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журналы контроля и учета.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 1. Виды кадровых документов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325880"/>
          <a:ext cx="8496944" cy="4815840"/>
        </p:xfrm>
        <a:graphic>
          <a:graphicData uri="http://schemas.openxmlformats.org/drawingml/2006/table">
            <a:tbl>
              <a:tblPr/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 dirty="0">
                          <a:latin typeface="Times New Roman"/>
                          <a:ea typeface="Times New Roman"/>
                          <a:cs typeface="Times New Roman"/>
                        </a:rPr>
                        <a:t>Виды кадровых документов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>
                          <a:latin typeface="Times New Roman"/>
                          <a:ea typeface="Times New Roman"/>
                          <a:cs typeface="Times New Roman"/>
                        </a:rPr>
                        <a:t>Обязательные документы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>
                          <a:latin typeface="Times New Roman"/>
                          <a:ea typeface="Times New Roman"/>
                          <a:cs typeface="Times New Roman"/>
                        </a:rPr>
                        <a:t>Рекомендательные (возможные) документы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 dirty="0">
                          <a:latin typeface="Times New Roman"/>
                          <a:ea typeface="Times New Roman"/>
                          <a:cs typeface="Times New Roman"/>
                        </a:rPr>
                        <a:t>Зависящие от специфики документы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0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Внутренние локальные нормативные акты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Правила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внутреннего трудового распорядка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Положение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по оплате труда и о премировании сотрудников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Инструкция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по работе с конфиденциальной информацией или Положение о коммерческой тайне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Инструкция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по охране труда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Коллективный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договор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2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Документы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по защите персональных данных работников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Должностные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инструкции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Информационно-расчетные документы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Штатное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расписание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График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сменности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 1. Виды кадровых документов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325880"/>
          <a:ext cx="8496944" cy="841248"/>
        </p:xfrm>
        <a:graphic>
          <a:graphicData uri="http://schemas.openxmlformats.org/drawingml/2006/table">
            <a:tbl>
              <a:tblPr/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 dirty="0">
                          <a:latin typeface="Times New Roman"/>
                          <a:ea typeface="Times New Roman"/>
                          <a:cs typeface="Times New Roman"/>
                        </a:rPr>
                        <a:t>Виды кадровых документов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>
                          <a:latin typeface="Times New Roman"/>
                          <a:ea typeface="Times New Roman"/>
                          <a:cs typeface="Times New Roman"/>
                        </a:rPr>
                        <a:t>Обязательные документы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>
                          <a:latin typeface="Times New Roman"/>
                          <a:ea typeface="Times New Roman"/>
                          <a:cs typeface="Times New Roman"/>
                        </a:rPr>
                        <a:t>Рекомендательные (возможные) документы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0" dirty="0">
                          <a:latin typeface="Times New Roman"/>
                          <a:ea typeface="Times New Roman"/>
                          <a:cs typeface="Times New Roman"/>
                        </a:rPr>
                        <a:t>Зависящие от специфики документы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204864"/>
          <a:ext cx="8496944" cy="3645408"/>
        </p:xfrm>
        <a:graphic>
          <a:graphicData uri="http://schemas.openxmlformats.org/drawingml/2006/table">
            <a:tbl>
              <a:tblPr/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Учетно-расчетные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документы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Личная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карточка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График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отпусков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Табель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учета рабочего времени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Документы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, отражающие и регистрирующие трудовую деятельность работника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Трудовые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книжки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Справки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о трудовой деятельности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Трудовой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договор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Официальная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внутренняя переписка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Заявления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Докладные/служебные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записки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Распорядительные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документы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Приказы/распоряжения 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по личному составу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по личному составу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правовой акт, издаваемый по вопросам регулирования трудовых правоотношений граждан с администрацией организации, предприятия. Приказами по личному составу оформляют прием на работу, перевод, увольнение, предоставление отпуска, командирование, поощрение, взыскание и другие юридические факты, возникающие в процессе управления кадрами.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441680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Постановлением Госкомстата РФ от 05.01.2004 № 1 «Об утверждении унифицированных форм первичной учетной документации по учету труда и его оплаты»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утверждены формы первичной учетной документации, такие как приказ о приеме работника на работу, личная карточка работника, штатное расписание.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Таблица.  Перечень унифицированных форм первичной учетной документации по учету труда и его оплаты.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268760"/>
          <a:ext cx="8136904" cy="3154680"/>
        </p:xfrm>
        <a:graphic>
          <a:graphicData uri="http://schemas.openxmlformats.org/drawingml/2006/table">
            <a:tbl>
              <a:tblPr/>
              <a:tblGrid>
                <a:gridCol w="1532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Номер формы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формы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Т-1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приеме работника на работу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Личная карточка работника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Т-3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Штатное расписание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Т-5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переводе работника на другую работу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предоставлении отпуска работнику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Т-7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График отпусков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Таблица.  Перечень унифицированных форм первичной учетной документации по учету труда и его оплаты.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268760"/>
          <a:ext cx="8280920" cy="3505200"/>
        </p:xfrm>
        <a:graphic>
          <a:graphicData uri="http://schemas.openxmlformats.org/drawingml/2006/table">
            <a:tbl>
              <a:tblPr/>
              <a:tblGrid>
                <a:gridCol w="1559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0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прекращении действия трудового договора (контракта) с работником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Т-8а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прекращении действия трудового договора (контракта) с работниками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Т-9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направлении работника в командировку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Т-10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Командировочное удостоверение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Т-10а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Служебное задание для направления в командировку и отчет о его выполнении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Т-11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(распоряжение) о поощрении работника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Штатное расписание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документ, применяемый для оформления структуры, штатного состава и штатной численности организации в соответствии с ее уставом (положением), содержащий перечень структурных подразделений, должностей, сведения о количестве штатных единиц, должностных окладах, надбавках и месячном фонде заработной платы.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21297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Личная карточка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документ, составляемый на работника и содержащий краткие сведения о нем (образование, стаж, семейное положение, трудовая деятельность и т.д.).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Личная карточка должна содержать следующие реквизиты: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наименование организации;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наименование вида документа;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дату составления;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текст;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подписи работника кадровой службы и лица, на которого она заведена.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Текстовая часть личной карточки содержит следующие разделы: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общие сведения о работе;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сведения о воинском учете;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прием на работу и переводы на другую работу;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аттестация;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повышение квалификации;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профессиональная переподготовка;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поощрения и награды;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отпуск;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социальные льготы;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дополнительные сведения;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 основание увольнения.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График отпусков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локальный нормативный акт, утверждаемый руководителем предприятия с учетом мнения представительного органа работников, если таковой имеется.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отпусков оформляется на унифицированном типовом бланке формы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 Т-7.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Убирать из него графы и строчки не допускается, но его можно при необходимости дополнять.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отпусков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утверждается не позднее двух недель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начала того календарного года, в котором планируется предоставление отпусков.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отпусков (форма № Т-7) подписывают руководитель кадровой службы и руководители структурных подразделений. Этот документ утверждается руководителем.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Картинки по запросу графика отпусков как документа происходит на унифицированном типовом бланке формы № Т-7 -"/>
          <p:cNvPicPr>
            <a:picLocks noChangeAspect="1" noChangeArrowheads="1"/>
          </p:cNvPicPr>
          <p:nvPr/>
        </p:nvPicPr>
        <p:blipFill>
          <a:blip r:embed="rId2" cstate="print"/>
          <a:srcRect l="2268" t="8448" r="2477" b="15633"/>
          <a:stretch>
            <a:fillRect/>
          </a:stretch>
        </p:blipFill>
        <p:spPr bwMode="auto">
          <a:xfrm>
            <a:off x="0" y="548680"/>
            <a:ext cx="907300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Делопроизводство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деятельность, обеспечивающая документирование, документооборот, оперативное хранение и использование документов.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ГОСТ Р 7.0.8-2013 «Национальный стандарт Российской Федерации. Система стандартов по информации, библиотечному и издательскому делу. Делопроизводство и архивное дело. Термины и определения»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делопроизводства относятся: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установление правил процесса документирования и операций с документами на всех участках деятельности;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 непосредственное выполнение ряда операций, таких как создание, регистрация-учет, передача, оперативное хранение документов, поиск, контроль исполнения и т.д.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76672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График отпусков будет заполняться в течение всего следующего года. В него будут вноситься сведения о фактически использованных отпусках, а также информация о переносе отпусков.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График отпусков необходимо составлять и в том случае, если на предприятии принят коллективный отпуск.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 времени начала отпуска сотрудников следует предупреждать не позднее, чем за две недели (ст. 123 ТК РФ) до его начала.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Контроль знаний по теме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1409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https://forms.gle/Pn29ao3mkSFKQzhB7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62880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Пройдите по ссылке и ответьте на тестовые задания.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77281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Унификация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означает «приведение чего-либо к единой системе, форме, единообразию». Унификация документов заключается в установлении единообразия состава и форм управленческих документов, фиксирующих осуществление однотипных управленческих функций. 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процесс установления и применения стандартов, под которыми понимается «образец, эталон, модель», принимаемые за исходные для сопоставления с ними других подобных объектов.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Стандартизация документов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юридического закрепления проведенной унификации и уровня ее обязательности.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586" name="Picture 2" descr="https://i.sunhome.ru/journal/111/otkrili-dostup-k-lichnim-dannim-polzovatelei.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264006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26064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связи с резким увеличением объемов информации возникла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необходимость упорядочения информационных потоков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Официальные документы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документы, созданные организацией, должностным лицом или гражданином и оформленные в установленном порядке.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79687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Функции документа: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Информационная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Правовая (юридическая)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Коммуникативная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Организационная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Управленческая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Научно-историческая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Воспитательная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документа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08720"/>
          <a:ext cx="8424936" cy="5616625"/>
        </p:xfrm>
        <a:graphic>
          <a:graphicData uri="http://schemas.openxmlformats.org/drawingml/2006/table">
            <a:tbl>
              <a:tblPr/>
              <a:tblGrid>
                <a:gridCol w="1701362"/>
                <a:gridCol w="6723574"/>
              </a:tblGrid>
              <a:tr h="295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Функция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Описание функции документа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Документ, зафиксировав информацию, обеспечивает ее сохранение и накопление, возможность передачи другому лицу, многократное использование, повторное и неоднократное возвращение к информации во времени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Правовая (юридическая)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Документ, обладающий юридической силой, может служить подлинным доказательством заключенной в нем информации при рассмотрении спорных вопросов в суде, а также содержать зафиксированные правовые нормы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Документ служит средством связи, коммуникации, обмена информацией между должностными лицами, структурными подразделениями и внешними организациями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Организационная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помощью документа обеспечивается воздействие на коллективы людей для организации и координации их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Управленческая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документах отражаются управленческие решения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Научно-историческая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Сохранение в виде архивных документов научного, исторического наследия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Воспитательная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Документ дисциплинирует исполнителя, требует повышенного уровня образовательной подготовки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F7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документов: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наименованиям: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приказы, распоряжения, указания, протоколы, акты, служебные письма, докладные записки, договоры и т.д.;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месту составления: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внутренние (документы, составляемые работниками данного предприятия) и внешние (документы, поступающие из других предприятий, организаций и от частных лиц);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содержанию: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простые (посвященные одному вопросу) и сложные (охватывающие несколько вопросов);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документов: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форме: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индивидуальные, трафаретные, типовые;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срокам исполнения: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срочные, требующие исполнения в определенный срок, и несрочные, для которых срок исполнения не установлен;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происхождению: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служебные, затрагивающие интересы организации, и личные, касающиеся конкретного лица и являющиеся именными;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виду оформления: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подлинные, копии, выписки, дубликаты.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 средствам фиксации: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письменные, электронные, текстовые, графические, изобразительные, фотодокументы, аудиовизуальные документы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видеодокументы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кинодокументы, фотодокументы).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ba7cfda8b7538ebcd56d7b9dc2cc4b17af7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1505</Words>
  <Application>Microsoft Office PowerPoint</Application>
  <PresentationFormat>Экран (4:3)</PresentationFormat>
  <Paragraphs>371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71</cp:revision>
  <dcterms:modified xsi:type="dcterms:W3CDTF">2021-01-10T15:23:07Z</dcterms:modified>
</cp:coreProperties>
</file>