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3"/>
  </p:notesMasterIdLst>
  <p:sldIdLst>
    <p:sldId id="256" r:id="rId2"/>
    <p:sldId id="257" r:id="rId3"/>
    <p:sldId id="258" r:id="rId4"/>
    <p:sldId id="288" r:id="rId5"/>
    <p:sldId id="289" r:id="rId6"/>
    <p:sldId id="290" r:id="rId7"/>
    <p:sldId id="259" r:id="rId8"/>
    <p:sldId id="291" r:id="rId9"/>
    <p:sldId id="292" r:id="rId10"/>
    <p:sldId id="303" r:id="rId11"/>
    <p:sldId id="304" r:id="rId12"/>
    <p:sldId id="305" r:id="rId13"/>
    <p:sldId id="306" r:id="rId14"/>
    <p:sldId id="307" r:id="rId15"/>
    <p:sldId id="295" r:id="rId16"/>
    <p:sldId id="260" r:id="rId17"/>
    <p:sldId id="269" r:id="rId18"/>
    <p:sldId id="261" r:id="rId19"/>
    <p:sldId id="318" r:id="rId20"/>
    <p:sldId id="315" r:id="rId21"/>
    <p:sldId id="265" r:id="rId22"/>
    <p:sldId id="316" r:id="rId23"/>
    <p:sldId id="266" r:id="rId24"/>
    <p:sldId id="331" r:id="rId25"/>
    <p:sldId id="317" r:id="rId26"/>
    <p:sldId id="268" r:id="rId27"/>
    <p:sldId id="319" r:id="rId28"/>
    <p:sldId id="267" r:id="rId29"/>
    <p:sldId id="321" r:id="rId30"/>
    <p:sldId id="322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3" r:id="rId42"/>
    <p:sldId id="351" r:id="rId43"/>
    <p:sldId id="352" r:id="rId44"/>
    <p:sldId id="324" r:id="rId45"/>
    <p:sldId id="325" r:id="rId46"/>
    <p:sldId id="326" r:id="rId47"/>
    <p:sldId id="327" r:id="rId48"/>
    <p:sldId id="328" r:id="rId49"/>
    <p:sldId id="329" r:id="rId50"/>
    <p:sldId id="344" r:id="rId51"/>
    <p:sldId id="345" r:id="rId52"/>
    <p:sldId id="347" r:id="rId53"/>
    <p:sldId id="348" r:id="rId54"/>
    <p:sldId id="349" r:id="rId55"/>
    <p:sldId id="286" r:id="rId56"/>
    <p:sldId id="275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276" r:id="rId68"/>
    <p:sldId id="277" r:id="rId69"/>
    <p:sldId id="278" r:id="rId70"/>
    <p:sldId id="279" r:id="rId71"/>
    <p:sldId id="280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3EC4-47D1-42F0-B4B0-CA61BF141A3A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8DF90-353A-4026-89EB-422544C6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7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5000"/>
              </a:spcBef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supraorbitalis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(надглазничное отверстие) – место выхода надглазничного СНП – место пересечения верхнего костного края орбиты с вертикальной линией проведенной через медиальный край радужной оболочки глаза. СНП прикрыт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orbicularis oculi, 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хода - вверх под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corrugator 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5000"/>
              </a:spcBef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infraorbitalis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(подглазничное отверстие) – место выхода подглазничного СНП – место пересечения точки на 1 см. ниже нижнего костного края орбиты с вертикальной линией, проведенной через медиальный край радужной оболочки глаза. СНП прикрыт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orbicularis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labii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superioris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направление хода – вниз и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медиально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25000"/>
              </a:spcBef>
            </a:pP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mentalis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(подбородочное отверстие) – место выхода подбородочного СНП – место пересечения середины высоты нижней челюсти в месте пересечения с вертикальной линией, проведенной через медиальный край радужной оболочки глаза. СНП прикрыт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depressor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labii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inferioris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направление хода вверх и </a:t>
            </a:r>
            <a:r>
              <a:rPr lang="ru-RU" alt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медиально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DF90-353A-4026-89EB-422544C6F2B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3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2D262-BED6-4D46-9913-4EFA1F2297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5C80C-6CB4-458B-81B3-D0DD8454431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7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5C80C-6CB4-458B-81B3-D0DD8454431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3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4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8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4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2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0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8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512511" cy="1505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Моделирование овала лица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6C5F0-8DB5-0047-BE98-6D51A85F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229200"/>
            <a:ext cx="78867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Подготовил ординатор 1 года обучения по специальности «Пластическая хирургия» </a:t>
            </a:r>
            <a:r>
              <a:rPr lang="ru-RU" sz="2000" dirty="0" err="1"/>
              <a:t>Колодко</a:t>
            </a:r>
            <a:r>
              <a:rPr lang="ru-RU" sz="2000" dirty="0"/>
              <a:t> С.Л.</a:t>
            </a:r>
          </a:p>
        </p:txBody>
      </p:sp>
    </p:spTree>
    <p:extLst>
      <p:ext uri="{BB962C8B-B14F-4D97-AF65-F5344CB8AC3E}">
        <p14:creationId xmlns:p14="http://schemas.microsoft.com/office/powerpoint/2010/main" val="420952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293096"/>
            <a:ext cx="6512511" cy="1143000"/>
          </a:xfrm>
        </p:spPr>
        <p:txBody>
          <a:bodyPr/>
          <a:lstStyle/>
          <a:p>
            <a:r>
              <a:rPr lang="ru-RU" dirty="0"/>
              <a:t>ОНТОГЕНЕЗ КОЖИ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076844"/>
              </p:ext>
            </p:extLst>
          </p:nvPr>
        </p:nvGraphicFramePr>
        <p:xfrm>
          <a:off x="1187624" y="1412776"/>
          <a:ext cx="7488832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 15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15 до 25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Более 25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38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Развитие</a:t>
                      </a:r>
                      <a:r>
                        <a:rPr lang="ru-RU" sz="2000" baseline="0" dirty="0"/>
                        <a:t> кожи и ее производных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Гормонально зависимое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Утрачивание морфофункционального потенциала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6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ru-RU" dirty="0"/>
              <a:t>ОНТОГЕНЕЗ КОЖИ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439408"/>
              </p:ext>
            </p:extLst>
          </p:nvPr>
        </p:nvGraphicFramePr>
        <p:xfrm>
          <a:off x="1424006" y="2060848"/>
          <a:ext cx="6400800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6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25-35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компенсация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эстрогены</a:t>
                      </a:r>
                      <a:r>
                        <a:rPr lang="ru-RU" baseline="0" dirty="0"/>
                        <a:t> рецепторы включены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35-45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Частичная компенсация</a:t>
                      </a:r>
                    </a:p>
                    <a:p>
                      <a:r>
                        <a:rPr lang="ru-RU" dirty="0"/>
                        <a:t>генетика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Снижение уровня эстрогенов, частичное</a:t>
                      </a:r>
                      <a:r>
                        <a:rPr lang="ru-RU" baseline="0" dirty="0"/>
                        <a:t> выключение рецепторов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45-55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некомпенсированное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Значительное снижение уровня эстрогенов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 55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декомпенсация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Выключение </a:t>
                      </a:r>
                      <a:r>
                        <a:rPr lang="ru-RU" dirty="0" err="1"/>
                        <a:t>эстрогеновых</a:t>
                      </a:r>
                      <a:r>
                        <a:rPr lang="ru-RU" dirty="0"/>
                        <a:t> рецепторов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04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3816424" cy="68028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 25-35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916832"/>
            <a:ext cx="6114510" cy="30243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/>
              <a:t>Рекомендованные  процедуры</a:t>
            </a:r>
          </a:p>
          <a:p>
            <a:pPr marL="342900" indent="-342900" algn="l">
              <a:buFontTx/>
              <a:buChar char="-"/>
            </a:pPr>
            <a:r>
              <a:rPr lang="ru-RU" sz="2400" dirty="0" err="1"/>
              <a:t>Мезотерапия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/>
              <a:t>Сигнальные пептиды</a:t>
            </a:r>
          </a:p>
          <a:p>
            <a:pPr marL="342900" indent="-342900" algn="l">
              <a:buFontTx/>
              <a:buChar char="-"/>
            </a:pPr>
            <a:r>
              <a:rPr lang="ru-RU" sz="2400" dirty="0" err="1"/>
              <a:t>Ревитализация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/>
              <a:t>Поверхностные химические </a:t>
            </a:r>
            <a:r>
              <a:rPr lang="ru-RU" sz="2400" dirty="0" err="1"/>
              <a:t>пилинги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/>
              <a:t>Уходы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00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032448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35-45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628800"/>
            <a:ext cx="5970494" cy="396044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Рекомендованные процедуры</a:t>
            </a:r>
          </a:p>
          <a:p>
            <a:pPr marL="342900" indent="-342900" algn="l">
              <a:buFontTx/>
              <a:buChar char="-"/>
            </a:pPr>
            <a:r>
              <a:rPr lang="ru-RU" sz="2400" dirty="0"/>
              <a:t>Сигнальные </a:t>
            </a:r>
            <a:r>
              <a:rPr lang="ru-RU" sz="2400" dirty="0" err="1"/>
              <a:t>пиптиды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 err="1"/>
              <a:t>Биоревитализация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/>
              <a:t>Контурная пластика</a:t>
            </a:r>
          </a:p>
          <a:p>
            <a:pPr marL="342900" indent="-342900" algn="l">
              <a:buFontTx/>
              <a:buChar char="-"/>
            </a:pPr>
            <a:r>
              <a:rPr lang="ru-RU" sz="2400" dirty="0"/>
              <a:t>Средние химические </a:t>
            </a:r>
            <a:r>
              <a:rPr lang="ru-RU" sz="2400" dirty="0" err="1"/>
              <a:t>пилинги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/>
              <a:t>Объемное моделирование</a:t>
            </a:r>
          </a:p>
          <a:p>
            <a:pPr marL="342900" indent="-342900" algn="l">
              <a:buFontTx/>
              <a:buChar char="-"/>
            </a:pPr>
            <a:r>
              <a:rPr lang="ru-RU" sz="2400" dirty="0"/>
              <a:t>Нитевой </a:t>
            </a:r>
            <a:r>
              <a:rPr lang="ru-RU" sz="2400" dirty="0" err="1"/>
              <a:t>лифтинг</a:t>
            </a:r>
            <a:endParaRPr lang="ru-RU" sz="2400" dirty="0"/>
          </a:p>
          <a:p>
            <a:pPr marL="342900" indent="-342900" algn="l">
              <a:buFontTx/>
              <a:buChar char="-"/>
            </a:pP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79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032448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45-55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628800"/>
            <a:ext cx="5970494" cy="39604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dirty="0"/>
              <a:t>( декомпенсированный период)</a:t>
            </a:r>
          </a:p>
          <a:p>
            <a:pPr marL="342900" indent="-342900" algn="l">
              <a:buFontTx/>
              <a:buChar char="-"/>
            </a:pPr>
            <a:r>
              <a:rPr lang="ru-RU" sz="2400" dirty="0"/>
              <a:t>Снижается митотическая активность </a:t>
            </a:r>
            <a:r>
              <a:rPr lang="ru-RU" sz="2400" dirty="0" err="1"/>
              <a:t>кератиноцитов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/>
              <a:t>Снижается чувствительность </a:t>
            </a:r>
            <a:r>
              <a:rPr lang="ru-RU" sz="2400" dirty="0" err="1"/>
              <a:t>кератиноцитов</a:t>
            </a:r>
            <a:r>
              <a:rPr lang="ru-RU" sz="2400" dirty="0"/>
              <a:t> к действию стимулирующую пролиферативную активность клеток веществ</a:t>
            </a:r>
          </a:p>
          <a:p>
            <a:pPr marL="342900" indent="-342900" algn="l">
              <a:buFontTx/>
              <a:buChar char="-"/>
            </a:pPr>
            <a:r>
              <a:rPr lang="ru-RU" sz="2400" dirty="0"/>
              <a:t>Нарушается </a:t>
            </a:r>
            <a:r>
              <a:rPr lang="ru-RU" sz="2400" dirty="0" err="1"/>
              <a:t>дефференцировка</a:t>
            </a:r>
            <a:r>
              <a:rPr lang="ru-RU" sz="2400" dirty="0"/>
              <a:t> клеток</a:t>
            </a:r>
          </a:p>
          <a:p>
            <a:pPr marL="342900" indent="-342900" algn="l">
              <a:buFontTx/>
              <a:buChar char="-"/>
            </a:pPr>
            <a:r>
              <a:rPr lang="ru-RU" sz="2400" dirty="0"/>
              <a:t>Неравномерное распределение </a:t>
            </a:r>
            <a:r>
              <a:rPr lang="ru-RU" sz="2400" dirty="0" err="1"/>
              <a:t>меланоцитов</a:t>
            </a:r>
            <a:endParaRPr lang="ru-RU" sz="2400" dirty="0"/>
          </a:p>
          <a:p>
            <a:pPr marL="342900" indent="-342900" algn="l">
              <a:buFontTx/>
              <a:buChar char="-"/>
            </a:pPr>
            <a:r>
              <a:rPr lang="ru-RU" sz="2400" dirty="0"/>
              <a:t>Снижается активность фибробластов</a:t>
            </a:r>
          </a:p>
          <a:p>
            <a:pPr algn="l"/>
            <a:endParaRPr lang="ru-RU" sz="2400" dirty="0"/>
          </a:p>
          <a:p>
            <a:pPr marL="342900" indent="-342900" algn="l">
              <a:buFontTx/>
              <a:buChar char="-"/>
            </a:pP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72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3" y="4509120"/>
            <a:ext cx="7406208" cy="1512168"/>
          </a:xfrm>
        </p:spPr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480720" cy="3672408"/>
          </a:xfrm>
        </p:spPr>
      </p:pic>
    </p:spTree>
    <p:extLst>
      <p:ext uri="{BB962C8B-B14F-4D97-AF65-F5344CB8AC3E}">
        <p14:creationId xmlns:p14="http://schemas.microsoft.com/office/powerpoint/2010/main" val="315038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2831" y="404664"/>
            <a:ext cx="7549329" cy="1296144"/>
          </a:xfrm>
        </p:spPr>
        <p:txBody>
          <a:bodyPr>
            <a:noAutofit/>
          </a:bodyPr>
          <a:lstStyle/>
          <a:p>
            <a:r>
              <a:rPr lang="ru-RU" sz="1400" b="0" dirty="0"/>
              <a:t>функциональную оптимизацию и сохранение биологического и эстетического состояния всех тканей </a:t>
            </a:r>
            <a:r>
              <a:rPr lang="ru-RU" sz="1400" dirty="0" err="1"/>
              <a:t>лицПолная</a:t>
            </a:r>
            <a:r>
              <a:rPr lang="ru-RU" sz="1400" dirty="0"/>
              <a:t> оптимизация лица</a:t>
            </a:r>
            <a:br>
              <a:rPr lang="ru-RU" sz="1400" dirty="0"/>
            </a:br>
            <a:r>
              <a:rPr lang="ru-RU" sz="1400" dirty="0"/>
              <a:t>Данный протокол обеспечивает а</a:t>
            </a:r>
            <a:r>
              <a:rPr lang="ru-RU" sz="1400" b="0" dirty="0"/>
              <a:t>, шеи ,декольте.</a:t>
            </a:r>
            <a:br>
              <a:rPr lang="ru-RU" sz="1400" b="0" dirty="0"/>
            </a:br>
            <a:endParaRPr lang="ru-RU" sz="14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2636912"/>
            <a:ext cx="4536504" cy="37444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59632" y="2276872"/>
            <a:ext cx="3388660" cy="343245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Протокол позволяет </a:t>
            </a:r>
            <a:r>
              <a:rPr lang="ru-RU" sz="2400" i="1" dirty="0" err="1"/>
              <a:t>регенеририровать</a:t>
            </a:r>
            <a:r>
              <a:rPr lang="ru-RU" sz="2400" i="1" dirty="0"/>
              <a:t> </a:t>
            </a:r>
          </a:p>
          <a:p>
            <a:pPr marL="285750" indent="-285750" algn="ctr">
              <a:buFontTx/>
              <a:buChar char="-"/>
            </a:pPr>
            <a:r>
              <a:rPr lang="ru-RU" sz="2400" b="1" i="1"/>
              <a:t>Эпидермис</a:t>
            </a:r>
            <a:endParaRPr lang="ru-RU" sz="2400" b="1" i="1" dirty="0"/>
          </a:p>
          <a:p>
            <a:pPr marL="285750" indent="-285750" algn="ctr">
              <a:buFontTx/>
              <a:buChar char="-"/>
            </a:pPr>
            <a:r>
              <a:rPr lang="ru-RU" sz="2400" b="1" i="1" dirty="0"/>
              <a:t>Дерму</a:t>
            </a:r>
          </a:p>
          <a:p>
            <a:pPr marL="285750" indent="-285750" algn="ctr">
              <a:buFontTx/>
              <a:buChar char="-"/>
            </a:pPr>
            <a:r>
              <a:rPr lang="ru-RU" sz="2400" b="1" i="1" dirty="0"/>
              <a:t>Гиподерму</a:t>
            </a:r>
          </a:p>
          <a:p>
            <a:pPr marL="285750" indent="-285750" algn="ctr">
              <a:buFontTx/>
              <a:buChar char="-"/>
            </a:pPr>
            <a:r>
              <a:rPr lang="ru-RU" sz="2400" b="1" i="1" dirty="0"/>
              <a:t>кость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38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3195" y="1052736"/>
            <a:ext cx="596666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Восстановление объемов щечно-скуловой области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91680" y="3573016"/>
            <a:ext cx="5970494" cy="2734051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 щечно-скуловой области за счет возрастной атрофии тканей формируется дефицит объема, ослабление связочного аппарата и действие сил гравитации способствуют усилению признаков </a:t>
            </a:r>
            <a:r>
              <a:rPr lang="ru-RU" sz="2400" b="1" dirty="0"/>
              <a:t>гравитационного птоза  </a:t>
            </a:r>
          </a:p>
        </p:txBody>
      </p:sp>
    </p:spTree>
    <p:extLst>
      <p:ext uri="{BB962C8B-B14F-4D97-AF65-F5344CB8AC3E}">
        <p14:creationId xmlns:p14="http://schemas.microsoft.com/office/powerpoint/2010/main" val="141876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484784"/>
            <a:ext cx="374441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Послойное строение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-57774"/>
            <a:ext cx="3744416" cy="6698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44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826" y="0"/>
            <a:ext cx="8229600" cy="1143000"/>
          </a:xfrm>
        </p:spPr>
        <p:txBody>
          <a:bodyPr/>
          <a:lstStyle/>
          <a:p>
            <a:r>
              <a:rPr lang="ru-RU" dirty="0"/>
              <a:t> Кости черепа</a:t>
            </a:r>
            <a:r>
              <a:rPr lang="ru-RU" baseline="30000" dirty="0"/>
              <a:t>1,2</a:t>
            </a:r>
          </a:p>
        </p:txBody>
      </p:sp>
      <p:pic>
        <p:nvPicPr>
          <p:cNvPr id="286722" name="Picture 2" descr="http://tardokanatomy.ru/sites/default/files/cherepb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376" y="764704"/>
            <a:ext cx="7048500" cy="5486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6399" y="6511093"/>
            <a:ext cx="5102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Р.Д.Синельников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Атлас анатомии человека в 4-х томах. Москва «Медицина» 1996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Бенджамин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Ашер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«Инъекционные методы в косметологии» Москва «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МЕДпресс-информ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2016</a:t>
            </a:r>
          </a:p>
        </p:txBody>
      </p:sp>
    </p:spTree>
    <p:extLst>
      <p:ext uri="{BB962C8B-B14F-4D97-AF65-F5344CB8AC3E}">
        <p14:creationId xmlns:p14="http://schemas.microsoft.com/office/powerpoint/2010/main" val="95051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095" y="908721"/>
            <a:ext cx="3636085" cy="1008112"/>
          </a:xfrm>
        </p:spPr>
        <p:txBody>
          <a:bodyPr/>
          <a:lstStyle/>
          <a:p>
            <a:pPr algn="ctr"/>
            <a:r>
              <a:rPr lang="ru-RU" dirty="0"/>
              <a:t>Обоснование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988841"/>
            <a:ext cx="4182616" cy="27363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15616" y="2060848"/>
            <a:ext cx="3388660" cy="4179670"/>
          </a:xfrm>
        </p:spPr>
        <p:txBody>
          <a:bodyPr>
            <a:normAutofit/>
          </a:bodyPr>
          <a:lstStyle/>
          <a:p>
            <a:r>
              <a:rPr lang="ru-RU" sz="1600" b="1" i="1" dirty="0"/>
              <a:t>В ходе инволюционных изменений затрагиваются все слои тканей:</a:t>
            </a:r>
          </a:p>
          <a:p>
            <a:pPr marL="285750" indent="-285750">
              <a:buFontTx/>
              <a:buChar char="-"/>
            </a:pPr>
            <a:r>
              <a:rPr lang="ru-RU" sz="1600" b="1" i="1" dirty="0"/>
              <a:t>Ухудшается качество кожи</a:t>
            </a:r>
          </a:p>
          <a:p>
            <a:pPr marL="285750" indent="-285750">
              <a:buFontTx/>
              <a:buChar char="-"/>
            </a:pPr>
            <a:r>
              <a:rPr lang="ru-RU" sz="1600" b="1" i="1" dirty="0"/>
              <a:t> ослабевает связочный аппарат мышечно-апоневротического слоя</a:t>
            </a:r>
          </a:p>
          <a:p>
            <a:pPr marL="285750" indent="-285750">
              <a:buFontTx/>
              <a:buChar char="-"/>
            </a:pPr>
            <a:r>
              <a:rPr lang="ru-RU" sz="1600" b="1" i="1" dirty="0"/>
              <a:t> уменьшается объем  и происходит перераспределение подкожно-</a:t>
            </a:r>
            <a:r>
              <a:rPr lang="ru-RU" sz="1600" b="1" i="1" dirty="0" err="1"/>
              <a:t>жировойткани</a:t>
            </a:r>
            <a:r>
              <a:rPr lang="ru-RU" sz="1600" b="1" i="1" dirty="0"/>
              <a:t> в средней и нижней трети лица</a:t>
            </a:r>
          </a:p>
          <a:p>
            <a:pPr marL="285750" indent="-285750">
              <a:buFontTx/>
              <a:buChar char="-"/>
            </a:pPr>
            <a:r>
              <a:rPr lang="ru-RU" sz="1600" b="1" i="1" dirty="0"/>
              <a:t> </a:t>
            </a:r>
            <a:r>
              <a:rPr lang="ru-RU" sz="1600" b="1" i="1" dirty="0" err="1"/>
              <a:t>резорбируется</a:t>
            </a:r>
            <a:r>
              <a:rPr lang="ru-RU" sz="1600" b="1" i="1" dirty="0"/>
              <a:t> костная ткань</a:t>
            </a:r>
          </a:p>
          <a:p>
            <a:pPr marL="285750" indent="-285750">
              <a:buFontTx/>
              <a:buChar char="-"/>
            </a:pPr>
            <a:endParaRPr lang="ru-RU" sz="16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60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152128"/>
          </a:xfrm>
        </p:spPr>
        <p:txBody>
          <a:bodyPr>
            <a:normAutofit/>
          </a:bodyPr>
          <a:lstStyle/>
          <a:p>
            <a:r>
              <a:rPr lang="ru-RU" sz="2800" dirty="0"/>
              <a:t>Возрастное изменение лицевого костного скелета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7356"/>
            <a:ext cx="3206187" cy="44914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628800"/>
            <a:ext cx="3959296" cy="460851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Уменьшение высоты опорных элементов  имеющих выраженную проекцию ( скуловая, подбородочная кость,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надбровочные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дуги)</a:t>
            </a:r>
          </a:p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Атрофические  изменения альвеолярных  отростков и зубного ряда, изменение угла смыкания челюстей – уменьшение.</a:t>
            </a:r>
          </a:p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Уменьшение  удельного веса костей в связи с остеопорозом</a:t>
            </a:r>
          </a:p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Истончение костного края орбиты</a:t>
            </a:r>
          </a:p>
          <a:p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5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>
                <a:ea typeface="+mj-ea"/>
              </a:rPr>
              <a:t>Подкожная жировая клетчатка лица</a:t>
            </a:r>
          </a:p>
        </p:txBody>
      </p:sp>
      <p:pic>
        <p:nvPicPr>
          <p:cNvPr id="17411" name="Picture 3" descr="H:\P139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13947" r="7245" b="11812"/>
          <a:stretch>
            <a:fillRect/>
          </a:stretch>
        </p:blipFill>
        <p:spPr bwMode="auto">
          <a:xfrm>
            <a:off x="285750" y="1143000"/>
            <a:ext cx="85725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40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976" y="6642556"/>
            <a:ext cx="6516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Wan et al.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 Clinical Importance of the Fat Compartments in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Midfacial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Aging.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Plast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Reconstr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Glob Open 2013;1:e92;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312208" y="1700807"/>
            <a:ext cx="6912768" cy="3721447"/>
            <a:chOff x="539552" y="1484784"/>
            <a:chExt cx="5626858" cy="314048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44"/>
            <a:stretch/>
          </p:blipFill>
          <p:spPr bwMode="auto">
            <a:xfrm>
              <a:off x="755576" y="1484784"/>
              <a:ext cx="5410834" cy="3140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9552" y="4147371"/>
              <a:ext cx="720080" cy="21544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Раньше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9076" y="4098573"/>
              <a:ext cx="1008112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Позже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599" y="188640"/>
            <a:ext cx="7666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Очередность инволюции жировых структур с возрастом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5422255"/>
            <a:ext cx="6076230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тенденции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периорбитальный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скуловой жир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раньше подвергаться инволюционным изменениям, затем латеральный щечный жир, глубокий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носогубный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боковой височный.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>
                <a:ea typeface="+mj-ea"/>
              </a:rPr>
              <a:t>Артерии и вены лица</a:t>
            </a:r>
          </a:p>
        </p:txBody>
      </p:sp>
      <p:pic>
        <p:nvPicPr>
          <p:cNvPr id="44035" name="Picture 3" descr="H:\P139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14514" r="6561" b="14273"/>
          <a:stretch>
            <a:fillRect/>
          </a:stretch>
        </p:blipFill>
        <p:spPr bwMode="auto">
          <a:xfrm>
            <a:off x="293688" y="1149350"/>
            <a:ext cx="8555037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4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6399" y="6511093"/>
            <a:ext cx="5102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Р.Д.Синельников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Атлас анатомии человека в 4-х томах. Москва «Медицина» 1996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Бенджамин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Ашер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«Инъекционные методы в косметологии» Москва «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МЕДпресс-информ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Сосуды лица образуют обильную сеть с хорошо развитыми анастомозами, поэтому раны на лице быстро заживают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3" y="2215753"/>
            <a:ext cx="3168353" cy="434381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Кровоснабжение лица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главным образом наружной сонной артерией,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carotis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через ее ветви: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facialis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maxillaris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Кроме того,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кровоснабжении лица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принимает участие и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ophthalmica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carotis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артериями систем внутренней и наружной сонных артерий существуют анастомозы в области глазницы.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6394" name="Picture 10" descr="http://www.studfiles.ru/html/2706/387/html_MZhdQFOqNB.vL2j/htmlconvd-qKbPD64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" y="1052736"/>
            <a:ext cx="5388841" cy="5278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524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9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Философия профессора Редаэлли.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Медпресс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488" y="548680"/>
            <a:ext cx="871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Опасные для инъекций области лица и верхней челюсти, в которых располагаются важные артерии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396552" y="1988840"/>
            <a:ext cx="5472608" cy="4608512"/>
            <a:chOff x="-13379" y="1349413"/>
            <a:chExt cx="5933551" cy="393830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7" r="28746" b="5123"/>
            <a:stretch/>
          </p:blipFill>
          <p:spPr bwMode="auto">
            <a:xfrm>
              <a:off x="467544" y="1349413"/>
              <a:ext cx="4022749" cy="39383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-13379" y="2826514"/>
              <a:ext cx="15829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Височная артерия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067944" y="2821192"/>
              <a:ext cx="17851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Носогубные артерии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34007" y="3828989"/>
              <a:ext cx="1419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Губные артерии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26750" y="4575611"/>
              <a:ext cx="14934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Лицевая артерия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4518049" y="1340767"/>
            <a:ext cx="4439008" cy="347329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Где нужно соблюдать осторожность?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всех процедур следует быть максимально острожным, чтобы избежать внутриартериального и внутривенного введения препарата.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Безопасно вводить препарат в надкостницу, можно при помощи канюли, которые менее опасны, чем иглы.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897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H:\P1390060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17757" r="4546" b="15578"/>
          <a:stretch>
            <a:fillRect/>
          </a:stretch>
        </p:blipFill>
        <p:spPr bwMode="auto">
          <a:xfrm>
            <a:off x="185738" y="1450355"/>
            <a:ext cx="8747125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dirty="0">
                <a:ea typeface="+mj-ea"/>
              </a:rPr>
              <a:t>Нервы лица</a:t>
            </a:r>
          </a:p>
        </p:txBody>
      </p:sp>
    </p:spTree>
    <p:extLst>
      <p:ext uri="{BB962C8B-B14F-4D97-AF65-F5344CB8AC3E}">
        <p14:creationId xmlns:p14="http://schemas.microsoft.com/office/powerpoint/2010/main" val="2152664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68" y="0"/>
            <a:ext cx="8784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Двигательная иннервация лица осуществляется ветвями лицевого нерва, чувствительная – ветвями тройничного.</a:t>
            </a:r>
            <a:r>
              <a:rPr 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1118" y="2207065"/>
            <a:ext cx="3240360" cy="34541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1"/>
                </a:solidFill>
              </a:rPr>
              <a:t>Ветви лицевого нерва:</a:t>
            </a:r>
            <a:r>
              <a:rPr lang="ru-RU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 algn="just">
              <a:buClr>
                <a:schemeClr val="tx1"/>
              </a:buClr>
            </a:pPr>
            <a:endParaRPr lang="ru-RU" altLang="ru-RU" dirty="0">
              <a:solidFill>
                <a:schemeClr val="tx1"/>
              </a:solidFill>
            </a:endParaRPr>
          </a:p>
          <a:p>
            <a:pPr marL="876300" lvl="1" indent="-419100" algn="just">
              <a:buClr>
                <a:schemeClr val="tx1"/>
              </a:buClr>
              <a:buFontTx/>
              <a:buAutoNum type="arabicPeriod"/>
            </a:pPr>
            <a:r>
              <a:rPr lang="ru-RU" altLang="ru-RU" dirty="0">
                <a:solidFill>
                  <a:schemeClr val="tx1"/>
                </a:solidFill>
              </a:rPr>
              <a:t>Височную ветвь</a:t>
            </a:r>
          </a:p>
          <a:p>
            <a:pPr marL="876300" lvl="1" indent="-419100" algn="just">
              <a:buClr>
                <a:schemeClr val="tx1"/>
              </a:buClr>
              <a:buFontTx/>
              <a:buAutoNum type="arabicPeriod"/>
            </a:pPr>
            <a:r>
              <a:rPr lang="ru-RU" altLang="ru-RU" dirty="0">
                <a:solidFill>
                  <a:schemeClr val="tx1"/>
                </a:solidFill>
              </a:rPr>
              <a:t>Скуловую</a:t>
            </a:r>
          </a:p>
          <a:p>
            <a:pPr marL="876300" lvl="1" indent="-419100" algn="just">
              <a:buClr>
                <a:schemeClr val="tx1"/>
              </a:buClr>
              <a:buFontTx/>
              <a:buAutoNum type="arabicPeriod"/>
            </a:pPr>
            <a:r>
              <a:rPr lang="ru-RU" altLang="ru-RU" dirty="0">
                <a:solidFill>
                  <a:schemeClr val="tx1"/>
                </a:solidFill>
              </a:rPr>
              <a:t>Щечную</a:t>
            </a:r>
          </a:p>
          <a:p>
            <a:pPr marL="876300" lvl="1" indent="-419100" algn="just">
              <a:buClr>
                <a:schemeClr val="tx1"/>
              </a:buClr>
              <a:buFontTx/>
              <a:buAutoNum type="arabicPeriod"/>
            </a:pPr>
            <a:r>
              <a:rPr lang="ru-RU" altLang="ru-RU" dirty="0">
                <a:solidFill>
                  <a:schemeClr val="tx1"/>
                </a:solidFill>
              </a:rPr>
              <a:t>Нижнечелюстную</a:t>
            </a:r>
          </a:p>
          <a:p>
            <a:pPr marL="876300" lvl="1" indent="-419100" algn="just">
              <a:buClr>
                <a:schemeClr val="tx1"/>
              </a:buClr>
              <a:buFontTx/>
              <a:buAutoNum type="arabicPeriod"/>
            </a:pPr>
            <a:r>
              <a:rPr lang="ru-RU" altLang="ru-RU" dirty="0">
                <a:solidFill>
                  <a:schemeClr val="tx1"/>
                </a:solidFill>
              </a:rPr>
              <a:t>Шейную ветвь</a:t>
            </a:r>
          </a:p>
          <a:p>
            <a:pPr algn="just"/>
            <a:endParaRPr lang="ru-RU" sz="16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Ветви тройничного нерва: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Зрительный нерв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Верхнечелюстной нерв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Нижнечелюстной нерв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6399" y="6511093"/>
            <a:ext cx="5102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Р.Д.Синельников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Атлас анатомии человека в 4-х томах. Москва «Медицина» 1996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Бенджамин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Ашер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«Инъекционные методы в косметологии» Москва «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МЕДпресс-информ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2016</a:t>
            </a:r>
          </a:p>
        </p:txBody>
      </p:sp>
      <p:pic>
        <p:nvPicPr>
          <p:cNvPr id="17418" name="Picture 10" descr="http://cs625116.vk.me/v625116776/24071/vmbQLvQ0y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25611"/>
            <a:ext cx="4101728" cy="421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4630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Dissertation\Ожоги\МД коды\мд код\Image (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23190" r="7832" b="19659"/>
          <a:stretch>
            <a:fillRect/>
          </a:stretch>
        </p:blipFill>
        <p:spPr bwMode="auto">
          <a:xfrm>
            <a:off x="1201738" y="1001713"/>
            <a:ext cx="61928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 descr="D:\Dissertation\Ожоги\МД коды\мд код\Image (2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5" t="56590" r="13925" b="19794"/>
          <a:stretch>
            <a:fillRect/>
          </a:stretch>
        </p:blipFill>
        <p:spPr bwMode="auto">
          <a:xfrm>
            <a:off x="6127750" y="3133725"/>
            <a:ext cx="1924050" cy="1763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br>
              <a:rPr lang="ru-RU" sz="2600" dirty="0">
                <a:ea typeface="+mj-ea"/>
              </a:rPr>
            </a:br>
            <a:r>
              <a:rPr lang="ru-RU" sz="2600" dirty="0">
                <a:ea typeface="+mj-ea"/>
              </a:rPr>
              <a:t>Опасные зоны лица</a:t>
            </a:r>
            <a:br>
              <a:rPr lang="ru-RU" sz="2600" dirty="0">
                <a:ea typeface="+mj-ea"/>
              </a:rPr>
            </a:br>
            <a:endParaRPr lang="ru-RU" sz="2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30356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2556"/>
            <a:ext cx="90476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Иванов А.А. Опасные зоны лица при проведении инъекционной пластики. Материалы консенсуса БТА плюс международного экспертного совета. Мед пресс 2016 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808312" cy="3570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27984" y="2564904"/>
            <a:ext cx="3810535" cy="3371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Поверхностная височная (сторожевая) вена расположена в височной области кзади от одноимённой артерии и повторяет её ход. Пересекая височную область на 1—1,5 см выше скуловой дуги, вена в слое подкожной жировой клетчатки направляется к ушной раковине.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 медиального края орбиты, поверхностно расположена угловая вена, которая через вены глазницы сообщается с кавернозным синусом твердой мозговой оболочки. Неосторожное введение филлера в просвет вены или избыточное его количество может привести к тромбозу, гематоме или более поздним осложнениям инфекционного характера.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68" y="283512"/>
            <a:ext cx="846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Опасные зоны верхней трети лица – височная  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периорбитальная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область</a:t>
            </a:r>
            <a:r>
              <a:rPr 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268761"/>
            <a:ext cx="3636085" cy="1008112"/>
          </a:xfrm>
        </p:spPr>
        <p:txBody>
          <a:bodyPr/>
          <a:lstStyle/>
          <a:p>
            <a:pPr algn="ctr"/>
            <a:r>
              <a:rPr lang="ru-RU" i="1" dirty="0"/>
              <a:t>Направление сил гравитации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032448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564904"/>
            <a:ext cx="3388660" cy="3072416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/>
              <a:t>Птоз мягких тканей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 клинически-нарушение четкой линии овала лица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 потеря объемов в щечно-скуловой области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 формирование глубоких носогубных складок и морщин «марионеток»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 опущение уголков губ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 углубление подбородочной складки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Дряблость шеи и декольте</a:t>
            </a:r>
          </a:p>
        </p:txBody>
      </p:sp>
    </p:spTree>
    <p:extLst>
      <p:ext uri="{BB962C8B-B14F-4D97-AF65-F5344CB8AC3E}">
        <p14:creationId xmlns:p14="http://schemas.microsoft.com/office/powerpoint/2010/main" val="3463286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2556"/>
            <a:ext cx="90476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Иванов А.А. Опасные зоны лица при проведении инъекционной пластики. Материалы консенсуса БТА плюс международного экспертного совета. Мед пресс 2016 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3356992"/>
            <a:ext cx="3168352" cy="24857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temporales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(височная ветвь) лицевого нерва в височной области залегает под SMAS и направляется к хвосту брови. Место его поверхностного залегания расположено в проекции треугольника, вершина которого расположена на 2 см. выше конца брови, а основание – по нижнему скуловой дуги.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68" y="283512"/>
            <a:ext cx="846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Опасные зоны верхней трети лица – височная  область</a:t>
            </a:r>
            <a:r>
              <a:rPr 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9"/>
          <a:stretch/>
        </p:blipFill>
        <p:spPr>
          <a:xfrm>
            <a:off x="404409" y="2114099"/>
            <a:ext cx="3528392" cy="3043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954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765175"/>
            <a:ext cx="7762056" cy="518477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</a:rPr>
              <a:t>Коррекция </a:t>
            </a:r>
            <a:r>
              <a:rPr lang="ru-RU" sz="3200" b="1" dirty="0" err="1">
                <a:solidFill>
                  <a:srgbClr val="002060"/>
                </a:solidFill>
              </a:rPr>
              <a:t>периорбитальной</a:t>
            </a:r>
            <a:r>
              <a:rPr lang="ru-RU" sz="3200" b="1" dirty="0">
                <a:solidFill>
                  <a:srgbClr val="002060"/>
                </a:solidFill>
              </a:rPr>
              <a:t> области до сих пор считается процедурой                        «высшего пилотажа»</a:t>
            </a:r>
            <a:br>
              <a:rPr lang="ru-RU" sz="3200" b="1" dirty="0">
                <a:solidFill>
                  <a:srgbClr val="002060"/>
                </a:solidFill>
              </a:rPr>
            </a:br>
            <a:br>
              <a:rPr lang="ru-RU" sz="3200" dirty="0">
                <a:solidFill>
                  <a:srgbClr val="002060"/>
                </a:solidFill>
              </a:rPr>
            </a:b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1-высокая эстетическая  значимость данной области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2-сложность проведения </a:t>
            </a:r>
            <a:r>
              <a:rPr lang="ru-RU" sz="2000" b="1" dirty="0" err="1">
                <a:solidFill>
                  <a:srgbClr val="FF0000"/>
                </a:solidFill>
              </a:rPr>
              <a:t>иньекционных</a:t>
            </a:r>
            <a:r>
              <a:rPr lang="ru-RU" sz="2000" b="1" dirty="0">
                <a:solidFill>
                  <a:srgbClr val="FF0000"/>
                </a:solidFill>
              </a:rPr>
              <a:t> процедур по причине сложной анатомии</a:t>
            </a:r>
          </a:p>
        </p:txBody>
      </p:sp>
    </p:spTree>
    <p:extLst>
      <p:ext uri="{BB962C8B-B14F-4D97-AF65-F5344CB8AC3E}">
        <p14:creationId xmlns:p14="http://schemas.microsoft.com/office/powerpoint/2010/main" val="399497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54280" cy="1656184"/>
          </a:xfrm>
        </p:spPr>
        <p:txBody>
          <a:bodyPr>
            <a:normAutofit/>
          </a:bodyPr>
          <a:lstStyle/>
          <a:p>
            <a:r>
              <a:rPr lang="ru-RU" sz="3200" dirty="0"/>
              <a:t>Дефицит </a:t>
            </a:r>
            <a:r>
              <a:rPr lang="ru-RU" sz="3200" dirty="0" err="1"/>
              <a:t>обьема</a:t>
            </a:r>
            <a:r>
              <a:rPr lang="ru-RU" sz="3200" dirty="0"/>
              <a:t> мягких тканей-врожденная особенность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5701853" cy="31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0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8864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Дефицит </a:t>
            </a:r>
            <a:r>
              <a:rPr lang="ru-RU" sz="2400" dirty="0" err="1">
                <a:solidFill>
                  <a:srgbClr val="002060"/>
                </a:solidFill>
              </a:rPr>
              <a:t>обьема</a:t>
            </a:r>
            <a:r>
              <a:rPr lang="ru-RU" sz="2400" dirty="0">
                <a:solidFill>
                  <a:srgbClr val="002060"/>
                </a:solidFill>
              </a:rPr>
              <a:t>-возрастная     трансформация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4608512" cy="4526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412776"/>
            <a:ext cx="3978373" cy="46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dirty="0"/>
              <a:t>в результате чего формируется  </a:t>
            </a:r>
            <a:r>
              <a:rPr lang="ru-RU" dirty="0" err="1"/>
              <a:t>нососкуловая</a:t>
            </a:r>
            <a:r>
              <a:rPr lang="ru-RU" dirty="0"/>
              <a:t> борозда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фиксации глазничной перегородки на уровне нижнемедиальной части глазницы</a:t>
            </a:r>
          </a:p>
          <a:p>
            <a:r>
              <a:rPr lang="ru-RU" dirty="0"/>
              <a:t>Наличия  треугольного пространства , ограниченного с одной стороны латеральной порцией </a:t>
            </a:r>
            <a:r>
              <a:rPr lang="ru-RU" dirty="0" err="1"/>
              <a:t>мышцы,поднимающей</a:t>
            </a:r>
            <a:r>
              <a:rPr lang="ru-RU" dirty="0"/>
              <a:t> верхнюю губу и с другой стороны медиальной порцией круговой мышцы глаза</a:t>
            </a:r>
          </a:p>
          <a:p>
            <a:r>
              <a:rPr lang="ru-RU" dirty="0"/>
              <a:t>Отсутствие жировой ткани под круговой мышцей глаза в области медиального угла глаза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43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1800200"/>
          </a:xfrm>
        </p:spPr>
        <p:txBody>
          <a:bodyPr/>
          <a:lstStyle/>
          <a:p>
            <a:r>
              <a:rPr lang="ru-RU" dirty="0"/>
              <a:t>Дополнительные факторы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-опущение щеки</a:t>
            </a:r>
          </a:p>
          <a:p>
            <a:r>
              <a:rPr lang="ru-RU" dirty="0"/>
              <a:t>Потеря объема мягких тканей лица</a:t>
            </a:r>
          </a:p>
          <a:p>
            <a:r>
              <a:rPr lang="ru-RU" dirty="0"/>
              <a:t>Недоразвитие подглазничного малярного комплекса</a:t>
            </a:r>
          </a:p>
          <a:p>
            <a:r>
              <a:rPr lang="ru-RU" dirty="0"/>
              <a:t>Наличие мышечного дефекта как в круговой мышце глаза так и головки мышцы , поднимающей верхнюю губу</a:t>
            </a:r>
          </a:p>
          <a:p>
            <a:r>
              <a:rPr lang="ru-RU" dirty="0"/>
              <a:t>Центральная порция глазничной связки-самая слабая</a:t>
            </a:r>
          </a:p>
        </p:txBody>
      </p:sp>
    </p:spTree>
    <p:extLst>
      <p:ext uri="{BB962C8B-B14F-4D97-AF65-F5344CB8AC3E}">
        <p14:creationId xmlns:p14="http://schemas.microsoft.com/office/powerpoint/2010/main" val="1694099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33CC"/>
                </a:solidFill>
              </a:rPr>
              <a:t>Система клинической оценки слезной </a:t>
            </a:r>
            <a:r>
              <a:rPr lang="ru-RU" dirty="0" err="1">
                <a:solidFill>
                  <a:srgbClr val="0033CC"/>
                </a:solidFill>
              </a:rPr>
              <a:t>борозды,основанная</a:t>
            </a:r>
            <a:r>
              <a:rPr lang="ru-RU" dirty="0">
                <a:solidFill>
                  <a:srgbClr val="0033CC"/>
                </a:solidFill>
              </a:rPr>
              <a:t> на анатомическом анализе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19389"/>
              </p:ext>
            </p:extLst>
          </p:nvPr>
        </p:nvGraphicFramePr>
        <p:xfrm>
          <a:off x="871538" y="2695258"/>
          <a:ext cx="74088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131">
                <a:tc>
                  <a:txBody>
                    <a:bodyPr/>
                    <a:lstStyle/>
                    <a:p>
                      <a:r>
                        <a:rPr lang="ru-RU" dirty="0"/>
                        <a:t>степень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Описание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30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Отсутсвие</a:t>
                      </a:r>
                      <a:r>
                        <a:rPr lang="ru-RU" dirty="0"/>
                        <a:t> медиальных или латеральных </a:t>
                      </a:r>
                      <a:r>
                        <a:rPr lang="ru-RU" dirty="0" err="1"/>
                        <a:t>линий,ограничивающих</a:t>
                      </a:r>
                      <a:r>
                        <a:rPr lang="ru-RU" baseline="0" dirty="0"/>
                        <a:t> край </a:t>
                      </a:r>
                      <a:r>
                        <a:rPr lang="ru-RU" baseline="0" dirty="0" err="1"/>
                        <a:t>орбиты;гладкий</a:t>
                      </a:r>
                      <a:r>
                        <a:rPr lang="ru-RU" baseline="0" dirty="0"/>
                        <a:t> контур области нижнего </a:t>
                      </a:r>
                      <a:r>
                        <a:rPr lang="ru-RU" baseline="0" dirty="0" err="1"/>
                        <a:t>века;отсутствие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депресии</a:t>
                      </a:r>
                      <a:r>
                        <a:rPr lang="ru-RU" baseline="0" dirty="0"/>
                        <a:t> на границе веко-щека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30">
                <a:tc>
                  <a:txBody>
                    <a:bodyPr/>
                    <a:lstStyle/>
                    <a:p>
                      <a:r>
                        <a:rPr lang="ru-RU" dirty="0"/>
                        <a:t>1-я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Едва заметная медиальная </a:t>
                      </a:r>
                      <a:r>
                        <a:rPr lang="ru-RU" dirty="0" err="1"/>
                        <a:t>депресия</a:t>
                      </a:r>
                      <a:r>
                        <a:rPr lang="ru-RU" dirty="0"/>
                        <a:t> или тень; гладкий</a:t>
                      </a:r>
                      <a:r>
                        <a:rPr lang="ru-RU" baseline="0" dirty="0"/>
                        <a:t> переход в месте соединения века со щекой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30">
                <a:tc>
                  <a:txBody>
                    <a:bodyPr/>
                    <a:lstStyle/>
                    <a:p>
                      <a:r>
                        <a:rPr lang="ru-RU" dirty="0"/>
                        <a:t>2-я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Умеренно выраженная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30">
                <a:tc>
                  <a:txBody>
                    <a:bodyPr/>
                    <a:lstStyle/>
                    <a:p>
                      <a:r>
                        <a:rPr lang="ru-RU" dirty="0"/>
                        <a:t>3-я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Выраженная граница в области </a:t>
                      </a:r>
                      <a:r>
                        <a:rPr lang="ru-RU" dirty="0" err="1"/>
                        <a:t>векощечного</a:t>
                      </a:r>
                      <a:r>
                        <a:rPr lang="ru-RU" dirty="0"/>
                        <a:t> соединения с заметной  ступенькой</a:t>
                      </a:r>
                      <a:r>
                        <a:rPr lang="ru-RU" baseline="0" dirty="0"/>
                        <a:t> между глазницей и щекой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02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232591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Чтобы иметь эстетически привлекательный внешний </a:t>
            </a:r>
            <a:r>
              <a:rPr lang="ru-RU" sz="2400" dirty="0" err="1"/>
              <a:t>вид,нижнее</a:t>
            </a:r>
            <a:r>
              <a:rPr lang="ru-RU" sz="2400" dirty="0"/>
              <a:t> веко должно обладать сравнительно </a:t>
            </a:r>
            <a:r>
              <a:rPr lang="ru-RU" sz="2400" dirty="0">
                <a:solidFill>
                  <a:srgbClr val="FF0000"/>
                </a:solidFill>
              </a:rPr>
              <a:t>плавным переходом </a:t>
            </a:r>
            <a:r>
              <a:rPr lang="ru-RU" sz="2400" dirty="0"/>
              <a:t>в области между </a:t>
            </a:r>
            <a:r>
              <a:rPr lang="ru-RU" sz="2400" dirty="0" err="1"/>
              <a:t>пресептальной</a:t>
            </a:r>
            <a:r>
              <a:rPr lang="ru-RU" sz="2400" dirty="0"/>
              <a:t> и орбитальной порциями круговой мышцы глаза и переходит в верхнюю скуловую область </a:t>
            </a:r>
            <a:r>
              <a:rPr lang="ru-RU" sz="2400" dirty="0">
                <a:solidFill>
                  <a:srgbClr val="FF0000"/>
                </a:solidFill>
              </a:rPr>
              <a:t>без заметной границы   </a:t>
            </a:r>
          </a:p>
        </p:txBody>
      </p:sp>
    </p:spTree>
    <p:extLst>
      <p:ext uri="{BB962C8B-B14F-4D97-AF65-F5344CB8AC3E}">
        <p14:creationId xmlns:p14="http://schemas.microsoft.com/office/powerpoint/2010/main" val="1457807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6830144" cy="193715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Противопоказания для проведения коррекции слезной борозды с помощью филлеров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НЕРЕАЛИСТИЧЕСКИЕ ОЖИДАНИЯ ПИЦИЕНТОВ</a:t>
            </a:r>
          </a:p>
          <a:p>
            <a:r>
              <a:rPr lang="ru-RU" b="1" dirty="0"/>
              <a:t>ИНФЕКЦИОННЫЙ ПРОЦЕСС ВБЛИЗИ МЕСТА ПРЕДПОЛАГАЕМОЙ ИНЬЕКЦИИ</a:t>
            </a:r>
          </a:p>
          <a:p>
            <a:r>
              <a:rPr lang="ru-RU" b="1" dirty="0"/>
              <a:t>НАЛИЧИЕ АЛЛЕРГИИ ИЛИ ГИПЕРЧУВСТВИТЕЛЬНОСТИ </a:t>
            </a:r>
          </a:p>
          <a:p>
            <a:r>
              <a:rPr lang="ru-RU" b="1" dirty="0"/>
              <a:t>ЖИРОВЫЕ ГРЫЖИ НИЖНИХ ВЕК</a:t>
            </a:r>
          </a:p>
          <a:p>
            <a:r>
              <a:rPr lang="ru-RU" b="1" dirty="0"/>
              <a:t>ВЫРАЖЕННЫЙ ЭЛАСТОЗ (ДЕРМАТОХОЛАЗИС ИЛИ МЕШКИ ПОД ГЛАЗАМИ</a:t>
            </a:r>
          </a:p>
        </p:txBody>
      </p:sp>
    </p:spTree>
    <p:extLst>
      <p:ext uri="{BB962C8B-B14F-4D97-AF65-F5344CB8AC3E}">
        <p14:creationId xmlns:p14="http://schemas.microsoft.com/office/powerpoint/2010/main" val="2942800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666" y="620688"/>
            <a:ext cx="6512511" cy="79208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МЕРЫ ПРЕДОСТОРОЖНОСТИ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ПРЕДУПРЕЖДЕНИЕ ОБРАЗОВАНИЕ СИНЯКОВ- ЗА 5 ДНЕЙ ОТМЕНА ПРЕПАРАТОВ ВИТ Е,ГИНКО БИЛОБА,АСПИРИН,НПВС</a:t>
            </a:r>
          </a:p>
          <a:p>
            <a:r>
              <a:rPr lang="ru-RU" b="1" dirty="0"/>
              <a:t>ПАЦИЕНТЫ С УЖЕ ВЫПОЛНЕННОЙ БЛЕФАРОПЛАСТИКОЙ</a:t>
            </a:r>
          </a:p>
          <a:p>
            <a:r>
              <a:rPr lang="ru-RU" b="1" dirty="0"/>
              <a:t>ИНЬЕКЦИИ ПРОВОДИМ С ОСОБЫМ ВНИМАНИЕМ ( ПОВРЕЖДЕНИЕ СОСУДИСТО-НЕРВНОГО ПУЧКА</a:t>
            </a:r>
          </a:p>
          <a:p>
            <a:r>
              <a:rPr lang="ru-RU" b="1" dirty="0"/>
              <a:t>ВЫБОР ПРЕПАРАТЫ,МОДЕЛИРОВАНИЕ ПОСЛЕ ИНЬЕКЦИИ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6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802729"/>
            <a:ext cx="2603212" cy="906054"/>
          </a:xfrm>
        </p:spPr>
        <p:txBody>
          <a:bodyPr/>
          <a:lstStyle/>
          <a:p>
            <a:pPr algn="ctr"/>
            <a:r>
              <a:rPr lang="ru-RU" dirty="0"/>
              <a:t>СТАРЕНИЯ КОЖИ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5" r="2914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88873" y="3414336"/>
            <a:ext cx="3694114" cy="3066586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/>
              <a:t>Сложный биологический феномен , который включает хронологические генетически обоснованные дегенеративные процессы и </a:t>
            </a:r>
            <a:r>
              <a:rPr lang="ru-RU" sz="1800" i="1" dirty="0" err="1"/>
              <a:t>изменения,связанные</a:t>
            </a:r>
            <a:r>
              <a:rPr lang="ru-RU" sz="1800" i="1" dirty="0"/>
              <a:t> с неблагоприятным воздействием факторов внешней </a:t>
            </a:r>
            <a:r>
              <a:rPr lang="ru-RU" sz="1800" i="1" dirty="0" err="1"/>
              <a:t>среды,особенно</a:t>
            </a:r>
            <a:r>
              <a:rPr lang="ru-RU" sz="1800" i="1" dirty="0"/>
              <a:t> УФ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745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МЕТОДИЧЕСКИЕ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3501008"/>
            <a:ext cx="6400800" cy="279346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ФИЛЛЕР НЕОБХОДИМО ВВОДИТЬ СУПРАПЕРИОСТАЛЬНО ПО ХОДУ ИЛИ НИЖЕ КРАЯ ОРБИТЫ ПОД ДЕФЕКТОМ, ИЛИ ЖЕ В ОБЕ ЗОНЫ,НО НЕ НАД КРАЕМ ОРБИТЫ ИЗ-ЗА РИСКА ПОПАДАНИЯ МАТЕРИАЛА В ИНТРАОРБИТАЛЬНУЮ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561923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79208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ОСЛОЖНЕНИЯ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487" y="2132856"/>
            <a:ext cx="6400800" cy="4065632"/>
          </a:xfrm>
        </p:spPr>
        <p:txBody>
          <a:bodyPr>
            <a:normAutofit fontScale="40000" lnSpcReduction="20000"/>
          </a:bodyPr>
          <a:lstStyle/>
          <a:p>
            <a:r>
              <a:rPr lang="ru-RU" sz="3400" b="1" dirty="0"/>
              <a:t>1. Немедленные осложнения:</a:t>
            </a:r>
          </a:p>
          <a:p>
            <a:r>
              <a:rPr lang="ru-RU" sz="3400" b="1" dirty="0"/>
              <a:t>- Боль.</a:t>
            </a:r>
          </a:p>
          <a:p>
            <a:r>
              <a:rPr lang="ru-RU" sz="3400" b="1" dirty="0"/>
              <a:t>- Эритема.</a:t>
            </a:r>
          </a:p>
          <a:p>
            <a:r>
              <a:rPr lang="ru-RU" sz="3400" b="1" dirty="0"/>
              <a:t>- Отек и образование синяков.</a:t>
            </a:r>
          </a:p>
          <a:p>
            <a:r>
              <a:rPr lang="ru-RU" sz="3400" b="1" dirty="0"/>
              <a:t>- Асимметрия.</a:t>
            </a:r>
          </a:p>
          <a:p>
            <a:r>
              <a:rPr lang="ru-RU" sz="3400" b="1" dirty="0"/>
              <a:t>- Головная боль.</a:t>
            </a:r>
          </a:p>
          <a:p>
            <a:r>
              <a:rPr lang="ru-RU" sz="3400" b="1" dirty="0"/>
              <a:t>2. Отсроченные осложнения: оранжево-коричневое окрашивание.</a:t>
            </a:r>
          </a:p>
          <a:p>
            <a:r>
              <a:rPr lang="ru-RU" sz="3400" b="1" dirty="0"/>
              <a:t>3. </a:t>
            </a:r>
            <a:r>
              <a:rPr lang="ru-RU" sz="3400" b="1" dirty="0" err="1"/>
              <a:t>Поствоспалительная</a:t>
            </a:r>
            <a:r>
              <a:rPr lang="ru-RU" sz="3400" b="1" dirty="0"/>
              <a:t> гиперпигментация.</a:t>
            </a:r>
          </a:p>
          <a:p>
            <a:r>
              <a:rPr lang="ru-RU" sz="3400" b="1" dirty="0"/>
              <a:t>4. Припухлость.</a:t>
            </a:r>
          </a:p>
          <a:p>
            <a:r>
              <a:rPr lang="ru-RU" sz="3400" b="1" dirty="0"/>
              <a:t>5. Инфекционные осложнения.</a:t>
            </a:r>
          </a:p>
          <a:p>
            <a:r>
              <a:rPr lang="ru-RU" sz="3400" b="1" dirty="0"/>
              <a:t>6. Эффект </a:t>
            </a:r>
            <a:r>
              <a:rPr lang="ru-RU" sz="3400" b="1" dirty="0" err="1"/>
              <a:t>Тиндаля</a:t>
            </a:r>
            <a:r>
              <a:rPr lang="ru-RU" sz="3400" b="1" dirty="0"/>
              <a:t>.</a:t>
            </a:r>
          </a:p>
          <a:p>
            <a:r>
              <a:rPr lang="ru-RU" sz="3400" b="1" dirty="0"/>
              <a:t>7. Узелки.</a:t>
            </a:r>
          </a:p>
          <a:p>
            <a:r>
              <a:rPr lang="ru-RU" sz="3400" b="1" dirty="0"/>
              <a:t>8. Слепота.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831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18666" y="699760"/>
            <a:ext cx="6512511" cy="1649120"/>
          </a:xfrm>
        </p:spPr>
        <p:txBody>
          <a:bodyPr/>
          <a:lstStyle/>
          <a:p>
            <a:r>
              <a:rPr lang="ru-RU" dirty="0"/>
              <a:t>Ориентиры средней трети лица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Верхняя граница:</a:t>
            </a:r>
          </a:p>
          <a:p>
            <a:pPr>
              <a:buNone/>
            </a:pPr>
            <a:r>
              <a:rPr lang="ru-RU" dirty="0"/>
              <a:t>- верхний край скуловой дуги отделяет среднюю треть лица от височной области;</a:t>
            </a:r>
          </a:p>
          <a:p>
            <a:pPr>
              <a:buNone/>
            </a:pPr>
            <a:r>
              <a:rPr lang="ru-RU" dirty="0"/>
              <a:t>- веко-щечный переход отделяет среднюю треть лица от </a:t>
            </a:r>
            <a:r>
              <a:rPr lang="ru-RU" dirty="0" err="1"/>
              <a:t>периорбитальной</a:t>
            </a:r>
            <a:r>
              <a:rPr lang="ru-RU" dirty="0"/>
              <a:t> области.</a:t>
            </a:r>
          </a:p>
          <a:p>
            <a:r>
              <a:rPr lang="ru-RU" b="1" dirty="0"/>
              <a:t>Нижняя граница:</a:t>
            </a:r>
          </a:p>
          <a:p>
            <a:pPr>
              <a:buNone/>
            </a:pPr>
            <a:r>
              <a:rPr lang="ru-RU" dirty="0"/>
              <a:t>- линия, проведенная от угла рта к углу нижней челюсти, отделяет среднюю треть лица от нижней трети лица.</a:t>
            </a:r>
          </a:p>
          <a:p>
            <a:r>
              <a:rPr lang="ru-RU" b="1" dirty="0"/>
              <a:t>Медиальная граница:</a:t>
            </a:r>
          </a:p>
          <a:p>
            <a:pPr>
              <a:buNone/>
            </a:pPr>
            <a:r>
              <a:rPr lang="ru-RU" dirty="0"/>
              <a:t>- линия, проведенная от внутреннего угла глаза к верхней губе, отделяет среднюю треть лица от области носа. </a:t>
            </a:r>
          </a:p>
          <a:p>
            <a:r>
              <a:rPr lang="ru-RU" b="1" dirty="0"/>
              <a:t>Латеральная граница </a:t>
            </a:r>
            <a:r>
              <a:rPr lang="ru-RU" dirty="0"/>
              <a:t>образована  линией, проведенной от латеральной границы скуловой дуги к углу нижней челюсти.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022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813" r="63566" b="11635"/>
          <a:stretch>
            <a:fillRect/>
          </a:stretch>
        </p:blipFill>
        <p:spPr bwMode="auto">
          <a:xfrm>
            <a:off x="3995936" y="188640"/>
            <a:ext cx="2880320" cy="644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3717032"/>
            <a:ext cx="2338588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Латеральная граница</a:t>
            </a: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200000">
            <a:off x="3493460" y="2111960"/>
            <a:ext cx="3070938" cy="13928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V="1">
            <a:off x="5773824" y="4387416"/>
            <a:ext cx="1988840" cy="108012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88024" y="4869160"/>
            <a:ext cx="115212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716016" y="3429000"/>
            <a:ext cx="72008" cy="15121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76256" y="5733256"/>
            <a:ext cx="201622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Медиальная граница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301208"/>
            <a:ext cx="228075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Нижняя граница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51520" y="332656"/>
            <a:ext cx="2916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Схематичное изображение анатомических границ </a:t>
            </a:r>
            <a:br>
              <a:rPr lang="ru-RU" sz="3200" dirty="0"/>
            </a:br>
            <a:r>
              <a:rPr lang="ru-RU" sz="3200" dirty="0"/>
              <a:t>средней трети лица</a:t>
            </a:r>
            <a:r>
              <a:rPr lang="ru-RU" sz="3200" baseline="30000" dirty="0"/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635896" y="1484784"/>
            <a:ext cx="2342393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Верхняя граница</a:t>
            </a:r>
          </a:p>
        </p:txBody>
      </p:sp>
      <p:sp>
        <p:nvSpPr>
          <p:cNvPr id="114" name="Полилиния 113"/>
          <p:cNvSpPr/>
          <p:nvPr/>
        </p:nvSpPr>
        <p:spPr>
          <a:xfrm>
            <a:off x="4705913" y="3615397"/>
            <a:ext cx="1574910" cy="1388407"/>
          </a:xfrm>
          <a:custGeom>
            <a:avLst/>
            <a:gdLst>
              <a:gd name="connsiteX0" fmla="*/ 161509 w 1574910"/>
              <a:gd name="connsiteY0" fmla="*/ 0 h 1388407"/>
              <a:gd name="connsiteX1" fmla="*/ 274050 w 1574910"/>
              <a:gd name="connsiteY1" fmla="*/ 14068 h 1388407"/>
              <a:gd name="connsiteX2" fmla="*/ 414727 w 1574910"/>
              <a:gd name="connsiteY2" fmla="*/ 28135 h 1388407"/>
              <a:gd name="connsiteX3" fmla="*/ 485065 w 1574910"/>
              <a:gd name="connsiteY3" fmla="*/ 42203 h 1388407"/>
              <a:gd name="connsiteX4" fmla="*/ 653878 w 1574910"/>
              <a:gd name="connsiteY4" fmla="*/ 70338 h 1388407"/>
              <a:gd name="connsiteX5" fmla="*/ 597607 w 1574910"/>
              <a:gd name="connsiteY5" fmla="*/ 140677 h 1388407"/>
              <a:gd name="connsiteX6" fmla="*/ 555404 w 1574910"/>
              <a:gd name="connsiteY6" fmla="*/ 154745 h 1388407"/>
              <a:gd name="connsiteX7" fmla="*/ 442862 w 1574910"/>
              <a:gd name="connsiteY7" fmla="*/ 211015 h 1388407"/>
              <a:gd name="connsiteX8" fmla="*/ 133373 w 1574910"/>
              <a:gd name="connsiteY8" fmla="*/ 239151 h 1388407"/>
              <a:gd name="connsiteX9" fmla="*/ 63035 w 1574910"/>
              <a:gd name="connsiteY9" fmla="*/ 253218 h 1388407"/>
              <a:gd name="connsiteX10" fmla="*/ 48967 w 1574910"/>
              <a:gd name="connsiteY10" fmla="*/ 295421 h 1388407"/>
              <a:gd name="connsiteX11" fmla="*/ 161509 w 1574910"/>
              <a:gd name="connsiteY11" fmla="*/ 337625 h 1388407"/>
              <a:gd name="connsiteX12" fmla="*/ 288118 w 1574910"/>
              <a:gd name="connsiteY12" fmla="*/ 351692 h 1388407"/>
              <a:gd name="connsiteX13" fmla="*/ 400659 w 1574910"/>
              <a:gd name="connsiteY13" fmla="*/ 365760 h 1388407"/>
              <a:gd name="connsiteX14" fmla="*/ 667945 w 1574910"/>
              <a:gd name="connsiteY14" fmla="*/ 365760 h 1388407"/>
              <a:gd name="connsiteX15" fmla="*/ 850825 w 1574910"/>
              <a:gd name="connsiteY15" fmla="*/ 351692 h 1388407"/>
              <a:gd name="connsiteX16" fmla="*/ 935232 w 1574910"/>
              <a:gd name="connsiteY16" fmla="*/ 337625 h 1388407"/>
              <a:gd name="connsiteX17" fmla="*/ 977435 w 1574910"/>
              <a:gd name="connsiteY17" fmla="*/ 323557 h 1388407"/>
              <a:gd name="connsiteX18" fmla="*/ 1315059 w 1574910"/>
              <a:gd name="connsiteY18" fmla="*/ 337625 h 1388407"/>
              <a:gd name="connsiteX19" fmla="*/ 1399465 w 1574910"/>
              <a:gd name="connsiteY19" fmla="*/ 351692 h 1388407"/>
              <a:gd name="connsiteX20" fmla="*/ 1413533 w 1574910"/>
              <a:gd name="connsiteY20" fmla="*/ 464234 h 1388407"/>
              <a:gd name="connsiteX21" fmla="*/ 1329127 w 1574910"/>
              <a:gd name="connsiteY21" fmla="*/ 520505 h 1388407"/>
              <a:gd name="connsiteX22" fmla="*/ 1188450 w 1574910"/>
              <a:gd name="connsiteY22" fmla="*/ 548640 h 1388407"/>
              <a:gd name="connsiteX23" fmla="*/ 780487 w 1574910"/>
              <a:gd name="connsiteY23" fmla="*/ 520505 h 1388407"/>
              <a:gd name="connsiteX24" fmla="*/ 667945 w 1574910"/>
              <a:gd name="connsiteY24" fmla="*/ 492369 h 1388407"/>
              <a:gd name="connsiteX25" fmla="*/ 569472 w 1574910"/>
              <a:gd name="connsiteY25" fmla="*/ 478301 h 1388407"/>
              <a:gd name="connsiteX26" fmla="*/ 428795 w 1574910"/>
              <a:gd name="connsiteY26" fmla="*/ 450166 h 1388407"/>
              <a:gd name="connsiteX27" fmla="*/ 316253 w 1574910"/>
              <a:gd name="connsiteY27" fmla="*/ 422031 h 1388407"/>
              <a:gd name="connsiteX28" fmla="*/ 161509 w 1574910"/>
              <a:gd name="connsiteY28" fmla="*/ 436098 h 1388407"/>
              <a:gd name="connsiteX29" fmla="*/ 119305 w 1574910"/>
              <a:gd name="connsiteY29" fmla="*/ 450166 h 1388407"/>
              <a:gd name="connsiteX30" fmla="*/ 77102 w 1574910"/>
              <a:gd name="connsiteY30" fmla="*/ 492369 h 1388407"/>
              <a:gd name="connsiteX31" fmla="*/ 34899 w 1574910"/>
              <a:gd name="connsiteY31" fmla="*/ 548640 h 1388407"/>
              <a:gd name="connsiteX32" fmla="*/ 77102 w 1574910"/>
              <a:gd name="connsiteY32" fmla="*/ 576775 h 1388407"/>
              <a:gd name="connsiteX33" fmla="*/ 259982 w 1574910"/>
              <a:gd name="connsiteY33" fmla="*/ 604911 h 1388407"/>
              <a:gd name="connsiteX34" fmla="*/ 330321 w 1574910"/>
              <a:gd name="connsiteY34" fmla="*/ 618978 h 1388407"/>
              <a:gd name="connsiteX35" fmla="*/ 513201 w 1574910"/>
              <a:gd name="connsiteY35" fmla="*/ 633046 h 1388407"/>
              <a:gd name="connsiteX36" fmla="*/ 724216 w 1574910"/>
              <a:gd name="connsiteY36" fmla="*/ 661181 h 1388407"/>
              <a:gd name="connsiteX37" fmla="*/ 1089976 w 1574910"/>
              <a:gd name="connsiteY37" fmla="*/ 647114 h 1388407"/>
              <a:gd name="connsiteX38" fmla="*/ 1244721 w 1574910"/>
              <a:gd name="connsiteY38" fmla="*/ 633046 h 1388407"/>
              <a:gd name="connsiteX39" fmla="*/ 1385398 w 1574910"/>
              <a:gd name="connsiteY39" fmla="*/ 647114 h 1388407"/>
              <a:gd name="connsiteX40" fmla="*/ 1455736 w 1574910"/>
              <a:gd name="connsiteY40" fmla="*/ 731520 h 1388407"/>
              <a:gd name="connsiteX41" fmla="*/ 1497939 w 1574910"/>
              <a:gd name="connsiteY41" fmla="*/ 815926 h 1388407"/>
              <a:gd name="connsiteX42" fmla="*/ 1441669 w 1574910"/>
              <a:gd name="connsiteY42" fmla="*/ 858129 h 1388407"/>
              <a:gd name="connsiteX43" fmla="*/ 1202518 w 1574910"/>
              <a:gd name="connsiteY43" fmla="*/ 829994 h 1388407"/>
              <a:gd name="connsiteX44" fmla="*/ 921164 w 1574910"/>
              <a:gd name="connsiteY44" fmla="*/ 801858 h 1388407"/>
              <a:gd name="connsiteX45" fmla="*/ 864893 w 1574910"/>
              <a:gd name="connsiteY45" fmla="*/ 787791 h 1388407"/>
              <a:gd name="connsiteX46" fmla="*/ 569472 w 1574910"/>
              <a:gd name="connsiteY46" fmla="*/ 759655 h 1388407"/>
              <a:gd name="connsiteX47" fmla="*/ 245915 w 1574910"/>
              <a:gd name="connsiteY47" fmla="*/ 773723 h 1388407"/>
              <a:gd name="connsiteX48" fmla="*/ 161509 w 1574910"/>
              <a:gd name="connsiteY48" fmla="*/ 787791 h 1388407"/>
              <a:gd name="connsiteX49" fmla="*/ 119305 w 1574910"/>
              <a:gd name="connsiteY49" fmla="*/ 815926 h 1388407"/>
              <a:gd name="connsiteX50" fmla="*/ 77102 w 1574910"/>
              <a:gd name="connsiteY50" fmla="*/ 914400 h 1388407"/>
              <a:gd name="connsiteX51" fmla="*/ 119305 w 1574910"/>
              <a:gd name="connsiteY51" fmla="*/ 928468 h 1388407"/>
              <a:gd name="connsiteX52" fmla="*/ 1132179 w 1574910"/>
              <a:gd name="connsiteY52" fmla="*/ 942535 h 1388407"/>
              <a:gd name="connsiteX53" fmla="*/ 1371330 w 1574910"/>
              <a:gd name="connsiteY53" fmla="*/ 956603 h 1388407"/>
              <a:gd name="connsiteX54" fmla="*/ 1540142 w 1574910"/>
              <a:gd name="connsiteY54" fmla="*/ 984738 h 1388407"/>
              <a:gd name="connsiteX55" fmla="*/ 1554210 w 1574910"/>
              <a:gd name="connsiteY55" fmla="*/ 1026941 h 1388407"/>
              <a:gd name="connsiteX56" fmla="*/ 1526075 w 1574910"/>
              <a:gd name="connsiteY56" fmla="*/ 1055077 h 1388407"/>
              <a:gd name="connsiteX57" fmla="*/ 1427601 w 1574910"/>
              <a:gd name="connsiteY57" fmla="*/ 1083212 h 1388407"/>
              <a:gd name="connsiteX58" fmla="*/ 1343195 w 1574910"/>
              <a:gd name="connsiteY58" fmla="*/ 1111348 h 1388407"/>
              <a:gd name="connsiteX59" fmla="*/ 921164 w 1574910"/>
              <a:gd name="connsiteY59" fmla="*/ 1097280 h 1388407"/>
              <a:gd name="connsiteX60" fmla="*/ 724216 w 1574910"/>
              <a:gd name="connsiteY60" fmla="*/ 1069145 h 1388407"/>
              <a:gd name="connsiteX61" fmla="*/ 499133 w 1574910"/>
              <a:gd name="connsiteY61" fmla="*/ 1055077 h 1388407"/>
              <a:gd name="connsiteX62" fmla="*/ 77102 w 1574910"/>
              <a:gd name="connsiteY62" fmla="*/ 1055077 h 1388407"/>
              <a:gd name="connsiteX63" fmla="*/ 34899 w 1574910"/>
              <a:gd name="connsiteY63" fmla="*/ 1069145 h 1388407"/>
              <a:gd name="connsiteX64" fmla="*/ 6764 w 1574910"/>
              <a:gd name="connsiteY64" fmla="*/ 1111348 h 1388407"/>
              <a:gd name="connsiteX65" fmla="*/ 48967 w 1574910"/>
              <a:gd name="connsiteY65" fmla="*/ 1237957 h 1388407"/>
              <a:gd name="connsiteX66" fmla="*/ 91170 w 1574910"/>
              <a:gd name="connsiteY66" fmla="*/ 1266092 h 1388407"/>
              <a:gd name="connsiteX67" fmla="*/ 203712 w 1574910"/>
              <a:gd name="connsiteY67" fmla="*/ 1280160 h 1388407"/>
              <a:gd name="connsiteX68" fmla="*/ 682013 w 1574910"/>
              <a:gd name="connsiteY68" fmla="*/ 1294228 h 1388407"/>
              <a:gd name="connsiteX69" fmla="*/ 752352 w 1574910"/>
              <a:gd name="connsiteY69" fmla="*/ 1308295 h 1388407"/>
              <a:gd name="connsiteX70" fmla="*/ 864893 w 1574910"/>
              <a:gd name="connsiteY70" fmla="*/ 1322363 h 1388407"/>
              <a:gd name="connsiteX71" fmla="*/ 907096 w 1574910"/>
              <a:gd name="connsiteY71" fmla="*/ 1336431 h 1388407"/>
              <a:gd name="connsiteX72" fmla="*/ 1033705 w 1574910"/>
              <a:gd name="connsiteY72" fmla="*/ 1350498 h 1388407"/>
              <a:gd name="connsiteX73" fmla="*/ 1075909 w 1574910"/>
              <a:gd name="connsiteY73" fmla="*/ 1364566 h 1388407"/>
              <a:gd name="connsiteX74" fmla="*/ 1427601 w 1574910"/>
              <a:gd name="connsiteY74" fmla="*/ 1364566 h 1388407"/>
              <a:gd name="connsiteX75" fmla="*/ 1469804 w 1574910"/>
              <a:gd name="connsiteY75" fmla="*/ 1350498 h 1388407"/>
              <a:gd name="connsiteX76" fmla="*/ 1540142 w 1574910"/>
              <a:gd name="connsiteY76" fmla="*/ 1266092 h 1388407"/>
              <a:gd name="connsiteX77" fmla="*/ 1568278 w 1574910"/>
              <a:gd name="connsiteY77" fmla="*/ 1209821 h 138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74910" h="1388407">
                <a:moveTo>
                  <a:pt x="161509" y="0"/>
                </a:moveTo>
                <a:lnTo>
                  <a:pt x="274050" y="14068"/>
                </a:lnTo>
                <a:cubicBezTo>
                  <a:pt x="320888" y="19272"/>
                  <a:pt x="368014" y="21907"/>
                  <a:pt x="414727" y="28135"/>
                </a:cubicBezTo>
                <a:cubicBezTo>
                  <a:pt x="438428" y="31295"/>
                  <a:pt x="461433" y="38567"/>
                  <a:pt x="485065" y="42203"/>
                </a:cubicBezTo>
                <a:cubicBezTo>
                  <a:pt x="656318" y="68550"/>
                  <a:pt x="540716" y="42049"/>
                  <a:pt x="653878" y="70338"/>
                </a:cubicBezTo>
                <a:cubicBezTo>
                  <a:pt x="641101" y="89504"/>
                  <a:pt x="619877" y="127314"/>
                  <a:pt x="597607" y="140677"/>
                </a:cubicBezTo>
                <a:cubicBezTo>
                  <a:pt x="584892" y="148306"/>
                  <a:pt x="568904" y="148609"/>
                  <a:pt x="555404" y="154745"/>
                </a:cubicBezTo>
                <a:cubicBezTo>
                  <a:pt x="517222" y="172101"/>
                  <a:pt x="484680" y="207798"/>
                  <a:pt x="442862" y="211015"/>
                </a:cubicBezTo>
                <a:cubicBezTo>
                  <a:pt x="347534" y="218348"/>
                  <a:pt x="230538" y="225270"/>
                  <a:pt x="133373" y="239151"/>
                </a:cubicBezTo>
                <a:cubicBezTo>
                  <a:pt x="109703" y="242532"/>
                  <a:pt x="86481" y="248529"/>
                  <a:pt x="63035" y="253218"/>
                </a:cubicBezTo>
                <a:cubicBezTo>
                  <a:pt x="58346" y="267286"/>
                  <a:pt x="46059" y="280880"/>
                  <a:pt x="48967" y="295421"/>
                </a:cubicBezTo>
                <a:cubicBezTo>
                  <a:pt x="57258" y="336881"/>
                  <a:pt x="150070" y="336100"/>
                  <a:pt x="161509" y="337625"/>
                </a:cubicBezTo>
                <a:cubicBezTo>
                  <a:pt x="203599" y="343237"/>
                  <a:pt x="245946" y="346731"/>
                  <a:pt x="288118" y="351692"/>
                </a:cubicBezTo>
                <a:lnTo>
                  <a:pt x="400659" y="365760"/>
                </a:lnTo>
                <a:cubicBezTo>
                  <a:pt x="513418" y="403347"/>
                  <a:pt x="431917" y="382038"/>
                  <a:pt x="667945" y="365760"/>
                </a:cubicBezTo>
                <a:lnTo>
                  <a:pt x="850825" y="351692"/>
                </a:lnTo>
                <a:cubicBezTo>
                  <a:pt x="878961" y="347003"/>
                  <a:pt x="907387" y="343813"/>
                  <a:pt x="935232" y="337625"/>
                </a:cubicBezTo>
                <a:cubicBezTo>
                  <a:pt x="949708" y="334408"/>
                  <a:pt x="962606" y="323557"/>
                  <a:pt x="977435" y="323557"/>
                </a:cubicBezTo>
                <a:cubicBezTo>
                  <a:pt x="1090074" y="323557"/>
                  <a:pt x="1202518" y="332936"/>
                  <a:pt x="1315059" y="337625"/>
                </a:cubicBezTo>
                <a:cubicBezTo>
                  <a:pt x="1343194" y="342314"/>
                  <a:pt x="1373953" y="338936"/>
                  <a:pt x="1399465" y="351692"/>
                </a:cubicBezTo>
                <a:cubicBezTo>
                  <a:pt x="1442674" y="373296"/>
                  <a:pt x="1428358" y="434583"/>
                  <a:pt x="1413533" y="464234"/>
                </a:cubicBezTo>
                <a:cubicBezTo>
                  <a:pt x="1395376" y="500549"/>
                  <a:pt x="1364466" y="512350"/>
                  <a:pt x="1329127" y="520505"/>
                </a:cubicBezTo>
                <a:cubicBezTo>
                  <a:pt x="1282531" y="531258"/>
                  <a:pt x="1188450" y="548640"/>
                  <a:pt x="1188450" y="548640"/>
                </a:cubicBezTo>
                <a:cubicBezTo>
                  <a:pt x="1116060" y="545020"/>
                  <a:pt x="886752" y="539258"/>
                  <a:pt x="780487" y="520505"/>
                </a:cubicBezTo>
                <a:cubicBezTo>
                  <a:pt x="742407" y="513785"/>
                  <a:pt x="705459" y="501748"/>
                  <a:pt x="667945" y="492369"/>
                </a:cubicBezTo>
                <a:cubicBezTo>
                  <a:pt x="635777" y="484327"/>
                  <a:pt x="602296" y="482990"/>
                  <a:pt x="569472" y="478301"/>
                </a:cubicBezTo>
                <a:cubicBezTo>
                  <a:pt x="474124" y="446520"/>
                  <a:pt x="590445" y="482496"/>
                  <a:pt x="428795" y="450166"/>
                </a:cubicBezTo>
                <a:cubicBezTo>
                  <a:pt x="390877" y="442583"/>
                  <a:pt x="353767" y="431409"/>
                  <a:pt x="316253" y="422031"/>
                </a:cubicBezTo>
                <a:cubicBezTo>
                  <a:pt x="264672" y="426720"/>
                  <a:pt x="212782" y="428773"/>
                  <a:pt x="161509" y="436098"/>
                </a:cubicBezTo>
                <a:cubicBezTo>
                  <a:pt x="146829" y="438195"/>
                  <a:pt x="131643" y="441940"/>
                  <a:pt x="119305" y="450166"/>
                </a:cubicBezTo>
                <a:cubicBezTo>
                  <a:pt x="102752" y="461202"/>
                  <a:pt x="90049" y="477264"/>
                  <a:pt x="77102" y="492369"/>
                </a:cubicBezTo>
                <a:cubicBezTo>
                  <a:pt x="61843" y="510171"/>
                  <a:pt x="48967" y="529883"/>
                  <a:pt x="34899" y="548640"/>
                </a:cubicBezTo>
                <a:cubicBezTo>
                  <a:pt x="48967" y="558018"/>
                  <a:pt x="61980" y="569214"/>
                  <a:pt x="77102" y="576775"/>
                </a:cubicBezTo>
                <a:cubicBezTo>
                  <a:pt x="128956" y="602702"/>
                  <a:pt x="215963" y="599042"/>
                  <a:pt x="259982" y="604911"/>
                </a:cubicBezTo>
                <a:cubicBezTo>
                  <a:pt x="283683" y="608071"/>
                  <a:pt x="306557" y="616338"/>
                  <a:pt x="330321" y="618978"/>
                </a:cubicBezTo>
                <a:cubicBezTo>
                  <a:pt x="391087" y="625730"/>
                  <a:pt x="452312" y="627511"/>
                  <a:pt x="513201" y="633046"/>
                </a:cubicBezTo>
                <a:cubicBezTo>
                  <a:pt x="626830" y="643376"/>
                  <a:pt x="625687" y="644760"/>
                  <a:pt x="724216" y="661181"/>
                </a:cubicBezTo>
                <a:lnTo>
                  <a:pt x="1089976" y="647114"/>
                </a:lnTo>
                <a:cubicBezTo>
                  <a:pt x="1141695" y="644318"/>
                  <a:pt x="1192927" y="633046"/>
                  <a:pt x="1244721" y="633046"/>
                </a:cubicBezTo>
                <a:cubicBezTo>
                  <a:pt x="1291847" y="633046"/>
                  <a:pt x="1338506" y="642425"/>
                  <a:pt x="1385398" y="647114"/>
                </a:cubicBezTo>
                <a:cubicBezTo>
                  <a:pt x="1416511" y="678227"/>
                  <a:pt x="1436150" y="692348"/>
                  <a:pt x="1455736" y="731520"/>
                </a:cubicBezTo>
                <a:cubicBezTo>
                  <a:pt x="1513979" y="848005"/>
                  <a:pt x="1417308" y="694978"/>
                  <a:pt x="1497939" y="815926"/>
                </a:cubicBezTo>
                <a:cubicBezTo>
                  <a:pt x="1479182" y="829994"/>
                  <a:pt x="1464909" y="855030"/>
                  <a:pt x="1441669" y="858129"/>
                </a:cubicBezTo>
                <a:cubicBezTo>
                  <a:pt x="1390553" y="864944"/>
                  <a:pt x="1265301" y="839653"/>
                  <a:pt x="1202518" y="829994"/>
                </a:cubicBezTo>
                <a:cubicBezTo>
                  <a:pt x="1066223" y="809026"/>
                  <a:pt x="1095238" y="815249"/>
                  <a:pt x="921164" y="801858"/>
                </a:cubicBezTo>
                <a:cubicBezTo>
                  <a:pt x="902407" y="797169"/>
                  <a:pt x="884148" y="789541"/>
                  <a:pt x="864893" y="787791"/>
                </a:cubicBezTo>
                <a:lnTo>
                  <a:pt x="569472" y="759655"/>
                </a:lnTo>
                <a:cubicBezTo>
                  <a:pt x="461620" y="764344"/>
                  <a:pt x="353613" y="766295"/>
                  <a:pt x="245915" y="773723"/>
                </a:cubicBezTo>
                <a:cubicBezTo>
                  <a:pt x="217459" y="775686"/>
                  <a:pt x="188569" y="778771"/>
                  <a:pt x="161509" y="787791"/>
                </a:cubicBezTo>
                <a:cubicBezTo>
                  <a:pt x="145469" y="793138"/>
                  <a:pt x="133373" y="806548"/>
                  <a:pt x="119305" y="815926"/>
                </a:cubicBezTo>
                <a:cubicBezTo>
                  <a:pt x="106263" y="835490"/>
                  <a:pt x="65747" y="886012"/>
                  <a:pt x="77102" y="914400"/>
                </a:cubicBezTo>
                <a:cubicBezTo>
                  <a:pt x="82609" y="928168"/>
                  <a:pt x="104482" y="928073"/>
                  <a:pt x="119305" y="928468"/>
                </a:cubicBezTo>
                <a:cubicBezTo>
                  <a:pt x="456842" y="937469"/>
                  <a:pt x="794554" y="937846"/>
                  <a:pt x="1132179" y="942535"/>
                </a:cubicBezTo>
                <a:lnTo>
                  <a:pt x="1371330" y="956603"/>
                </a:lnTo>
                <a:cubicBezTo>
                  <a:pt x="1493829" y="966026"/>
                  <a:pt x="1464237" y="959438"/>
                  <a:pt x="1540142" y="984738"/>
                </a:cubicBezTo>
                <a:cubicBezTo>
                  <a:pt x="1544831" y="998806"/>
                  <a:pt x="1557118" y="1012400"/>
                  <a:pt x="1554210" y="1026941"/>
                </a:cubicBezTo>
                <a:cubicBezTo>
                  <a:pt x="1551609" y="1039947"/>
                  <a:pt x="1537448" y="1048253"/>
                  <a:pt x="1526075" y="1055077"/>
                </a:cubicBezTo>
                <a:cubicBezTo>
                  <a:pt x="1510313" y="1064535"/>
                  <a:pt x="1439868" y="1079532"/>
                  <a:pt x="1427601" y="1083212"/>
                </a:cubicBezTo>
                <a:cubicBezTo>
                  <a:pt x="1399194" y="1091734"/>
                  <a:pt x="1343195" y="1111348"/>
                  <a:pt x="1343195" y="1111348"/>
                </a:cubicBezTo>
                <a:cubicBezTo>
                  <a:pt x="1202518" y="1106659"/>
                  <a:pt x="1061593" y="1106855"/>
                  <a:pt x="921164" y="1097280"/>
                </a:cubicBezTo>
                <a:cubicBezTo>
                  <a:pt x="855002" y="1092769"/>
                  <a:pt x="790403" y="1073282"/>
                  <a:pt x="724216" y="1069145"/>
                </a:cubicBezTo>
                <a:lnTo>
                  <a:pt x="499133" y="1055077"/>
                </a:lnTo>
                <a:cubicBezTo>
                  <a:pt x="310461" y="1028123"/>
                  <a:pt x="379508" y="1031815"/>
                  <a:pt x="77102" y="1055077"/>
                </a:cubicBezTo>
                <a:cubicBezTo>
                  <a:pt x="62317" y="1056214"/>
                  <a:pt x="48967" y="1064456"/>
                  <a:pt x="34899" y="1069145"/>
                </a:cubicBezTo>
                <a:cubicBezTo>
                  <a:pt x="25521" y="1083213"/>
                  <a:pt x="8446" y="1094525"/>
                  <a:pt x="6764" y="1111348"/>
                </a:cubicBezTo>
                <a:cubicBezTo>
                  <a:pt x="0" y="1178991"/>
                  <a:pt x="6470" y="1203959"/>
                  <a:pt x="48967" y="1237957"/>
                </a:cubicBezTo>
                <a:cubicBezTo>
                  <a:pt x="62169" y="1248519"/>
                  <a:pt x="74859" y="1261643"/>
                  <a:pt x="91170" y="1266092"/>
                </a:cubicBezTo>
                <a:cubicBezTo>
                  <a:pt x="127644" y="1276039"/>
                  <a:pt x="165949" y="1278362"/>
                  <a:pt x="203712" y="1280160"/>
                </a:cubicBezTo>
                <a:cubicBezTo>
                  <a:pt x="363034" y="1287747"/>
                  <a:pt x="522579" y="1289539"/>
                  <a:pt x="682013" y="1294228"/>
                </a:cubicBezTo>
                <a:cubicBezTo>
                  <a:pt x="705459" y="1298917"/>
                  <a:pt x="728719" y="1304659"/>
                  <a:pt x="752352" y="1308295"/>
                </a:cubicBezTo>
                <a:cubicBezTo>
                  <a:pt x="789718" y="1314044"/>
                  <a:pt x="827697" y="1315600"/>
                  <a:pt x="864893" y="1322363"/>
                </a:cubicBezTo>
                <a:cubicBezTo>
                  <a:pt x="879482" y="1325016"/>
                  <a:pt x="892469" y="1333993"/>
                  <a:pt x="907096" y="1336431"/>
                </a:cubicBezTo>
                <a:cubicBezTo>
                  <a:pt x="948981" y="1343412"/>
                  <a:pt x="991502" y="1345809"/>
                  <a:pt x="1033705" y="1350498"/>
                </a:cubicBezTo>
                <a:cubicBezTo>
                  <a:pt x="1047773" y="1355187"/>
                  <a:pt x="1061229" y="1362469"/>
                  <a:pt x="1075909" y="1364566"/>
                </a:cubicBezTo>
                <a:cubicBezTo>
                  <a:pt x="1242796" y="1388407"/>
                  <a:pt x="1246852" y="1377477"/>
                  <a:pt x="1427601" y="1364566"/>
                </a:cubicBezTo>
                <a:cubicBezTo>
                  <a:pt x="1441669" y="1359877"/>
                  <a:pt x="1457466" y="1358723"/>
                  <a:pt x="1469804" y="1350498"/>
                </a:cubicBezTo>
                <a:cubicBezTo>
                  <a:pt x="1512771" y="1321853"/>
                  <a:pt x="1510482" y="1303166"/>
                  <a:pt x="1540142" y="1266092"/>
                </a:cubicBezTo>
                <a:cubicBezTo>
                  <a:pt x="1574910" y="1222633"/>
                  <a:pt x="1568278" y="1257367"/>
                  <a:pt x="1568278" y="1209821"/>
                </a:cubicBezTo>
              </a:path>
            </a:pathLst>
          </a:cu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541" y="6563489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000" dirty="0" err="1"/>
              <a:t>Парсагашвили</a:t>
            </a:r>
            <a:r>
              <a:rPr lang="ru-RU" sz="1000" dirty="0"/>
              <a:t> Е.З. Авторские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0805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18072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66FF6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Общими направлениями работы является следующая последовательность действий: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704856" cy="147320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>
                <a:latin typeface="Arial Narrow" panose="020B0606020202030204" pitchFamily="34" charset="0"/>
              </a:rPr>
              <a:t>- Восстановление  объемов в височной  зоне и в области скул.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- Веерная техника (добиваемся   эффекта </a:t>
            </a:r>
            <a:r>
              <a:rPr lang="ru-RU" sz="3200" dirty="0" err="1">
                <a:latin typeface="Arial Narrow" panose="020B0606020202030204" pitchFamily="34" charset="0"/>
              </a:rPr>
              <a:t>лифтинга</a:t>
            </a:r>
            <a:r>
              <a:rPr lang="ru-RU" sz="3200" dirty="0">
                <a:latin typeface="Arial Narrow" panose="020B0606020202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0302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57600" cy="2485170"/>
          </a:xfrm>
        </p:spPr>
        <p:txBody>
          <a:bodyPr>
            <a:normAutofit fontScale="90000"/>
          </a:bodyPr>
          <a:lstStyle/>
          <a:p>
            <a:r>
              <a:rPr lang="ru-RU" sz="1700" dirty="0">
                <a:solidFill>
                  <a:srgbClr val="0000FF"/>
                </a:solidFill>
              </a:rPr>
              <a:t>    </a:t>
            </a:r>
            <a:r>
              <a:rPr lang="ru-RU" sz="2000" b="1" dirty="0">
                <a:solidFill>
                  <a:srgbClr val="0000FF"/>
                </a:solidFill>
              </a:rPr>
              <a:t>Фиксированные :  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   </a:t>
            </a:r>
            <a:r>
              <a:rPr lang="ru-RU" sz="1300" dirty="0"/>
              <a:t>средняя    часть лица и область уха</a:t>
            </a:r>
            <a:br>
              <a:rPr lang="ru-RU" sz="1300" dirty="0"/>
            </a:br>
            <a:r>
              <a:rPr lang="ru-RU" sz="1300" dirty="0"/>
              <a:t>остаются неподвижными</a:t>
            </a:r>
            <a:br>
              <a:rPr lang="ru-RU" sz="1300" dirty="0"/>
            </a:br>
            <a:r>
              <a:rPr lang="ru-RU" sz="1300" dirty="0"/>
              <a:t>-   придают человеку уникальный    </a:t>
            </a:r>
            <a:br>
              <a:rPr lang="ru-RU" sz="1300" dirty="0"/>
            </a:br>
            <a:r>
              <a:rPr lang="ru-RU" sz="1300" dirty="0"/>
              <a:t>   внешний вид</a:t>
            </a:r>
            <a:br>
              <a:rPr lang="ru-RU" sz="1300" dirty="0"/>
            </a:br>
            <a:r>
              <a:rPr lang="ru-RU" sz="1300" dirty="0"/>
              <a:t>-   выполняют функцию якорных     </a:t>
            </a:r>
            <a:br>
              <a:rPr lang="ru-RU" sz="1300" dirty="0"/>
            </a:br>
            <a:r>
              <a:rPr lang="ru-RU" sz="1300" dirty="0"/>
              <a:t>   точек для кожи и мышц</a:t>
            </a:r>
            <a:br>
              <a:rPr lang="ru-RU" sz="1300" dirty="0"/>
            </a:br>
            <a:r>
              <a:rPr lang="ru-RU" sz="1300" dirty="0"/>
              <a:t>-   фиксируют связки (как    </a:t>
            </a:r>
            <a:br>
              <a:rPr lang="ru-RU" sz="1300" dirty="0"/>
            </a:br>
            <a:r>
              <a:rPr lang="ru-RU" sz="1300" dirty="0"/>
              <a:t>    дополнительную опору)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5" y="2222830"/>
            <a:ext cx="3613150" cy="241234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72344" y="4149080"/>
            <a:ext cx="3352800" cy="2223864"/>
          </a:xfrm>
        </p:spPr>
        <p:txBody>
          <a:bodyPr>
            <a:normAutofit fontScale="92500" lnSpcReduction="20000"/>
          </a:bodyPr>
          <a:lstStyle/>
          <a:p>
            <a:endParaRPr lang="ru-RU" sz="2200" b="1" dirty="0">
              <a:solidFill>
                <a:srgbClr val="0000FF"/>
              </a:solidFill>
            </a:endParaRPr>
          </a:p>
          <a:p>
            <a:r>
              <a:rPr lang="ru-RU" sz="2200" b="1" dirty="0">
                <a:solidFill>
                  <a:srgbClr val="0000FF"/>
                </a:solidFill>
              </a:rPr>
              <a:t>Подвижные: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Подвержены воздействию сил гравитации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Происходит движение (миграция) ПЖП, в некоторых  местах перераспределение, атрофия ПЖП.</a:t>
            </a:r>
          </a:p>
        </p:txBody>
      </p:sp>
    </p:spTree>
    <p:extLst>
      <p:ext uri="{BB962C8B-B14F-4D97-AF65-F5344CB8AC3E}">
        <p14:creationId xmlns:p14="http://schemas.microsoft.com/office/powerpoint/2010/main" val="3713178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425" y="2190361"/>
            <a:ext cx="3613150" cy="24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2420888"/>
            <a:ext cx="3727648" cy="30655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безоперационный </a:t>
            </a:r>
            <a:r>
              <a:rPr lang="ru-RU" dirty="0" err="1"/>
              <a:t>лифтинг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долговременную коррекцию  морщин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работает как наполнитель и стимулирует процессы</a:t>
            </a:r>
            <a:br>
              <a:rPr lang="ru-RU" dirty="0"/>
            </a:br>
            <a:r>
              <a:rPr lang="ru-RU" dirty="0"/>
              <a:t> выработки собственного коллагена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обеспечивает коррекцию свыше 18 месяцев </a:t>
            </a:r>
          </a:p>
        </p:txBody>
      </p:sp>
    </p:spTree>
    <p:extLst>
      <p:ext uri="{BB962C8B-B14F-4D97-AF65-F5344CB8AC3E}">
        <p14:creationId xmlns:p14="http://schemas.microsoft.com/office/powerpoint/2010/main" val="2777179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1412776"/>
            <a:ext cx="6512511" cy="13681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FF66"/>
                </a:solidFill>
                <a:latin typeface="Arial Narrow" panose="020B0606020202030204" pitchFamily="34" charset="0"/>
              </a:rPr>
              <a:t>Каким должен быть идеальный </a:t>
            </a:r>
            <a:r>
              <a:rPr lang="ru-RU" b="1" dirty="0" err="1">
                <a:solidFill>
                  <a:srgbClr val="66FF66"/>
                </a:solidFill>
                <a:latin typeface="Arial Narrow" panose="020B0606020202030204" pitchFamily="34" charset="0"/>
              </a:rPr>
              <a:t>волюмизатор</a:t>
            </a:r>
            <a:r>
              <a:rPr lang="ru-RU" b="1" dirty="0">
                <a:solidFill>
                  <a:srgbClr val="66FF66"/>
                </a:solidFill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72" y="2638425"/>
            <a:ext cx="550600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4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060848"/>
            <a:ext cx="7842408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Arial Narrow" panose="020B0606020202030204" pitchFamily="34" charset="0"/>
              </a:rPr>
              <a:t>Оптимальный уровень - граница гиподермы и надкостницы техники введения:</a:t>
            </a:r>
            <a:br>
              <a:rPr lang="ru-RU" sz="2000" b="1" dirty="0">
                <a:latin typeface="Arial Narrow" panose="020B0606020202030204" pitchFamily="34" charset="0"/>
              </a:rPr>
            </a:br>
            <a:br>
              <a:rPr lang="ru-RU" sz="2000" dirty="0"/>
            </a:b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Болюсная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- для аугментации тканей в надкостничном слое для реставрации возрастных изменений костной кости.    </a:t>
            </a:r>
            <a:b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         </a:t>
            </a:r>
            <a:b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2. Армирование для – соединение поверхностных жировых пакетов для </a:t>
            </a:r>
            <a:r>
              <a:rPr lang="ru-RU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лифтинга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тканей путем их «сшивания» перекрещивающимися векторами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b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br>
              <a:rPr lang="ru-RU" sz="1600" dirty="0"/>
            </a:b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4"/>
            <a:ext cx="6417734" cy="100811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Особенности введения препарата</a:t>
            </a:r>
          </a:p>
        </p:txBody>
      </p:sp>
    </p:spTree>
    <p:extLst>
      <p:ext uri="{BB962C8B-B14F-4D97-AF65-F5344CB8AC3E}">
        <p14:creationId xmlns:p14="http://schemas.microsoft.com/office/powerpoint/2010/main" val="958165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58417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Техника введения: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56001"/>
            <a:ext cx="7088832" cy="14732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cs typeface="Aharoni" panose="02010803020104030203" pitchFamily="2" charset="-79"/>
              </a:rPr>
              <a:t>- Предпочтительным является выбор канюли, с целью минимизировать </a:t>
            </a:r>
            <a:r>
              <a:rPr lang="ru-RU" sz="3200" dirty="0" err="1">
                <a:cs typeface="Aharoni" panose="02010803020104030203" pitchFamily="2" charset="-79"/>
              </a:rPr>
              <a:t>травматизацию</a:t>
            </a:r>
            <a:r>
              <a:rPr lang="ru-RU" sz="3200" dirty="0">
                <a:cs typeface="Aharoni" panose="02010803020104030203" pitchFamily="2" charset="-79"/>
              </a:rPr>
              <a:t> тканей. </a:t>
            </a:r>
          </a:p>
        </p:txBody>
      </p:sp>
    </p:spTree>
    <p:extLst>
      <p:ext uri="{BB962C8B-B14F-4D97-AF65-F5344CB8AC3E}">
        <p14:creationId xmlns:p14="http://schemas.microsoft.com/office/powerpoint/2010/main" val="372347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968552" cy="117030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Естественное или хронологическое старение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r="31955"/>
          <a:stretch>
            <a:fillRect/>
          </a:stretch>
        </p:blipFill>
        <p:spPr>
          <a:xfrm>
            <a:off x="5076056" y="-17893"/>
            <a:ext cx="3727769" cy="6858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88873" y="2348880"/>
            <a:ext cx="3694114" cy="3354618"/>
          </a:xfrm>
        </p:spPr>
        <p:txBody>
          <a:bodyPr>
            <a:noAutofit/>
          </a:bodyPr>
          <a:lstStyle/>
          <a:p>
            <a:r>
              <a:rPr lang="ru-RU" sz="1800" i="1" dirty="0"/>
              <a:t> Вполне естественный биологический процесс. Нельзя остановить или повернуть назад </a:t>
            </a:r>
            <a:r>
              <a:rPr lang="ru-RU" sz="1800" i="1" dirty="0" err="1"/>
              <a:t>хроностарение</a:t>
            </a:r>
            <a:r>
              <a:rPr lang="ru-RU" sz="1800" i="1" dirty="0"/>
              <a:t>, остается лишь правильно ухаживать за кожей с молодости, своевременно решать возникающие проблемы, в том числе и с участием врача-косметолога, чтобы как можно дольше сохранять прекрасный внешний вид.</a:t>
            </a:r>
          </a:p>
        </p:txBody>
      </p:sp>
    </p:spTree>
    <p:extLst>
      <p:ext uri="{BB962C8B-B14F-4D97-AF65-F5344CB8AC3E}">
        <p14:creationId xmlns:p14="http://schemas.microsoft.com/office/powerpoint/2010/main" val="224533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76672"/>
            <a:ext cx="6408712" cy="1440160"/>
          </a:xfrm>
        </p:spPr>
        <p:txBody>
          <a:bodyPr>
            <a:normAutofit/>
          </a:bodyPr>
          <a:lstStyle/>
          <a:p>
            <a:r>
              <a:rPr lang="ru-RU" dirty="0"/>
              <a:t>                   </a:t>
            </a:r>
            <a:r>
              <a:rPr lang="ru-RU" dirty="0">
                <a:solidFill>
                  <a:srgbClr val="0000FF"/>
                </a:solidFill>
              </a:rPr>
              <a:t>Нанесение меток на лице</a:t>
            </a:r>
            <a:br>
              <a:rPr lang="ru-RU" dirty="0">
                <a:solidFill>
                  <a:srgbClr val="0000FF"/>
                </a:solidFill>
              </a:rPr>
            </a:b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5" y="2222830"/>
            <a:ext cx="3613150" cy="241234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27584" y="2949497"/>
            <a:ext cx="3352800" cy="388843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1400" dirty="0"/>
              <a:t>Отметить нижний край глазницы</a:t>
            </a:r>
          </a:p>
          <a:p>
            <a:pPr marL="342900" indent="-342900">
              <a:buAutoNum type="arabicPeriod"/>
            </a:pPr>
            <a:r>
              <a:rPr lang="ru-RU" sz="1400" dirty="0"/>
              <a:t>Отметить подглазничное отверстие (с помощью </a:t>
            </a:r>
            <a:r>
              <a:rPr lang="ru-RU" sz="1400" dirty="0" err="1"/>
              <a:t>апликатора</a:t>
            </a:r>
            <a:r>
              <a:rPr lang="ru-RU" sz="1400" dirty="0"/>
              <a:t> с ватным наконечником определить небольшое углубление в ткани. Пациент почувствует раздражение нерва.</a:t>
            </a:r>
          </a:p>
          <a:p>
            <a:pPr marL="342900" indent="-342900">
              <a:buAutoNum type="arabicPeriod"/>
            </a:pPr>
            <a:r>
              <a:rPr lang="ru-RU" sz="1400" dirty="0"/>
              <a:t>Обозначаем линию  от медиального угла глаза  параллельно носогубной  складки</a:t>
            </a:r>
          </a:p>
          <a:p>
            <a:pPr marL="342900" indent="-342900">
              <a:buAutoNum type="arabicPeriod"/>
            </a:pPr>
            <a:r>
              <a:rPr lang="ru-RU" sz="1400" dirty="0"/>
              <a:t>Отмечаем линию от крыла носа к </a:t>
            </a:r>
            <a:r>
              <a:rPr lang="ru-RU" sz="1400" dirty="0" err="1"/>
              <a:t>козелку</a:t>
            </a:r>
            <a:r>
              <a:rPr lang="ru-RU" sz="1400" dirty="0"/>
              <a:t> . Это нижняя граница скуловой  кости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N.B</a:t>
            </a:r>
            <a:r>
              <a:rPr lang="ru-RU" sz="1400" dirty="0"/>
              <a:t>. Выше этой линии препарат вводим </a:t>
            </a:r>
            <a:r>
              <a:rPr lang="ru-RU" sz="1400" dirty="0" err="1"/>
              <a:t>супрапереостально</a:t>
            </a:r>
            <a:r>
              <a:rPr lang="ru-RU" sz="1400" dirty="0"/>
              <a:t>. Ниже  линии – </a:t>
            </a:r>
            <a:r>
              <a:rPr lang="ru-RU" sz="1400" dirty="0" err="1"/>
              <a:t>субдермально</a:t>
            </a:r>
            <a:r>
              <a:rPr lang="ru-RU" sz="1400" dirty="0"/>
              <a:t>.</a:t>
            </a:r>
          </a:p>
          <a:p>
            <a:pPr marL="342900" indent="-342900">
              <a:buAutoNum type="arabicPeriod" startAt="5"/>
            </a:pPr>
            <a:r>
              <a:rPr lang="ru-RU" sz="1400" dirty="0"/>
              <a:t>Отмечаем границы скуловой дуги. Так       как одна их точек инъекции располагается на середине скуловой дуги.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5273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340768"/>
            <a:ext cx="3812645" cy="396044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) В средней части лица (нижний край скуловой кости т. 4)</a:t>
            </a:r>
            <a:b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филлер можно  вводить </a:t>
            </a:r>
            <a:r>
              <a:rPr lang="ru-RU" sz="2000" dirty="0" err="1">
                <a:solidFill>
                  <a:schemeClr val="tx1"/>
                </a:solidFill>
                <a:cs typeface="Aharoni" panose="02010803020104030203" pitchFamily="2" charset="-79"/>
              </a:rPr>
              <a:t>болюсно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 в глубокий подкожно-жировой слой и веерной техникой в средний и поверхностный подкожно-жировой слой.</a:t>
            </a:r>
            <a:b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</a:br>
            <a:br>
              <a:rPr lang="ru-RU" sz="1800" dirty="0">
                <a:solidFill>
                  <a:schemeClr val="tx1"/>
                </a:solidFill>
                <a:cs typeface="Aharoni" panose="02010803020104030203" pitchFamily="2" charset="-79"/>
              </a:rPr>
            </a:br>
            <a:endParaRPr lang="ru-RU" sz="1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 b="8452"/>
          <a:stretch>
            <a:fillRect/>
          </a:stretch>
        </p:blipFill>
        <p:spPr>
          <a:xfrm>
            <a:off x="298750" y="908720"/>
            <a:ext cx="4581854" cy="439248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3212976"/>
            <a:ext cx="3818467" cy="3168352"/>
          </a:xfrm>
        </p:spPr>
        <p:txBody>
          <a:bodyPr>
            <a:normAutofit/>
          </a:bodyPr>
          <a:lstStyle/>
          <a:p>
            <a:r>
              <a:rPr lang="ru-RU" dirty="0"/>
              <a:t>2) в верхней скуловой области, височной </a:t>
            </a:r>
          </a:p>
        </p:txBody>
      </p:sp>
    </p:spTree>
    <p:extLst>
      <p:ext uri="{BB962C8B-B14F-4D97-AF65-F5344CB8AC3E}">
        <p14:creationId xmlns:p14="http://schemas.microsoft.com/office/powerpoint/2010/main" val="3558717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476671"/>
            <a:ext cx="3291840" cy="3073247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Т.1 – угол нижней челюсти</a:t>
            </a:r>
            <a:br>
              <a:rPr lang="ru-RU" sz="2000" dirty="0"/>
            </a:br>
            <a:r>
              <a:rPr lang="ru-RU" sz="2000" dirty="0"/>
              <a:t>т.2 – подбородочная борозда</a:t>
            </a:r>
            <a:br>
              <a:rPr lang="ru-RU" sz="2000" dirty="0"/>
            </a:br>
            <a:r>
              <a:rPr lang="ru-RU" sz="2000" dirty="0"/>
              <a:t>т.3-  скуловая борозда</a:t>
            </a:r>
            <a:br>
              <a:rPr lang="ru-RU" sz="2000" dirty="0"/>
            </a:br>
            <a:r>
              <a:rPr lang="ru-RU" sz="2000" dirty="0"/>
              <a:t>т.4- </a:t>
            </a:r>
            <a:r>
              <a:rPr lang="ru-RU" sz="2000" dirty="0" err="1"/>
              <a:t>среднещечная</a:t>
            </a:r>
            <a:r>
              <a:rPr lang="ru-RU" sz="2000" dirty="0"/>
              <a:t> борозда</a:t>
            </a:r>
            <a:br>
              <a:rPr lang="ru-RU" sz="2000" dirty="0"/>
            </a:br>
            <a:r>
              <a:rPr lang="ru-RU" sz="2000" dirty="0"/>
              <a:t>т.5,6- границы скуловой дуги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 b="8452"/>
          <a:stretch>
            <a:fillRect/>
          </a:stretch>
        </p:blipFill>
        <p:spPr>
          <a:xfrm>
            <a:off x="3995936" y="476672"/>
            <a:ext cx="4769167" cy="4464497"/>
          </a:xfrm>
          <a:prstGeom prst="roundRect">
            <a:avLst>
              <a:gd name="adj" fmla="val 194"/>
            </a:avLst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Линия а- угол рта – </a:t>
            </a:r>
            <a:r>
              <a:rPr lang="ru-RU" dirty="0" err="1"/>
              <a:t>козелок</a:t>
            </a:r>
            <a:endParaRPr lang="ru-RU" dirty="0"/>
          </a:p>
          <a:p>
            <a:r>
              <a:rPr lang="ru-RU" dirty="0"/>
              <a:t>Линия в – </a:t>
            </a:r>
            <a:r>
              <a:rPr lang="ru-RU" dirty="0" err="1"/>
              <a:t>среднещечная</a:t>
            </a:r>
            <a:r>
              <a:rPr lang="ru-RU" dirty="0"/>
              <a:t> борозда (слезная борозда)</a:t>
            </a:r>
          </a:p>
          <a:p>
            <a:r>
              <a:rPr lang="ru-RU" dirty="0"/>
              <a:t>Линия с – от крыла носа к подбородку</a:t>
            </a:r>
          </a:p>
        </p:txBody>
      </p:sp>
    </p:spTree>
    <p:extLst>
      <p:ext uri="{BB962C8B-B14F-4D97-AF65-F5344CB8AC3E}">
        <p14:creationId xmlns:p14="http://schemas.microsoft.com/office/powerpoint/2010/main" val="23081876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812645" cy="3933056"/>
          </a:xfrm>
        </p:spPr>
        <p:txBody>
          <a:bodyPr>
            <a:normAutofit/>
          </a:bodyPr>
          <a:lstStyle/>
          <a:p>
            <a:r>
              <a:rPr lang="ru-RU" sz="1400" b="1" dirty="0"/>
              <a:t>Точки и области инъекций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dirty="0"/>
              <a:t>т. 1 – угол нижней челюсти</a:t>
            </a:r>
            <a:br>
              <a:rPr lang="ru-RU" sz="1400" dirty="0"/>
            </a:br>
            <a:r>
              <a:rPr lang="ru-RU" sz="1400" dirty="0"/>
              <a:t>т.2 - подбородочная борозда</a:t>
            </a:r>
            <a:br>
              <a:rPr lang="ru-RU" sz="1400" dirty="0"/>
            </a:br>
            <a:r>
              <a:rPr lang="ru-RU" sz="1400" dirty="0"/>
              <a:t>т.3 – середина скуловой дуги</a:t>
            </a:r>
            <a:br>
              <a:rPr lang="ru-RU" sz="1400" dirty="0"/>
            </a:br>
            <a:r>
              <a:rPr lang="ru-RU" sz="1400" dirty="0"/>
              <a:t>т. 4 – </a:t>
            </a:r>
            <a:r>
              <a:rPr lang="ru-RU" sz="1400" dirty="0" err="1"/>
              <a:t>среднещечная</a:t>
            </a:r>
            <a:r>
              <a:rPr lang="ru-RU" sz="1400" dirty="0"/>
              <a:t> борозда</a:t>
            </a:r>
            <a:br>
              <a:rPr lang="ru-RU" sz="1400" dirty="0"/>
            </a:br>
            <a:r>
              <a:rPr lang="ru-RU" sz="1400" dirty="0"/>
              <a:t>т.5 – верхняя граница скуловой дуги           </a:t>
            </a:r>
            <a:br>
              <a:rPr lang="ru-RU" sz="1400" dirty="0"/>
            </a:br>
            <a:r>
              <a:rPr lang="ru-RU" sz="1400" dirty="0"/>
              <a:t>          (при необходимости)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 b="8452"/>
          <a:stretch>
            <a:fillRect/>
          </a:stretch>
        </p:blipFill>
        <p:spPr>
          <a:xfrm>
            <a:off x="755576" y="1340768"/>
            <a:ext cx="4032448" cy="374441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20237" y="4581128"/>
            <a:ext cx="4320479" cy="15121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Линия а - угол рта  -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козелок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Линия в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среднещечная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борозда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Линия с – крыло носа -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         подбородочная борозда</a:t>
            </a:r>
          </a:p>
        </p:txBody>
      </p:sp>
    </p:spTree>
    <p:extLst>
      <p:ext uri="{BB962C8B-B14F-4D97-AF65-F5344CB8AC3E}">
        <p14:creationId xmlns:p14="http://schemas.microsoft.com/office/powerpoint/2010/main" val="3532956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Височная  впадина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1800" dirty="0"/>
              <a:t>- игла 25 </a:t>
            </a:r>
            <a:r>
              <a:rPr lang="en-US" sz="1800" dirty="0"/>
              <a:t>G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ru-RU" sz="1800" dirty="0"/>
              <a:t>канюля 25</a:t>
            </a:r>
            <a:r>
              <a:rPr lang="en-US" sz="1800" dirty="0"/>
              <a:t> G</a:t>
            </a:r>
            <a:r>
              <a:rPr lang="ru-RU" sz="1800" dirty="0"/>
              <a:t> - 27</a:t>
            </a:r>
            <a:r>
              <a:rPr lang="en-US" sz="1800" dirty="0"/>
              <a:t> G</a:t>
            </a:r>
            <a:br>
              <a:rPr lang="ru-RU" sz="1800" dirty="0"/>
            </a:br>
            <a:r>
              <a:rPr lang="ru-RU" sz="1800" dirty="0"/>
              <a:t>- отмечаем границу скуловой дуги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1707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т.1 </a:t>
            </a:r>
            <a:r>
              <a:rPr lang="ru-RU" dirty="0"/>
              <a:t>– середина  скуловой дуги </a:t>
            </a:r>
          </a:p>
          <a:p>
            <a:r>
              <a:rPr lang="ru-RU" dirty="0"/>
              <a:t>- «веерная» техника</a:t>
            </a:r>
          </a:p>
          <a:p>
            <a:r>
              <a:rPr lang="ru-RU" dirty="0"/>
              <a:t>- восстановить  объем</a:t>
            </a:r>
          </a:p>
          <a:p>
            <a:r>
              <a:rPr lang="ru-RU" dirty="0"/>
              <a:t>- массируем   введенный       </a:t>
            </a:r>
          </a:p>
          <a:p>
            <a:r>
              <a:rPr lang="ru-RU" dirty="0"/>
              <a:t>   препарат</a:t>
            </a:r>
          </a:p>
        </p:txBody>
      </p:sp>
    </p:spTree>
    <p:extLst>
      <p:ext uri="{BB962C8B-B14F-4D97-AF65-F5344CB8AC3E}">
        <p14:creationId xmlns:p14="http://schemas.microsoft.com/office/powerpoint/2010/main" val="2714680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764705"/>
            <a:ext cx="3636085" cy="864096"/>
          </a:xfrm>
        </p:spPr>
        <p:txBody>
          <a:bodyPr/>
          <a:lstStyle/>
          <a:p>
            <a:r>
              <a:rPr lang="ru-RU" dirty="0"/>
              <a:t>Коррекция иглой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964"/>
            <a:ext cx="3744415" cy="50087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844824"/>
            <a:ext cx="3636841" cy="37924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Точки разметки скуловой области для коррекции иглой:</a:t>
            </a:r>
          </a:p>
          <a:p>
            <a:pPr algn="ctr"/>
            <a:r>
              <a:rPr lang="ru-RU" b="1" dirty="0"/>
              <a:t>1- точка, образованная при пересечении линии от угла глаза до угла губ и от крыла носа до </a:t>
            </a:r>
            <a:r>
              <a:rPr lang="ru-RU" b="1" dirty="0" err="1"/>
              <a:t>козелка</a:t>
            </a:r>
            <a:r>
              <a:rPr lang="ru-RU" b="1" dirty="0"/>
              <a:t> уха</a:t>
            </a:r>
          </a:p>
          <a:p>
            <a:pPr algn="ctr"/>
            <a:r>
              <a:rPr lang="ru-RU" b="1" dirty="0"/>
              <a:t>2- точка максимального выступания скулы , на пересечении линии от крыла носа до </a:t>
            </a:r>
            <a:r>
              <a:rPr lang="ru-RU" b="1" dirty="0" err="1"/>
              <a:t>козелка</a:t>
            </a:r>
            <a:r>
              <a:rPr lang="ru-RU" b="1" dirty="0"/>
              <a:t> уха и перпендикуляра , опущенного от латерального костного края глазницы</a:t>
            </a:r>
          </a:p>
          <a:p>
            <a:pPr algn="ctr"/>
            <a:r>
              <a:rPr lang="ru-RU" b="1" dirty="0"/>
              <a:t>3- орбитальная точка крепления </a:t>
            </a:r>
            <a:r>
              <a:rPr lang="en-US" b="1" dirty="0"/>
              <a:t>SMAS</a:t>
            </a:r>
            <a:r>
              <a:rPr lang="ru-RU" b="1" dirty="0"/>
              <a:t> ,находиться на середине линии , проведенного от угла глаза до </a:t>
            </a:r>
            <a:r>
              <a:rPr lang="ru-RU" b="1" dirty="0" err="1"/>
              <a:t>козелка</a:t>
            </a:r>
            <a:r>
              <a:rPr lang="ru-RU" b="1" dirty="0"/>
              <a:t> уха</a:t>
            </a:r>
          </a:p>
          <a:p>
            <a:pPr algn="ctr"/>
            <a:r>
              <a:rPr lang="ru-RU" b="1" dirty="0"/>
              <a:t>4- середина отрезка между 1 и 2</a:t>
            </a:r>
          </a:p>
          <a:p>
            <a:pPr algn="ctr"/>
            <a:r>
              <a:rPr lang="ru-RU" b="1" dirty="0"/>
              <a:t>5- середина отрезка между точками 2 и 3</a:t>
            </a:r>
          </a:p>
        </p:txBody>
      </p:sp>
    </p:spTree>
    <p:extLst>
      <p:ext uri="{BB962C8B-B14F-4D97-AF65-F5344CB8AC3E}">
        <p14:creationId xmlns:p14="http://schemas.microsoft.com/office/powerpoint/2010/main" val="670017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1124744"/>
            <a:ext cx="6512511" cy="5040560"/>
          </a:xfrm>
        </p:spPr>
        <p:txBody>
          <a:bodyPr/>
          <a:lstStyle/>
          <a:p>
            <a:pPr algn="l"/>
            <a:r>
              <a:rPr lang="ru-RU" sz="4000" dirty="0"/>
              <a:t>Коррекционная процедура в этой области предполагает работу в глубоких слоях мягких тканей (гиподерма и </a:t>
            </a:r>
            <a:r>
              <a:rPr lang="ru-RU" sz="4000" dirty="0" err="1"/>
              <a:t>супрапериостально</a:t>
            </a:r>
            <a:r>
              <a:rPr lang="ru-RU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3003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122" y="476672"/>
            <a:ext cx="8229600" cy="496855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Устранение дефицита объема мягких тканей проводиться с использований </a:t>
            </a:r>
            <a:r>
              <a:rPr lang="ru-RU" sz="3600" dirty="0" err="1">
                <a:solidFill>
                  <a:schemeClr val="tx1"/>
                </a:solidFill>
              </a:rPr>
              <a:t>инЪекционных</a:t>
            </a:r>
            <a:r>
              <a:rPr lang="ru-RU" sz="3600" dirty="0">
                <a:solidFill>
                  <a:schemeClr val="tx1"/>
                </a:solidFill>
              </a:rPr>
              <a:t> препаратов на основе </a:t>
            </a:r>
            <a:r>
              <a:rPr lang="ru-RU" sz="3600" dirty="0">
                <a:solidFill>
                  <a:srgbClr val="FF0000"/>
                </a:solidFill>
              </a:rPr>
              <a:t>стабилизированной ГК или гидроксиапатита кальция</a:t>
            </a:r>
          </a:p>
        </p:txBody>
      </p:sp>
    </p:spTree>
    <p:extLst>
      <p:ext uri="{BB962C8B-B14F-4D97-AF65-F5344CB8AC3E}">
        <p14:creationId xmlns:p14="http://schemas.microsoft.com/office/powerpoint/2010/main" val="4050100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Схема артериального кровоснабжения тыльной поверхности кисти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77" y="2638425"/>
            <a:ext cx="271519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83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dirty="0"/>
              <a:t>Схема венозной сети тыльной поверхности кисти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64" y="1988840"/>
            <a:ext cx="3621288" cy="41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76672"/>
            <a:ext cx="3628708" cy="1296143"/>
          </a:xfrm>
        </p:spPr>
        <p:txBody>
          <a:bodyPr/>
          <a:lstStyle/>
          <a:p>
            <a:pPr algn="ctr"/>
            <a:r>
              <a:rPr lang="ru-RU" sz="2000" dirty="0"/>
              <a:t>ЕСТЕСТВЕННОЕ И ПРЕЖДЕВРЕМЕННОЕ СТАРЕНИЕ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r="726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3694114" cy="4608512"/>
          </a:xfrm>
        </p:spPr>
        <p:txBody>
          <a:bodyPr>
            <a:normAutofit/>
          </a:bodyPr>
          <a:lstStyle/>
          <a:p>
            <a:r>
              <a:rPr lang="ru-RU" sz="1800" b="1" dirty="0"/>
              <a:t>ЕСТЕСТВЕННЫЕ ПРИЗНАКИ СТАРЕНИЯ </a:t>
            </a:r>
          </a:p>
          <a:p>
            <a:r>
              <a:rPr lang="ru-RU" dirty="0"/>
              <a:t>ПРОИСХОДЯТ БЛАГОДАРЯ ЗАПРОГРАМИРОВАННЫМ БИОЛОГИЧЕСКИМ ИЗМЕНЕНИЯМ НА КЛЕТОЧНОМ УРОВНЕ.БЫСТРОТА СТАРЕНИЯ У КАЖДОГО РАЗНАЯ,ЗАВИСИТ ОТ ГЕНОВ</a:t>
            </a:r>
            <a:r>
              <a:rPr lang="ru-RU" b="1" dirty="0"/>
              <a:t>.</a:t>
            </a:r>
            <a:r>
              <a:rPr lang="ru-RU" b="1" i="1" dirty="0"/>
              <a:t> Нельзя остановить или повернуть назад </a:t>
            </a:r>
            <a:r>
              <a:rPr lang="ru-RU" b="1" i="1" dirty="0" err="1"/>
              <a:t>хроностарение</a:t>
            </a:r>
            <a:endParaRPr lang="ru-RU" b="1" i="1" dirty="0"/>
          </a:p>
          <a:p>
            <a:r>
              <a:rPr lang="ru-RU" sz="1800" b="1" dirty="0"/>
              <a:t>ПРЕЖДЕВРЕМЕННОЕ СТАРЕНИЕ</a:t>
            </a:r>
          </a:p>
          <a:p>
            <a:r>
              <a:rPr lang="ru-RU" sz="1800" b="1" dirty="0"/>
              <a:t> </a:t>
            </a:r>
            <a:r>
              <a:rPr lang="ru-RU" dirty="0"/>
              <a:t>ЗАВИСИТ ОТ ВОЗДЕЙСТВИЯ РАЗЛИЧНЫХ ВНЕШНИХ И ВНУТРЕННИХ ФАКТОРОВ И НА НЕГО МОЖНО ВОЗДЕЙСТВОВАТЬ ,ЕГО МОЖНО ЗАМЕДЛИТЬ</a:t>
            </a:r>
            <a:r>
              <a:rPr lang="ru-RU" b="1" i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4329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dirty="0"/>
              <a:t>Иннервация тыльной поверхности кисти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195877" cy="3450696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 иннервации  принимает участие:</a:t>
            </a:r>
          </a:p>
          <a:p>
            <a:r>
              <a:rPr lang="ru-RU" dirty="0">
                <a:solidFill>
                  <a:srgbClr val="FF0000"/>
                </a:solidFill>
              </a:rPr>
              <a:t>Срединный</a:t>
            </a:r>
          </a:p>
          <a:p>
            <a:r>
              <a:rPr lang="ru-RU" dirty="0">
                <a:solidFill>
                  <a:srgbClr val="FF0000"/>
                </a:solidFill>
              </a:rPr>
              <a:t>Локтевой </a:t>
            </a:r>
          </a:p>
          <a:p>
            <a:r>
              <a:rPr lang="ru-RU" dirty="0">
                <a:solidFill>
                  <a:srgbClr val="FF0000"/>
                </a:solidFill>
              </a:rPr>
              <a:t>Поверхностная ветвь лучевого нерва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91" y="1802963"/>
            <a:ext cx="3456384" cy="47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30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Схема послойного анатомического строения мягких тканей тыльной части кисти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1"/>
            <a:ext cx="3483909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/>
              <a:t>1.кожа</a:t>
            </a:r>
          </a:p>
          <a:p>
            <a:r>
              <a:rPr lang="ru-RU" sz="1600" dirty="0"/>
              <a:t>2.гиподерма</a:t>
            </a:r>
          </a:p>
          <a:p>
            <a:r>
              <a:rPr lang="ru-RU" sz="1600" dirty="0"/>
              <a:t>3.поверхностная дорсальная фасция</a:t>
            </a:r>
          </a:p>
          <a:p>
            <a:r>
              <a:rPr lang="ru-RU" sz="1600" dirty="0"/>
              <a:t>4.промежточная жировая клетчатка , окружающая сосуды и нервы</a:t>
            </a:r>
          </a:p>
          <a:p>
            <a:r>
              <a:rPr lang="ru-RU" sz="1600" dirty="0"/>
              <a:t>5.промежуточная дорсальная фасция</a:t>
            </a:r>
          </a:p>
          <a:p>
            <a:r>
              <a:rPr lang="ru-RU" sz="1600" dirty="0"/>
              <a:t>6.глубокая жировая клетчатка</a:t>
            </a:r>
          </a:p>
          <a:p>
            <a:r>
              <a:rPr lang="ru-RU" sz="1600" dirty="0"/>
              <a:t>7.глубокая дорсальная фасция</a:t>
            </a:r>
          </a:p>
          <a:p>
            <a:r>
              <a:rPr lang="ru-RU" sz="1600" dirty="0"/>
              <a:t>8.сухожилия разгибателей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06" y="3140968"/>
            <a:ext cx="446644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9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Аспекты эффективности и безопасности </a:t>
            </a:r>
            <a:r>
              <a:rPr lang="ru-RU" b="1" dirty="0" err="1">
                <a:solidFill>
                  <a:schemeClr val="tx1"/>
                </a:solidFill>
              </a:rPr>
              <a:t>иньекционной</a:t>
            </a:r>
            <a:r>
              <a:rPr lang="ru-RU" b="1" dirty="0">
                <a:solidFill>
                  <a:schemeClr val="tx1"/>
                </a:solidFill>
              </a:rPr>
              <a:t> пластики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2519525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Применение </a:t>
            </a:r>
            <a:r>
              <a:rPr lang="ru-RU" b="1" i="1" dirty="0" err="1">
                <a:solidFill>
                  <a:srgbClr val="FF0000"/>
                </a:solidFill>
              </a:rPr>
              <a:t>канюльной</a:t>
            </a:r>
            <a:r>
              <a:rPr lang="ru-RU" b="1" i="1" dirty="0">
                <a:solidFill>
                  <a:srgbClr val="FF0000"/>
                </a:solidFill>
              </a:rPr>
              <a:t> техники существенно снижает угрозу повреждения поверхностных венозных сосудов с образованием гематом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2" y="2506287"/>
            <a:ext cx="4780808" cy="37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979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r>
              <a:rPr lang="ru-RU" dirty="0"/>
              <a:t>Вариации техник </a:t>
            </a:r>
            <a:r>
              <a:rPr lang="ru-RU" dirty="0" err="1"/>
              <a:t>иньекций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err="1"/>
              <a:t>Болюсная</a:t>
            </a:r>
            <a:endParaRPr lang="ru-RU" sz="2800" b="1" dirty="0"/>
          </a:p>
          <a:p>
            <a:r>
              <a:rPr lang="ru-RU" sz="2800" b="1" dirty="0" err="1"/>
              <a:t>Микрокапельная</a:t>
            </a:r>
            <a:r>
              <a:rPr lang="ru-RU" sz="2800" b="1" dirty="0"/>
              <a:t>/</a:t>
            </a:r>
            <a:r>
              <a:rPr lang="ru-RU" sz="2800" b="1" dirty="0" err="1"/>
              <a:t>микроболюсная</a:t>
            </a:r>
            <a:endParaRPr lang="ru-RU" sz="2800" b="1" dirty="0"/>
          </a:p>
          <a:p>
            <a:r>
              <a:rPr lang="ru-RU" sz="2800" b="1" dirty="0"/>
              <a:t>Линейно-ретроградная</a:t>
            </a:r>
          </a:p>
          <a:p>
            <a:r>
              <a:rPr lang="ru-RU" sz="2800" b="1" dirty="0" err="1">
                <a:solidFill>
                  <a:srgbClr val="FF0000"/>
                </a:solidFill>
              </a:rPr>
              <a:t>Канюльная,веерная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505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Какой доступ лучше использовать для введения канюли?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495800" cy="3362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412713" cy="25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93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Выводы: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140968"/>
            <a:ext cx="7408333" cy="29851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/>
              <a:t>Возрастные изменения кисти обусловлены ухудшением качества кожи , уменьшением </a:t>
            </a:r>
            <a:r>
              <a:rPr lang="ru-RU" sz="2800" dirty="0" err="1"/>
              <a:t>обьема</a:t>
            </a:r>
            <a:r>
              <a:rPr lang="ru-RU" sz="2800" dirty="0"/>
              <a:t> жировой </a:t>
            </a:r>
            <a:r>
              <a:rPr lang="ru-RU" sz="2800" dirty="0" err="1"/>
              <a:t>клетчатки,результат</a:t>
            </a:r>
            <a:r>
              <a:rPr lang="ru-RU" sz="2800" dirty="0"/>
              <a:t>-визуализация вен и сухожилий</a:t>
            </a:r>
          </a:p>
          <a:p>
            <a:r>
              <a:rPr lang="ru-RU" sz="2800" dirty="0"/>
              <a:t>Решаем </a:t>
            </a:r>
            <a:r>
              <a:rPr lang="ru-RU" sz="2800" dirty="0" err="1"/>
              <a:t>проблемму</a:t>
            </a:r>
            <a:r>
              <a:rPr lang="ru-RU" sz="2800" dirty="0"/>
              <a:t> с помощью филлеров</a:t>
            </a:r>
          </a:p>
        </p:txBody>
      </p:sp>
    </p:spTree>
    <p:extLst>
      <p:ext uri="{BB962C8B-B14F-4D97-AF65-F5344CB8AC3E}">
        <p14:creationId xmlns:p14="http://schemas.microsoft.com/office/powerpoint/2010/main" val="2252105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728192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С точки зрения анатомии следует поставить следующие аспекты: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284984"/>
            <a:ext cx="7408333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dirty="0"/>
              <a:t>Подкожное пространство тыла кисти разделено фасциями на 3 слоя . Наиболее безопасно работать в поверхностном жировом слое.</a:t>
            </a:r>
          </a:p>
          <a:p>
            <a:r>
              <a:rPr lang="ru-RU" sz="2000" b="1" dirty="0"/>
              <a:t>Использование тупоконечных канюль оптимального калибра 25</a:t>
            </a:r>
            <a:r>
              <a:rPr lang="en-US" sz="2000" b="1" dirty="0"/>
              <a:t>G</a:t>
            </a:r>
          </a:p>
          <a:p>
            <a:r>
              <a:rPr lang="ru-RU" sz="2000" b="1" dirty="0"/>
              <a:t>Движение тупоконечной канюлей в проксимально-дистальном направлении позволяют снизить риск травмы сосудов</a:t>
            </a:r>
          </a:p>
        </p:txBody>
      </p:sp>
    </p:spTree>
    <p:extLst>
      <p:ext uri="{BB962C8B-B14F-4D97-AF65-F5344CB8AC3E}">
        <p14:creationId xmlns:p14="http://schemas.microsoft.com/office/powerpoint/2010/main" val="1210033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229600" cy="509939"/>
          </a:xfrm>
        </p:spPr>
        <p:txBody>
          <a:bodyPr>
            <a:normAutofit fontScale="90000"/>
          </a:bodyPr>
          <a:lstStyle/>
          <a:p>
            <a:r>
              <a:rPr lang="ru-RU" dirty="0"/>
              <a:t>Мышца лица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1835696" y="836712"/>
            <a:ext cx="525658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34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937755" cy="764704"/>
          </a:xfrm>
        </p:spPr>
        <p:txBody>
          <a:bodyPr/>
          <a:lstStyle/>
          <a:p>
            <a:pPr algn="ctr"/>
            <a:r>
              <a:rPr lang="ru-RU" dirty="0"/>
              <a:t>Тонизация мышц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752528" cy="5328592"/>
          </a:xfrm>
        </p:spPr>
      </p:pic>
    </p:spTree>
    <p:extLst>
      <p:ext uri="{BB962C8B-B14F-4D97-AF65-F5344CB8AC3E}">
        <p14:creationId xmlns:p14="http://schemas.microsoft.com/office/powerpoint/2010/main" val="9079115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3195" y="188640"/>
            <a:ext cx="5966666" cy="1008112"/>
          </a:xfrm>
        </p:spPr>
        <p:txBody>
          <a:bodyPr/>
          <a:lstStyle/>
          <a:p>
            <a:pPr algn="ctr"/>
            <a:r>
              <a:rPr lang="ru-RU" sz="3200" dirty="0" err="1"/>
              <a:t>Принцып</a:t>
            </a:r>
            <a:r>
              <a:rPr lang="ru-RU" sz="3200" dirty="0"/>
              <a:t> действия: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22438" y="1628800"/>
            <a:ext cx="5970494" cy="424847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 </a:t>
            </a:r>
            <a:r>
              <a:rPr lang="ru-RU" sz="1800" b="1" dirty="0"/>
              <a:t>Процесс сокращения мышц происходит путем высвобождения ацетилхолина из нервно-мышечного соединения. Даже в  состоянии покоя, мышцы постоянно высвобождают небольшое количество ацетилхолина, который поддерживает мышцы в тонусе. Процесс старение снижает секрецию всех </a:t>
            </a:r>
            <a:r>
              <a:rPr lang="ru-RU" sz="1800" b="1" dirty="0" err="1"/>
              <a:t>нейротрансмиттеров,в</a:t>
            </a:r>
            <a:r>
              <a:rPr lang="ru-RU" sz="1800" b="1" dirty="0"/>
              <a:t> том числе и ацетилхолина. Это приводит к уменьшению тонуса мышц, и как следствие к дряблости и уменьшению их объёма. Для решения данной </a:t>
            </a:r>
            <a:r>
              <a:rPr lang="ru-RU" sz="1800" b="1" dirty="0" err="1"/>
              <a:t>проблемы,необходимо</a:t>
            </a:r>
            <a:r>
              <a:rPr lang="ru-RU" sz="1800" b="1" dirty="0"/>
              <a:t> усилить тонус мышц лица (и тела),и тем самым разгладить морщины и уменьшить депрессии кожной ткани. Ацетилхолин, является предшественником Холина (сам он происходит от DMAE),введение в мышцы этого </a:t>
            </a:r>
            <a:r>
              <a:rPr lang="ru-RU" sz="1800" b="1" dirty="0" err="1"/>
              <a:t>прекурсора</a:t>
            </a:r>
            <a:r>
              <a:rPr lang="ru-RU" sz="1800" b="1" dirty="0"/>
              <a:t>, улучшает концентрацию ацетилхолина ,как следствие-улучшение состояния мышечной ткани. </a:t>
            </a:r>
            <a:endParaRPr lang="ru-RU" sz="1800" dirty="0"/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7869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9628" y="4660545"/>
            <a:ext cx="6512511" cy="157711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Факторы ,влияющие на процесс старения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85229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75946"/>
            <a:ext cx="2438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0" y="456821"/>
            <a:ext cx="31432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33" y="1056896"/>
            <a:ext cx="2209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0" y="3118139"/>
            <a:ext cx="2476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10" y="3670589"/>
            <a:ext cx="2952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3" y="3099088"/>
            <a:ext cx="2839281" cy="54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478">
            <a:off x="2010810" y="1477954"/>
            <a:ext cx="1002383" cy="99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137064"/>
            <a:ext cx="116600" cy="70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18871"/>
            <a:ext cx="9699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73">
            <a:off x="2552354" y="2560567"/>
            <a:ext cx="924655" cy="6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58" y="2804046"/>
            <a:ext cx="144453" cy="77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002">
            <a:off x="5960003" y="2292077"/>
            <a:ext cx="8350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332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6" y="242646"/>
            <a:ext cx="3636085" cy="468052"/>
          </a:xfrm>
        </p:spPr>
        <p:txBody>
          <a:bodyPr>
            <a:normAutofit fontScale="90000"/>
          </a:bodyPr>
          <a:lstStyle/>
          <a:p>
            <a:r>
              <a:rPr lang="ru-RU" dirty="0"/>
              <a:t>Тонизация мышц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658" y="1052736"/>
            <a:ext cx="608082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2560131" cy="4680520"/>
          </a:xfrm>
        </p:spPr>
        <p:txBody>
          <a:bodyPr>
            <a:normAutofit/>
          </a:bodyPr>
          <a:lstStyle/>
          <a:p>
            <a:r>
              <a:rPr lang="ru-RU" b="1" dirty="0"/>
              <a:t>Для поднятия уголков рта в скуловые мышцы(</a:t>
            </a:r>
            <a:r>
              <a:rPr lang="ru-RU" b="1" dirty="0" err="1"/>
              <a:t>muscles</a:t>
            </a:r>
            <a:r>
              <a:rPr lang="ru-RU" b="1" dirty="0"/>
              <a:t> </a:t>
            </a:r>
            <a:r>
              <a:rPr lang="ru-RU" b="1" dirty="0" err="1"/>
              <a:t>zygomatiques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А так же вводится в </a:t>
            </a:r>
            <a:r>
              <a:rPr lang="ru-RU" b="1" dirty="0" err="1"/>
              <a:t>платизму,как</a:t>
            </a:r>
            <a:r>
              <a:rPr lang="ru-RU" b="1" dirty="0"/>
              <a:t> профилактика(если </a:t>
            </a:r>
            <a:r>
              <a:rPr lang="ru-RU" b="1" dirty="0" err="1"/>
              <a:t>платизма</a:t>
            </a:r>
            <a:r>
              <a:rPr lang="ru-RU" b="1" dirty="0"/>
              <a:t> </a:t>
            </a:r>
            <a:r>
              <a:rPr lang="ru-RU" b="1" dirty="0" err="1"/>
              <a:t>разошлась,нет</a:t>
            </a:r>
            <a:r>
              <a:rPr lang="ru-RU" b="1" dirty="0"/>
              <a:t>!).</a:t>
            </a:r>
            <a:endParaRPr lang="ru-RU" dirty="0"/>
          </a:p>
          <a:p>
            <a:r>
              <a:rPr lang="ru-RU" b="1" dirty="0"/>
              <a:t>Игла 6 мм.30G,расход препарата 5 </a:t>
            </a:r>
            <a:r>
              <a:rPr lang="ru-RU" b="1" dirty="0" err="1"/>
              <a:t>мл.на</a:t>
            </a:r>
            <a:r>
              <a:rPr lang="ru-RU" b="1" dirty="0"/>
              <a:t> на каждую из сторон, техникой-БОЛЮС.</a:t>
            </a:r>
            <a:endParaRPr lang="ru-RU" dirty="0"/>
          </a:p>
          <a:p>
            <a:r>
              <a:rPr lang="ru-RU" b="1" dirty="0"/>
              <a:t>ПРОТОКОЛ:1 процедура в неделю (4 раза).</a:t>
            </a:r>
            <a:endParaRPr lang="ru-RU" dirty="0"/>
          </a:p>
          <a:p>
            <a:r>
              <a:rPr lang="ru-RU" b="1" dirty="0"/>
              <a:t>После чего один раз в месяц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3451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636085" cy="792087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Коррекция избытка жировых пакетов на лице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62" y="1124744"/>
            <a:ext cx="5975938" cy="56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7" y="1633097"/>
            <a:ext cx="3136195" cy="3456384"/>
          </a:xfrm>
        </p:spPr>
        <p:txBody>
          <a:bodyPr>
            <a:noAutofit/>
          </a:bodyPr>
          <a:lstStyle/>
          <a:p>
            <a:r>
              <a:rPr lang="ru-RU" sz="1600" dirty="0"/>
              <a:t>ПРИНЦИП ДЕЙСТВИЯ: Со временем, в результате опущения кожной </a:t>
            </a:r>
            <a:r>
              <a:rPr lang="ru-RU" sz="1600" dirty="0" err="1"/>
              <a:t>ткани,на</a:t>
            </a:r>
            <a:r>
              <a:rPr lang="ru-RU" sz="1600" dirty="0"/>
              <a:t> нашем лице образуются складки. Этот дефект может быть устранён путем её приподнятая за счет уменьшения количества клеток в интересующей нас зоне(области). Это приведёт к уменьшению </a:t>
            </a:r>
            <a:r>
              <a:rPr lang="ru-RU" sz="1600" dirty="0" err="1"/>
              <a:t>складки,и</a:t>
            </a:r>
            <a:r>
              <a:rPr lang="ru-RU" sz="1600" dirty="0"/>
              <a:t> устранению отвисания ткани. Биологический процесс, известный как </a:t>
            </a:r>
            <a:r>
              <a:rPr lang="ru-RU" sz="1600" dirty="0" err="1"/>
              <a:t>липолиз</a:t>
            </a:r>
            <a:r>
              <a:rPr lang="ru-RU" sz="1600" dirty="0"/>
              <a:t>, позволяет уменьшить количество клеток без их повреждения в областях с избыточным объёмом жировых отложений. А так же избавиться от объёмов при гипотонии тканей. </a:t>
            </a:r>
          </a:p>
        </p:txBody>
      </p:sp>
    </p:spTree>
    <p:extLst>
      <p:ext uri="{BB962C8B-B14F-4D97-AF65-F5344CB8AC3E}">
        <p14:creationId xmlns:p14="http://schemas.microsoft.com/office/powerpoint/2010/main" val="86117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717032"/>
            <a:ext cx="6512511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ЭПИДЕРМАЛЬНЫЙ БАРЬЕР</a:t>
            </a:r>
            <a:br>
              <a:rPr lang="ru-RU" sz="1600" dirty="0"/>
            </a:br>
            <a:r>
              <a:rPr lang="ru-RU" sz="1600" dirty="0"/>
              <a:t>ФУНКЦИИ: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i="1" dirty="0"/>
              <a:t>ЗАЩИТА ОТ ПАТОГЕННЫХ ФОКТОРОВ И ПОВРЕЖДЕНИЙ</a:t>
            </a:r>
            <a:br>
              <a:rPr lang="ru-RU" sz="1600" i="1" dirty="0"/>
            </a:br>
            <a:br>
              <a:rPr lang="ru-RU" sz="1600" i="1" dirty="0"/>
            </a:br>
            <a:r>
              <a:rPr lang="ru-RU" sz="1600" i="1" dirty="0"/>
              <a:t>-ЗАЩИНА ОТ ИНФИЦИРОВАНИЯ </a:t>
            </a:r>
            <a:br>
              <a:rPr lang="ru-RU" sz="1600" i="1" dirty="0"/>
            </a:br>
            <a:r>
              <a:rPr lang="ru-RU" sz="1600" i="1" dirty="0"/>
              <a:t>  </a:t>
            </a:r>
            <a:br>
              <a:rPr lang="ru-RU" sz="1600" i="1" dirty="0"/>
            </a:br>
            <a:r>
              <a:rPr lang="ru-RU" sz="1600" i="1" dirty="0"/>
              <a:t>-ЗАЩИТА ОТ ПОТЕРИ ЖИДКОСТИ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136904" cy="3168352"/>
          </a:xfrm>
        </p:spPr>
      </p:pic>
    </p:spTree>
    <p:extLst>
      <p:ext uri="{BB962C8B-B14F-4D97-AF65-F5344CB8AC3E}">
        <p14:creationId xmlns:p14="http://schemas.microsoft.com/office/powerpoint/2010/main" val="26413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2394"/>
            <a:ext cx="7334200" cy="6440941"/>
          </a:xfrm>
        </p:spPr>
        <p:txBody>
          <a:bodyPr/>
          <a:lstStyle/>
          <a:p>
            <a:pPr algn="ctr"/>
            <a:r>
              <a:rPr lang="ru-RU" sz="3200" dirty="0"/>
              <a:t>ПРОЛИФЕРАЦИЯ И ДИФФЕРЕНЦИРОВКА КЛЕТОК ЭПИДЕРМИСА</a:t>
            </a:r>
            <a:br>
              <a:rPr lang="ru-RU" sz="3200" dirty="0"/>
            </a:br>
            <a:br>
              <a:rPr lang="ru-RU" sz="2800" dirty="0"/>
            </a:br>
            <a:r>
              <a:rPr lang="ru-RU" sz="2000" i="1" dirty="0"/>
              <a:t>ДЛЯ НОРМАЛЬНОГО ФУНКЦИОНИРОВАНИЯ ,ДИФФЕРЕНЦИРОВКИ И ПРОЛИФЕРАЦИИ СТВОЛОВЫХ КЛЕТОК НЕОБХОДИМО СООТВЕТСТВУЮЩЕЕ ОКРУЖЕНИЕ,КОТОРОЕ ОПРЕДЕЛЯЕТСЯ НОРМАЛЬНЫМ ФУНКЦИОНИРОВАНИЕМ ОКРУЖАЮЩИХ КЛЕТОК</a:t>
            </a:r>
          </a:p>
        </p:txBody>
      </p:sp>
    </p:spTree>
    <p:extLst>
      <p:ext uri="{BB962C8B-B14F-4D97-AF65-F5344CB8AC3E}">
        <p14:creationId xmlns:p14="http://schemas.microsoft.com/office/powerpoint/2010/main" val="143316149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{A7C9813C-7CBE-F345-BCC9-6B9BFB53C7E6}tf10001120</Template>
  <TotalTime>1736</TotalTime>
  <Words>2453</Words>
  <Application>Microsoft Macintosh PowerPoint</Application>
  <PresentationFormat>Экран (4:3)</PresentationFormat>
  <Paragraphs>309</Paragraphs>
  <Slides>71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Aharoni</vt:lpstr>
      <vt:lpstr>Arial</vt:lpstr>
      <vt:lpstr>Arial Narrow</vt:lpstr>
      <vt:lpstr>Calibri</vt:lpstr>
      <vt:lpstr>Corbel</vt:lpstr>
      <vt:lpstr>Georgia</vt:lpstr>
      <vt:lpstr>Gill Sans MT</vt:lpstr>
      <vt:lpstr>Wingdings</vt:lpstr>
      <vt:lpstr>Посылка</vt:lpstr>
      <vt:lpstr>Моделирование овала лица</vt:lpstr>
      <vt:lpstr>Обоснование</vt:lpstr>
      <vt:lpstr>Направление сил гравитации</vt:lpstr>
      <vt:lpstr>СТАРЕНИЯ КОЖИ</vt:lpstr>
      <vt:lpstr>Естественное или хронологическое старение</vt:lpstr>
      <vt:lpstr>ЕСТЕСТВЕННОЕ И ПРЕЖДЕВРЕМЕННОЕ СТАРЕНИЕ</vt:lpstr>
      <vt:lpstr>Факторы ,влияющие на процесс старения</vt:lpstr>
      <vt:lpstr>ЭПИДЕРМАЛЬНЫЙ БАРЬЕР ФУНКЦИИ:  - ЗАЩИТА ОТ ПАТОГЕННЫХ ФОКТОРОВ И ПОВРЕЖДЕНИЙ  -ЗАЩИНА ОТ ИНФИЦИРОВАНИЯ     -ЗАЩИТА ОТ ПОТЕРИ ЖИДКОСТИ</vt:lpstr>
      <vt:lpstr>ПРОЛИФЕРАЦИЯ И ДИФФЕРЕНЦИРОВКА КЛЕТОК ЭПИДЕРМИСА  ДЛЯ НОРМАЛЬНОГО ФУНКЦИОНИРОВАНИЯ ,ДИФФЕРЕНЦИРОВКИ И ПРОЛИФЕРАЦИИ СТВОЛОВЫХ КЛЕТОК НЕОБХОДИМО СООТВЕТСТВУЮЩЕЕ ОКРУЖЕНИЕ,КОТОРОЕ ОПРЕДЕЛЯЕТСЯ НОРМАЛЬНЫМ ФУНКЦИОНИРОВАНИЕМ ОКРУЖАЮЩИХ КЛЕТОК</vt:lpstr>
      <vt:lpstr>ОНТОГЕНЕЗ КОЖИ</vt:lpstr>
      <vt:lpstr>ОНТОГЕНЕЗ КОЖИ</vt:lpstr>
      <vt:lpstr> 25-35 лет</vt:lpstr>
      <vt:lpstr>35-45 лет</vt:lpstr>
      <vt:lpstr>45-55 лет</vt:lpstr>
      <vt:lpstr>ПРОФИЛАКТИКА</vt:lpstr>
      <vt:lpstr>функциональную оптимизацию и сохранение биологического и эстетического состояния всех тканей лицПолная оптимизация лица Данный протокол обеспечивает а, шеи ,декольте. </vt:lpstr>
      <vt:lpstr>Восстановление объемов щечно-скуловой области</vt:lpstr>
      <vt:lpstr>Послойное строение </vt:lpstr>
      <vt:lpstr> Кости черепа1,2</vt:lpstr>
      <vt:lpstr>Возрастное изменение лицевого костного скелета </vt:lpstr>
      <vt:lpstr>Подкожная жировая клетчатка лица</vt:lpstr>
      <vt:lpstr>Презентация PowerPoint</vt:lpstr>
      <vt:lpstr>Артерии и вены лица</vt:lpstr>
      <vt:lpstr>Презентация PowerPoint</vt:lpstr>
      <vt:lpstr>Презентация PowerPoint</vt:lpstr>
      <vt:lpstr>Нервы лица</vt:lpstr>
      <vt:lpstr>Презентация PowerPoint</vt:lpstr>
      <vt:lpstr> Опасные зоны лица </vt:lpstr>
      <vt:lpstr>Презентация PowerPoint</vt:lpstr>
      <vt:lpstr>Презентация PowerPoint</vt:lpstr>
      <vt:lpstr>Коррекция периорбитальной области до сих пор считается процедурой                        «высшего пилотажа»   1-высокая эстетическая  значимость данной области 2-сложность проведения иньекционных процедур по причине сложной анатомии</vt:lpstr>
      <vt:lpstr>Дефицит обьема мягких тканей-врожденная особенность</vt:lpstr>
      <vt:lpstr>Презентация PowerPoint</vt:lpstr>
      <vt:lpstr> в результате чего формируется  нососкуловая борозда</vt:lpstr>
      <vt:lpstr>Дополнительные факторы</vt:lpstr>
      <vt:lpstr>Система клинической оценки слезной борозды,основанная на анатомическом анализе</vt:lpstr>
      <vt:lpstr>Чтобы иметь эстетически привлекательный внешний вид,нижнее веко должно обладать сравнительно плавным переходом в области между пресептальной и орбитальной порциями круговой мышцы глаза и переходит в верхнюю скуловую область без заметной границы   </vt:lpstr>
      <vt:lpstr>Противопоказания для проведения коррекции слезной борозды с помощью филлеров</vt:lpstr>
      <vt:lpstr>МЕРЫ ПРЕДОСТОРОЖНОСТИ</vt:lpstr>
      <vt:lpstr>МЕТОДИЧЕСКИЕ РЕКОМЕНДАЦИИ</vt:lpstr>
      <vt:lpstr>ОСЛОЖНЕНИЯ</vt:lpstr>
      <vt:lpstr>Ориентиры средней трети лица</vt:lpstr>
      <vt:lpstr>Презентация PowerPoint</vt:lpstr>
      <vt:lpstr>Общими направлениями работы является следующая последовательность действий:</vt:lpstr>
      <vt:lpstr>    Фиксированные :      средняя    часть лица и область уха остаются неподвижными -   придают человеку уникальный        внешний вид -   выполняют функцию якорных         точек для кожи и мышц -   фиксируют связки (как         дополнительную опору)</vt:lpstr>
      <vt:lpstr>Презентация PowerPoint</vt:lpstr>
      <vt:lpstr>Каким должен быть идеальный волюмизатор?</vt:lpstr>
      <vt:lpstr>Оптимальный уровень - граница гиподермы и надкостницы техники введения:  1. Болюсная - для аугментации тканей в надкостничном слое для реставрации возрастных изменений костной кости.                                                                                                                                                                                                    2. Армирование для – соединение поверхностных жировых пакетов для лифтинга тканей путем их «сшивания» перекрещивающимися векторами.   </vt:lpstr>
      <vt:lpstr>Техника введения:</vt:lpstr>
      <vt:lpstr>                   Нанесение меток на лице  </vt:lpstr>
      <vt:lpstr>1) В средней части лица (нижний край скуловой кости т. 4) филлер можно  вводить болюсно в глубокий подкожно-жировой слой и веерной техникой в средний и поверхностный подкожно-жировой слой.  </vt:lpstr>
      <vt:lpstr>Т.1 – угол нижней челюсти т.2 – подбородочная борозда т.3-  скуловая борозда т.4- среднещечная борозда т.5,6- границы скуловой дуги</vt:lpstr>
      <vt:lpstr>Точки и области инъекций  т. 1 – угол нижней челюсти т.2 - подбородочная борозда т.3 – середина скуловой дуги т. 4 – среднещечная борозда т.5 – верхняя граница скуловой дуги                      (при необходимости) </vt:lpstr>
      <vt:lpstr>Височная  впадина  - игла 25 G - канюля 25 G - 27 G - отмечаем границу скуловой дуги  </vt:lpstr>
      <vt:lpstr>Коррекция иглой</vt:lpstr>
      <vt:lpstr>Коррекционная процедура в этой области предполагает работу в глубоких слоях мягких тканей (гиподерма и супрапериостально)</vt:lpstr>
      <vt:lpstr>Устранение дефицита объема мягких тканей проводиться с использований инЪекционных препаратов на основе стабилизированной ГК или гидроксиапатита кальция</vt:lpstr>
      <vt:lpstr>Схема артериального кровоснабжения тыльной поверхности кисти</vt:lpstr>
      <vt:lpstr>Схема венозной сети тыльной поверхности кисти</vt:lpstr>
      <vt:lpstr>Иннервация тыльной поверхности кисти</vt:lpstr>
      <vt:lpstr>Схема послойного анатомического строения мягких тканей тыльной части кисти</vt:lpstr>
      <vt:lpstr>Аспекты эффективности и безопасности иньекционной пластики</vt:lpstr>
      <vt:lpstr>Вариации техник иньекций </vt:lpstr>
      <vt:lpstr>Какой доступ лучше использовать для введения канюли?</vt:lpstr>
      <vt:lpstr>Выводы:</vt:lpstr>
      <vt:lpstr>С точки зрения анатомии следует поставить следующие аспекты:</vt:lpstr>
      <vt:lpstr>Мышца лица</vt:lpstr>
      <vt:lpstr>Тонизация мышц</vt:lpstr>
      <vt:lpstr>Принцып действия:</vt:lpstr>
      <vt:lpstr>Тонизация мышц</vt:lpstr>
      <vt:lpstr>Коррекция избытка жировых пакетов на лице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овала лица</dc:title>
  <dc:creator>User</dc:creator>
  <cp:lastModifiedBy>Сергей Колодко</cp:lastModifiedBy>
  <cp:revision>59</cp:revision>
  <dcterms:created xsi:type="dcterms:W3CDTF">2016-06-09T04:43:07Z</dcterms:created>
  <dcterms:modified xsi:type="dcterms:W3CDTF">2018-11-11T12:11:33Z</dcterms:modified>
</cp:coreProperties>
</file>