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73" r:id="rId9"/>
    <p:sldId id="275" r:id="rId10"/>
    <p:sldId id="291" r:id="rId11"/>
    <p:sldId id="268" r:id="rId12"/>
    <p:sldId id="269" r:id="rId13"/>
    <p:sldId id="270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95FF2-1A8D-4DAA-9DB0-673143297D8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CC07-6310-404B-9F5B-45AFCAC3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1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481C-0A55-41F0-B773-A759C37196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1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303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6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1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7020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280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176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9518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557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AF294B-AA22-4117-989D-81D1651D991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48AD6B-16EA-450E-869F-6DB2097DFA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3191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589" y="404664"/>
            <a:ext cx="7738814" cy="4394988"/>
          </a:xfrm>
        </p:spPr>
        <p:txBody>
          <a:bodyPr/>
          <a:lstStyle/>
          <a:p>
            <a:r>
              <a:rPr lang="ru-RU" sz="6000" dirty="0" smtClean="0"/>
              <a:t>Методы Иммобилизации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8712" cy="1752600"/>
          </a:xfrm>
        </p:spPr>
        <p:txBody>
          <a:bodyPr/>
          <a:lstStyle/>
          <a:p>
            <a:r>
              <a:rPr lang="ru-RU" dirty="0" smtClean="0"/>
              <a:t>Работу выполнила ординатор 1 года</a:t>
            </a:r>
          </a:p>
          <a:p>
            <a:r>
              <a:rPr lang="ru-RU" dirty="0" smtClean="0"/>
              <a:t>Специальность травматология и ортопедия</a:t>
            </a:r>
          </a:p>
          <a:p>
            <a:r>
              <a:rPr lang="ru-RU" dirty="0" smtClean="0"/>
              <a:t>Рожина </a:t>
            </a:r>
            <a:r>
              <a:rPr lang="ru-RU" dirty="0" err="1" smtClean="0"/>
              <a:t>анастасия</a:t>
            </a:r>
            <a:r>
              <a:rPr lang="ru-RU" dirty="0" smtClean="0"/>
              <a:t> </a:t>
            </a:r>
            <a:r>
              <a:rPr lang="ru-RU" dirty="0" err="1" smtClean="0"/>
              <a:t>вячеславовна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32657"/>
            <a:ext cx="7745505" cy="579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Лечебная </a:t>
            </a:r>
            <a:r>
              <a:rPr lang="ru-RU" b="1" dirty="0" smtClean="0"/>
              <a:t>иммобилизация- </a:t>
            </a:r>
            <a:r>
              <a:rPr lang="ru-RU" dirty="0"/>
              <a:t>выполняется с целью излечения пострадавшего после полноценного обследования, определения клинического диагноза и лечебной тактики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Средства лечебной иммобилизации:</a:t>
            </a:r>
          </a:p>
          <a:p>
            <a:pPr marL="0" indent="0">
              <a:buNone/>
            </a:pPr>
            <a:r>
              <a:rPr lang="ru-RU" dirty="0"/>
              <a:t>• иммобилизация положением (укладка пострадавшего в функционально выгодном положении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мягкие (бинтовые и марлевые) повязки;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гипсовые повязки;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ортопедические внешние фиксаторы фабричного производства;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постоянное вытяжение (скелетное или накожное);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остеосинтез (погружные фиксаторы, аппараты </a:t>
            </a:r>
            <a:r>
              <a:rPr lang="ru-RU" dirty="0" err="1"/>
              <a:t>внеочагового</a:t>
            </a:r>
            <a:r>
              <a:rPr lang="ru-RU" dirty="0"/>
              <a:t> остеосинтеза).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52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</a:t>
            </a:r>
            <a:r>
              <a:rPr lang="ru-RU" altLang="ru-RU" sz="3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транспортной иммобилизации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7058025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chemeClr val="hlink"/>
                </a:solidFill>
              </a:rPr>
              <a:t>Шины должны быть надежно закреплены и хорошо фиксировать область перелома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chemeClr val="hlink"/>
                </a:solidFill>
              </a:rPr>
              <a:t>Шину нельзя накладывать непосредственно на обнаженную конечность, последнюю предварительно надо обложить ватой или какой-либо тканью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chemeClr val="hlink"/>
                </a:solidFill>
              </a:rPr>
              <a:t>Создавая неподвижность в зоне перелома, необходимо произвести фиксацию двух суставов - выше и ниже места перелома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chemeClr val="hlink"/>
                </a:solidFill>
              </a:rPr>
              <a:t>При переломах бедра следует фиксировать все суставы нижней конечности (коленный, голеностопный, тазобедренный)</a:t>
            </a:r>
          </a:p>
        </p:txBody>
      </p:sp>
      <p:pic>
        <p:nvPicPr>
          <p:cNvPr id="89097" name="Picture 9" descr="NUG36CATZFTXACALDSBD9CA5I2JG5CAZ3NN17CAC29M3HCAU59IEGCARV8W3GCA0JHKIFCAFERYJTCA1PO93LCAFE79BPCAX2JWAVCALN3D8GCAWBVMSLCAVHPAIECA7TU587CAJL6FNXCAMK76P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25" y="3645024"/>
            <a:ext cx="1713638" cy="2663701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46085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9900"/>
                </a:solidFill>
                <a:effectLst/>
              </a:rPr>
              <a:t> Позволяет: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000">
                <a:solidFill>
                  <a:schemeClr val="accent2"/>
                </a:solidFill>
                <a:effectLst/>
              </a:rPr>
              <a:t> </a:t>
            </a:r>
            <a:r>
              <a:rPr lang="ru-RU" altLang="ru-RU" sz="2000" b="1">
                <a:solidFill>
                  <a:schemeClr val="hlink"/>
                </a:solidFill>
                <a:effectLst/>
              </a:rPr>
              <a:t>избежать дальнейшего повреждения сосудов, нервов, мягких тканей острыми костными отломками, окружающими место перелома</a:t>
            </a:r>
            <a:endParaRPr lang="ru-RU" altLang="ru-RU" sz="2400" b="1">
              <a:solidFill>
                <a:schemeClr val="hlink"/>
              </a:solidFill>
              <a:effectLst/>
            </a:endParaRP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endParaRPr lang="ru-RU" altLang="ru-RU" sz="2400" b="1">
              <a:solidFill>
                <a:schemeClr val="hlink"/>
              </a:solidFill>
              <a:effectLst/>
            </a:endParaRP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000" b="1">
                <a:solidFill>
                  <a:schemeClr val="hlink"/>
                </a:solidFill>
                <a:effectLst/>
              </a:rPr>
              <a:t> уменьшает опасность развития травматического шока,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None/>
            </a:pPr>
            <a:r>
              <a:rPr lang="ru-RU" altLang="ru-RU" sz="2000" b="1">
                <a:solidFill>
                  <a:schemeClr val="hlink"/>
                </a:solidFill>
                <a:effectLst/>
              </a:rPr>
              <a:t>значительной кровопотери и инфекционных осложнений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endParaRPr lang="ru-RU" altLang="ru-RU" sz="1600" b="1">
              <a:solidFill>
                <a:schemeClr val="hlink"/>
              </a:solidFill>
              <a:effectLst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135938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</a:t>
            </a:r>
            <a:br>
              <a:rPr lang="ru-RU" altLang="ru-RU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транспортной иммобилизации</a:t>
            </a:r>
            <a:endParaRPr lang="ru-RU" altLang="ru-RU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0825" y="5373688"/>
            <a:ext cx="864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9900"/>
                </a:solidFill>
                <a:effectLst/>
              </a:rPr>
              <a:t>Транспортная иммобилизация </a:t>
            </a:r>
            <a:r>
              <a:rPr lang="ru-RU" altLang="ru-RU" sz="2000" b="1">
                <a:solidFill>
                  <a:schemeClr val="hlink"/>
                </a:solidFill>
                <a:effectLst/>
              </a:rPr>
              <a:t>накладывается на несколько часов, иногда на несколько дней, если стационар оказывается далеко от места происшествия.</a:t>
            </a:r>
          </a:p>
        </p:txBody>
      </p:sp>
      <p:pic>
        <p:nvPicPr>
          <p:cNvPr id="8204" name="Picture 12" descr="123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943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616575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Иммобилизация </a:t>
            </a:r>
            <a:br>
              <a:rPr lang="ru-RU" altLang="ru-RU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сломанных конечностей</a:t>
            </a:r>
            <a:endParaRPr lang="ru-RU" altLang="ru-RU" sz="3200" b="1" smtClean="0">
              <a:solidFill>
                <a:schemeClr val="hlink"/>
              </a:solidFill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787900" y="3284538"/>
            <a:ext cx="41052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9900"/>
                </a:solidFill>
                <a:effectLst/>
              </a:rPr>
              <a:t>Выполняется при помощи табельных шин:</a:t>
            </a:r>
            <a:r>
              <a:rPr lang="ru-RU" altLang="ru-RU" b="1">
                <a:effectLst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effectLst/>
              </a:rPr>
              <a:t>Лестничных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effectLst/>
              </a:rPr>
              <a:t>Проволочных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effectLst/>
              </a:rPr>
              <a:t>Фанерных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effectLst/>
              </a:rPr>
              <a:t>Сетчатых</a:t>
            </a:r>
            <a:br>
              <a:rPr lang="ru-RU" altLang="ru-RU" sz="2400" b="1">
                <a:solidFill>
                  <a:schemeClr val="accent2"/>
                </a:solidFill>
                <a:effectLst/>
              </a:rPr>
            </a:br>
            <a:endParaRPr lang="ru-RU" altLang="ru-RU" sz="2400" b="1">
              <a:solidFill>
                <a:schemeClr val="accent2"/>
              </a:solidFill>
              <a:effectLst/>
            </a:endParaRPr>
          </a:p>
        </p:txBody>
      </p:sp>
      <p:pic>
        <p:nvPicPr>
          <p:cNvPr id="84998" name="Picture 6" descr="different-types-busse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600450" cy="40322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2232025" cy="273526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</a:t>
            </a:r>
            <a:r>
              <a:rPr lang="ru-RU" altLang="ru-RU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подручного материала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500563" y="5229225"/>
            <a:ext cx="44640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  <a:effectLst/>
              </a:rPr>
              <a:t>дощечками, пластинками фанеры,</a:t>
            </a:r>
          </a:p>
          <a:p>
            <a:pPr eaLnBrk="1" hangingPunct="1"/>
            <a:r>
              <a:rPr lang="ru-RU" altLang="ru-RU" b="1">
                <a:solidFill>
                  <a:schemeClr val="accent2"/>
                </a:solidFill>
                <a:effectLst/>
              </a:rPr>
              <a:t>палками, лыжами, камышом, </a:t>
            </a:r>
          </a:p>
          <a:p>
            <a:pPr eaLnBrk="1" hangingPunct="1"/>
            <a:r>
              <a:rPr lang="ru-RU" altLang="ru-RU" b="1">
                <a:solidFill>
                  <a:schemeClr val="accent2"/>
                </a:solidFill>
                <a:effectLst/>
              </a:rPr>
              <a:t>туго скрученной соломой.</a:t>
            </a:r>
            <a:r>
              <a:rPr lang="ru-RU" altLang="ru-RU" sz="1400" b="1">
                <a:solidFill>
                  <a:schemeClr val="accent2"/>
                </a:solidFill>
                <a:effectLst/>
              </a:rPr>
              <a:t>      </a:t>
            </a:r>
            <a:br>
              <a:rPr lang="ru-RU" altLang="ru-RU" sz="1400" b="1">
                <a:solidFill>
                  <a:schemeClr val="accent2"/>
                </a:solidFill>
                <a:effectLst/>
              </a:rPr>
            </a:br>
            <a:endParaRPr lang="ru-RU" altLang="ru-RU" sz="1400" b="1">
              <a:solidFill>
                <a:schemeClr val="accent2"/>
              </a:solidFill>
              <a:effectLst/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79388" y="1052513"/>
            <a:ext cx="43211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effectLst/>
              </a:rPr>
              <a:t>Чаще всего на месте, где произошел несчастный случай, под руками не оказывается специальных шин</a:t>
            </a:r>
            <a:r>
              <a:rPr lang="ru-RU" altLang="ru-RU" sz="2000">
                <a:solidFill>
                  <a:schemeClr val="accent2"/>
                </a:solidFill>
                <a:effectLst/>
              </a:rPr>
              <a:t>  - </a:t>
            </a:r>
            <a:r>
              <a:rPr lang="ru-RU" altLang="ru-RU" sz="2000" b="1">
                <a:solidFill>
                  <a:srgbClr val="009900"/>
                </a:solidFill>
                <a:effectLst/>
              </a:rPr>
              <a:t>вместо них можно  воспользоваться</a:t>
            </a:r>
            <a:r>
              <a:rPr lang="ru-RU" altLang="ru-RU" sz="2000" b="1">
                <a:solidFill>
                  <a:schemeClr val="accent2"/>
                </a:solidFill>
                <a:effectLst/>
              </a:rPr>
              <a:t>:</a:t>
            </a:r>
            <a:endParaRPr lang="ru-RU" altLang="ru-RU" sz="2000">
              <a:effectLst/>
            </a:endParaRPr>
          </a:p>
        </p:txBody>
      </p:sp>
      <p:pic>
        <p:nvPicPr>
          <p:cNvPr id="95242" name="Picture 10" descr="perelom[1]"/>
          <p:cNvPicPr>
            <a:picLocks noChangeAspect="1" noChangeArrowheads="1"/>
          </p:cNvPicPr>
          <p:nvPr/>
        </p:nvPicPr>
        <p:blipFill>
          <a:blip r:embed="rId2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2519363" cy="32400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4" name="Picture 12" descr="45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103687" cy="36845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9" grpId="0"/>
      <p:bldP spid="952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/>
              <a:t>Для проведения транспортной иммобилизации применяют стандартные шины </a:t>
            </a:r>
            <a:r>
              <a:rPr lang="ru-RU" sz="2000" dirty="0" err="1"/>
              <a:t>Крамера</a:t>
            </a:r>
            <a:r>
              <a:rPr lang="ru-RU" sz="2000" dirty="0"/>
              <a:t>, </a:t>
            </a:r>
            <a:r>
              <a:rPr lang="ru-RU" sz="2000" dirty="0" err="1"/>
              <a:t>Дитерихса</a:t>
            </a:r>
            <a:r>
              <a:rPr lang="ru-RU" sz="2000" dirty="0"/>
              <a:t>, пневматические шины, носилки </a:t>
            </a:r>
            <a:r>
              <a:rPr lang="ru-RU" sz="2000" dirty="0" err="1"/>
              <a:t>иммобилизационные</a:t>
            </a:r>
            <a:r>
              <a:rPr lang="ru-RU" sz="2000" dirty="0"/>
              <a:t> вакуумные, пластмассовые шины.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1525"/>
            <a:ext cx="3968361" cy="1670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20" y="1261525"/>
            <a:ext cx="3458764" cy="2189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3" y="3212976"/>
            <a:ext cx="3810000" cy="1495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2" y="5013176"/>
            <a:ext cx="3432979" cy="1574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0" y="3789039"/>
            <a:ext cx="4554127" cy="25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48072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/>
              <a:t>Универсальной является лестничная 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шина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Крамера</a:t>
            </a:r>
            <a:r>
              <a:rPr lang="ru-RU" sz="2400" dirty="0"/>
              <a:t>. Этим шинам может быть придана любая форма, а соединяя их между собой, можно создать различные конструкции. Их применяют для иммобилизации верхних и нижних конечностей, головы</a:t>
            </a:r>
            <a:r>
              <a:rPr lang="ru-RU" sz="2400" dirty="0" smtClean="0"/>
              <a:t>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2736304" cy="3374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3789040"/>
            <a:ext cx="2736304" cy="2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наложения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I этап — моделирование шины по форме той части тела, где шина будет наложена. Так, при переломе плечевой кости шина должна начинаться с внутреннего края лопатки здоровой стороны и выступать из-за кончиков пальцев на 2—3 см с больной стороны. Поэтому перед тем, как начать моделирование, нужно измерить расстояние от края лопатки до плечевого сустава и на этом месте согнуть шину под тупым углом; затем измерить расстояние от плечевого до локтевого суставов и в этом месте согнуть ее под прямым углом.</a:t>
            </a:r>
          </a:p>
          <a:p>
            <a:endParaRPr lang="ru-RU" dirty="0"/>
          </a:p>
          <a:p>
            <a:r>
              <a:rPr lang="ru-RU" dirty="0"/>
              <a:t>Потом, примерив шину к здоровой конечности, внести соответствующие поправки.</a:t>
            </a:r>
          </a:p>
          <a:p>
            <a:endParaRPr lang="ru-RU" dirty="0"/>
          </a:p>
          <a:p>
            <a:r>
              <a:rPr lang="ru-RU" dirty="0"/>
              <a:t>II этап — покрытие внутренней поверхности шины слоем ваты и закрепление его бинтом.</a:t>
            </a:r>
          </a:p>
          <a:p>
            <a:endParaRPr lang="ru-RU" dirty="0"/>
          </a:p>
          <a:p>
            <a:r>
              <a:rPr lang="ru-RU" dirty="0"/>
              <a:t>III этап — непосредственное наложение самой шины. Для закрепления ее применяется бинт. При закреплении следует руководствоваться правилами </a:t>
            </a:r>
            <a:r>
              <a:rPr lang="ru-RU" dirty="0" err="1"/>
              <a:t>бинтования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2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dirty="0"/>
              <a:t>Наложение лестничной шины на нижнюю конечность, при переломе голени состоит также из трех этапов: моделирование, покрытие внутренней поверхности шины мягкой прокладкой и непосредственное наложение шины. </a:t>
            </a:r>
            <a:endParaRPr lang="ru-RU" dirty="0" smtClean="0"/>
          </a:p>
          <a:p>
            <a:r>
              <a:rPr lang="ru-RU" dirty="0" smtClean="0"/>
              <a:t>Шина </a:t>
            </a:r>
            <a:r>
              <a:rPr lang="ru-RU" dirty="0"/>
              <a:t>моделируется по задней </a:t>
            </a:r>
            <a:r>
              <a:rPr lang="ru-RU" dirty="0" smtClean="0"/>
              <a:t>поверхности голени</a:t>
            </a:r>
            <a:r>
              <a:rPr lang="ru-RU" dirty="0"/>
              <a:t>, захватывая коленный и голеностопный суставы. Для лучшей фиксации рекомендуется наложить еще две шины </a:t>
            </a:r>
            <a:r>
              <a:rPr lang="ru-RU" dirty="0" err="1"/>
              <a:t>Крамера</a:t>
            </a:r>
            <a:r>
              <a:rPr lang="ru-RU" dirty="0"/>
              <a:t>: одна укладывается на внутренней, а другая на наружной поверхности голени. Обе шины располагаются выше коленного сустава и сгибаются у подошвенной поверхности стопы в виде стремени для фиксации голеностопного сустава.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4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Шина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Дитерихса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/>
              <a:t>состоит из раздвижной наружной и внутренней пластин, фанерной подошвы с металлическими скобами и закрутки. Шина применяется при переломах бедра, костей, образующих тазобедренный и коленный суставы. Преимуществом шины является возможность создать с ее помощью вытяжение.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456384" cy="41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268760"/>
            <a:ext cx="7745505" cy="3816424"/>
          </a:xfrm>
        </p:spPr>
        <p:txBody>
          <a:bodyPr/>
          <a:lstStyle/>
          <a:p>
            <a:r>
              <a:rPr lang="ru-RU" b="1" dirty="0"/>
              <a:t>Перелом (</a:t>
            </a:r>
            <a:r>
              <a:rPr lang="ru-RU" b="1" dirty="0" err="1"/>
              <a:t>fractura</a:t>
            </a:r>
            <a:r>
              <a:rPr lang="ru-RU" b="1" dirty="0"/>
              <a:t>) </a:t>
            </a:r>
            <a:r>
              <a:rPr lang="ru-RU" dirty="0"/>
              <a:t>— нарушение целости кости на протяжении, вызванное механическим воздействием (травма) или влиянием патологического процесса в кости (опухоль, воспаление)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8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161634" cy="526335"/>
          </a:xfrm>
        </p:spPr>
        <p:txBody>
          <a:bodyPr>
            <a:noAutofit/>
          </a:bodyPr>
          <a:lstStyle/>
          <a:p>
            <a:r>
              <a:rPr lang="ru-RU" sz="2800" dirty="0"/>
              <a:t>Последовательность действий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Успокоить пациента</a:t>
            </a:r>
          </a:p>
          <a:p>
            <a:r>
              <a:rPr lang="ru-RU" dirty="0"/>
              <a:t>2. Объяснить ход предстоящей манипуляции</a:t>
            </a:r>
          </a:p>
          <a:p>
            <a:r>
              <a:rPr lang="ru-RU" dirty="0"/>
              <a:t>З. Разрезать одежду по шву (если одежда туго облегает конечность)</a:t>
            </a:r>
          </a:p>
          <a:p>
            <a:r>
              <a:rPr lang="ru-RU" dirty="0"/>
              <a:t>4. Осмотреть место травмы, убедиться в наличии перелома</a:t>
            </a:r>
          </a:p>
          <a:p>
            <a:r>
              <a:rPr lang="ru-RU" dirty="0"/>
              <a:t>5. Приложить внутреннюю и наружную детали шины </a:t>
            </a:r>
            <a:r>
              <a:rPr lang="ru-RU" dirty="0" err="1"/>
              <a:t>Дитерихса</a:t>
            </a:r>
            <a:r>
              <a:rPr lang="ru-RU" dirty="0"/>
              <a:t> к здоровой конечности пациента (уменьшить или увеличить длину шины, в зависимости роста пациента).</a:t>
            </a:r>
          </a:p>
          <a:p>
            <a:r>
              <a:rPr lang="ru-RU" dirty="0"/>
              <a:t>6. Зафиксировать восьмиобразной повязкой подошвенную часть шины к стопе травмированной конечности пациента (обувь не снимать). Уложить в подмышечную впадину со стороны травмированной конечности наружную часть шины и закрепить так, чтобы она выступала за подошвенную поверхность стопы на 8-10 см.</a:t>
            </a:r>
          </a:p>
          <a:p>
            <a:r>
              <a:rPr lang="ru-RU" dirty="0"/>
              <a:t>7. Вставить в металлическое ушко подошвенной части шины наружную деталь шины </a:t>
            </a:r>
            <a:r>
              <a:rPr lang="ru-RU" dirty="0" err="1"/>
              <a:t>Дитерихса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7848872" cy="2664296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Пневматически шины </a:t>
            </a:r>
            <a:r>
              <a:rPr lang="ru-RU" dirty="0"/>
              <a:t>представляют собой двухслойный герметичный чехол с застежкой-молнией. Чехол надевают на конечность, застегивают молнию, через трубку нагнетают воздух для придания шине жесткости. Для снятия шины из нее выпускают воздух и </a:t>
            </a:r>
            <a:r>
              <a:rPr lang="ru-RU" dirty="0" err="1"/>
              <a:t>растегивают</a:t>
            </a:r>
            <a:r>
              <a:rPr lang="ru-RU" dirty="0"/>
              <a:t> застежку-молнию. Шина проста и удобна в обращении, проницаема для рентгеновских лучей. Применяют шины для иммобилизации кисти, предплечья, локтевого сустава, стопы, голени, коленного сустава.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4687168" cy="36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266168"/>
          </a:xfrm>
        </p:spPr>
        <p:txBody>
          <a:bodyPr>
            <a:normAutofit fontScale="92500"/>
          </a:bodyPr>
          <a:lstStyle/>
          <a:p>
            <a:r>
              <a:rPr lang="ru-RU" dirty="0"/>
              <a:t>  Недопустимы перенос и транспортировка без иммобилизации пострадавших, особенно с переломами, даже на короткое расстояние, т.к. это может привести к увеличению смещения костных отломков, повреждению нервов и сосудов, расположенных рядом с подвижными отломками кости. При больших ранах мягких тканей, а также при открытых переломах, иммобилизация поврежденной части тела препятствует быстрому распространению инфекции, при тяжелых ожогах (особенно конечностей) способствует менее тяжелому их течению в дальнейшем. Транспортная иммобилизация занимает одно из ведущих мест в профилактике такого грозного осложнения тяжелых повреждений, как травматический шок.</a:t>
            </a:r>
          </a:p>
          <a:p>
            <a:r>
              <a:rPr lang="ru-RU" dirty="0"/>
              <a:t>          На месте происшествия чаще всего приходится пользоваться для иммобилизации подручными средствами (например, досками, ветками, палками, лыжами), к которым фиксируют (прибинтовывают, укрепляют бинтами, ремнями и т.п.) поврежденную часть тела. Иногда, если нет подручных средств, можно обеспечить достаточное обездвижение, притянув поврежденную руку к туловищу, подвесив ее на косынке, а при травме ноги, прибинтовав одну ногу к </a:t>
            </a:r>
            <a:r>
              <a:rPr lang="ru-RU" dirty="0" smtClean="0"/>
              <a:t>другой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990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Иммобилизация при помощи подручных средств: а, б - при переломе позвоночника; в, г - иммобилизация бедра; д - предплечья; е - ключицы; ж - голени.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5134428" cy="3594100"/>
          </a:xfrm>
        </p:spPr>
      </p:pic>
    </p:spTree>
    <p:extLst>
      <p:ext uri="{BB962C8B-B14F-4D97-AF65-F5344CB8AC3E}">
        <p14:creationId xmlns:p14="http://schemas.microsoft.com/office/powerpoint/2010/main" val="36409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19416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sz="4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Общие правила наложения шин при переломах костей конечностей.</a:t>
            </a:r>
          </a:p>
          <a:p>
            <a:endParaRPr lang="ru-RU" dirty="0"/>
          </a:p>
          <a:p>
            <a:r>
              <a:rPr lang="ru-RU" dirty="0"/>
              <a:t>шины должны быть надежно закреплены, хорошо фиксировать область перелома;</a:t>
            </a:r>
          </a:p>
          <a:p>
            <a:r>
              <a:rPr lang="ru-RU" dirty="0"/>
              <a:t>шину нельзя накладывать непосредственно на обнаженную конечность, последнюю предварительно надо обложить ватой или какой-нибудь тканью;</a:t>
            </a:r>
          </a:p>
          <a:p>
            <a:r>
              <a:rPr lang="ru-RU" dirty="0"/>
              <a:t>создавая неподвижность в зоне перелома, необходимо произвести фиксацию двух суставов выше и ниже места перелома (например, при переломе голени фиксируют голеностопный и коленный сустав) в положении, удобном для больного и для транспортировки;</a:t>
            </a:r>
          </a:p>
          <a:p>
            <a:r>
              <a:rPr lang="ru-RU" dirty="0"/>
              <a:t>при переломах бедра следует фиксировать все суставы нижней конечности (коленный, голеностопный тазобедренный).</a:t>
            </a:r>
          </a:p>
        </p:txBody>
      </p:sp>
    </p:spTree>
    <p:extLst>
      <p:ext uri="{BB962C8B-B14F-4D97-AF65-F5344CB8AC3E}">
        <p14:creationId xmlns:p14="http://schemas.microsoft.com/office/powerpoint/2010/main" val="29768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33670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/>
              <a:t>Перелом грудного и поясничного отделов, крестца</a:t>
            </a:r>
          </a:p>
          <a:p>
            <a:r>
              <a:rPr lang="ru-RU" sz="2000" dirty="0"/>
              <a:t>(иммобилизация подручными средствами)</a:t>
            </a:r>
          </a:p>
          <a:p>
            <a:r>
              <a:rPr lang="ru-RU" sz="2000" dirty="0"/>
              <a:t>Пострадавшего укладывают на щит или иммобилизуют подручными средствами. Короткие планки прикрепляют к паре длинных на уровне </a:t>
            </a:r>
            <a:r>
              <a:rPr lang="ru-RU" sz="2000" dirty="0" err="1"/>
              <a:t>надплечий</a:t>
            </a:r>
            <a:r>
              <a:rPr lang="ru-RU" sz="2000" dirty="0"/>
              <a:t>, таза и стоп. На эту крестовину осторожно укладывают пострадавшего и фиксируют матерчатыми полосами в области груди, живота, бедер, голеней, голеностопных суставов, стоп и кистей. Таз фиксируют к средней перекладине ходами полос через промежность, а </a:t>
            </a:r>
            <a:r>
              <a:rPr lang="ru-RU" sz="2000" dirty="0" err="1"/>
              <a:t>надплечья</a:t>
            </a:r>
            <a:r>
              <a:rPr lang="ru-RU" sz="2000" dirty="0"/>
              <a:t> и кисти рук - к верхней косыми ходами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92083" y="2388637"/>
            <a:ext cx="2574032" cy="56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927" y="2663215"/>
            <a:ext cx="5922050" cy="2467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405878"/>
          </a:xfrm>
        </p:spPr>
        <p:txBody>
          <a:bodyPr/>
          <a:lstStyle/>
          <a:p>
            <a:r>
              <a:rPr lang="ru-RU" dirty="0" smtClean="0"/>
              <a:t>Перелом бедра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776864" cy="5283814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Иммобилизация поврежденной конечности методом «нога к ноге» должна быть заменена на иммобилизацию стандартными шинами при первой возможности.</a:t>
            </a:r>
          </a:p>
          <a:p>
            <a:r>
              <a:rPr lang="ru-RU" sz="2000" dirty="0"/>
              <a:t>Эвакуация пострадавших с повреждениями бедра осуществляется на носилках в положении лежа. Для предупреждения и своевременного выявления осложнений транспортной иммобилизации необходимо следить за состоянием кровообращения в периферических отделах конечности. Если конечность обнажена, то следят за окраской кожи. При неснятой одежде и обуви необходимо обращать внимание на жалобы пострадавшего. Онемение, похолодание, покалывание, усиление боли, появление пульсирующей боли, судороги в икроножных мышцах являются признаками нарушения кровообращения в конечности. Необходимо немедленно расслабить или рассечь повязку в месте сдавления.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714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Перелом голени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 smtClean="0"/>
              <a:t>Подручные </a:t>
            </a:r>
            <a:r>
              <a:rPr lang="ru-RU" sz="1800" dirty="0"/>
              <a:t>предметы: палки, дощечки, ветки и т.д.</a:t>
            </a:r>
          </a:p>
          <a:p>
            <a:endParaRPr lang="ru-RU" sz="1800" dirty="0"/>
          </a:p>
          <a:p>
            <a:r>
              <a:rPr lang="ru-RU" sz="1800" dirty="0"/>
              <a:t>Шины прибинтовывают с двух сторон голени. Вверху шина должна заходить выше коленного сустава, внизу – ниже голеностопного.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55" y="4336936"/>
            <a:ext cx="6349207" cy="1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  <a:latin typeface="Tahoma" pitchFamily="34" charset="0"/>
              </a:rPr>
              <a:t>Иммобилизация гипсовой повязкой</a:t>
            </a:r>
            <a:r>
              <a:rPr lang="ru-RU" sz="1800" b="0" dirty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ru-RU" sz="1800" u="sng" dirty="0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1800" u="sng" dirty="0">
                <a:latin typeface="Tahoma" pitchFamily="34" charset="0"/>
              </a:rPr>
              <a:t>Гипс (сульфат кальция) представляет собой мельчайший порошок, который при смешивании с водой образует кашицеобразную массу , отвердевающую в течении нескольких минут</a:t>
            </a:r>
          </a:p>
          <a:p>
            <a:pPr algn="ctr">
              <a:spcBef>
                <a:spcPct val="50000"/>
              </a:spcBef>
            </a:pPr>
            <a:endParaRPr lang="ru-RU" sz="1800" u="sng" dirty="0">
              <a:latin typeface="Tahoma" pitchFamily="34" charset="0"/>
            </a:endParaRPr>
          </a:p>
          <a:p>
            <a:pPr>
              <a:buFontTx/>
              <a:buAutoNum type="arabicPeriod"/>
            </a:pPr>
            <a:r>
              <a:rPr lang="ru-RU" sz="1800" b="0" dirty="0">
                <a:latin typeface="Tahoma" pitchFamily="34" charset="0"/>
              </a:rPr>
              <a:t>Конечности необходимо придать функционально выгодное положение</a:t>
            </a:r>
          </a:p>
          <a:p>
            <a:pPr>
              <a:buFontTx/>
              <a:buAutoNum type="arabicPeriod"/>
            </a:pPr>
            <a:r>
              <a:rPr lang="ru-RU" sz="1800" b="0" dirty="0">
                <a:latin typeface="Tahoma" pitchFamily="34" charset="0"/>
              </a:rPr>
              <a:t>Должна быть хорошая репозиция костных отломков, которые необходимо удерживать во время наложения повязки и до затвердения гипса</a:t>
            </a:r>
          </a:p>
          <a:p>
            <a:pPr>
              <a:buFontTx/>
              <a:buAutoNum type="arabicPeriod"/>
            </a:pPr>
            <a:r>
              <a:rPr lang="ru-RU" sz="1800" b="0" dirty="0">
                <a:latin typeface="Tahoma" pitchFamily="34" charset="0"/>
              </a:rPr>
              <a:t>Гипсовой повязкой должны быть фиксированы два близлежащих сустава</a:t>
            </a:r>
          </a:p>
          <a:p>
            <a:pPr>
              <a:buFontTx/>
              <a:buAutoNum type="arabicPeriod"/>
            </a:pPr>
            <a:r>
              <a:rPr lang="ru-RU" sz="1800" b="0" dirty="0">
                <a:latin typeface="Tahoma" pitchFamily="34" charset="0"/>
              </a:rPr>
              <a:t>Концы пальцев кисти или стопы должны оставаться открытыми</a:t>
            </a:r>
          </a:p>
          <a:p>
            <a:pPr>
              <a:buFontTx/>
              <a:buAutoNum type="arabicPeriod"/>
            </a:pPr>
            <a:r>
              <a:rPr lang="ru-RU" sz="1800" b="0" dirty="0">
                <a:latin typeface="Tahoma" pitchFamily="34" charset="0"/>
              </a:rPr>
              <a:t>Под костные выступы подкладывают ватные подушечки из простой (негигроскопичной) ваты, которая более эластична и не впитывает пот</a:t>
            </a:r>
          </a:p>
          <a:p>
            <a:pPr>
              <a:buFontTx/>
              <a:buAutoNum type="arabicPeriod"/>
            </a:pPr>
            <a:r>
              <a:rPr lang="ru-RU" sz="1800" b="0" dirty="0">
                <a:latin typeface="Tahoma" pitchFamily="34" charset="0"/>
              </a:rPr>
              <a:t>Повязка должна быть тщательно отмоделирована, равномерно облегать, но не сдавливать подлежащую часть тела</a:t>
            </a:r>
          </a:p>
          <a:p>
            <a:pPr>
              <a:buFontTx/>
              <a:buAutoNum type="arabicPeriod"/>
            </a:pPr>
            <a:r>
              <a:rPr lang="ru-RU" sz="1800" dirty="0">
                <a:latin typeface="Tahoma" pitchFamily="34" charset="0"/>
              </a:rPr>
              <a:t>П</a:t>
            </a:r>
            <a:r>
              <a:rPr lang="ru-RU" sz="1800" b="0" dirty="0" smtClean="0">
                <a:latin typeface="Tahoma" pitchFamily="34" charset="0"/>
              </a:rPr>
              <a:t>осле </a:t>
            </a:r>
            <a:r>
              <a:rPr lang="ru-RU" sz="1800" b="0" dirty="0">
                <a:latin typeface="Tahoma" pitchFamily="34" charset="0"/>
              </a:rPr>
              <a:t>наложения повязки ее маркируют: химическим ка­рандашом указывают дату перелома, наложения повязки и, пред­полагаемый срок ее снятия.</a:t>
            </a:r>
          </a:p>
          <a:p>
            <a:pPr algn="ctr">
              <a:spcBef>
                <a:spcPct val="50000"/>
              </a:spcBef>
            </a:pPr>
            <a:endParaRPr lang="ru-RU" sz="1800" b="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2124075" y="609600"/>
            <a:ext cx="6562725" cy="57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800" b="0">
              <a:latin typeface="Tahoma" pitchFamily="34" charset="0"/>
            </a:endParaRPr>
          </a:p>
          <a:p>
            <a:pPr algn="ctr"/>
            <a:r>
              <a:rPr lang="ru-RU">
                <a:solidFill>
                  <a:schemeClr val="tx2"/>
                </a:solidFill>
                <a:latin typeface="Tahoma" pitchFamily="34" charset="0"/>
              </a:rPr>
              <a:t>ВИДЫ ГИПСОВЫХ ПОВЯЗОК</a:t>
            </a:r>
          </a:p>
          <a:p>
            <a:endParaRPr lang="ru-RU" sz="2000">
              <a:latin typeface="Tahoma" pitchFamily="34" charset="0"/>
            </a:endParaRPr>
          </a:p>
          <a:p>
            <a:pPr>
              <a:buFontTx/>
              <a:buAutoNum type="arabicPeriod"/>
            </a:pPr>
            <a:endParaRPr lang="ru-RU" b="0" u="sng">
              <a:latin typeface="Tahoma" pitchFamily="34" charset="0"/>
            </a:endParaRPr>
          </a:p>
          <a:p>
            <a:pPr>
              <a:buFontTx/>
              <a:buAutoNum type="arabicPeriod"/>
            </a:pPr>
            <a:r>
              <a:rPr lang="ru-RU" b="0">
                <a:latin typeface="Tahoma" pitchFamily="34" charset="0"/>
              </a:rPr>
              <a:t>Лангетные</a:t>
            </a:r>
          </a:p>
          <a:p>
            <a:pPr>
              <a:buFontTx/>
              <a:buAutoNum type="arabicPeriod"/>
            </a:pPr>
            <a:r>
              <a:rPr lang="ru-RU" b="0">
                <a:latin typeface="Tahoma" pitchFamily="34" charset="0"/>
              </a:rPr>
              <a:t>Циркулярные</a:t>
            </a:r>
          </a:p>
          <a:p>
            <a:pPr>
              <a:buFontTx/>
              <a:buAutoNum type="arabicPeriod"/>
            </a:pPr>
            <a:r>
              <a:rPr lang="ru-RU" b="0">
                <a:latin typeface="Tahoma" pitchFamily="34" charset="0"/>
              </a:rPr>
              <a:t>Лангетно-циркулярные</a:t>
            </a:r>
          </a:p>
          <a:p>
            <a:pPr>
              <a:buFontTx/>
              <a:buAutoNum type="arabicPeriod"/>
            </a:pPr>
            <a:r>
              <a:rPr lang="ru-RU" b="0">
                <a:latin typeface="Tahoma" pitchFamily="34" charset="0"/>
              </a:rPr>
              <a:t>Окончатая</a:t>
            </a:r>
          </a:p>
          <a:p>
            <a:pPr>
              <a:buFontTx/>
              <a:buAutoNum type="arabicPeriod"/>
            </a:pPr>
            <a:r>
              <a:rPr lang="ru-RU" b="0">
                <a:latin typeface="Tahoma" pitchFamily="34" charset="0"/>
              </a:rPr>
              <a:t>Мостовидная</a:t>
            </a:r>
          </a:p>
          <a:p>
            <a:endParaRPr lang="ru-RU" b="0">
              <a:latin typeface="Tahoma" pitchFamily="34" charset="0"/>
            </a:endParaRPr>
          </a:p>
          <a:p>
            <a:pPr algn="ctr"/>
            <a:r>
              <a:rPr lang="ru-RU" b="0">
                <a:latin typeface="Tahoma" pitchFamily="34" charset="0"/>
              </a:rPr>
              <a:t>После сращения перелома гипсовую повязку снимают. Специальными ножницами или пилкой повязку рассекают вдоль конечности, края разреза отодвигают в стороны и конечность осторожно извлекают</a:t>
            </a:r>
            <a:r>
              <a:rPr lang="ru-RU" sz="1800" b="0"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gray">
          <a:xfrm>
            <a:off x="1066800" y="237807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 sz="2400" b="1">
              <a:solidFill>
                <a:srgbClr val="0066CC"/>
              </a:solidFill>
              <a:effectLst/>
              <a:latin typeface="Verdana" pitchFamily="34" charset="0"/>
            </a:endParaRPr>
          </a:p>
        </p:txBody>
      </p:sp>
      <p:grpSp>
        <p:nvGrpSpPr>
          <p:cNvPr id="92175" name="Group 15"/>
          <p:cNvGrpSpPr>
            <a:grpSpLocks/>
          </p:cNvGrpSpPr>
          <p:nvPr/>
        </p:nvGrpSpPr>
        <p:grpSpPr bwMode="auto">
          <a:xfrm>
            <a:off x="4500563" y="981075"/>
            <a:ext cx="4095750" cy="2867025"/>
            <a:chOff x="2835" y="618"/>
            <a:chExt cx="2580" cy="1806"/>
          </a:xfrm>
        </p:grpSpPr>
        <p:sp>
          <p:nvSpPr>
            <p:cNvPr id="92163" name="Freeform 3"/>
            <p:cNvSpPr>
              <a:spLocks noEditPoints="1"/>
            </p:cNvSpPr>
            <p:nvPr/>
          </p:nvSpPr>
          <p:spPr bwMode="gray">
            <a:xfrm rot="10552877">
              <a:off x="2835" y="618"/>
              <a:ext cx="2580" cy="1806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50000">
                  <a:srgbClr val="009999">
                    <a:gamma/>
                    <a:tint val="66667"/>
                    <a:invGamma/>
                  </a:srgbClr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  <a:extLst>
              <a:ext uri="{91240B29-F687-4F45-9708-019B960494DF}">
                <a14:hiddenLine xmlns:a14="http://schemas.microsoft.com/office/drawing/2010/main" w="0">
                  <a:noFill/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3288" y="981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травматические</a:t>
              </a:r>
            </a:p>
          </p:txBody>
        </p:sp>
      </p:grp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895600" y="5291138"/>
            <a:ext cx="1531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effectLst/>
            </a:endParaRPr>
          </a:p>
        </p:txBody>
      </p: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971550" y="3429000"/>
            <a:ext cx="4464050" cy="3203575"/>
            <a:chOff x="612" y="2160"/>
            <a:chExt cx="2812" cy="2018"/>
          </a:xfrm>
        </p:grpSpPr>
        <p:sp>
          <p:nvSpPr>
            <p:cNvPr id="92162" name="Freeform 2"/>
            <p:cNvSpPr>
              <a:spLocks noEditPoints="1"/>
            </p:cNvSpPr>
            <p:nvPr/>
          </p:nvSpPr>
          <p:spPr bwMode="gray">
            <a:xfrm rot="-645533">
              <a:off x="612" y="2160"/>
              <a:ext cx="2812" cy="2018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95E999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0">
                  <a:noFill/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>
              <a:off x="748" y="3475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патологические</a:t>
              </a:r>
            </a:p>
          </p:txBody>
        </p:sp>
      </p:grp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627313" y="3141663"/>
            <a:ext cx="4103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Различают: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250825" y="1125538"/>
            <a:ext cx="3816350" cy="1277937"/>
          </a:xfrm>
          <a:prstGeom prst="rect">
            <a:avLst/>
          </a:prstGeom>
          <a:solidFill>
            <a:srgbClr val="69CDB3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Травматические </a:t>
            </a: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переломы 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возникают в результате механического воздействия или травмы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219700" y="4941888"/>
            <a:ext cx="3600450" cy="1277937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Патологические</a:t>
            </a: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переломы возникают  при наличии патологических процессов в кости (</a:t>
            </a:r>
            <a:r>
              <a:rPr lang="ru-RU" alt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туберкулез, опухоль</a:t>
            </a: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35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 animBg="1"/>
      <p:bldP spid="921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err="1"/>
              <a:t>Дядичкин</a:t>
            </a:r>
            <a:r>
              <a:rPr lang="ru-RU" dirty="0"/>
              <a:t> В.П. Медицинская помощь при травмах: Учебное пособие для вузов. Минск, "Высшая школа", 2004</a:t>
            </a:r>
          </a:p>
          <a:p>
            <a:pPr lvl="0"/>
            <a:r>
              <a:rPr lang="ru-RU" dirty="0"/>
              <a:t>проф. В.М. </a:t>
            </a:r>
            <a:r>
              <a:rPr lang="ru-RU" dirty="0" err="1"/>
              <a:t>Шаповалова</a:t>
            </a:r>
            <a:r>
              <a:rPr lang="ru-RU" dirty="0"/>
              <a:t>, проф. А.И. </a:t>
            </a:r>
            <a:r>
              <a:rPr lang="ru-RU" dirty="0" err="1"/>
              <a:t>Глицанова</a:t>
            </a:r>
            <a:r>
              <a:rPr lang="ru-RU" dirty="0"/>
              <a:t>, доц. А.Н. Ерохова. Травматология и ортопедия / Под ред. проф. В.М. </a:t>
            </a:r>
            <a:r>
              <a:rPr lang="ru-RU" dirty="0" err="1"/>
              <a:t>Шаповалова</a:t>
            </a:r>
            <a:r>
              <a:rPr lang="ru-RU" dirty="0"/>
              <a:t>, проф. А.И. </a:t>
            </a:r>
            <a:r>
              <a:rPr lang="ru-RU" dirty="0" err="1"/>
              <a:t>Глицанова</a:t>
            </a:r>
            <a:r>
              <a:rPr lang="ru-RU" dirty="0"/>
              <a:t>, доц. А.Н. Ерохова.. — 2-е изд. — СПб.: ООО "Издательство </a:t>
            </a:r>
            <a:r>
              <a:rPr lang="ru-RU" dirty="0" err="1"/>
              <a:t>Фоллиант</a:t>
            </a:r>
            <a:r>
              <a:rPr lang="ru-RU" dirty="0"/>
              <a:t>", 2008.</a:t>
            </a:r>
          </a:p>
          <a:p>
            <a:pPr lvl="0"/>
            <a:r>
              <a:rPr lang="ru-RU" dirty="0"/>
              <a:t>Переломы лучевой кости - Кузнецов Л.Е. - Практическое руководство 2006</a:t>
            </a:r>
          </a:p>
          <a:p>
            <a:r>
              <a:rPr lang="ru-RU" dirty="0"/>
              <a:t>Экстренная помощь при </a:t>
            </a:r>
            <a:r>
              <a:rPr lang="ru-RU" dirty="0" err="1"/>
              <a:t>шокогенной</a:t>
            </a:r>
            <a:r>
              <a:rPr lang="ru-RU" dirty="0"/>
              <a:t> травме и острой кровопотере на госпитальном этапе. Пособие для </a:t>
            </a:r>
            <a:r>
              <a:rPr lang="ru-RU" dirty="0" smtClean="0"/>
              <a:t>врачей. Лапшин В.Н.2020 </a:t>
            </a:r>
            <a:r>
              <a:rPr lang="ru-RU" dirty="0"/>
              <a:t>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4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Травматические переломы</a:t>
            </a:r>
            <a:br>
              <a:rPr lang="ru-RU" alt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делятся:</a:t>
            </a:r>
            <a:endParaRPr lang="en-US" altLang="ru-RU" sz="4000" b="1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0" name="Freeform 6"/>
          <p:cNvSpPr>
            <a:spLocks/>
          </p:cNvSpPr>
          <p:nvPr/>
        </p:nvSpPr>
        <p:spPr bwMode="gray">
          <a:xfrm>
            <a:off x="4724400" y="4483100"/>
            <a:ext cx="1016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FE29A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3191" name="Freeform 7"/>
          <p:cNvSpPr>
            <a:spLocks/>
          </p:cNvSpPr>
          <p:nvPr/>
        </p:nvSpPr>
        <p:spPr bwMode="gray">
          <a:xfrm rot="10800000">
            <a:off x="7164388" y="1700213"/>
            <a:ext cx="1016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FE29A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gray">
          <a:xfrm>
            <a:off x="4857750" y="1828800"/>
            <a:ext cx="3200400" cy="3657600"/>
          </a:xfrm>
          <a:prstGeom prst="rect">
            <a:avLst/>
          </a:prstGeom>
          <a:gradFill rotWithShape="1">
            <a:gsLst>
              <a:gs pos="0">
                <a:srgbClr val="EAFFC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ru-RU">
              <a:solidFill>
                <a:srgbClr val="FFFFFF"/>
              </a:solidFill>
              <a:effectLst/>
            </a:endParaRPr>
          </a:p>
          <a:p>
            <a:pPr eaLnBrk="0" hangingPunct="0"/>
            <a:endParaRPr lang="en-US" altLang="ru-RU" sz="1600">
              <a:solidFill>
                <a:srgbClr val="FFFFFF"/>
              </a:solidFill>
              <a:effectLst/>
            </a:endParaRPr>
          </a:p>
        </p:txBody>
      </p:sp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2735263" cy="2174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1009650" y="1685925"/>
            <a:ext cx="3475038" cy="3952875"/>
            <a:chOff x="636" y="1062"/>
            <a:chExt cx="2189" cy="2490"/>
          </a:xfrm>
        </p:grpSpPr>
        <p:sp>
          <p:nvSpPr>
            <p:cNvPr id="93187" name="Freeform 3"/>
            <p:cNvSpPr>
              <a:spLocks/>
            </p:cNvSpPr>
            <p:nvPr/>
          </p:nvSpPr>
          <p:spPr bwMode="gray">
            <a:xfrm>
              <a:off x="636" y="2824"/>
              <a:ext cx="640" cy="728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solidFill>
              <a:srgbClr val="91B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gray">
            <a:xfrm rot="10800000">
              <a:off x="2185" y="1062"/>
              <a:ext cx="640" cy="728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solidFill>
              <a:srgbClr val="91B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Rectangle 5"/>
            <p:cNvSpPr>
              <a:spLocks noChangeArrowheads="1"/>
            </p:cNvSpPr>
            <p:nvPr/>
          </p:nvSpPr>
          <p:spPr bwMode="gray">
            <a:xfrm>
              <a:off x="703" y="1162"/>
              <a:ext cx="2016" cy="2304"/>
            </a:xfrm>
            <a:prstGeom prst="rect">
              <a:avLst/>
            </a:prstGeom>
            <a:gradFill rotWithShape="1">
              <a:gsLst>
                <a:gs pos="0">
                  <a:srgbClr val="EAFFC1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endParaRPr lang="en-US" altLang="ru-RU" sz="2400">
                <a:solidFill>
                  <a:srgbClr val="FFFFFF"/>
                </a:solidFill>
                <a:effectLst/>
              </a:endParaRPr>
            </a:p>
          </p:txBody>
        </p:sp>
        <p:pic>
          <p:nvPicPr>
            <p:cNvPr id="513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80"/>
              <a:ext cx="1702" cy="13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748" y="3022"/>
              <a:ext cx="18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3600" b="1">
                  <a:solidFill>
                    <a:srgbClr val="FFFFFF"/>
                  </a:solidFill>
                  <a:effectLst/>
                </a:rPr>
                <a:t>открытые</a:t>
              </a:r>
              <a:endParaRPr lang="ru-RU" altLang="ru-RU" sz="3600">
                <a:effectLst/>
              </a:endParaRPr>
            </a:p>
          </p:txBody>
        </p:sp>
      </p:grp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5219700" y="4724400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  <a:effectLst/>
              </a:rPr>
              <a:t>закрытые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684213" y="5661025"/>
            <a:ext cx="75596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Сопровождаются повреждением кожи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alt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других тканей</a:t>
            </a:r>
          </a:p>
        </p:txBody>
      </p:sp>
    </p:spTree>
    <p:extLst>
      <p:ext uri="{BB962C8B-B14F-4D97-AF65-F5344CB8AC3E}">
        <p14:creationId xmlns:p14="http://schemas.microsoft.com/office/powerpoint/2010/main" val="11964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92" grpId="0" animBg="1"/>
      <p:bldP spid="93198" grpId="0"/>
      <p:bldP spid="93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250825" y="2852738"/>
            <a:ext cx="4249738" cy="3816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9CDB3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5219700" y="2924175"/>
            <a:ext cx="3600450" cy="3025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6E57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Симптомы и признаки переломов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3213100"/>
            <a:ext cx="4319587" cy="3128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000" b="1" smtClean="0">
                <a:solidFill>
                  <a:schemeClr val="accent2"/>
                </a:solidFill>
              </a:rPr>
              <a:t>Хруст или щелчок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000" b="1" smtClean="0">
                <a:solidFill>
                  <a:schemeClr val="accent2"/>
                </a:solidFill>
              </a:rPr>
              <a:t>Боль и чувствительность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000" b="1" smtClean="0">
                <a:solidFill>
                  <a:schemeClr val="accent2"/>
                </a:solidFill>
              </a:rPr>
              <a:t>Изменение положения и формы конечности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000" b="1" smtClean="0">
                <a:solidFill>
                  <a:schemeClr val="accent2"/>
                </a:solidFill>
              </a:rPr>
              <a:t>Нарушение функции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000" b="1" smtClean="0">
                <a:solidFill>
                  <a:schemeClr val="accent2"/>
                </a:solidFill>
              </a:rPr>
              <a:t>Отек и гематома в зоне перелома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000" b="1" smtClean="0">
                <a:solidFill>
                  <a:schemeClr val="accent2"/>
                </a:solidFill>
              </a:rPr>
              <a:t>Патологическая подвижность кости</a:t>
            </a:r>
            <a:endParaRPr lang="ru-RU" altLang="ru-RU" sz="2000" smtClean="0">
              <a:solidFill>
                <a:schemeClr val="accent2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48263" y="3068638"/>
            <a:ext cx="3538537" cy="2736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000" b="1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rgbClr val="009900"/>
                </a:solidFill>
              </a:rPr>
              <a:t>Открытая рана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000" b="1" smtClean="0">
                <a:solidFill>
                  <a:srgbClr val="009900"/>
                </a:solidFill>
              </a:rPr>
              <a:t> </a:t>
            </a:r>
            <a:r>
              <a:rPr lang="ru-RU" altLang="ru-RU" sz="2400" b="1" smtClean="0">
                <a:solidFill>
                  <a:srgbClr val="009900"/>
                </a:solidFill>
              </a:rPr>
              <a:t>Кровотечение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b="1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rgbClr val="009900"/>
                </a:solidFill>
              </a:rPr>
              <a:t>Внедрение в рану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9900"/>
                </a:solidFill>
              </a:rPr>
              <a:t> 	костных отломков</a:t>
            </a:r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4716463" y="1196975"/>
            <a:ext cx="3671887" cy="935038"/>
            <a:chOff x="2971" y="754"/>
            <a:chExt cx="2313" cy="589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2971" y="754"/>
              <a:ext cx="2267" cy="589"/>
            </a:xfrm>
            <a:prstGeom prst="rect">
              <a:avLst/>
            </a:prstGeom>
            <a:gradFill rotWithShape="1">
              <a:gsLst>
                <a:gs pos="0">
                  <a:srgbClr val="A6E57B"/>
                </a:gs>
                <a:gs pos="50000">
                  <a:schemeClr val="bg1"/>
                </a:gs>
                <a:gs pos="100000">
                  <a:srgbClr val="A6E57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altLang="ru-RU">
                <a:solidFill>
                  <a:srgbClr val="A6E57B"/>
                </a:solidFill>
                <a:effectLst/>
              </a:endParaRPr>
            </a:p>
          </p:txBody>
        </p:sp>
        <p:sp>
          <p:nvSpPr>
            <p:cNvPr id="6159" name="Text Box 10"/>
            <p:cNvSpPr txBox="1">
              <a:spLocks noChangeArrowheads="1"/>
            </p:cNvSpPr>
            <p:nvPr/>
          </p:nvSpPr>
          <p:spPr bwMode="auto">
            <a:xfrm>
              <a:off x="3107" y="890"/>
              <a:ext cx="21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 b="1">
                  <a:solidFill>
                    <a:srgbClr val="009900"/>
                  </a:solidFill>
                  <a:effectLst/>
                </a:rPr>
                <a:t>Открытый перелом</a:t>
              </a:r>
            </a:p>
          </p:txBody>
        </p:sp>
      </p:grpSp>
      <p:grpSp>
        <p:nvGrpSpPr>
          <p:cNvPr id="108564" name="Group 20"/>
          <p:cNvGrpSpPr>
            <a:grpSpLocks/>
          </p:cNvGrpSpPr>
          <p:nvPr/>
        </p:nvGrpSpPr>
        <p:grpSpPr bwMode="auto">
          <a:xfrm>
            <a:off x="468313" y="1268413"/>
            <a:ext cx="3529012" cy="936625"/>
            <a:chOff x="295" y="799"/>
            <a:chExt cx="2223" cy="590"/>
          </a:xfrm>
        </p:grpSpPr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295" y="799"/>
              <a:ext cx="2177" cy="59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Text Box 12"/>
            <p:cNvSpPr txBox="1">
              <a:spLocks noChangeArrowheads="1"/>
            </p:cNvSpPr>
            <p:nvPr/>
          </p:nvSpPr>
          <p:spPr bwMode="auto">
            <a:xfrm>
              <a:off x="295" y="935"/>
              <a:ext cx="2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 b="1">
                  <a:solidFill>
                    <a:schemeClr val="accent2"/>
                  </a:solidFill>
                  <a:effectLst/>
                </a:rPr>
                <a:t>Закрытый перелом</a:t>
              </a:r>
            </a:p>
          </p:txBody>
        </p:sp>
      </p:grpSp>
      <p:sp>
        <p:nvSpPr>
          <p:cNvPr id="108561" name="AutoShape 17"/>
          <p:cNvSpPr>
            <a:spLocks noChangeArrowheads="1"/>
          </p:cNvSpPr>
          <p:nvPr/>
        </p:nvSpPr>
        <p:spPr bwMode="auto">
          <a:xfrm>
            <a:off x="2051050" y="2205038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>
            <a:off x="6659563" y="2133600"/>
            <a:ext cx="217487" cy="790575"/>
          </a:xfrm>
          <a:prstGeom prst="downArrow">
            <a:avLst>
              <a:gd name="adj1" fmla="val 50000"/>
              <a:gd name="adj2" fmla="val 90876"/>
            </a:avLst>
          </a:prstGeom>
          <a:solidFill>
            <a:srgbClr val="A6E57B"/>
          </a:solidFill>
          <a:ln w="9525">
            <a:solidFill>
              <a:srgbClr val="A6E5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 rot="19934290" flipV="1">
            <a:off x="3708400" y="2349500"/>
            <a:ext cx="1657350" cy="215900"/>
          </a:xfrm>
          <a:prstGeom prst="leftArrow">
            <a:avLst>
              <a:gd name="adj1" fmla="val 50000"/>
              <a:gd name="adj2" fmla="val 191912"/>
            </a:avLst>
          </a:prstGeom>
          <a:solidFill>
            <a:srgbClr val="A6E57B"/>
          </a:solidFill>
          <a:ln w="9525">
            <a:solidFill>
              <a:srgbClr val="A6E5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8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7" grpId="0" animBg="1"/>
      <p:bldP spid="108558" grpId="0" animBg="1"/>
      <p:bldP spid="108548" grpId="0"/>
      <p:bldP spid="108549" grpId="0" build="p"/>
      <p:bldP spid="108561" grpId="0" animBg="1"/>
      <p:bldP spid="108562" grpId="0" animBg="1"/>
      <p:bldP spid="1085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первой помощи</a:t>
            </a:r>
            <a:r>
              <a:rPr lang="ru-RU" alt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переломах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5472112" cy="453707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hlink"/>
                </a:solidFill>
              </a:rPr>
              <a:t>Борьба с шоком, болью, кровотечением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hlink"/>
                </a:solidFill>
              </a:rPr>
              <a:t>Предупреждение  вторичного микробного загрязнения раны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hlink"/>
                </a:solidFill>
              </a:rPr>
              <a:t>Иммобилизация поврежденной конечности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hlink"/>
                </a:solidFill>
              </a:rPr>
              <a:t>Подготовка пострадавшего к транспортировке</a:t>
            </a: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2944813" cy="3744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68538" y="908050"/>
            <a:ext cx="5399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effectLst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1692275" y="3068638"/>
            <a:ext cx="1223963" cy="1368425"/>
          </a:xfrm>
          <a:prstGeom prst="line">
            <a:avLst/>
          </a:prstGeom>
          <a:noFill/>
          <a:ln w="104775">
            <a:solidFill>
              <a:srgbClr val="B6F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6516688" y="3068638"/>
            <a:ext cx="1296987" cy="1439862"/>
          </a:xfrm>
          <a:prstGeom prst="line">
            <a:avLst/>
          </a:prstGeom>
          <a:noFill/>
          <a:ln w="104775">
            <a:solidFill>
              <a:srgbClr val="7BEDA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755576" y="1196975"/>
            <a:ext cx="7848674" cy="1754326"/>
          </a:xfrm>
          <a:prstGeom prst="rect">
            <a:avLst/>
          </a:prstGeom>
          <a:gradFill rotWithShape="1">
            <a:gsLst>
              <a:gs pos="0">
                <a:srgbClr val="A6E57B"/>
              </a:gs>
              <a:gs pos="50000">
                <a:schemeClr val="bg1"/>
              </a:gs>
              <a:gs pos="100000">
                <a:srgbClr val="A6E57B"/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dirty="0">
                <a:solidFill>
                  <a:srgbClr val="8350DE"/>
                </a:solidFill>
                <a:effectLst/>
              </a:rPr>
              <a:t> </a:t>
            </a:r>
            <a:r>
              <a:rPr lang="ru-RU" altLang="ru-RU" sz="4800" b="1" dirty="0">
                <a:solidFill>
                  <a:srgbClr val="8350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иммобилизация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8350DE"/>
                </a:solidFill>
                <a:effectLst/>
              </a:rPr>
              <a:t>Быстрое создание неподвижности конечностей в области перелома или другой поврежденной части тела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581128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Лечебная</a:t>
            </a:r>
          </a:p>
          <a:p>
            <a:pPr algn="ctr"/>
            <a:r>
              <a:rPr lang="ru-RU" sz="2800" dirty="0" smtClean="0"/>
              <a:t>(постоянная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4581128"/>
            <a:ext cx="25202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Транспортная</a:t>
            </a:r>
          </a:p>
          <a:p>
            <a:pPr algn="ctr"/>
            <a:r>
              <a:rPr lang="ru-RU" sz="2400" dirty="0" smtClean="0"/>
              <a:t>(временная)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17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Иммобилизация при переломах костей</a:t>
            </a:r>
            <a:r>
              <a:rPr lang="ru-RU" sz="4000" smtClean="0"/>
              <a:t> –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это обеспечение условий для неподвижности поврежденной части тела. Иммобилизация обязательно должна быть применена при переломах костей, суставов, повреждении нервов, крупных сосудов, обширных повреждениях мышц, ожогах большой площади тела. </a:t>
            </a:r>
          </a:p>
        </p:txBody>
      </p:sp>
      <p:pic>
        <p:nvPicPr>
          <p:cNvPr id="10244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52513"/>
            <a:ext cx="1400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Требования к иммобилизации следующие: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захват 2-3 суставов;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сломанной конечности необходимо придать правильное положение (физиологическое);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жесткая шина должна быть наложена на вату, ткань;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иммобилизация должна быть достаточной для создания неподвижности поврежденной кости </a:t>
            </a:r>
          </a:p>
        </p:txBody>
      </p:sp>
      <p:pic>
        <p:nvPicPr>
          <p:cNvPr id="13316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692150"/>
            <a:ext cx="1130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140</TotalTime>
  <Words>1524</Words>
  <Application>Microsoft Office PowerPoint</Application>
  <PresentationFormat>Экран (4:3)</PresentationFormat>
  <Paragraphs>150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MT</vt:lpstr>
      <vt:lpstr>Tahoma</vt:lpstr>
      <vt:lpstr>Trebuchet MS</vt:lpstr>
      <vt:lpstr>Verdana</vt:lpstr>
      <vt:lpstr>Wingdings</vt:lpstr>
      <vt:lpstr>Badge</vt:lpstr>
      <vt:lpstr>Методы Иммобилизации</vt:lpstr>
      <vt:lpstr> </vt:lpstr>
      <vt:lpstr>Презентация PowerPoint</vt:lpstr>
      <vt:lpstr>Травматические переломы делятся:</vt:lpstr>
      <vt:lpstr>Симптомы и признаки переломов</vt:lpstr>
      <vt:lpstr>Задачи первой помощи при переломах</vt:lpstr>
      <vt:lpstr>Презентация PowerPoint</vt:lpstr>
      <vt:lpstr>Иммобилизация при переломах костей –</vt:lpstr>
      <vt:lpstr>Требования к иммобилизации следующие:  </vt:lpstr>
      <vt:lpstr> </vt:lpstr>
      <vt:lpstr>Правила транспортной иммобилизации</vt:lpstr>
      <vt:lpstr>Использование  транспортной иммобилизации</vt:lpstr>
      <vt:lpstr>Иммобилизация  сломанных конечностей</vt:lpstr>
      <vt:lpstr>Использование подручного материала</vt:lpstr>
      <vt:lpstr>Презентация PowerPoint</vt:lpstr>
      <vt:lpstr>Презентация PowerPoint</vt:lpstr>
      <vt:lpstr>Этапы наложения</vt:lpstr>
      <vt:lpstr>Презентация PowerPoint</vt:lpstr>
      <vt:lpstr>Презентация PowerPoint</vt:lpstr>
      <vt:lpstr>Последовательность действий </vt:lpstr>
      <vt:lpstr>Презентация PowerPoint</vt:lpstr>
      <vt:lpstr>Презентация PowerPoint</vt:lpstr>
      <vt:lpstr>Иммобилизация при помощи подручных средств: а, б - при переломе позвоночника; в, г - иммобилизация бедра; д - предплечья; е - ключицы; ж - голени.</vt:lpstr>
      <vt:lpstr>Презентация PowerPoint</vt:lpstr>
      <vt:lpstr>Презентация PowerPoint</vt:lpstr>
      <vt:lpstr>Перелом бедра</vt:lpstr>
      <vt:lpstr>Перелом голени</vt:lpstr>
      <vt:lpstr>Презентация PowerPoint</vt:lpstr>
      <vt:lpstr>Презентация PowerPoint</vt:lpstr>
      <vt:lpstr>Список литературы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Иммобилизация</dc:title>
  <dc:creator>123</dc:creator>
  <cp:lastModifiedBy>Учетная запись Майкрософт</cp:lastModifiedBy>
  <cp:revision>12</cp:revision>
  <dcterms:created xsi:type="dcterms:W3CDTF">2016-02-03T12:21:45Z</dcterms:created>
  <dcterms:modified xsi:type="dcterms:W3CDTF">2023-03-02T13:14:07Z</dcterms:modified>
</cp:coreProperties>
</file>