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6" r:id="rId3"/>
    <p:sldId id="257" r:id="rId4"/>
    <p:sldId id="258" r:id="rId5"/>
    <p:sldId id="259" r:id="rId6"/>
    <p:sldId id="266" r:id="rId7"/>
    <p:sldId id="268" r:id="rId8"/>
    <p:sldId id="270" r:id="rId9"/>
    <p:sldId id="269" r:id="rId10"/>
    <p:sldId id="267" r:id="rId11"/>
    <p:sldId id="262" r:id="rId12"/>
    <p:sldId id="261" r:id="rId13"/>
    <p:sldId id="263" r:id="rId14"/>
    <p:sldId id="265" r:id="rId15"/>
    <p:sldId id="271" r:id="rId16"/>
    <p:sldId id="264" r:id="rId17"/>
    <p:sldId id="273" r:id="rId18"/>
    <p:sldId id="274" r:id="rId19"/>
    <p:sldId id="272" r:id="rId20"/>
    <p:sldId id="277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420888"/>
            <a:ext cx="6480720" cy="2152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Механическая асфиксия. </a:t>
            </a:r>
            <a:br>
              <a:rPr lang="ru-RU" dirty="0" smtClean="0"/>
            </a:br>
            <a:r>
              <a:rPr lang="ru-RU" dirty="0" smtClean="0"/>
              <a:t>Удавление </a:t>
            </a:r>
            <a:r>
              <a:rPr lang="ru-RU" dirty="0"/>
              <a:t>петлей. Удавление </a:t>
            </a:r>
            <a:r>
              <a:rPr lang="ru-RU" dirty="0" smtClean="0"/>
              <a:t>руками и ногами.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869160"/>
            <a:ext cx="4248472" cy="115212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Выполнила: ординатор 1 года</a:t>
            </a:r>
          </a:p>
          <a:p>
            <a:pPr algn="r"/>
            <a:r>
              <a:rPr lang="ru-RU" dirty="0" smtClean="0"/>
              <a:t>Кафедра судебно-медицинской экспертизы</a:t>
            </a:r>
          </a:p>
          <a:p>
            <a:pPr algn="r"/>
            <a:r>
              <a:rPr lang="ru-RU" dirty="0" smtClean="0"/>
              <a:t>Толмачева С.К.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28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Сасанчес\Desktop\Tablica-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7989"/>
            <a:ext cx="9168315" cy="691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66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Удавление </a:t>
            </a:r>
            <a:r>
              <a:rPr lang="ru-RU" b="1" dirty="0" smtClean="0"/>
              <a:t>руками и ногами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</a:t>
            </a:r>
            <a:r>
              <a:rPr lang="ru-RU" dirty="0" err="1" smtClean="0"/>
              <a:t>давление</a:t>
            </a:r>
            <a:r>
              <a:rPr lang="ru-RU" dirty="0" smtClean="0"/>
              <a:t> </a:t>
            </a:r>
            <a:r>
              <a:rPr lang="ru-RU" dirty="0"/>
              <a:t>шеи или пальцами рук, или </a:t>
            </a:r>
            <a:r>
              <a:rPr lang="ru-RU" dirty="0" smtClean="0"/>
              <a:t>предплечьем </a:t>
            </a:r>
            <a:r>
              <a:rPr lang="ru-RU" dirty="0"/>
              <a:t>или между предплечьем и плечом. </a:t>
            </a:r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/>
              <a:t>того, шею можно сдавить ступней, голенью, коленом.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9955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асанчес\Desktop\image-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64904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53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Сдавление</a:t>
            </a:r>
            <a:r>
              <a:rPr lang="ru-RU" dirty="0" smtClean="0"/>
              <a:t> шеи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Может осуществляться </a:t>
            </a:r>
            <a:r>
              <a:rPr lang="ru-RU" dirty="0"/>
              <a:t>одной или одновременно обеими руками, однократно или многократно. </a:t>
            </a:r>
            <a:endParaRPr lang="ru-RU" dirty="0" smtClean="0"/>
          </a:p>
          <a:p>
            <a:r>
              <a:rPr lang="ru-RU" dirty="0" smtClean="0"/>
              <a:t>Собственной рукой </a:t>
            </a:r>
            <a:r>
              <a:rPr lang="ru-RU" dirty="0"/>
              <a:t>со смертельным исходом практически исключается, так как в связи с </a:t>
            </a:r>
            <a:r>
              <a:rPr lang="ru-RU" dirty="0" smtClean="0"/>
              <a:t>расстройством </a:t>
            </a:r>
            <a:r>
              <a:rPr lang="ru-RU" dirty="0"/>
              <a:t>кровообращения и наступлением обморочного состояния, вызывающего мышечное </a:t>
            </a:r>
            <a:r>
              <a:rPr lang="ru-RU" dirty="0" smtClean="0"/>
              <a:t>расслабление ведет к </a:t>
            </a:r>
            <a:r>
              <a:rPr lang="ru-RU" dirty="0" err="1" smtClean="0"/>
              <a:t>разжатию</a:t>
            </a:r>
            <a:r>
              <a:rPr lang="ru-RU" dirty="0" smtClean="0"/>
              <a:t> </a:t>
            </a:r>
            <a:r>
              <a:rPr lang="ru-RU" dirty="0"/>
              <a:t>рук и </a:t>
            </a:r>
            <a:r>
              <a:rPr lang="ru-RU" dirty="0" smtClean="0"/>
              <a:t>восстановлению </a:t>
            </a:r>
            <a:r>
              <a:rPr lang="ru-RU" dirty="0"/>
              <a:t>кровообращения. Поэтому самоубийство путем сдавления шеи </a:t>
            </a:r>
            <a:r>
              <a:rPr lang="ru-RU" dirty="0" smtClean="0"/>
              <a:t>невозможно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96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Характерные признаки </a:t>
            </a:r>
            <a:r>
              <a:rPr lang="ru-RU" dirty="0" err="1" smtClean="0"/>
              <a:t>сдавления</a:t>
            </a:r>
            <a:r>
              <a:rPr lang="ru-RU" dirty="0" smtClean="0"/>
              <a:t> шеи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Пальцами рук - кровоподтеки </a:t>
            </a:r>
            <a:r>
              <a:rPr lang="ru-RU" dirty="0"/>
              <a:t>и ссадины. </a:t>
            </a:r>
            <a:endParaRPr lang="ru-RU" dirty="0" smtClean="0"/>
          </a:p>
          <a:p>
            <a:r>
              <a:rPr lang="ru-RU" dirty="0" smtClean="0"/>
              <a:t>Подушечками пальцев рук - </a:t>
            </a:r>
            <a:r>
              <a:rPr lang="ru-RU" dirty="0"/>
              <a:t>остаются округлые разлитые </a:t>
            </a:r>
            <a:r>
              <a:rPr lang="ru-RU" dirty="0" smtClean="0"/>
              <a:t>кровоподтеки</a:t>
            </a:r>
          </a:p>
          <a:p>
            <a:r>
              <a:rPr lang="ru-RU" dirty="0" smtClean="0"/>
              <a:t>Ладонной поверхностью </a:t>
            </a:r>
            <a:r>
              <a:rPr lang="ru-RU" dirty="0"/>
              <a:t>— </a:t>
            </a:r>
            <a:r>
              <a:rPr lang="ru-RU" dirty="0" smtClean="0"/>
              <a:t>полосчатые</a:t>
            </a:r>
          </a:p>
          <a:p>
            <a:r>
              <a:rPr lang="ru-RU" dirty="0" smtClean="0"/>
              <a:t>Ногтями — </a:t>
            </a:r>
            <a:r>
              <a:rPr lang="ru-RU" dirty="0"/>
              <a:t>полосчатые или дуговидные ссадины, отражающие </a:t>
            </a:r>
            <a:r>
              <a:rPr lang="ru-RU" dirty="0" smtClean="0"/>
              <a:t>конфигурацию </a:t>
            </a:r>
            <a:r>
              <a:rPr lang="ru-RU" dirty="0"/>
              <a:t>ногтей руки нападавшего. </a:t>
            </a:r>
            <a:endParaRPr lang="ru-RU" dirty="0" smtClean="0"/>
          </a:p>
          <a:p>
            <a:r>
              <a:rPr lang="ru-RU" dirty="0" smtClean="0"/>
              <a:t>Край </a:t>
            </a:r>
            <a:r>
              <a:rPr lang="ru-RU" dirty="0"/>
              <a:t>ссадины в начале скольжения по коже более четкий, чем в конце. </a:t>
            </a:r>
            <a:endParaRPr lang="ru-RU" dirty="0" smtClean="0"/>
          </a:p>
          <a:p>
            <a:r>
              <a:rPr lang="ru-RU" dirty="0" smtClean="0"/>
              <a:t>Ссадины </a:t>
            </a:r>
            <a:r>
              <a:rPr lang="ru-RU" dirty="0"/>
              <a:t>на фоне </a:t>
            </a:r>
            <a:r>
              <a:rPr lang="ru-RU" dirty="0" err="1"/>
              <a:t>кровоподтечности</a:t>
            </a:r>
            <a:r>
              <a:rPr lang="ru-RU" dirty="0"/>
              <a:t>, </a:t>
            </a:r>
            <a:r>
              <a:rPr lang="ru-RU" dirty="0" smtClean="0"/>
              <a:t>образующиеся </a:t>
            </a:r>
            <a:r>
              <a:rPr lang="ru-RU" dirty="0"/>
              <a:t>при изменении положения пальца в процессе сдавления и удержания потерпевшего, можно расценивать как попытку самозащиты. </a:t>
            </a:r>
          </a:p>
        </p:txBody>
      </p:sp>
    </p:spTree>
    <p:extLst>
      <p:ext uri="{BB962C8B-B14F-4D97-AF65-F5344CB8AC3E}">
        <p14:creationId xmlns:p14="http://schemas.microsoft.com/office/powerpoint/2010/main" xmlns="" val="27700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Сасанчес\Desktop\mb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64704"/>
            <a:ext cx="504056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64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механической асфиксии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удавлении </a:t>
            </a:r>
            <a:r>
              <a:rPr lang="ru-RU" dirty="0"/>
              <a:t>руками чаще </a:t>
            </a:r>
            <a:r>
              <a:rPr lang="ru-RU" dirty="0" smtClean="0"/>
              <a:t>встречаются </a:t>
            </a:r>
            <a:r>
              <a:rPr lang="ru-RU" dirty="0"/>
              <a:t>на трупах стариков, женщин и детей, так как при убийстве таким путем нападавший должен быть значительно сильнее жертвы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/>
              <a:t>данном виде механической асфиксии чаще, чем при удавлении петлей, происходит рефлекторная </a:t>
            </a:r>
            <a:r>
              <a:rPr lang="ru-RU" dirty="0" smtClean="0"/>
              <a:t>остановка </a:t>
            </a:r>
            <a:r>
              <a:rPr lang="ru-RU" dirty="0"/>
              <a:t>сердца, особенно у лиц с заболеваниями сердечно-сосудистой системы. </a:t>
            </a:r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/>
              <a:t>того, сдавление шеи вызывает рвотный рефлекс, поэтому при удавлении руками возможна смерть от асфиксии, вызванной аспирацией рвотных масс.</a:t>
            </a:r>
          </a:p>
        </p:txBody>
      </p:sp>
    </p:spTree>
    <p:extLst>
      <p:ext uri="{BB962C8B-B14F-4D97-AF65-F5344CB8AC3E}">
        <p14:creationId xmlns:p14="http://schemas.microsoft.com/office/powerpoint/2010/main" xmlns="" val="9104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Удавление руками чаше, чем другие виды асфиксии, сопровождается переломами подъязычной кости и хрящей гортани, поскольку сдавление шеи производится в области расположения этих образований. </a:t>
            </a:r>
            <a:endParaRPr lang="ru-RU" dirty="0" smtClean="0"/>
          </a:p>
          <a:p>
            <a:r>
              <a:rPr lang="ru-RU" dirty="0" smtClean="0"/>
              <a:t>Обычно </a:t>
            </a:r>
            <a:r>
              <a:rPr lang="ru-RU" dirty="0"/>
              <a:t>происходит </a:t>
            </a:r>
            <a:r>
              <a:rPr lang="ru-RU" dirty="0" smtClean="0"/>
              <a:t>перелом </a:t>
            </a:r>
            <a:r>
              <a:rPr lang="ru-RU" dirty="0"/>
              <a:t>подъязычной кости в области синхондрозов - хрящевых соединений ее рожков с телом кости, тогда как для повешения более характерны переломы самих рожков подъязычной кости в дистальной их трети.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0011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Цианоз лица, полнокровие внутренних органов и кровоизлияния под конъюнктиву при удавлении руками выражены слабее, чем при повешении и удавлении петлей.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объясняется менее длительным сдавлением шеи, когда не успевает развиться венозный застой. </a:t>
            </a:r>
            <a:endParaRPr lang="ru-RU" dirty="0" smtClean="0"/>
          </a:p>
          <a:p>
            <a:r>
              <a:rPr lang="ru-RU" dirty="0" smtClean="0"/>
              <a:t>Конец </a:t>
            </a:r>
            <a:r>
              <a:rPr lang="ru-RU" dirty="0"/>
              <a:t>языка нередко высунут, как и при всех странгуляциях.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21924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Удавление новорожденного оставляет следы от сдавления шеи рукой, ввиду тонкости шеи, не на боковых, а на передней или задней поверхностях шеи.</a:t>
            </a:r>
          </a:p>
        </p:txBody>
      </p:sp>
    </p:spTree>
    <p:extLst>
      <p:ext uri="{BB962C8B-B14F-4D97-AF65-F5344CB8AC3E}">
        <p14:creationId xmlns:p14="http://schemas.microsoft.com/office/powerpoint/2010/main" xmlns="" val="30745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ru-RU" dirty="0" smtClean="0"/>
              <a:t>Определение</a:t>
            </a:r>
          </a:p>
          <a:p>
            <a:r>
              <a:rPr lang="ru-RU" dirty="0" smtClean="0"/>
              <a:t>Орудие, причиняющее травму</a:t>
            </a:r>
            <a:endParaRPr lang="ru-RU" dirty="0" smtClean="0"/>
          </a:p>
          <a:p>
            <a:r>
              <a:rPr lang="ru-RU" dirty="0" smtClean="0"/>
              <a:t>Механизм действия </a:t>
            </a:r>
          </a:p>
          <a:p>
            <a:r>
              <a:rPr lang="ru-RU" dirty="0" smtClean="0"/>
              <a:t>Дифференциальная диагностика</a:t>
            </a:r>
          </a:p>
          <a:p>
            <a:r>
              <a:rPr lang="ru-RU" dirty="0" smtClean="0"/>
              <a:t>Список литературы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5569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Судебная медицина ред. И.Ю. </a:t>
            </a:r>
            <a:r>
              <a:rPr lang="ru-RU" dirty="0" err="1"/>
              <a:t>Приголкин</a:t>
            </a:r>
            <a:r>
              <a:rPr lang="ru-RU" dirty="0"/>
              <a:t>  ГЭОТАР-Медиа 2014г</a:t>
            </a:r>
          </a:p>
          <a:p>
            <a:r>
              <a:rPr lang="ru-RU" dirty="0" smtClean="0"/>
              <a:t>СУДЕБНО-МЕДИЦИНСКАЯ ЭКСПЕРТИЗА </a:t>
            </a:r>
            <a:r>
              <a:rPr lang="ru-RU" dirty="0"/>
              <a:t>МЕХАНИЧЕСКОЙ </a:t>
            </a:r>
            <a:r>
              <a:rPr lang="ru-RU" dirty="0" smtClean="0"/>
              <a:t>АСФИКСИИ Учебно-методическое пособие </a:t>
            </a:r>
            <a:r>
              <a:rPr lang="ru-RU" dirty="0"/>
              <a:t>В.И. </a:t>
            </a:r>
            <a:r>
              <a:rPr lang="ru-RU" dirty="0" err="1" smtClean="0"/>
              <a:t>Витер</a:t>
            </a:r>
            <a:r>
              <a:rPr lang="ru-RU" smtClean="0"/>
              <a:t>, А.Ю</a:t>
            </a:r>
            <a:r>
              <a:rPr lang="ru-RU" dirty="0"/>
              <a:t>. </a:t>
            </a:r>
            <a:r>
              <a:rPr lang="ru-RU" dirty="0" smtClean="0"/>
              <a:t>Вавилов</a:t>
            </a:r>
            <a:r>
              <a:rPr lang="ru-RU" dirty="0"/>
              <a:t> </a:t>
            </a:r>
            <a:r>
              <a:rPr lang="ru-RU" dirty="0" smtClean="0"/>
              <a:t>2008</a:t>
            </a:r>
            <a:endParaRPr lang="ru-RU" dirty="0"/>
          </a:p>
          <a:p>
            <a:r>
              <a:rPr lang="ru-RU" dirty="0" smtClean="0"/>
              <a:t>Судебно- </a:t>
            </a:r>
            <a:r>
              <a:rPr lang="ru-RU" dirty="0"/>
              <a:t>Медицинская Экспертиза (Избранные вопросы) Практическое пособие/ Автор-составитель: П.П. Грицаенко. –Екатеринбург 2004.</a:t>
            </a:r>
          </a:p>
          <a:p>
            <a:r>
              <a:rPr lang="ru-RU" dirty="0"/>
              <a:t>Томилин В.В. Судебная-медицина. – М., 2004  </a:t>
            </a:r>
          </a:p>
          <a:p>
            <a:r>
              <a:rPr lang="ru-RU" dirty="0"/>
              <a:t>Попов В.Л. Судебная-медицина. –М.: </a:t>
            </a:r>
            <a:r>
              <a:rPr lang="ru-RU" dirty="0" err="1"/>
              <a:t>Юристъ</a:t>
            </a:r>
            <a:r>
              <a:rPr lang="ru-RU" dirty="0"/>
              <a:t>, 2006.</a:t>
            </a:r>
          </a:p>
          <a:p>
            <a:r>
              <a:rPr lang="ru-RU" dirty="0" err="1"/>
              <a:t>Витер</a:t>
            </a:r>
            <a:r>
              <a:rPr lang="ru-RU" dirty="0"/>
              <a:t> В.И. Судебная медицина в лекциях, 2007 </a:t>
            </a:r>
          </a:p>
          <a:p>
            <a:r>
              <a:rPr lang="ru-RU" dirty="0"/>
              <a:t>Прозоровский В.И. Судебная медицина ,1986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1276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9256" y="3645024"/>
            <a:ext cx="7024744" cy="2473344"/>
          </a:xfrm>
        </p:spPr>
        <p:txBody>
          <a:bodyPr/>
          <a:lstStyle/>
          <a:p>
            <a:r>
              <a:rPr lang="ru-RU" dirty="0" smtClean="0"/>
              <a:t>Спасибо за </a:t>
            </a:r>
            <a:r>
              <a:rPr lang="ru-RU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45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Удавление петлей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53400" cy="4495800"/>
          </a:xfrm>
        </p:spPr>
        <p:txBody>
          <a:bodyPr/>
          <a:lstStyle/>
          <a:p>
            <a:r>
              <a:rPr lang="ru-RU" dirty="0" smtClean="0"/>
              <a:t>Это </a:t>
            </a:r>
            <a:r>
              <a:rPr lang="ru-RU" dirty="0" err="1" smtClean="0"/>
              <a:t>сдавление</a:t>
            </a:r>
            <a:r>
              <a:rPr lang="ru-RU" dirty="0" smtClean="0"/>
              <a:t> </a:t>
            </a:r>
            <a:r>
              <a:rPr lang="ru-RU" dirty="0"/>
              <a:t>шеи петлей, затягиваемой силой собственной или посторонней руки, или собственными нижними </a:t>
            </a:r>
            <a:r>
              <a:rPr lang="ru-RU" dirty="0" smtClean="0"/>
              <a:t>конечностями</a:t>
            </a:r>
            <a:r>
              <a:rPr lang="ru-RU" dirty="0"/>
              <a:t>, или каким-либо движущимся приспособлением, или механизмом, или какой-либо тяжестью, висящей на шее.</a:t>
            </a:r>
          </a:p>
        </p:txBody>
      </p:sp>
      <p:pic>
        <p:nvPicPr>
          <p:cNvPr id="31746" name="Picture 2" descr="Картинки по запросу &quot;удавление петле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77072"/>
            <a:ext cx="3528392" cy="2211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243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Орудие, причиняющее травму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Петля, </a:t>
            </a:r>
            <a:r>
              <a:rPr lang="ru-RU" dirty="0"/>
              <a:t>изготовленная из самых разнообразных материалов: веревок, шнуров, поясов и т.п. </a:t>
            </a:r>
            <a:endParaRPr lang="ru-RU" dirty="0" smtClean="0"/>
          </a:p>
          <a:p>
            <a:r>
              <a:rPr lang="ru-RU" dirty="0" smtClean="0"/>
              <a:t>Петля </a:t>
            </a:r>
            <a:r>
              <a:rPr lang="ru-RU" dirty="0"/>
              <a:t>может быть одиночной, двойной, множественной, однооборотной или </a:t>
            </a:r>
            <a:r>
              <a:rPr lang="ru-RU" dirty="0" err="1"/>
              <a:t>двуоборотной</a:t>
            </a:r>
            <a:r>
              <a:rPr lang="ru-RU" dirty="0"/>
              <a:t>, </a:t>
            </a:r>
            <a:r>
              <a:rPr lang="ru-RU" dirty="0" smtClean="0"/>
              <a:t>многооборотной</a:t>
            </a:r>
            <a:r>
              <a:rPr lang="ru-RU" dirty="0"/>
              <a:t>, затягивающейся и незатягивающейся.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удавления чаще </a:t>
            </a:r>
            <a:r>
              <a:rPr lang="ru-RU" dirty="0" smtClean="0"/>
              <a:t>используются </a:t>
            </a:r>
            <a:r>
              <a:rPr lang="ru-RU" dirty="0"/>
              <a:t>мягкие и полужесткие петли, реже — атипичные петли, </a:t>
            </a:r>
            <a:r>
              <a:rPr lang="ru-RU" dirty="0" smtClean="0"/>
              <a:t>представляющие </a:t>
            </a:r>
            <a:r>
              <a:rPr lang="ru-RU" dirty="0"/>
              <a:t>собой мягкие или твердые, твердые и негибкие, гибкие и длинные предметы.</a:t>
            </a:r>
          </a:p>
        </p:txBody>
      </p:sp>
    </p:spTree>
    <p:extLst>
      <p:ext uri="{BB962C8B-B14F-4D97-AF65-F5344CB8AC3E}">
        <p14:creationId xmlns:p14="http://schemas.microsoft.com/office/powerpoint/2010/main" xmlns="" val="34888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санчес\Desktop\61270_html_m7f3c4e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91572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79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 удавлении петлей происходит давление петли на щитовидный хрящ или дыхательное горло, а также на сосуды и нервы шеи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smtClean="0"/>
              <a:t>затягивании петли на шее остается </a:t>
            </a:r>
            <a:r>
              <a:rPr lang="ru-RU" dirty="0" err="1" smtClean="0"/>
              <a:t>странгуляционная</a:t>
            </a:r>
            <a:r>
              <a:rPr lang="ru-RU" dirty="0" smtClean="0"/>
              <a:t> борозда, которая в отличие от повешения проходит не косо, а горизонтально вокруг шеи и </a:t>
            </a:r>
            <a:r>
              <a:rPr lang="ru-RU" dirty="0" err="1" smtClean="0"/>
              <a:t>вдавленность</a:t>
            </a:r>
            <a:r>
              <a:rPr lang="ru-RU" dirty="0" smtClean="0"/>
              <a:t> ее бывает равномерной.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медленном сдавлении шеи </a:t>
            </a:r>
            <a:r>
              <a:rPr lang="ru-RU" dirty="0" err="1"/>
              <a:t>асфиксические</a:t>
            </a:r>
            <a:r>
              <a:rPr lang="ru-RU" dirty="0"/>
              <a:t> признаки  резко выражены в виде </a:t>
            </a:r>
            <a:r>
              <a:rPr lang="ru-RU" dirty="0" err="1"/>
              <a:t>синюшности</a:t>
            </a:r>
            <a:r>
              <a:rPr lang="ru-RU" dirty="0"/>
              <a:t> и одутловатости лица,  множественных кровоизлияний в кожу лица,  слизистые оболочки глаз и  рта. </a:t>
            </a:r>
          </a:p>
        </p:txBody>
      </p:sp>
    </p:spTree>
    <p:extLst>
      <p:ext uri="{BB962C8B-B14F-4D97-AF65-F5344CB8AC3E}">
        <p14:creationId xmlns:p14="http://schemas.microsoft.com/office/powerpoint/2010/main" xmlns="" val="37266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Странгуляционная</a:t>
            </a:r>
            <a:r>
              <a:rPr lang="ru-RU" dirty="0" smtClean="0"/>
              <a:t> борозда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Локализуется в </a:t>
            </a:r>
            <a:r>
              <a:rPr lang="ru-RU" dirty="0"/>
              <a:t>зоне щитовидного хряща, в средней трети шеи, идет более или менее горизонтально, </a:t>
            </a:r>
            <a:r>
              <a:rPr lang="ru-RU" dirty="0" err="1" smtClean="0"/>
              <a:t>циркулярно</a:t>
            </a:r>
            <a:r>
              <a:rPr lang="ru-RU" dirty="0" smtClean="0"/>
              <a:t> </a:t>
            </a:r>
            <a:r>
              <a:rPr lang="ru-RU" dirty="0"/>
              <a:t>охватывает шею </a:t>
            </a:r>
            <a:r>
              <a:rPr lang="ru-RU" dirty="0" smtClean="0"/>
              <a:t>нигде </a:t>
            </a:r>
            <a:r>
              <a:rPr lang="ru-RU" dirty="0"/>
              <a:t>не прерываясь и не образуя узла, а лишь расширение.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/>
              <a:t>воспроизводит все неровности петли. </a:t>
            </a:r>
            <a:endParaRPr lang="ru-RU" dirty="0" smtClean="0"/>
          </a:p>
          <a:p>
            <a:r>
              <a:rPr lang="ru-RU" dirty="0" smtClean="0"/>
              <a:t>Борозда </a:t>
            </a:r>
            <a:r>
              <a:rPr lang="ru-RU" dirty="0"/>
              <a:t>замкнутая, примерно одинаковой глубины на всем протяжении с вдавлением от узла петли, что объясняется последовательностью затягивания и фиксации петли.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под петлей находится ворот сорочки или </a:t>
            </a:r>
            <a:r>
              <a:rPr lang="ru-RU" dirty="0" smtClean="0"/>
              <a:t>пострадавший </a:t>
            </a:r>
            <a:r>
              <a:rPr lang="ru-RU" dirty="0"/>
              <a:t>подкладывал пальцы под петлю, то борозда прерывается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Атипичная</a:t>
            </a:r>
            <a:r>
              <a:rPr lang="ru-RU" dirty="0" smtClean="0"/>
              <a:t> </a:t>
            </a:r>
            <a:r>
              <a:rPr lang="ru-RU" dirty="0"/>
              <a:t>незатягивающаяся петля </a:t>
            </a:r>
            <a:r>
              <a:rPr lang="ru-RU" dirty="0" smtClean="0"/>
              <a:t>оставляет </a:t>
            </a:r>
            <a:r>
              <a:rPr lang="ru-RU" dirty="0"/>
              <a:t>след от наибольшего давления в месте приложения силы. </a:t>
            </a:r>
          </a:p>
        </p:txBody>
      </p:sp>
    </p:spTree>
    <p:extLst>
      <p:ext uri="{BB962C8B-B14F-4D97-AF65-F5344CB8AC3E}">
        <p14:creationId xmlns:p14="http://schemas.microsoft.com/office/powerpoint/2010/main" xmlns="" val="37804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санчес\Desktop\7-1-1024x7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2348881"/>
            <a:ext cx="6067460" cy="4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асанчес\Desktop\hanging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9437" y="0"/>
            <a:ext cx="5788474" cy="425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19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Необходимо помнить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Удавление петлей </a:t>
            </a:r>
            <a:r>
              <a:rPr lang="ru-RU" dirty="0"/>
              <a:t>- чаще убийство и узел расположен на задней поверхности </a:t>
            </a:r>
            <a:r>
              <a:rPr lang="ru-RU" dirty="0" smtClean="0"/>
              <a:t>шеи.</a:t>
            </a:r>
          </a:p>
          <a:p>
            <a:r>
              <a:rPr lang="ru-RU" dirty="0" smtClean="0"/>
              <a:t>Возможны </a:t>
            </a:r>
            <a:r>
              <a:rPr lang="ru-RU" dirty="0"/>
              <a:t>случаи,  </a:t>
            </a:r>
            <a:r>
              <a:rPr lang="ru-RU" dirty="0" smtClean="0"/>
              <a:t>когда жертву </a:t>
            </a:r>
            <a:r>
              <a:rPr lang="ru-RU" dirty="0"/>
              <a:t>лишают жизни путем удавления петлей и </a:t>
            </a:r>
            <a:r>
              <a:rPr lang="ru-RU" dirty="0" smtClean="0"/>
              <a:t>затем в этой же</a:t>
            </a:r>
            <a:r>
              <a:rPr lang="ru-RU" dirty="0"/>
              <a:t> </a:t>
            </a:r>
            <a:r>
              <a:rPr lang="ru-RU" dirty="0" smtClean="0"/>
              <a:t>петле</a:t>
            </a:r>
            <a:r>
              <a:rPr lang="ru-RU" dirty="0"/>
              <a:t>  подвешивают.  </a:t>
            </a:r>
            <a:endParaRPr lang="ru-RU" dirty="0" smtClean="0"/>
          </a:p>
          <a:p>
            <a:r>
              <a:rPr lang="ru-RU" dirty="0" smtClean="0"/>
              <a:t>При</a:t>
            </a:r>
            <a:r>
              <a:rPr lang="ru-RU" dirty="0"/>
              <a:t>  этом  на шеи могут образоваться две </a:t>
            </a:r>
            <a:r>
              <a:rPr lang="ru-RU" dirty="0" err="1"/>
              <a:t>странгуляционные</a:t>
            </a:r>
            <a:r>
              <a:rPr lang="ru-RU" dirty="0"/>
              <a:t> борозды:  одна - косо восходящая, другая - </a:t>
            </a:r>
            <a:r>
              <a:rPr lang="ru-RU" dirty="0" smtClean="0"/>
              <a:t>горизонтальная. </a:t>
            </a:r>
            <a:endParaRPr lang="ru-RU" dirty="0" smtClean="0"/>
          </a:p>
          <a:p>
            <a:r>
              <a:rPr lang="ru-RU" dirty="0" smtClean="0"/>
              <a:t>Могут </a:t>
            </a:r>
            <a:r>
              <a:rPr lang="ru-RU" dirty="0" smtClean="0"/>
              <a:t>быть обнаружены повреждения на лице, </a:t>
            </a:r>
            <a:r>
              <a:rPr lang="ru-RU" dirty="0" smtClean="0"/>
              <a:t>шее, возникшие </a:t>
            </a:r>
            <a:r>
              <a:rPr lang="ru-RU" dirty="0" smtClean="0"/>
              <a:t>в процессе борьбы и самообороны. </a:t>
            </a:r>
            <a:endParaRPr lang="ru-RU" dirty="0" smtClean="0"/>
          </a:p>
          <a:p>
            <a:r>
              <a:rPr lang="ru-RU" dirty="0" smtClean="0"/>
              <a:t>Повреждения </a:t>
            </a:r>
            <a:r>
              <a:rPr lang="ru-RU" dirty="0" smtClean="0"/>
              <a:t>могут отсутствовать если петля накинута внезапно или человек находился в состоянии алкогольного опьянения , бессознательном состоянии.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56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171</TotalTime>
  <Words>752</Words>
  <Application>Microsoft Office PowerPoint</Application>
  <PresentationFormat>Экран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Механическая асфиксия.  Удавление петлей. Удавление руками и ногами.</vt:lpstr>
      <vt:lpstr>План презентации</vt:lpstr>
      <vt:lpstr>Удавление петлей</vt:lpstr>
      <vt:lpstr>Орудие, причиняющее травму</vt:lpstr>
      <vt:lpstr>Слайд 5</vt:lpstr>
      <vt:lpstr>Механизм действия</vt:lpstr>
      <vt:lpstr>Странгуляционная борозда</vt:lpstr>
      <vt:lpstr>Слайд 8</vt:lpstr>
      <vt:lpstr>Необходимо помнить</vt:lpstr>
      <vt:lpstr>Слайд 10</vt:lpstr>
      <vt:lpstr>Удавление руками и ногами</vt:lpstr>
      <vt:lpstr>Слайд 12</vt:lpstr>
      <vt:lpstr>Сдавление шеи</vt:lpstr>
      <vt:lpstr>Характерные признаки сдавления шеи</vt:lpstr>
      <vt:lpstr>Слайд 15</vt:lpstr>
      <vt:lpstr>Признаки механической асфиксии</vt:lpstr>
      <vt:lpstr>Особенности</vt:lpstr>
      <vt:lpstr>Особенности</vt:lpstr>
      <vt:lpstr>Особенности</vt:lpstr>
      <vt:lpstr>Список литературы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Удавление петлей. Удавление руками</dc:title>
  <dc:creator>Сасанчес</dc:creator>
  <cp:lastModifiedBy>Василий</cp:lastModifiedBy>
  <cp:revision>21</cp:revision>
  <dcterms:created xsi:type="dcterms:W3CDTF">2019-09-15T12:58:10Z</dcterms:created>
  <dcterms:modified xsi:type="dcterms:W3CDTF">2021-02-16T07:25:39Z</dcterms:modified>
</cp:coreProperties>
</file>