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5" d="100"/>
          <a:sy n="105" d="100"/>
        </p:scale>
        <p:origin x="-96" y="-3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04633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5442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7defe21e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77defe21ea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1063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7defe21ea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77defe21ea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54914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7defe21e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77defe21ea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26233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77defe21ea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77defe21ea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76375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7defe21e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77defe21ea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43511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7defe2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77defe2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67326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7defe21ea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77defe21ea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01429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7defe21ea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77defe21ea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57239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77defe21ea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77defe21ea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61878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77defe21ea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77defe21ea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1781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7defe21e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7defe21e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88889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77defe21ea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77defe21ea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1417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77defe21ea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77defe21ea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2448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7defe21ea_2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7defe21ea_2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156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7defe21ea_2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7defe21ea_2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6971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7defe21e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7defe21e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5476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7defe21e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7defe21e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0775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7defe21e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77defe21ea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7174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7defe21e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7defe21e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6637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7defe21ea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7defe21ea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8333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429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9144000" cy="3429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3720103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3720103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  <a:lvl6pPr marL="1714500" indent="0" algn="ctr">
              <a:buNone/>
              <a:defRPr sz="1350"/>
            </a:lvl6pPr>
            <a:lvl7pPr marL="2057400" indent="0" algn="ctr">
              <a:buNone/>
              <a:defRPr sz="1350"/>
            </a:lvl7pPr>
            <a:lvl8pPr marL="2400300" indent="0" algn="ctr">
              <a:buNone/>
              <a:defRPr sz="1350"/>
            </a:lvl8pPr>
            <a:lvl9pPr marL="2743200" indent="0" algn="ctr">
              <a:buNone/>
              <a:defRPr sz="135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44357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81019374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571500"/>
            <a:ext cx="1971675" cy="405765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571500"/>
            <a:ext cx="5686425" cy="40576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44447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01811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580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2794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0483107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3429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9144000" cy="3429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720103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b="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3720103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77117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5" y="1714500"/>
            <a:ext cx="3566160" cy="3017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1714500"/>
            <a:ext cx="3566160" cy="3017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60524756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634727"/>
            <a:ext cx="3566160" cy="6172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725" b="0" cap="none" baseline="0">
                <a:solidFill>
                  <a:schemeClr val="accent1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225841"/>
            <a:ext cx="3566160" cy="25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3166" y="1634727"/>
            <a:ext cx="3566160" cy="6172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725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3166" y="2225841"/>
            <a:ext cx="3566160" cy="25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07086761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0228488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13319632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353632"/>
            <a:ext cx="3291840" cy="130302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617220"/>
            <a:ext cx="4258818" cy="388848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1693129"/>
            <a:ext cx="3291840" cy="2821721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45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06782327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720104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3429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3720104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62896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714500"/>
            <a:ext cx="7290055" cy="301752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4853028"/>
            <a:ext cx="1615607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4853028"/>
            <a:ext cx="4426094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4853028"/>
            <a:ext cx="73025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61974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167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750" kern="1200" cap="all" spc="75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19888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3360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44577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58293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795528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912114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0218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 dirty="0">
                <a:solidFill>
                  <a:srgbClr val="0D0D0D"/>
                </a:solidFill>
              </a:rPr>
              <a:t>Транквилизаторы в терапии бессонницы</a:t>
            </a:r>
            <a:endParaRPr sz="4000"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6457950" y="3720102"/>
            <a:ext cx="2539746" cy="12542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 dirty="0">
                <a:solidFill>
                  <a:srgbClr val="0D0D0D"/>
                </a:solidFill>
              </a:rPr>
              <a:t>Работу выполнили: Абратенко Т., Бархатова А., Башуров К.</a:t>
            </a:r>
            <a:endParaRPr sz="1800" dirty="0">
              <a:solidFill>
                <a:srgbClr val="0D0D0D"/>
              </a:solidFill>
            </a:endParaRPr>
          </a:p>
          <a:p>
            <a:pPr marL="0" lvl="0" indent="0" algn="ctr" rtl="0">
              <a:spcBef>
                <a:spcPts val="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>
            <a:spLocks noGrp="1"/>
          </p:cNvSpPr>
          <p:nvPr>
            <p:ph type="title"/>
          </p:nvPr>
        </p:nvSpPr>
        <p:spPr>
          <a:xfrm>
            <a:off x="623400" y="493792"/>
            <a:ext cx="8520600" cy="1078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 dirty="0">
                <a:solidFill>
                  <a:srgbClr val="0D0D0D"/>
                </a:solidFill>
              </a:rPr>
              <a:t>В зависимости от периода полувыведения выделяют:</a:t>
            </a:r>
            <a:endParaRPr sz="4000" dirty="0"/>
          </a:p>
        </p:txBody>
      </p:sp>
      <p:sp>
        <p:nvSpPr>
          <p:cNvPr id="110" name="Google Shape;110;p22"/>
          <p:cNvSpPr txBox="1">
            <a:spLocks noGrp="1"/>
          </p:cNvSpPr>
          <p:nvPr>
            <p:ph type="body" idx="1"/>
          </p:nvPr>
        </p:nvSpPr>
        <p:spPr>
          <a:xfrm>
            <a:off x="384852" y="17271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200" dirty="0">
                <a:solidFill>
                  <a:srgbClr val="1CADE4"/>
                </a:solidFill>
              </a:rPr>
              <a:t> </a:t>
            </a:r>
            <a:r>
              <a:rPr lang="ru" sz="2200" dirty="0">
                <a:solidFill>
                  <a:schemeClr val="dk1"/>
                </a:solidFill>
              </a:rPr>
              <a:t>1. Более 24 ч. Диазепам, элениум, флунитразепам, нитразепам.</a:t>
            </a:r>
            <a:endParaRPr sz="2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200" dirty="0">
                <a:solidFill>
                  <a:srgbClr val="1CADE4"/>
                </a:solidFill>
              </a:rPr>
              <a:t> </a:t>
            </a:r>
            <a:r>
              <a:rPr lang="ru" sz="2200" dirty="0">
                <a:solidFill>
                  <a:schemeClr val="dk1"/>
                </a:solidFill>
              </a:rPr>
              <a:t>2. От 5 до 24 ч. Алпразолам, лоразепам, темазепам.</a:t>
            </a:r>
            <a:endParaRPr sz="2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200" dirty="0">
                <a:solidFill>
                  <a:srgbClr val="1CADE4"/>
                </a:solidFill>
              </a:rPr>
              <a:t> </a:t>
            </a:r>
            <a:r>
              <a:rPr lang="ru" sz="2200" dirty="0">
                <a:solidFill>
                  <a:schemeClr val="dk1"/>
                </a:solidFill>
              </a:rPr>
              <a:t>3. Менее 5 ч. Триазолам, зопиклон.</a:t>
            </a:r>
            <a:endParaRPr sz="22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2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>
            <a:spLocks noGrp="1"/>
          </p:cNvSpPr>
          <p:nvPr>
            <p:ph type="title"/>
          </p:nvPr>
        </p:nvSpPr>
        <p:spPr>
          <a:xfrm>
            <a:off x="623400" y="688865"/>
            <a:ext cx="8520600" cy="10488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900" dirty="0">
                <a:solidFill>
                  <a:srgbClr val="0D0D0D"/>
                </a:solidFill>
              </a:rPr>
              <a:t>Период полувыведения более 24 </a:t>
            </a:r>
            <a:r>
              <a:rPr lang="ru" sz="3900" dirty="0" smtClean="0">
                <a:solidFill>
                  <a:srgbClr val="0D0D0D"/>
                </a:solidFill>
              </a:rPr>
              <a:t>ч.</a:t>
            </a:r>
            <a:endParaRPr sz="3900" dirty="0"/>
          </a:p>
        </p:txBody>
      </p:sp>
      <p:sp>
        <p:nvSpPr>
          <p:cNvPr id="116" name="Google Shape;116;p23"/>
          <p:cNvSpPr txBox="1">
            <a:spLocks noGrp="1"/>
          </p:cNvSpPr>
          <p:nvPr>
            <p:ph type="body" idx="1"/>
          </p:nvPr>
        </p:nvSpPr>
        <p:spPr>
          <a:xfrm>
            <a:off x="287316" y="1420699"/>
            <a:ext cx="5564844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200" b="1" dirty="0">
                <a:solidFill>
                  <a:srgbClr val="1CADE4"/>
                </a:solidFill>
              </a:rPr>
              <a:t> </a:t>
            </a:r>
            <a:r>
              <a:rPr lang="ru" sz="2200" b="1" dirty="0">
                <a:solidFill>
                  <a:schemeClr val="dk1"/>
                </a:solidFill>
              </a:rPr>
              <a:t>Диазепам</a:t>
            </a:r>
            <a:endParaRPr sz="22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200" dirty="0">
                <a:solidFill>
                  <a:srgbClr val="1CADE4"/>
                </a:solidFill>
              </a:rPr>
              <a:t> </a:t>
            </a:r>
            <a:r>
              <a:rPr lang="ru" sz="2200" dirty="0">
                <a:solidFill>
                  <a:schemeClr val="dk1"/>
                </a:solidFill>
              </a:rPr>
              <a:t>Синонимы: валиум, сибазон, апаурин, даипам, реланиум, аподиазепам, седуксен.</a:t>
            </a:r>
            <a:endParaRPr sz="2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200" dirty="0">
                <a:solidFill>
                  <a:srgbClr val="1CADE4"/>
                </a:solidFill>
              </a:rPr>
              <a:t> </a:t>
            </a:r>
            <a:r>
              <a:rPr lang="ru" sz="2200" dirty="0">
                <a:solidFill>
                  <a:schemeClr val="dk1"/>
                </a:solidFill>
              </a:rPr>
              <a:t>- быстрый седативный эффект</a:t>
            </a:r>
            <a:endParaRPr sz="2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200" dirty="0">
                <a:solidFill>
                  <a:srgbClr val="1CADE4"/>
                </a:solidFill>
              </a:rPr>
              <a:t> </a:t>
            </a:r>
            <a:r>
              <a:rPr lang="ru" sz="2200" dirty="0">
                <a:solidFill>
                  <a:schemeClr val="dk1"/>
                </a:solidFill>
              </a:rPr>
              <a:t>- продолжительное снотворное действие</a:t>
            </a:r>
            <a:endParaRPr sz="2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200" dirty="0">
                <a:solidFill>
                  <a:srgbClr val="1CADE4"/>
                </a:solidFill>
              </a:rPr>
              <a:t> </a:t>
            </a:r>
            <a:r>
              <a:rPr lang="ru" sz="2200" dirty="0">
                <a:solidFill>
                  <a:schemeClr val="dk1"/>
                </a:solidFill>
              </a:rPr>
              <a:t>- мышечная слабость, атаксия, нарушение координации дивжений</a:t>
            </a:r>
            <a:endParaRPr sz="2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200" dirty="0">
                <a:solidFill>
                  <a:srgbClr val="1CADE4"/>
                </a:solidFill>
              </a:rPr>
              <a:t> </a:t>
            </a:r>
            <a:r>
              <a:rPr lang="ru" sz="2200" dirty="0">
                <a:solidFill>
                  <a:schemeClr val="dk1"/>
                </a:solidFill>
              </a:rPr>
              <a:t>- зависимость</a:t>
            </a:r>
            <a:endParaRPr sz="22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2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710" y="2284984"/>
            <a:ext cx="3341370" cy="200482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>
            <a:spLocks noGrp="1"/>
          </p:cNvSpPr>
          <p:nvPr>
            <p:ph type="title"/>
          </p:nvPr>
        </p:nvSpPr>
        <p:spPr>
          <a:xfrm>
            <a:off x="360468" y="541598"/>
            <a:ext cx="9051756" cy="8628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dk1"/>
              </a:buClr>
              <a:buSzPts val="1100"/>
            </a:pPr>
            <a:r>
              <a:rPr lang="ru" sz="3900" b="1" dirty="0">
                <a:solidFill>
                  <a:srgbClr val="1CADE4"/>
                </a:solidFill>
              </a:rPr>
              <a:t> </a:t>
            </a:r>
            <a:r>
              <a:rPr lang="ru-RU" sz="3900" dirty="0">
                <a:solidFill>
                  <a:schemeClr val="tx1"/>
                </a:solidFill>
              </a:rPr>
              <a:t>Период полувыведения более 24 ч</a:t>
            </a:r>
            <a:r>
              <a:rPr lang="ru-RU" sz="3900" dirty="0" smtClean="0">
                <a:solidFill>
                  <a:schemeClr val="tx1"/>
                </a:solidFill>
              </a:rPr>
              <a:t>.</a:t>
            </a:r>
            <a:endParaRPr sz="3900" dirty="0">
              <a:solidFill>
                <a:schemeClr val="tx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22" name="Google Shape;122;p24"/>
          <p:cNvSpPr txBox="1">
            <a:spLocks noGrp="1"/>
          </p:cNvSpPr>
          <p:nvPr>
            <p:ph type="body" idx="1"/>
          </p:nvPr>
        </p:nvSpPr>
        <p:spPr>
          <a:xfrm>
            <a:off x="360468" y="1518235"/>
            <a:ext cx="4943052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1200"/>
              </a:spcBef>
              <a:buClr>
                <a:schemeClr val="dk1"/>
              </a:buClr>
              <a:buSzPts val="1100"/>
              <a:buNone/>
            </a:pPr>
            <a:r>
              <a:rPr lang="ru" sz="2200" dirty="0" smtClean="0">
                <a:solidFill>
                  <a:srgbClr val="1CADE4"/>
                </a:solidFill>
              </a:rPr>
              <a:t> </a:t>
            </a:r>
            <a:r>
              <a:rPr lang="ru-RU" sz="2200" dirty="0" err="1"/>
              <a:t>Хлордиазепоксид</a:t>
            </a:r>
            <a:endParaRPr lang="ru" sz="2200" dirty="0" smtClean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200" dirty="0" smtClean="0">
                <a:solidFill>
                  <a:schemeClr val="dk1"/>
                </a:solidFill>
              </a:rPr>
              <a:t>Синонимы</a:t>
            </a:r>
            <a:r>
              <a:rPr lang="ru" sz="2200" dirty="0">
                <a:solidFill>
                  <a:schemeClr val="dk1"/>
                </a:solidFill>
              </a:rPr>
              <a:t>: либриум, хлозепид, напотон, элениум. Период полувыведения 100 ч.</a:t>
            </a:r>
            <a:endParaRPr sz="2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200" dirty="0">
                <a:solidFill>
                  <a:srgbClr val="1CADE4"/>
                </a:solidFill>
              </a:rPr>
              <a:t> </a:t>
            </a:r>
            <a:r>
              <a:rPr lang="ru" sz="2200" dirty="0">
                <a:solidFill>
                  <a:schemeClr val="dk1"/>
                </a:solidFill>
              </a:rPr>
              <a:t>- действует медленнее</a:t>
            </a:r>
            <a:endParaRPr sz="2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200" dirty="0">
                <a:solidFill>
                  <a:srgbClr val="1CADE4"/>
                </a:solidFill>
              </a:rPr>
              <a:t> </a:t>
            </a:r>
            <a:r>
              <a:rPr lang="ru" sz="2200" dirty="0">
                <a:solidFill>
                  <a:schemeClr val="dk1"/>
                </a:solidFill>
              </a:rPr>
              <a:t>- продолжительный снотворный </a:t>
            </a:r>
            <a:r>
              <a:rPr lang="ru" sz="2200" dirty="0" smtClean="0">
                <a:solidFill>
                  <a:schemeClr val="dk1"/>
                </a:solidFill>
              </a:rPr>
              <a:t>       эффект</a:t>
            </a:r>
            <a:endParaRPr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2016" y="1537843"/>
            <a:ext cx="3377184" cy="337718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>
            <a:spLocks noGrp="1"/>
          </p:cNvSpPr>
          <p:nvPr>
            <p:ph type="title"/>
          </p:nvPr>
        </p:nvSpPr>
        <p:spPr>
          <a:xfrm>
            <a:off x="623400" y="71871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3900" dirty="0">
                <a:solidFill>
                  <a:srgbClr val="0D0D0D"/>
                </a:solidFill>
              </a:rPr>
              <a:t>Период полувыведения более 24 ч.</a:t>
            </a:r>
            <a:endParaRPr sz="3900" dirty="0"/>
          </a:p>
        </p:txBody>
      </p:sp>
      <p:sp>
        <p:nvSpPr>
          <p:cNvPr id="128" name="Google Shape;128;p25"/>
          <p:cNvSpPr txBox="1">
            <a:spLocks noGrp="1"/>
          </p:cNvSpPr>
          <p:nvPr>
            <p:ph type="body" idx="1"/>
          </p:nvPr>
        </p:nvSpPr>
        <p:spPr>
          <a:xfrm>
            <a:off x="433620" y="1291414"/>
            <a:ext cx="6674316" cy="35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200" b="1" dirty="0">
                <a:solidFill>
                  <a:srgbClr val="1CADE4"/>
                </a:solidFill>
              </a:rPr>
              <a:t> </a:t>
            </a:r>
            <a:r>
              <a:rPr lang="ru" sz="2200" b="1" dirty="0">
                <a:solidFill>
                  <a:schemeClr val="dk1"/>
                </a:solidFill>
              </a:rPr>
              <a:t>Флунитразепам</a:t>
            </a:r>
            <a:endParaRPr sz="22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200" dirty="0">
                <a:solidFill>
                  <a:srgbClr val="1CADE4"/>
                </a:solidFill>
              </a:rPr>
              <a:t> </a:t>
            </a:r>
            <a:r>
              <a:rPr lang="ru" sz="2200" dirty="0">
                <a:solidFill>
                  <a:schemeClr val="dk1"/>
                </a:solidFill>
              </a:rPr>
              <a:t>Синонимы: рогипнол, флунитразепам-тева, сомнубен.</a:t>
            </a:r>
            <a:endParaRPr sz="2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200" dirty="0">
                <a:solidFill>
                  <a:srgbClr val="1CADE4"/>
                </a:solidFill>
              </a:rPr>
              <a:t> </a:t>
            </a:r>
            <a:r>
              <a:rPr lang="ru" sz="2200" dirty="0">
                <a:solidFill>
                  <a:schemeClr val="dk1"/>
                </a:solidFill>
              </a:rPr>
              <a:t>- выраженный седативный эффект</a:t>
            </a:r>
            <a:endParaRPr sz="2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200" dirty="0">
                <a:solidFill>
                  <a:srgbClr val="1CADE4"/>
                </a:solidFill>
              </a:rPr>
              <a:t> </a:t>
            </a:r>
            <a:r>
              <a:rPr lang="ru" sz="2200" dirty="0">
                <a:solidFill>
                  <a:schemeClr val="dk1"/>
                </a:solidFill>
              </a:rPr>
              <a:t>- центральное противосудорожное и миорелаксирующее действие</a:t>
            </a:r>
            <a:endParaRPr sz="2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200" dirty="0">
                <a:solidFill>
                  <a:srgbClr val="1CADE4"/>
                </a:solidFill>
              </a:rPr>
              <a:t> </a:t>
            </a:r>
            <a:r>
              <a:rPr lang="ru" sz="2200" dirty="0">
                <a:solidFill>
                  <a:schemeClr val="dk1"/>
                </a:solidFill>
              </a:rPr>
              <a:t>- осторожно применять у пожилых (возможно угнетение дыхания)</a:t>
            </a:r>
            <a:endParaRPr sz="2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200" dirty="0">
                <a:solidFill>
                  <a:srgbClr val="1CADE4"/>
                </a:solidFill>
              </a:rPr>
              <a:t> </a:t>
            </a:r>
            <a:r>
              <a:rPr lang="ru" sz="2200" dirty="0">
                <a:solidFill>
                  <a:schemeClr val="dk1"/>
                </a:solidFill>
              </a:rPr>
              <a:t>- снижения внимания в течение суток</a:t>
            </a:r>
            <a:endParaRPr sz="22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2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5610" t="13336" r="20896" b="11393"/>
          <a:stretch/>
        </p:blipFill>
        <p:spPr>
          <a:xfrm>
            <a:off x="6266688" y="1876775"/>
            <a:ext cx="2877312" cy="246408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 txBox="1">
            <a:spLocks noGrp="1"/>
          </p:cNvSpPr>
          <p:nvPr>
            <p:ph type="title"/>
          </p:nvPr>
        </p:nvSpPr>
        <p:spPr>
          <a:xfrm>
            <a:off x="701844" y="713249"/>
            <a:ext cx="764967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 dirty="0">
                <a:solidFill>
                  <a:srgbClr val="0D0D0D"/>
                </a:solidFill>
              </a:rPr>
              <a:t>Период полувыведения 5-24 ч.</a:t>
            </a:r>
            <a:endParaRPr sz="4000" dirty="0"/>
          </a:p>
        </p:txBody>
      </p:sp>
      <p:sp>
        <p:nvSpPr>
          <p:cNvPr id="134" name="Google Shape;134;p26"/>
          <p:cNvSpPr txBox="1">
            <a:spLocks noGrp="1"/>
          </p:cNvSpPr>
          <p:nvPr>
            <p:ph type="body" idx="1"/>
          </p:nvPr>
        </p:nvSpPr>
        <p:spPr>
          <a:xfrm>
            <a:off x="275124" y="1461300"/>
            <a:ext cx="8520600" cy="368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 dirty="0">
                <a:solidFill>
                  <a:srgbClr val="1CADE4"/>
                </a:solidFill>
              </a:rPr>
              <a:t> </a:t>
            </a:r>
            <a:r>
              <a:rPr lang="ru" sz="1600" b="1" dirty="0">
                <a:solidFill>
                  <a:schemeClr val="dk1"/>
                </a:solidFill>
              </a:rPr>
              <a:t>Алпразолам</a:t>
            </a:r>
            <a:endParaRPr sz="16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 dirty="0">
                <a:solidFill>
                  <a:srgbClr val="1CADE4"/>
                </a:solidFill>
              </a:rPr>
              <a:t> </a:t>
            </a:r>
            <a:r>
              <a:rPr lang="ru" sz="1600" dirty="0">
                <a:solidFill>
                  <a:schemeClr val="dk1"/>
                </a:solidFill>
              </a:rPr>
              <a:t>Синонимы: ксанакс, кассадан, алзолам, недрол. Период полувыведения 12 ч.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 dirty="0">
                <a:solidFill>
                  <a:srgbClr val="1CADE4"/>
                </a:solidFill>
              </a:rPr>
              <a:t> </a:t>
            </a:r>
            <a:r>
              <a:rPr lang="ru" sz="1600" dirty="0">
                <a:solidFill>
                  <a:schemeClr val="dk1"/>
                </a:solidFill>
              </a:rPr>
              <a:t>- мощный терапевтический эффект на симптомы страха, тревоги, депрессии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 dirty="0">
                <a:solidFill>
                  <a:srgbClr val="1CADE4"/>
                </a:solidFill>
              </a:rPr>
              <a:t> </a:t>
            </a:r>
            <a:r>
              <a:rPr lang="ru" sz="1600" dirty="0">
                <a:solidFill>
                  <a:schemeClr val="dk1"/>
                </a:solidFill>
              </a:rPr>
              <a:t>- вегетостабилизирующий эффект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 dirty="0">
                <a:solidFill>
                  <a:srgbClr val="1CADE4"/>
                </a:solidFill>
              </a:rPr>
              <a:t> </a:t>
            </a:r>
            <a:r>
              <a:rPr lang="ru" sz="1600" dirty="0">
                <a:solidFill>
                  <a:schemeClr val="dk1"/>
                </a:solidFill>
              </a:rPr>
              <a:t>- низкая частота побочных эффектов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 dirty="0">
                <a:solidFill>
                  <a:srgbClr val="1CADE4"/>
                </a:solidFill>
              </a:rPr>
              <a:t> </a:t>
            </a:r>
            <a:r>
              <a:rPr lang="ru" sz="1600" dirty="0">
                <a:solidFill>
                  <a:schemeClr val="dk1"/>
                </a:solidFill>
              </a:rPr>
              <a:t>- быстро всасывается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 dirty="0">
                <a:solidFill>
                  <a:srgbClr val="1CADE4"/>
                </a:solidFill>
              </a:rPr>
              <a:t> </a:t>
            </a:r>
            <a:r>
              <a:rPr lang="ru" sz="1600" dirty="0">
                <a:solidFill>
                  <a:schemeClr val="dk1"/>
                </a:solidFill>
              </a:rPr>
              <a:t>- хорошая переносимость у пожилых и ослабленных пациентов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 dirty="0">
                <a:solidFill>
                  <a:srgbClr val="1CADE4"/>
                </a:solidFill>
              </a:rPr>
              <a:t> </a:t>
            </a:r>
            <a:r>
              <a:rPr lang="ru" sz="1600" dirty="0">
                <a:solidFill>
                  <a:schemeClr val="dk1"/>
                </a:solidFill>
              </a:rPr>
              <a:t>- комплексное влияние на сон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 dirty="0">
                <a:solidFill>
                  <a:srgbClr val="1CADE4"/>
                </a:solidFill>
              </a:rPr>
              <a:t> </a:t>
            </a:r>
            <a:r>
              <a:rPr lang="ru" sz="1600" dirty="0">
                <a:solidFill>
                  <a:schemeClr val="dk1"/>
                </a:solidFill>
              </a:rPr>
              <a:t>- использование низких дозировок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200"/>
              </a:spcBef>
              <a:spcAft>
                <a:spcPts val="1600"/>
              </a:spcAft>
              <a:buNone/>
            </a:pPr>
            <a:endParaRPr sz="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3865" y="3591010"/>
            <a:ext cx="2750135" cy="144657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 txBox="1">
            <a:spLocks noGrp="1"/>
          </p:cNvSpPr>
          <p:nvPr>
            <p:ph type="title"/>
          </p:nvPr>
        </p:nvSpPr>
        <p:spPr>
          <a:xfrm>
            <a:off x="623400" y="67667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4000" dirty="0">
                <a:solidFill>
                  <a:srgbClr val="0D0D0D"/>
                </a:solidFill>
              </a:rPr>
              <a:t>Период полувыведения 5-24 ч.</a:t>
            </a:r>
            <a:endParaRPr sz="4000" dirty="0"/>
          </a:p>
        </p:txBody>
      </p:sp>
      <p:sp>
        <p:nvSpPr>
          <p:cNvPr id="140" name="Google Shape;140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222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200" dirty="0">
                <a:solidFill>
                  <a:srgbClr val="1CADE4"/>
                </a:solidFill>
              </a:rPr>
              <a:t> </a:t>
            </a:r>
            <a:r>
              <a:rPr lang="ru" sz="1900" b="1" dirty="0">
                <a:solidFill>
                  <a:schemeClr val="dk1"/>
                </a:solidFill>
              </a:rPr>
              <a:t>Алпразолам-ретард (ксанакс-ретард).</a:t>
            </a:r>
            <a:r>
              <a:rPr lang="ru" sz="1900" dirty="0">
                <a:solidFill>
                  <a:schemeClr val="dk1"/>
                </a:solidFill>
              </a:rPr>
              <a:t> Период полувыведения 12 ч.</a:t>
            </a:r>
            <a:endParaRPr sz="19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900" dirty="0">
                <a:solidFill>
                  <a:srgbClr val="1CADE4"/>
                </a:solidFill>
              </a:rPr>
              <a:t> </a:t>
            </a:r>
            <a:r>
              <a:rPr lang="ru" sz="1900" dirty="0">
                <a:solidFill>
                  <a:schemeClr val="dk1"/>
                </a:solidFill>
              </a:rPr>
              <a:t>- противотревожное действие в 4 раза превосходит обычный алпразолам</a:t>
            </a:r>
            <a:endParaRPr sz="19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900" dirty="0">
                <a:solidFill>
                  <a:srgbClr val="1CADE4"/>
                </a:solidFill>
              </a:rPr>
              <a:t> </a:t>
            </a:r>
            <a:r>
              <a:rPr lang="ru" sz="1900" dirty="0">
                <a:solidFill>
                  <a:schemeClr val="dk1"/>
                </a:solidFill>
              </a:rPr>
              <a:t>- достаточно 1-2 краткого приема препарата в сутки</a:t>
            </a:r>
            <a:endParaRPr sz="19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900" dirty="0">
                <a:solidFill>
                  <a:srgbClr val="1CADE4"/>
                </a:solidFill>
              </a:rPr>
              <a:t> </a:t>
            </a:r>
            <a:r>
              <a:rPr lang="ru" sz="1900" dirty="0">
                <a:solidFill>
                  <a:schemeClr val="dk1"/>
                </a:solidFill>
              </a:rPr>
              <a:t>- обеспецивает более продолжительную и постоянную концентрацию препарата в плазме</a:t>
            </a:r>
            <a:endParaRPr sz="19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900" dirty="0">
                <a:solidFill>
                  <a:srgbClr val="1CADE4"/>
                </a:solidFill>
              </a:rPr>
              <a:t> </a:t>
            </a:r>
            <a:r>
              <a:rPr lang="ru" sz="1900" dirty="0">
                <a:solidFill>
                  <a:schemeClr val="dk1"/>
                </a:solidFill>
              </a:rPr>
              <a:t>- меньшая частота побочных эффектов</a:t>
            </a:r>
            <a:endParaRPr sz="19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900" dirty="0">
                <a:solidFill>
                  <a:srgbClr val="1CADE4"/>
                </a:solidFill>
              </a:rPr>
              <a:t> </a:t>
            </a:r>
            <a:r>
              <a:rPr lang="ru" sz="1900" dirty="0">
                <a:solidFill>
                  <a:schemeClr val="dk1"/>
                </a:solidFill>
              </a:rPr>
              <a:t>- снижена опасность </a:t>
            </a:r>
            <a:r>
              <a:rPr lang="ru" sz="1900" dirty="0" smtClean="0">
                <a:solidFill>
                  <a:schemeClr val="dk1"/>
                </a:solidFill>
              </a:rPr>
              <a:t>формирования</a:t>
            </a: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900" dirty="0" smtClean="0">
                <a:solidFill>
                  <a:schemeClr val="dk1"/>
                </a:solidFill>
              </a:rPr>
              <a:t> </a:t>
            </a:r>
            <a:r>
              <a:rPr lang="ru" sz="1900" dirty="0">
                <a:solidFill>
                  <a:schemeClr val="dk1"/>
                </a:solidFill>
              </a:rPr>
              <a:t>зависимости</a:t>
            </a:r>
            <a:endParaRPr sz="19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2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8960" t="30957" r="6048" b="24108"/>
          <a:stretch/>
        </p:blipFill>
        <p:spPr>
          <a:xfrm>
            <a:off x="5108448" y="2950464"/>
            <a:ext cx="4035552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 txBox="1">
            <a:spLocks noGrp="1"/>
          </p:cNvSpPr>
          <p:nvPr>
            <p:ph type="title"/>
          </p:nvPr>
        </p:nvSpPr>
        <p:spPr>
          <a:xfrm>
            <a:off x="623400" y="68886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4000" dirty="0">
                <a:solidFill>
                  <a:srgbClr val="0D0D0D"/>
                </a:solidFill>
              </a:rPr>
              <a:t>Период полувыведения 5-24 ч.</a:t>
            </a:r>
            <a:endParaRPr sz="4000" dirty="0"/>
          </a:p>
        </p:txBody>
      </p:sp>
      <p:sp>
        <p:nvSpPr>
          <p:cNvPr id="146" name="Google Shape;146;p2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200" b="1" dirty="0">
                <a:solidFill>
                  <a:srgbClr val="1CADE4"/>
                </a:solidFill>
              </a:rPr>
              <a:t> </a:t>
            </a:r>
            <a:r>
              <a:rPr lang="ru" sz="2200" b="1" dirty="0">
                <a:solidFill>
                  <a:schemeClr val="dk1"/>
                </a:solidFill>
              </a:rPr>
              <a:t>Лоразепам</a:t>
            </a:r>
            <a:endParaRPr sz="22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200" dirty="0">
                <a:solidFill>
                  <a:srgbClr val="1CADE4"/>
                </a:solidFill>
              </a:rPr>
              <a:t> </a:t>
            </a:r>
            <a:r>
              <a:rPr lang="ru" sz="2200" dirty="0">
                <a:solidFill>
                  <a:schemeClr val="dk1"/>
                </a:solidFill>
              </a:rPr>
              <a:t>Синонимы: ативан, аполоразепам, мерлит, теместа</a:t>
            </a:r>
            <a:endParaRPr sz="2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200" dirty="0">
                <a:solidFill>
                  <a:srgbClr val="1CADE4"/>
                </a:solidFill>
              </a:rPr>
              <a:t> </a:t>
            </a:r>
            <a:r>
              <a:rPr lang="ru" sz="2200" dirty="0">
                <a:solidFill>
                  <a:schemeClr val="dk1"/>
                </a:solidFill>
              </a:rPr>
              <a:t>- быстро всасывается</a:t>
            </a:r>
            <a:endParaRPr sz="2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200" dirty="0">
                <a:solidFill>
                  <a:srgbClr val="1CADE4"/>
                </a:solidFill>
              </a:rPr>
              <a:t> </a:t>
            </a:r>
            <a:r>
              <a:rPr lang="ru" sz="2200" dirty="0">
                <a:solidFill>
                  <a:schemeClr val="dk1"/>
                </a:solidFill>
              </a:rPr>
              <a:t>- умеренный снотворный эффект</a:t>
            </a:r>
            <a:endParaRPr sz="2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200" dirty="0">
                <a:solidFill>
                  <a:srgbClr val="1CADE4"/>
                </a:solidFill>
              </a:rPr>
              <a:t> </a:t>
            </a:r>
            <a:r>
              <a:rPr lang="ru" sz="2200" dirty="0">
                <a:solidFill>
                  <a:schemeClr val="dk1"/>
                </a:solidFill>
              </a:rPr>
              <a:t>- противосудорожная активность</a:t>
            </a:r>
            <a:endParaRPr sz="2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200" dirty="0">
                <a:solidFill>
                  <a:srgbClr val="1CADE4"/>
                </a:solidFill>
              </a:rPr>
              <a:t> </a:t>
            </a:r>
            <a:r>
              <a:rPr lang="ru" sz="2200" dirty="0">
                <a:solidFill>
                  <a:schemeClr val="dk1"/>
                </a:solidFill>
              </a:rPr>
              <a:t>- возможна сухость во рту, тошнота, </a:t>
            </a:r>
            <a:endParaRPr lang="ru" sz="2200" dirty="0" smtClean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200" dirty="0" smtClean="0">
                <a:solidFill>
                  <a:schemeClr val="dk1"/>
                </a:solidFill>
              </a:rPr>
              <a:t>   атаксия</a:t>
            </a:r>
            <a:endParaRPr sz="22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2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29024" b="4160"/>
          <a:stretch/>
        </p:blipFill>
        <p:spPr>
          <a:xfrm>
            <a:off x="5069544" y="2404784"/>
            <a:ext cx="3491886" cy="233313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"/>
          <p:cNvSpPr txBox="1">
            <a:spLocks noGrp="1"/>
          </p:cNvSpPr>
          <p:nvPr>
            <p:ph type="title"/>
          </p:nvPr>
        </p:nvSpPr>
        <p:spPr>
          <a:xfrm>
            <a:off x="572100" y="654545"/>
            <a:ext cx="8520600" cy="6134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900" dirty="0">
                <a:solidFill>
                  <a:srgbClr val="0D0D0D"/>
                </a:solidFill>
              </a:rPr>
              <a:t>Период полувыведения менее 5 ч.</a:t>
            </a:r>
            <a:endParaRPr sz="3900" dirty="0"/>
          </a:p>
        </p:txBody>
      </p:sp>
      <p:sp>
        <p:nvSpPr>
          <p:cNvPr id="152" name="Google Shape;152;p29"/>
          <p:cNvSpPr txBox="1">
            <a:spLocks noGrp="1"/>
          </p:cNvSpPr>
          <p:nvPr>
            <p:ph type="body" idx="1"/>
          </p:nvPr>
        </p:nvSpPr>
        <p:spPr>
          <a:xfrm>
            <a:off x="287316" y="1376376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 dirty="0">
                <a:solidFill>
                  <a:srgbClr val="1CADE4"/>
                </a:solidFill>
              </a:rPr>
              <a:t> </a:t>
            </a:r>
            <a:r>
              <a:rPr lang="ru" sz="1200" b="1" dirty="0">
                <a:solidFill>
                  <a:schemeClr val="dk1"/>
                </a:solidFill>
              </a:rPr>
              <a:t>Триазолам</a:t>
            </a:r>
            <a:endParaRPr sz="12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 dirty="0">
                <a:solidFill>
                  <a:srgbClr val="1CADE4"/>
                </a:solidFill>
              </a:rPr>
              <a:t> </a:t>
            </a:r>
            <a:r>
              <a:rPr lang="ru" sz="1200" dirty="0">
                <a:solidFill>
                  <a:schemeClr val="dk1"/>
                </a:solidFill>
              </a:rPr>
              <a:t>Синоним: хальцион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 dirty="0">
                <a:solidFill>
                  <a:srgbClr val="1CADE4"/>
                </a:solidFill>
              </a:rPr>
              <a:t> </a:t>
            </a:r>
            <a:r>
              <a:rPr lang="ru" sz="1200" dirty="0">
                <a:solidFill>
                  <a:schemeClr val="dk1"/>
                </a:solidFill>
              </a:rPr>
              <a:t>- лучшее лекарство при бессоннице в момент засыпания благодаря быстрому поглощению организмом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 dirty="0">
                <a:solidFill>
                  <a:srgbClr val="1CADE4"/>
                </a:solidFill>
              </a:rPr>
              <a:t> </a:t>
            </a:r>
            <a:r>
              <a:rPr lang="ru" sz="1200" dirty="0">
                <a:solidFill>
                  <a:schemeClr val="dk1"/>
                </a:solidFill>
              </a:rPr>
              <a:t>- может приниматься перед самым отходом ко сну или даже в середине ночи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 dirty="0">
                <a:solidFill>
                  <a:srgbClr val="1CADE4"/>
                </a:solidFill>
              </a:rPr>
              <a:t> </a:t>
            </a:r>
            <a:r>
              <a:rPr lang="ru" sz="1200" dirty="0">
                <a:solidFill>
                  <a:schemeClr val="dk1"/>
                </a:solidFill>
              </a:rPr>
              <a:t>- обеспечивает 5-6 ч сна без ощущения утреннего "похмелья"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 dirty="0">
                <a:solidFill>
                  <a:srgbClr val="1CADE4"/>
                </a:solidFill>
              </a:rPr>
              <a:t> </a:t>
            </a:r>
            <a:r>
              <a:rPr lang="ru" sz="1200" dirty="0">
                <a:solidFill>
                  <a:schemeClr val="dk1"/>
                </a:solidFill>
              </a:rPr>
              <a:t>- не накапливается в организме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 dirty="0">
                <a:solidFill>
                  <a:srgbClr val="1CADE4"/>
                </a:solidFill>
              </a:rPr>
              <a:t> </a:t>
            </a:r>
            <a:r>
              <a:rPr lang="ru" sz="1200" dirty="0">
                <a:solidFill>
                  <a:schemeClr val="dk1"/>
                </a:solidFill>
              </a:rPr>
              <a:t>- допускает максимально нормальную дневную деятельность, может даже ускорять реакцию в дневное время, когда принимается вечером перед сном</a:t>
            </a:r>
            <a:endParaRPr sz="1200" dirty="0"/>
          </a:p>
        </p:txBody>
      </p:sp>
      <p:sp>
        <p:nvSpPr>
          <p:cNvPr id="153" name="Google Shape;153;p29"/>
          <p:cNvSpPr txBox="1">
            <a:spLocks noGrp="1"/>
          </p:cNvSpPr>
          <p:nvPr>
            <p:ph type="body" idx="2"/>
          </p:nvPr>
        </p:nvSpPr>
        <p:spPr>
          <a:xfrm>
            <a:off x="4287216" y="1581156"/>
            <a:ext cx="3999900" cy="347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 dirty="0">
                <a:solidFill>
                  <a:schemeClr val="dk1"/>
                </a:solidFill>
              </a:rPr>
              <a:t> </a:t>
            </a:r>
            <a:r>
              <a:rPr lang="ru" sz="1200" dirty="0">
                <a:solidFill>
                  <a:schemeClr val="dk1"/>
                </a:solidFill>
              </a:rPr>
              <a:t>- быстрая фаза сна откладывается, но по количеству не изменяется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 dirty="0">
                <a:solidFill>
                  <a:srgbClr val="1CADE4"/>
                </a:solidFill>
              </a:rPr>
              <a:t> </a:t>
            </a:r>
            <a:r>
              <a:rPr lang="ru" sz="1200" dirty="0">
                <a:solidFill>
                  <a:schemeClr val="dk1"/>
                </a:solidFill>
              </a:rPr>
              <a:t>- безопасен при лечении пожилых и ослабленных пациентов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 dirty="0">
                <a:solidFill>
                  <a:srgbClr val="1CADE4"/>
                </a:solidFill>
              </a:rPr>
              <a:t> </a:t>
            </a:r>
            <a:r>
              <a:rPr lang="ru" sz="1200" dirty="0">
                <a:solidFill>
                  <a:schemeClr val="dk1"/>
                </a:solidFill>
              </a:rPr>
              <a:t>- сон может быть не очень глубоким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 dirty="0">
                <a:solidFill>
                  <a:srgbClr val="1CADE4"/>
                </a:solidFill>
              </a:rPr>
              <a:t> </a:t>
            </a:r>
            <a:r>
              <a:rPr lang="ru" sz="1200" dirty="0">
                <a:solidFill>
                  <a:schemeClr val="dk1"/>
                </a:solidFill>
              </a:rPr>
              <a:t>- в дневное время может быть беспокойство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 dirty="0">
                <a:solidFill>
                  <a:srgbClr val="1CADE4"/>
                </a:solidFill>
              </a:rPr>
              <a:t> </a:t>
            </a:r>
            <a:r>
              <a:rPr lang="ru" sz="1200" dirty="0">
                <a:solidFill>
                  <a:schemeClr val="dk1"/>
                </a:solidFill>
              </a:rPr>
              <a:t>- внезапное прекращение приема может вести к явлениям абстиненции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 dirty="0">
                <a:solidFill>
                  <a:srgbClr val="1CADE4"/>
                </a:solidFill>
              </a:rPr>
              <a:t> </a:t>
            </a:r>
            <a:r>
              <a:rPr lang="ru" sz="1200" dirty="0">
                <a:solidFill>
                  <a:schemeClr val="dk1"/>
                </a:solidFill>
              </a:rPr>
              <a:t>- редко может быть нарушение памяти, атаксия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700" dirty="0">
                <a:solidFill>
                  <a:srgbClr val="1CADE4"/>
                </a:solidFill>
              </a:rPr>
              <a:t> </a:t>
            </a:r>
            <a:endParaRPr sz="700" dirty="0">
              <a:solidFill>
                <a:srgbClr val="1CADE4"/>
              </a:solidFill>
            </a:endParaRPr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6871"/>
          <a:stretch/>
        </p:blipFill>
        <p:spPr>
          <a:xfrm>
            <a:off x="7605276" y="3546348"/>
            <a:ext cx="1487424" cy="159715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/>
          <p:cNvSpPr txBox="1">
            <a:spLocks noGrp="1"/>
          </p:cNvSpPr>
          <p:nvPr>
            <p:ph type="title"/>
          </p:nvPr>
        </p:nvSpPr>
        <p:spPr>
          <a:xfrm>
            <a:off x="623400" y="69109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 dirty="0">
                <a:solidFill>
                  <a:srgbClr val="0D0D0D"/>
                </a:solidFill>
              </a:rPr>
              <a:t>Другие бензодиазепины</a:t>
            </a:r>
            <a:endParaRPr sz="4000" dirty="0"/>
          </a:p>
        </p:txBody>
      </p:sp>
      <p:sp>
        <p:nvSpPr>
          <p:cNvPr id="159" name="Google Shape;159;p30"/>
          <p:cNvSpPr txBox="1">
            <a:spLocks noGrp="1"/>
          </p:cNvSpPr>
          <p:nvPr>
            <p:ph type="body" idx="1"/>
          </p:nvPr>
        </p:nvSpPr>
        <p:spPr>
          <a:xfrm>
            <a:off x="336084" y="1469467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200" b="1" dirty="0">
                <a:solidFill>
                  <a:srgbClr val="1CADE4"/>
                </a:solidFill>
              </a:rPr>
              <a:t> </a:t>
            </a:r>
            <a:r>
              <a:rPr lang="ru" sz="2200" b="1" dirty="0">
                <a:solidFill>
                  <a:schemeClr val="dk1"/>
                </a:solidFill>
              </a:rPr>
              <a:t>Карбамазепин (финлепсин)</a:t>
            </a:r>
            <a:endParaRPr sz="22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200" dirty="0">
                <a:solidFill>
                  <a:srgbClr val="1CADE4"/>
                </a:solidFill>
              </a:rPr>
              <a:t> </a:t>
            </a:r>
            <a:r>
              <a:rPr lang="ru" sz="2200" dirty="0">
                <a:solidFill>
                  <a:schemeClr val="dk1"/>
                </a:solidFill>
              </a:rPr>
              <a:t>Предпочтителен при нарушениях сна, вызываемых болевым синдромом, при выраженной полиурии (при несахарном диабете).</a:t>
            </a:r>
            <a:endParaRPr sz="2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ru" sz="2200" dirty="0">
                <a:solidFill>
                  <a:srgbClr val="1CADE4"/>
                </a:solidFill>
              </a:rPr>
              <a:t> </a:t>
            </a:r>
            <a:r>
              <a:rPr lang="ru" sz="2200" dirty="0">
                <a:solidFill>
                  <a:schemeClr val="dk1"/>
                </a:solidFill>
              </a:rPr>
              <a:t>Средняя лечебная дозировка 600-800 мг/сут.</a:t>
            </a:r>
            <a:endParaRPr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24178" b="24148"/>
          <a:stretch/>
        </p:blipFill>
        <p:spPr>
          <a:xfrm>
            <a:off x="5487162" y="3310564"/>
            <a:ext cx="3547110" cy="183293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1"/>
          <p:cNvSpPr txBox="1">
            <a:spLocks noGrp="1"/>
          </p:cNvSpPr>
          <p:nvPr>
            <p:ph type="title"/>
          </p:nvPr>
        </p:nvSpPr>
        <p:spPr>
          <a:xfrm>
            <a:off x="738420" y="603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ru-RU" sz="4000" dirty="0"/>
              <a:t>Клоназепам (</a:t>
            </a:r>
            <a:r>
              <a:rPr lang="ru-RU" sz="4000" dirty="0" err="1"/>
              <a:t>антелепсин</a:t>
            </a:r>
            <a:r>
              <a:rPr lang="ru-RU" sz="4000" dirty="0"/>
              <a:t>)</a:t>
            </a:r>
            <a:r>
              <a:rPr lang="ru-RU" sz="3700" b="1" dirty="0"/>
              <a:t/>
            </a:r>
            <a:br>
              <a:rPr lang="ru-RU" sz="3700" b="1" dirty="0"/>
            </a:br>
            <a:endParaRPr sz="3700" b="1" dirty="0"/>
          </a:p>
        </p:txBody>
      </p:sp>
      <p:sp>
        <p:nvSpPr>
          <p:cNvPr id="165" name="Google Shape;165;p31"/>
          <p:cNvSpPr txBox="1">
            <a:spLocks noGrp="1"/>
          </p:cNvSpPr>
          <p:nvPr>
            <p:ph type="body" idx="1"/>
          </p:nvPr>
        </p:nvSpPr>
        <p:spPr>
          <a:xfrm>
            <a:off x="311700" y="1176475"/>
            <a:ext cx="8520600" cy="33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200" dirty="0" smtClean="0">
                <a:solidFill>
                  <a:schemeClr val="dk1"/>
                </a:solidFill>
              </a:rPr>
              <a:t>Эффективн </a:t>
            </a:r>
            <a:r>
              <a:rPr lang="ru" sz="2200" dirty="0">
                <a:solidFill>
                  <a:schemeClr val="dk1"/>
                </a:solidFill>
              </a:rPr>
              <a:t>при нарушениях сна при экстапирамидных синдромах, панических атаках, нарушениях ритма сердца, синдроме беспокойных ног, эпилепсии.</a:t>
            </a:r>
            <a:endParaRPr sz="2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200" dirty="0">
                <a:solidFill>
                  <a:srgbClr val="1CADE4"/>
                </a:solidFill>
              </a:rPr>
              <a:t> </a:t>
            </a:r>
            <a:r>
              <a:rPr lang="ru" sz="2200" dirty="0">
                <a:solidFill>
                  <a:schemeClr val="dk1"/>
                </a:solidFill>
              </a:rPr>
              <a:t>Средняя лечебная дозировка 6-8 мг/сут.</a:t>
            </a:r>
            <a:endParaRPr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6934" t="25363" r="17407" b="27230"/>
          <a:stretch/>
        </p:blipFill>
        <p:spPr>
          <a:xfrm>
            <a:off x="5455116" y="2703175"/>
            <a:ext cx="3377184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677460" y="640735"/>
            <a:ext cx="610129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 dirty="0">
                <a:solidFill>
                  <a:srgbClr val="0D0D0D"/>
                </a:solidFill>
              </a:rPr>
              <a:t>План презентации</a:t>
            </a:r>
            <a:endParaRPr sz="4000" dirty="0"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518964" y="1396315"/>
            <a:ext cx="7905708" cy="34164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73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500"/>
              <a:buAutoNum type="arabicPeriod"/>
            </a:pPr>
            <a:r>
              <a:rPr lang="ru" sz="2500" dirty="0">
                <a:solidFill>
                  <a:srgbClr val="000000"/>
                </a:solidFill>
              </a:rPr>
              <a:t>виды терапии бессонницы</a:t>
            </a:r>
            <a:endParaRPr sz="2500" dirty="0">
              <a:solidFill>
                <a:srgbClr val="000000"/>
              </a:solidFill>
            </a:endParaRPr>
          </a:p>
          <a:p>
            <a:pPr marL="457200" lvl="0" indent="-387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AutoNum type="arabicPeriod"/>
            </a:pPr>
            <a:r>
              <a:rPr lang="ru" sz="2500" dirty="0">
                <a:solidFill>
                  <a:srgbClr val="000000"/>
                </a:solidFill>
              </a:rPr>
              <a:t>лекарственная терапия бессонницы</a:t>
            </a:r>
            <a:endParaRPr sz="2500" dirty="0">
              <a:solidFill>
                <a:srgbClr val="000000"/>
              </a:solidFill>
            </a:endParaRPr>
          </a:p>
          <a:p>
            <a:pPr marL="457200" lvl="0" indent="-387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AutoNum type="arabicPeriod"/>
            </a:pPr>
            <a:r>
              <a:rPr lang="ru" sz="2500" dirty="0">
                <a:solidFill>
                  <a:srgbClr val="000000"/>
                </a:solidFill>
              </a:rPr>
              <a:t>транквилизаторы. понятие. </a:t>
            </a:r>
            <a:endParaRPr sz="2500" u="sng" dirty="0">
              <a:solidFill>
                <a:srgbClr val="000000"/>
              </a:solidFill>
            </a:endParaRPr>
          </a:p>
          <a:p>
            <a:pPr marL="457200" lvl="0" indent="-387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AutoNum type="arabicPeriod"/>
            </a:pPr>
            <a:r>
              <a:rPr lang="ru" sz="2500" dirty="0">
                <a:solidFill>
                  <a:srgbClr val="000000"/>
                </a:solidFill>
              </a:rPr>
              <a:t>виды транквилизаторов применяемых в терапии бессонницы</a:t>
            </a:r>
            <a:endParaRPr sz="25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2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2"/>
          <p:cNvSpPr txBox="1">
            <a:spLocks noGrp="1"/>
          </p:cNvSpPr>
          <p:nvPr>
            <p:ph type="title"/>
          </p:nvPr>
        </p:nvSpPr>
        <p:spPr>
          <a:xfrm>
            <a:off x="623400" y="0"/>
            <a:ext cx="8520600" cy="19141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3900" dirty="0"/>
              <a:t>Небензодиазепиновые транквилизаторы (циклопирролоны)</a:t>
            </a:r>
            <a:endParaRPr sz="3900" dirty="0"/>
          </a:p>
        </p:txBody>
      </p:sp>
      <p:sp>
        <p:nvSpPr>
          <p:cNvPr id="171" name="Google Shape;171;p32"/>
          <p:cNvSpPr txBox="1">
            <a:spLocks noGrp="1"/>
          </p:cNvSpPr>
          <p:nvPr>
            <p:ph type="body" idx="1"/>
          </p:nvPr>
        </p:nvSpPr>
        <p:spPr>
          <a:xfrm>
            <a:off x="518964" y="1914144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00" b="1" dirty="0">
                <a:solidFill>
                  <a:schemeClr val="dk1"/>
                </a:solidFill>
              </a:rPr>
              <a:t>Имован</a:t>
            </a:r>
            <a:endParaRPr sz="15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00" dirty="0">
                <a:solidFill>
                  <a:srgbClr val="1CADE4"/>
                </a:solidFill>
              </a:rPr>
              <a:t> </a:t>
            </a:r>
            <a:r>
              <a:rPr lang="ru" sz="1500" dirty="0">
                <a:solidFill>
                  <a:schemeClr val="dk1"/>
                </a:solidFill>
              </a:rPr>
              <a:t>Синоним: зопиклон.</a:t>
            </a:r>
            <a:endParaRPr sz="15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00" dirty="0">
                <a:solidFill>
                  <a:srgbClr val="1CADE4"/>
                </a:solidFill>
              </a:rPr>
              <a:t> </a:t>
            </a:r>
            <a:r>
              <a:rPr lang="ru" sz="1500" dirty="0">
                <a:solidFill>
                  <a:schemeClr val="dk1"/>
                </a:solidFill>
              </a:rPr>
              <a:t>- структурно отличается от бензодиазепинов и барбитуратов</a:t>
            </a:r>
            <a:endParaRPr sz="15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00" dirty="0">
                <a:solidFill>
                  <a:srgbClr val="1CADE4"/>
                </a:solidFill>
              </a:rPr>
              <a:t> </a:t>
            </a:r>
            <a:r>
              <a:rPr lang="ru" sz="1500" dirty="0">
                <a:solidFill>
                  <a:schemeClr val="dk1"/>
                </a:solidFill>
              </a:rPr>
              <a:t>- быстро вызывает сон, не уменьшая доли быстрого сна</a:t>
            </a:r>
            <a:endParaRPr sz="15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00" dirty="0">
                <a:solidFill>
                  <a:srgbClr val="1CADE4"/>
                </a:solidFill>
              </a:rPr>
              <a:t> </a:t>
            </a:r>
            <a:r>
              <a:rPr lang="ru" sz="1500" dirty="0">
                <a:solidFill>
                  <a:schemeClr val="dk1"/>
                </a:solidFill>
              </a:rPr>
              <a:t>- короткий период полувыведения обеспечивает отсутствие кумуляции</a:t>
            </a:r>
            <a:endParaRPr sz="15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00" dirty="0">
                <a:solidFill>
                  <a:srgbClr val="1CADE4"/>
                </a:solidFill>
              </a:rPr>
              <a:t> </a:t>
            </a:r>
            <a:r>
              <a:rPr lang="ru" sz="1500" dirty="0">
                <a:solidFill>
                  <a:schemeClr val="dk1"/>
                </a:solidFill>
              </a:rPr>
              <a:t>- частый побочный эффект в виде ощущения горького или металлического вкуса во рту</a:t>
            </a:r>
            <a:endParaRPr sz="15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00" dirty="0">
                <a:solidFill>
                  <a:srgbClr val="1CADE4"/>
                </a:solidFill>
              </a:rPr>
              <a:t> </a:t>
            </a:r>
            <a:r>
              <a:rPr lang="ru" sz="1500" dirty="0">
                <a:solidFill>
                  <a:schemeClr val="dk1"/>
                </a:solidFill>
              </a:rPr>
              <a:t>- может отмечаться сонливость, головокружение, нарушения координации при пробуждении.</a:t>
            </a:r>
            <a:endParaRPr sz="2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200"/>
              </a:spcBef>
              <a:spcAft>
                <a:spcPts val="1600"/>
              </a:spcAft>
              <a:buNone/>
            </a:pPr>
            <a:endParaRPr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3329" t="13952" r="24533" b="10873"/>
          <a:stretch/>
        </p:blipFill>
        <p:spPr>
          <a:xfrm>
            <a:off x="5822792" y="1056912"/>
            <a:ext cx="3065176" cy="232027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40427"/>
          <a:stretch/>
        </p:blipFill>
        <p:spPr>
          <a:xfrm>
            <a:off x="7120128" y="1554811"/>
            <a:ext cx="1889760" cy="3373829"/>
          </a:xfrm>
          <a:prstGeom prst="rect">
            <a:avLst/>
          </a:prstGeom>
        </p:spPr>
      </p:pic>
      <p:sp>
        <p:nvSpPr>
          <p:cNvPr id="176" name="Google Shape;176;p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33"/>
          <p:cNvSpPr txBox="1">
            <a:spLocks noGrp="1"/>
          </p:cNvSpPr>
          <p:nvPr>
            <p:ph type="body" idx="1"/>
          </p:nvPr>
        </p:nvSpPr>
        <p:spPr>
          <a:xfrm>
            <a:off x="1316736" y="2279905"/>
            <a:ext cx="6303264" cy="8412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4800" dirty="0">
                <a:solidFill>
                  <a:srgbClr val="0D0D0D"/>
                </a:solidFill>
              </a:rPr>
              <a:t>Спасибо за внимание</a:t>
            </a:r>
            <a:endParaRPr sz="4800" dirty="0">
              <a:solidFill>
                <a:srgbClr val="0D0D0D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806742" y="543198"/>
            <a:ext cx="8081226" cy="9929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" sz="4000" dirty="0" smtClean="0"/>
              <a:t>Терапия бессонницы </a:t>
            </a:r>
            <a:r>
              <a:rPr lang="ru-RU" sz="4000" dirty="0" smtClean="0"/>
              <a:t>Нелекарственная</a:t>
            </a:r>
            <a:r>
              <a:rPr lang="ru" dirty="0" smtClean="0"/>
              <a:t> </a:t>
            </a:r>
            <a:endParaRPr dirty="0"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2"/>
          </p:nvPr>
        </p:nvSpPr>
        <p:spPr>
          <a:xfrm>
            <a:off x="475488" y="1670304"/>
            <a:ext cx="8412480" cy="43339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spcAft>
                <a:spcPts val="1600"/>
              </a:spcAft>
              <a:buClr>
                <a:schemeClr val="dk1"/>
              </a:buClr>
              <a:buSzPts val="1100"/>
              <a:buNone/>
            </a:pPr>
            <a:r>
              <a:rPr lang="ru-RU" sz="1800" b="1" dirty="0" smtClean="0"/>
              <a:t> </a:t>
            </a:r>
            <a:r>
              <a:rPr lang="ru-RU" sz="1700" b="1" dirty="0" err="1" smtClean="0"/>
              <a:t>Когнитивно</a:t>
            </a:r>
            <a:r>
              <a:rPr lang="ru-RU" sz="1700" b="1" dirty="0" smtClean="0"/>
              <a:t>-поведенческая </a:t>
            </a:r>
            <a:r>
              <a:rPr lang="ru-RU" sz="1700" b="1" dirty="0"/>
              <a:t>терапия </a:t>
            </a:r>
            <a:r>
              <a:rPr lang="ru-RU" sz="1700" b="1" dirty="0" err="1"/>
              <a:t>инсомнии</a:t>
            </a:r>
            <a:r>
              <a:rPr lang="ru-RU" sz="1700" b="1" dirty="0"/>
              <a:t> </a:t>
            </a:r>
            <a:r>
              <a:rPr lang="ru-RU" sz="1700" dirty="0"/>
              <a:t>(КПТ-И; </a:t>
            </a:r>
            <a:r>
              <a:rPr lang="ru-RU" sz="1700" dirty="0" err="1"/>
              <a:t>Cognitive</a:t>
            </a:r>
            <a:r>
              <a:rPr lang="ru-RU" sz="1700" dirty="0"/>
              <a:t> </a:t>
            </a:r>
            <a:r>
              <a:rPr lang="ru-RU" sz="1700" dirty="0" err="1"/>
              <a:t>Behavioural</a:t>
            </a:r>
            <a:r>
              <a:rPr lang="ru-RU" sz="1700" dirty="0"/>
              <a:t> </a:t>
            </a:r>
            <a:r>
              <a:rPr lang="ru-RU" sz="1700" dirty="0" err="1"/>
              <a:t>Therapy</a:t>
            </a:r>
            <a:r>
              <a:rPr lang="ru-RU" sz="1700" dirty="0"/>
              <a:t> </a:t>
            </a:r>
            <a:r>
              <a:rPr lang="ru-RU" sz="1700" dirty="0" err="1"/>
              <a:t>for</a:t>
            </a:r>
            <a:r>
              <a:rPr lang="ru-RU" sz="1700" dirty="0"/>
              <a:t> </a:t>
            </a:r>
            <a:r>
              <a:rPr lang="ru-RU" sz="1700" dirty="0" err="1"/>
              <a:t>Insomnia</a:t>
            </a:r>
            <a:r>
              <a:rPr lang="ru-RU" sz="1700" dirty="0"/>
              <a:t>, CBT-I) – комплекс мероприятий, направленных на устранение провоцирующих и поддерживающих факторов </a:t>
            </a:r>
            <a:r>
              <a:rPr lang="ru-RU" sz="1700" dirty="0" err="1"/>
              <a:t>инсомнии</a:t>
            </a:r>
            <a:r>
              <a:rPr lang="ru-RU" sz="1700" dirty="0"/>
              <a:t> (поведенческих, когнитивных и психологических): несоблюдение режима и привычек сна, </a:t>
            </a:r>
            <a:r>
              <a:rPr lang="ru-RU" sz="1700" dirty="0" err="1"/>
              <a:t>гиперактивацию</a:t>
            </a:r>
            <a:r>
              <a:rPr lang="ru-RU" sz="1700" dirty="0"/>
              <a:t> и тревожность, </a:t>
            </a:r>
            <a:r>
              <a:rPr lang="ru-RU" sz="1700" dirty="0" err="1"/>
              <a:t>дисфункциональные</a:t>
            </a:r>
            <a:r>
              <a:rPr lang="ru-RU" sz="1700" dirty="0"/>
              <a:t> представления о сне</a:t>
            </a:r>
            <a:r>
              <a:rPr lang="ru-RU" sz="1700" dirty="0" smtClean="0"/>
              <a:t>.</a:t>
            </a:r>
            <a:endParaRPr lang="ru-RU" sz="1700" dirty="0"/>
          </a:p>
          <a:p>
            <a:pPr marL="0" lvl="0" indent="0" algn="just">
              <a:spcAft>
                <a:spcPts val="1600"/>
              </a:spcAft>
              <a:buClr>
                <a:schemeClr val="dk1"/>
              </a:buClr>
              <a:buSzPts val="1100"/>
              <a:buNone/>
            </a:pPr>
            <a:r>
              <a:rPr lang="ru-RU" sz="1700" b="1" dirty="0"/>
              <a:t>Когнитивная часть избавляет от ошибок мышления.</a:t>
            </a:r>
            <a:r>
              <a:rPr lang="ru-RU" sz="1700" dirty="0"/>
              <a:t> Она дает объективную информацию, разъясняет, развенчивает заблуждения относительно сна твердыми фактами; помогает помять, что правильно, а что нет; создает аргументацию и мотивацию для работы</a:t>
            </a:r>
            <a:r>
              <a:rPr lang="ru-RU" sz="1700" dirty="0" smtClean="0"/>
              <a:t>.</a:t>
            </a:r>
            <a:endParaRPr lang="ru-RU" sz="1700" dirty="0"/>
          </a:p>
          <a:p>
            <a:pPr marL="0" lvl="0" indent="0" algn="just">
              <a:spcAft>
                <a:spcPts val="1600"/>
              </a:spcAft>
              <a:buClr>
                <a:schemeClr val="dk1"/>
              </a:buClr>
              <a:buSzPts val="1100"/>
              <a:buNone/>
            </a:pPr>
            <a:r>
              <a:rPr lang="ru-RU" sz="1700" b="1" dirty="0"/>
              <a:t>Поведенческая часть устраняет ошибки поведения: </a:t>
            </a:r>
            <a:r>
              <a:rPr lang="ru-RU" sz="1700" dirty="0"/>
              <a:t>проводя поведенческую терапию, человек выполняет конкретные полезные рекомендации, совершает действия в правильном направлении.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737104" y="1670304"/>
            <a:ext cx="4943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​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701844" y="445025"/>
            <a:ext cx="8112972" cy="10359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 dirty="0"/>
              <a:t>Лекарственная </a:t>
            </a:r>
            <a:r>
              <a:rPr lang="ru" sz="4000" dirty="0" smtClean="0"/>
              <a:t>терапия бессонницы</a:t>
            </a:r>
            <a:endParaRPr sz="4000" dirty="0"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189780" y="1481021"/>
            <a:ext cx="8520600" cy="35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Принципы назначения снотворных средств: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●"/>
            </a:pPr>
            <a:r>
              <a:rPr lang="ru" sz="1300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Лечение инсомнии рекомендуется начинать с растительных препаратов или безрецептурных средств. Эти препараты создают наименьшие проблемы для пациентов, легко могут быть отменены в дальнейшем.</a:t>
            </a:r>
            <a:endParaRPr sz="1300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●"/>
            </a:pPr>
            <a:r>
              <a:rPr lang="ru" sz="1300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Большинство специалистов предпочитают использовать "короткоживущие" препараты, которые не имеют постсомнических проблем, не вызывают вялости и сонливости в период бодрствования, не оказывают влияния на моторные функции. Особенности важно это при лечении людей, которые хотят сохранить профессионально-трудовую активность (амбулаторные больные, работающие на производстве, водители и т.д.).</a:t>
            </a:r>
            <a:endParaRPr sz="1300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●"/>
            </a:pPr>
            <a:r>
              <a:rPr lang="ru" sz="1300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Длительность назначения снотворных препаратов не должны превышать 3 недели (оптимальный срок - 10-14 дней). За этот период, как правило, не формируется привыкание и зависимость, а также синдром отмены. В то же время удается воздействовать на причину расстройства.</a:t>
            </a:r>
            <a:endParaRPr sz="1300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●"/>
            </a:pPr>
            <a:r>
              <a:rPr lang="ru" sz="1300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Пациентам старших возрастных групп снотворные препараты следует назначать в суточной дозе вдвое меньше обычной.</a:t>
            </a:r>
            <a:endParaRPr sz="1300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●"/>
            </a:pPr>
            <a:r>
              <a:rPr lang="ru" sz="1300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Больным, длительно получающим снотворные препараты, необходимо проводить "лекарственные каникулы".</a:t>
            </a:r>
            <a:endParaRPr sz="1300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●"/>
            </a:pPr>
            <a:r>
              <a:rPr lang="ru" sz="1300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При назначении лекарственного средства необходимо учитывать доступность лекарства по цене для пациента, его наличие в аптеках и степень известности (доверия) среди врачей и пациентов.</a:t>
            </a:r>
            <a:endParaRPr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811572" y="677311"/>
            <a:ext cx="582087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 dirty="0">
                <a:solidFill>
                  <a:srgbClr val="0D0D0D"/>
                </a:solidFill>
              </a:rPr>
              <a:t>Транквилизаторы</a:t>
            </a:r>
            <a:endParaRPr sz="4000" dirty="0"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409236" y="1542619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200" dirty="0">
                <a:solidFill>
                  <a:srgbClr val="1CADE4"/>
                </a:solidFill>
              </a:rPr>
              <a:t> </a:t>
            </a:r>
            <a:r>
              <a:rPr lang="ru" sz="2200" dirty="0">
                <a:solidFill>
                  <a:schemeClr val="dk1"/>
                </a:solidFill>
              </a:rPr>
              <a:t>Транквилизаторы (“tranquillo-are”– делать спокойным, безмятежным) или анксиолитики (от лат. anxius – тревожный, охваченный страхом, т.е. “противотревожные”), или атарактики (от лат. ataraxia– невозмутимость духа, душевный покой) - лекарственные средства, оказывающие успокаивающее действие, но в уже малых терапевтических дозах устраняющие внутреннее психоэмоциональное напряжение, беспокойство, чувство боязни, ненависти и страха невротической природы.</a:t>
            </a:r>
            <a:endParaRPr sz="22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2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734970" y="676673"/>
            <a:ext cx="789351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 dirty="0">
                <a:solidFill>
                  <a:srgbClr val="0D0D0D"/>
                </a:solidFill>
              </a:rPr>
              <a:t>Виды транквилизаторов</a:t>
            </a:r>
            <a:endParaRPr sz="4000" dirty="0"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1"/>
          </p:nvPr>
        </p:nvSpPr>
        <p:spPr>
          <a:xfrm>
            <a:off x="933492" y="1433994"/>
            <a:ext cx="4784556" cy="322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>
              <a:spcBef>
                <a:spcPts val="1200"/>
              </a:spcBef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ru" sz="2500" dirty="0">
                <a:solidFill>
                  <a:schemeClr val="dk1"/>
                </a:solidFill>
              </a:rPr>
              <a:t>Бензодиазепиновые</a:t>
            </a:r>
            <a:endParaRPr sz="2500" dirty="0">
              <a:solidFill>
                <a:schemeClr val="dk1"/>
              </a:solidFill>
            </a:endParaRPr>
          </a:p>
          <a:p>
            <a:pPr marL="342900">
              <a:spcBef>
                <a:spcPts val="1200"/>
              </a:spcBef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ru" sz="2500" dirty="0">
                <a:solidFill>
                  <a:schemeClr val="dk1"/>
                </a:solidFill>
              </a:rPr>
              <a:t>Небезодазепиновые</a:t>
            </a:r>
            <a:endParaRPr sz="2500" dirty="0">
              <a:solidFill>
                <a:schemeClr val="dk1"/>
              </a:solidFill>
            </a:endParaRPr>
          </a:p>
          <a:p>
            <a:pPr marL="285750" lvl="0" indent="-285750" algn="l" rtl="0">
              <a:spcBef>
                <a:spcPts val="200"/>
              </a:spcBef>
              <a:spcAft>
                <a:spcPts val="1600"/>
              </a:spcAft>
              <a:buFont typeface="Wingdings" panose="05000000000000000000" pitchFamily="2" charset="2"/>
              <a:buChar char="v"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701844" y="652289"/>
            <a:ext cx="567457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 dirty="0">
                <a:solidFill>
                  <a:srgbClr val="0D0D0D"/>
                </a:solidFill>
              </a:rPr>
              <a:t>Бензодиазепины</a:t>
            </a:r>
            <a:endParaRPr sz="4000" dirty="0"/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1"/>
          </p:nvPr>
        </p:nvSpPr>
        <p:spPr>
          <a:xfrm>
            <a:off x="311700" y="1725771"/>
            <a:ext cx="4991820" cy="22125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200" dirty="0">
                <a:solidFill>
                  <a:schemeClr val="dk1"/>
                </a:solidFill>
              </a:rPr>
              <a:t>Бензодиазепины используются для краткого лечения неосложненной бессонницы. Могут быть эффективны на протяжении нескольких недель, хотя более предпочтительно их использование с перерывами.</a:t>
            </a:r>
            <a:endParaRPr sz="22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2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0" y="652289"/>
            <a:ext cx="3365330" cy="319340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20225" y="3938564"/>
            <a:ext cx="3931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Молекулярная структура </a:t>
            </a:r>
            <a:r>
              <a:rPr lang="ru-RU" dirty="0" err="1"/>
              <a:t>хлордиазепоксида</a:t>
            </a:r>
            <a:r>
              <a:rPr lang="ru-RU" dirty="0"/>
              <a:t>, первого </a:t>
            </a:r>
            <a:r>
              <a:rPr lang="ru-RU" dirty="0" err="1"/>
              <a:t>бензодиазепина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title"/>
          </p:nvPr>
        </p:nvSpPr>
        <p:spPr>
          <a:xfrm>
            <a:off x="677460" y="725441"/>
            <a:ext cx="725953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 dirty="0">
                <a:solidFill>
                  <a:srgbClr val="0D0D0D"/>
                </a:solidFill>
              </a:rPr>
              <a:t>Основные преимущества:</a:t>
            </a:r>
            <a:endParaRPr sz="4000" dirty="0"/>
          </a:p>
        </p:txBody>
      </p:sp>
      <p:sp>
        <p:nvSpPr>
          <p:cNvPr id="98" name="Google Shape;98;p20"/>
          <p:cNvSpPr txBox="1">
            <a:spLocks noGrp="1"/>
          </p:cNvSpPr>
          <p:nvPr>
            <p:ph type="body" idx="1"/>
          </p:nvPr>
        </p:nvSpPr>
        <p:spPr>
          <a:xfrm>
            <a:off x="384852" y="139631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200" dirty="0">
                <a:solidFill>
                  <a:srgbClr val="1CADE4"/>
                </a:solidFill>
              </a:rPr>
              <a:t> </a:t>
            </a:r>
            <a:r>
              <a:rPr lang="ru" sz="2200" dirty="0">
                <a:solidFill>
                  <a:schemeClr val="dk1"/>
                </a:solidFill>
              </a:rPr>
              <a:t>- длительная эффективность</a:t>
            </a:r>
            <a:endParaRPr sz="2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200" dirty="0">
                <a:solidFill>
                  <a:srgbClr val="1CADE4"/>
                </a:solidFill>
              </a:rPr>
              <a:t> </a:t>
            </a:r>
            <a:r>
              <a:rPr lang="ru" sz="2200" dirty="0">
                <a:solidFill>
                  <a:schemeClr val="dk1"/>
                </a:solidFill>
              </a:rPr>
              <a:t>- благоприятный терапевтический индекс (широкий даипазон между лечебными и смертельными дозами)</a:t>
            </a:r>
            <a:endParaRPr sz="2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200" dirty="0">
                <a:solidFill>
                  <a:srgbClr val="1CADE4"/>
                </a:solidFill>
              </a:rPr>
              <a:t> </a:t>
            </a:r>
            <a:r>
              <a:rPr lang="ru" sz="2200" dirty="0">
                <a:solidFill>
                  <a:schemeClr val="dk1"/>
                </a:solidFill>
              </a:rPr>
              <a:t>- комплексное воздействие на структуру сна: укорачивает латентную фазу сна, увеличивают продолжительность сна, укорачивают медленный сон, подавляют снохождение и кошмары медленной фазы сна, подавляют поведенческие расстройства на стадии быстрого сна.</a:t>
            </a:r>
            <a:endParaRPr sz="22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2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>
            <a:spLocks noGrp="1"/>
          </p:cNvSpPr>
          <p:nvPr>
            <p:ph type="title"/>
          </p:nvPr>
        </p:nvSpPr>
        <p:spPr>
          <a:xfrm>
            <a:off x="677460" y="713249"/>
            <a:ext cx="673527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 dirty="0">
                <a:solidFill>
                  <a:srgbClr val="0D0D0D"/>
                </a:solidFill>
              </a:rPr>
              <a:t>Основные недостатки:</a:t>
            </a:r>
            <a:endParaRPr sz="4000" dirty="0"/>
          </a:p>
        </p:txBody>
      </p:sp>
      <p:sp>
        <p:nvSpPr>
          <p:cNvPr id="104" name="Google Shape;104;p21"/>
          <p:cNvSpPr txBox="1">
            <a:spLocks noGrp="1"/>
          </p:cNvSpPr>
          <p:nvPr>
            <p:ph type="body" idx="1"/>
          </p:nvPr>
        </p:nvSpPr>
        <p:spPr>
          <a:xfrm>
            <a:off x="409236" y="1377697"/>
            <a:ext cx="8520600" cy="34381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100" dirty="0">
                <a:solidFill>
                  <a:srgbClr val="1CADE4"/>
                </a:solidFill>
              </a:rPr>
              <a:t> </a:t>
            </a:r>
            <a:r>
              <a:rPr lang="ru" sz="1500" dirty="0">
                <a:solidFill>
                  <a:schemeClr val="dk1"/>
                </a:solidFill>
              </a:rPr>
              <a:t>- повышение толерантности (через некоторое время перестают оказывать желаемое действие)</a:t>
            </a:r>
            <a:endParaRPr sz="15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00" dirty="0">
                <a:solidFill>
                  <a:srgbClr val="1CADE4"/>
                </a:solidFill>
              </a:rPr>
              <a:t> </a:t>
            </a:r>
            <a:r>
              <a:rPr lang="ru" sz="1500" dirty="0">
                <a:solidFill>
                  <a:schemeClr val="dk1"/>
                </a:solidFill>
              </a:rPr>
              <a:t>- развитие психологической или физической зависимости</a:t>
            </a:r>
            <a:endParaRPr sz="15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00" dirty="0">
                <a:solidFill>
                  <a:srgbClr val="1CADE4"/>
                </a:solidFill>
              </a:rPr>
              <a:t> </a:t>
            </a:r>
            <a:r>
              <a:rPr lang="ru" sz="1500" dirty="0">
                <a:solidFill>
                  <a:schemeClr val="dk1"/>
                </a:solidFill>
              </a:rPr>
              <a:t>- не устраняется причина, вызывающая расстройство сна</a:t>
            </a:r>
            <a:endParaRPr sz="15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00" dirty="0">
                <a:solidFill>
                  <a:srgbClr val="1CADE4"/>
                </a:solidFill>
              </a:rPr>
              <a:t> </a:t>
            </a:r>
            <a:r>
              <a:rPr lang="ru" sz="1500" dirty="0">
                <a:solidFill>
                  <a:schemeClr val="dk1"/>
                </a:solidFill>
              </a:rPr>
              <a:t>- возможные побочные эффекты: чувство "похмелья", усталость, сонливость, слабость, расстройство сознания, беспокойство, раздраженность, головокружение, потеря аппетита, нарушения пищеварения, дыхания, деятельности печени и почек, помутнение зрения, кожная сыпь, отрицательное влияние на плод</a:t>
            </a:r>
            <a:endParaRPr sz="15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00" dirty="0">
                <a:solidFill>
                  <a:srgbClr val="1CADE4"/>
                </a:solidFill>
              </a:rPr>
              <a:t> </a:t>
            </a:r>
            <a:r>
              <a:rPr lang="ru" sz="1500" dirty="0">
                <a:solidFill>
                  <a:schemeClr val="dk1"/>
                </a:solidFill>
              </a:rPr>
              <a:t>- усиление действия алкоголя</a:t>
            </a:r>
            <a:endParaRPr sz="15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00" dirty="0">
                <a:solidFill>
                  <a:srgbClr val="1CADE4"/>
                </a:solidFill>
              </a:rPr>
              <a:t> </a:t>
            </a:r>
            <a:r>
              <a:rPr lang="ru" sz="1500" dirty="0">
                <a:solidFill>
                  <a:schemeClr val="dk1"/>
                </a:solidFill>
              </a:rPr>
              <a:t>- негативное взаимодействие с другими лекарствами</a:t>
            </a:r>
            <a:endParaRPr sz="15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00" dirty="0">
                <a:solidFill>
                  <a:srgbClr val="1CADE4"/>
                </a:solidFill>
              </a:rPr>
              <a:t> </a:t>
            </a:r>
            <a:r>
              <a:rPr lang="ru" sz="1500" dirty="0">
                <a:solidFill>
                  <a:schemeClr val="dk1"/>
                </a:solidFill>
              </a:rPr>
              <a:t>- передозировка</a:t>
            </a:r>
            <a:endParaRPr sz="1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200"/>
              </a:spcBef>
              <a:spcAft>
                <a:spcPts val="1600"/>
              </a:spcAft>
              <a:buNone/>
            </a:pPr>
            <a:endParaRPr sz="12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53</TotalTime>
  <Words>1209</Words>
  <Application>Microsoft Office PowerPoint</Application>
  <PresentationFormat>Экран (16:9)</PresentationFormat>
  <Paragraphs>121</Paragraphs>
  <Slides>21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Интеграл</vt:lpstr>
      <vt:lpstr>Транквилизаторы в терапии бессонницы</vt:lpstr>
      <vt:lpstr>План презентации</vt:lpstr>
      <vt:lpstr>Терапия бессонницы Нелекарственная </vt:lpstr>
      <vt:lpstr>Лекарственная терапия бессонницы</vt:lpstr>
      <vt:lpstr>Транквилизаторы</vt:lpstr>
      <vt:lpstr>Виды транквилизаторов</vt:lpstr>
      <vt:lpstr>Бензодиазепины</vt:lpstr>
      <vt:lpstr>Основные преимущества:</vt:lpstr>
      <vt:lpstr>Основные недостатки:</vt:lpstr>
      <vt:lpstr>В зависимости от периода полувыведения выделяют:</vt:lpstr>
      <vt:lpstr>Период полувыведения более 24 ч.</vt:lpstr>
      <vt:lpstr> Период полувыведения более 24 ч.</vt:lpstr>
      <vt:lpstr>Период полувыведения более 24 ч.</vt:lpstr>
      <vt:lpstr>Период полувыведения 5-24 ч.</vt:lpstr>
      <vt:lpstr>Период полувыведения 5-24 ч.</vt:lpstr>
      <vt:lpstr>Период полувыведения 5-24 ч.</vt:lpstr>
      <vt:lpstr>Период полувыведения менее 5 ч.</vt:lpstr>
      <vt:lpstr>Другие бензодиазепины</vt:lpstr>
      <vt:lpstr>Клоназепам (антелепсин) </vt:lpstr>
      <vt:lpstr>Небензодиазепиновые транквилизаторы (циклопирролоны)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Транквилизаторы в терапии бессонницы</dc:title>
  <dc:creator>User</dc:creator>
  <cp:lastModifiedBy>User</cp:lastModifiedBy>
  <cp:revision>9</cp:revision>
  <dcterms:modified xsi:type="dcterms:W3CDTF">2020-05-20T03:00:21Z</dcterms:modified>
</cp:coreProperties>
</file>