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81" r:id="rId5"/>
    <p:sldMasterId id="2147483682" r:id="rId6"/>
    <p:sldMasterId id="214748368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4CDBA76-A306-4A9F-AF5B-248150835E07}">
  <a:tblStyle styleId="{04CDBA76-A306-4A9F-AF5B-248150835E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9d322e9c28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g29d322e9c28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9d322e9c28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g29d322e9c28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9d322e9c28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g29d322e9c28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9d322e9c28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2" name="Google Shape;332;g29d322e9c28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9d322e9c28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g29d322e9c28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9d322e9c28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8" name="Google Shape;348;g29d322e9c28_0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9d322e9c28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g29d322e9c28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0" name="Google Shape;37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9d322e9c2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g29d322e9c2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9d322e9c28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g29d322e9c28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9d322e9c28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g29d322e9c28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9d322e9c28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g29d322e9c28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9d322e9c28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g29d322e9c28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9d322e9c28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g29d322e9c28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9" name="Google Shape;9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4" name="Google Shape;17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0" name="Google Shape;180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3" name="Google Shape;193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5" name="Google Shape;195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1" name="Google Shape;211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2" name="Google Shape;21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9" name="Google Shape;219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who.int/ru/news-room/fact-sheets/detail/hepatitis-a" TargetMode="External"/><Relationship Id="rId4" Type="http://schemas.openxmlformats.org/officeDocument/2006/relationships/hyperlink" Target="https://gkib.by/stati/635-virusnye-gepatity-a" TargetMode="External"/><Relationship Id="rId5" Type="http://schemas.openxmlformats.org/officeDocument/2006/relationships/hyperlink" Target="https://hepatit.org.ua/gepatit/sravnitelnaya-harakteristika-virusnyih-gepatit" TargetMode="External"/><Relationship Id="rId6" Type="http://schemas.openxmlformats.org/officeDocument/2006/relationships/hyperlink" Target="https://www.skib-krasnodar.ru/patsientam/shkola-patsienta/khronicheskie-virusnye-gepatity/316-virusnyj-gepatit-v-simptomy-lechenie-profilaktika" TargetMode="External"/><Relationship Id="rId7" Type="http://schemas.openxmlformats.org/officeDocument/2006/relationships/hyperlink" Target="https://studfile.net/preview/5244761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/>
          <p:nvPr>
            <p:ph type="ctrTitle"/>
          </p:nvPr>
        </p:nvSpPr>
        <p:spPr>
          <a:xfrm>
            <a:off x="855345" y="0"/>
            <a:ext cx="10481310" cy="1885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Федеральное государственное бюджетное образовательное учреждение</a:t>
            </a:r>
            <a:b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высшего образования «Красноярский государственный медицинский</a:t>
            </a:r>
            <a:b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университет имени профессора В.Ф. Войно-Ясенецкого»</a:t>
            </a:r>
            <a:b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Министерства здравоохранения Российской Федерации</a:t>
            </a:r>
            <a:b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Фармацевтический колледж</a:t>
            </a:r>
            <a:endParaRPr/>
          </a:p>
        </p:txBody>
      </p:sp>
      <p:sp>
        <p:nvSpPr>
          <p:cNvPr id="239" name="Google Shape;239;p37"/>
          <p:cNvSpPr txBox="1"/>
          <p:nvPr>
            <p:ph idx="1" type="subTitle"/>
          </p:nvPr>
        </p:nvSpPr>
        <p:spPr>
          <a:xfrm>
            <a:off x="1485575" y="3112119"/>
            <a:ext cx="9144000" cy="21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ru-RU" sz="3200">
                <a:latin typeface="Times New Roman"/>
                <a:ea typeface="Times New Roman"/>
                <a:cs typeface="Times New Roman"/>
                <a:sym typeface="Times New Roman"/>
              </a:rPr>
              <a:t>Сравнительная характеристика гепатита A и B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37"/>
          <p:cNvSpPr txBox="1"/>
          <p:nvPr/>
        </p:nvSpPr>
        <p:spPr>
          <a:xfrm>
            <a:off x="160020" y="4816736"/>
            <a:ext cx="7555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Выполнил: Семенова Мария Анатольевна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Проверила</a:t>
            </a:r>
            <a:r>
              <a:rPr b="0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Тюльпанова Ольга Юрьевна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37"/>
          <p:cNvSpPr txBox="1"/>
          <p:nvPr/>
        </p:nvSpPr>
        <p:spPr>
          <a:xfrm>
            <a:off x="4391891" y="6138089"/>
            <a:ext cx="34082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Красноярск, 2023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ru-RU" sz="3200">
                <a:latin typeface="Times New Roman"/>
                <a:ea typeface="Times New Roman"/>
                <a:cs typeface="Times New Roman"/>
                <a:sym typeface="Times New Roman"/>
              </a:rPr>
              <a:t>Гепатит В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46"/>
          <p:cNvSpPr txBox="1"/>
          <p:nvPr>
            <p:ph idx="1" type="body"/>
          </p:nvPr>
        </p:nvSpPr>
        <p:spPr>
          <a:xfrm>
            <a:off x="838200" y="1690825"/>
            <a:ext cx="10572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45720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Симптомы гепатита А и гепатита В схожи. </a:t>
            </a:r>
            <a:r>
              <a:rPr lang="ru-RU" sz="24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Начальный период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гепатита В начинается со слабости, ухудшения аппетита, тошноты, боли в правом подреберье, субфебрильной температуры, болей в суставах и мышцах. Постепенно заболевание переходит в период разгара — </a:t>
            </a:r>
            <a:r>
              <a:rPr lang="ru-RU" sz="24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желтушный период.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Появляется желтушное окрашивание склер, зуд кожи, темная моча (цвета пива), светлый кал. В 1/3 случаев гепатит В протекает в безжелтушной и стертой форме. Бессимптомные формы гепатита B характеризуются отсутствием клинических признаков заболевания. Клинически выраженной (манифестной) формой является острая циклическая желтушная форма с цитолитическим синдромом, при которой признаки болезни выражены наиболее полно.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4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4" name="Google Shape;31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3863" y="407575"/>
            <a:ext cx="9064275" cy="60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ru-RU" sz="3200">
                <a:latin typeface="Times New Roman"/>
                <a:ea typeface="Times New Roman"/>
                <a:cs typeface="Times New Roman"/>
                <a:sym typeface="Times New Roman"/>
              </a:rPr>
              <a:t>Гепатит В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Google Shape;320;p48"/>
          <p:cNvSpPr txBox="1"/>
          <p:nvPr>
            <p:ph idx="1" type="body"/>
          </p:nvPr>
        </p:nvSpPr>
        <p:spPr>
          <a:xfrm>
            <a:off x="838200" y="1690825"/>
            <a:ext cx="10572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45720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Профилактика: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рекомбинантная вакцина, содержащая НВs-антиген. Вакцинация против гепатита В включена в Национальный календарь прививок России. Детям, родившихся от НВsАg-положительных матерей, применяют пассивную иммунизацию специфическим иммуноглобулином.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Иммунитет: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стойкий пожизненный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Google Shape;321;p4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9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ru-RU" sz="3200">
                <a:latin typeface="Times New Roman"/>
                <a:ea typeface="Times New Roman"/>
                <a:cs typeface="Times New Roman"/>
                <a:sym typeface="Times New Roman"/>
              </a:rPr>
              <a:t>Сравнительная </a:t>
            </a:r>
            <a:r>
              <a:rPr b="1" lang="ru-RU" sz="3200">
                <a:latin typeface="Times New Roman"/>
                <a:ea typeface="Times New Roman"/>
                <a:cs typeface="Times New Roman"/>
                <a:sym typeface="Times New Roman"/>
              </a:rPr>
              <a:t>характеристика</a:t>
            </a:r>
            <a:r>
              <a:rPr b="1" lang="ru-RU" sz="3200">
                <a:latin typeface="Times New Roman"/>
                <a:ea typeface="Times New Roman"/>
                <a:cs typeface="Times New Roman"/>
                <a:sym typeface="Times New Roman"/>
              </a:rPr>
              <a:t> HAV и HBV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49"/>
          <p:cNvSpPr txBox="1"/>
          <p:nvPr>
            <p:ph idx="1" type="body"/>
          </p:nvPr>
        </p:nvSpPr>
        <p:spPr>
          <a:xfrm>
            <a:off x="838200" y="1440751"/>
            <a:ext cx="10515600" cy="4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29" name="Google Shape;329;p49"/>
          <p:cNvGraphicFramePr/>
          <p:nvPr/>
        </p:nvGraphicFramePr>
        <p:xfrm>
          <a:off x="952500" y="98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{04CDBA76-A306-4A9F-AF5B-248150835E07}</a:tableStyleId>
              </a:tblPr>
              <a:tblGrid>
                <a:gridCol w="3438625"/>
                <a:gridCol w="3419375"/>
                <a:gridCol w="3429000"/>
              </a:tblGrid>
              <a:tr h="49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Гепатиты</a:t>
                      </a:r>
                      <a:endParaRPr b="1"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(HAV)</a:t>
                      </a:r>
                      <a:endParaRPr b="1"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 (HBV)</a:t>
                      </a:r>
                      <a:endParaRPr b="1"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471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Морфология (форма, размер, наличие суперкапсида)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простой вирус, капсид- икосаэдр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25-30 нм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сложный вирус сферической и палочковидной формы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 нм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471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Геном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РHK, линейная, нефрагментированная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ДНК кольцевая, двунитевая с однонитевым участком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471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Пути передачи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фекально-оральный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Парентеральный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Вертикальный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Половой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Бытовой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471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Инкубационный период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14 -28 дней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30 - 360 дней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471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Клинические проявления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Острые гепатиты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Часто хронический гепатит, цирроз, нередко рак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ru-RU" sz="3200">
                <a:latin typeface="Times New Roman"/>
                <a:ea typeface="Times New Roman"/>
                <a:cs typeface="Times New Roman"/>
                <a:sym typeface="Times New Roman"/>
              </a:rPr>
              <a:t>Сравнительная характеристика HAV и HBV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p50"/>
          <p:cNvSpPr txBox="1"/>
          <p:nvPr>
            <p:ph idx="1" type="body"/>
          </p:nvPr>
        </p:nvSpPr>
        <p:spPr>
          <a:xfrm>
            <a:off x="838200" y="1440751"/>
            <a:ext cx="10515600" cy="4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Google Shape;336;p5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37" name="Google Shape;337;p50"/>
          <p:cNvGraphicFramePr/>
          <p:nvPr/>
        </p:nvGraphicFramePr>
        <p:xfrm>
          <a:off x="904475" y="1729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{04CDBA76-A306-4A9F-AF5B-248150835E07}</a:tableStyleId>
              </a:tblPr>
              <a:tblGrid>
                <a:gridCol w="3083225"/>
                <a:gridCol w="3774775"/>
                <a:gridCol w="3429000"/>
              </a:tblGrid>
              <a:tr h="49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Гепатиты</a:t>
                      </a:r>
                      <a:endParaRPr b="1"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(HAV)</a:t>
                      </a:r>
                      <a:endParaRPr b="1"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 (HBV)</a:t>
                      </a:r>
                      <a:endParaRPr b="1"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471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Специфическая профилактика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Инактивированная культуральная по эпид. с 3 лет, ревакцинация через 4 года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Рекомбинантная, плановая с 1996 года. 12час, 1месяц,3 месяца ревакцинация через 5 лет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471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Исследуемый материал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сыворотка крови, фекалии, вода и пищевые продукты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сыворотка крови, биоптаты печени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471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Маркеры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HAV РНК, HAV Ag, anti-HAV IgM, IgG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HBV ДНК, HBsAg, HBeAg, anti-HBsAg, anti-HBeAg, anti-HBc IgM, IgG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1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ru-RU" sz="3200">
                <a:latin typeface="Times New Roman"/>
                <a:ea typeface="Times New Roman"/>
                <a:cs typeface="Times New Roman"/>
                <a:sym typeface="Times New Roman"/>
              </a:rPr>
              <a:t>Сравнительная характеристика HAV и HBV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p51"/>
          <p:cNvSpPr txBox="1"/>
          <p:nvPr>
            <p:ph idx="1" type="body"/>
          </p:nvPr>
        </p:nvSpPr>
        <p:spPr>
          <a:xfrm>
            <a:off x="838200" y="1440751"/>
            <a:ext cx="10515600" cy="4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" name="Google Shape;344;p5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45" name="Google Shape;345;p51"/>
          <p:cNvGraphicFramePr/>
          <p:nvPr/>
        </p:nvGraphicFramePr>
        <p:xfrm>
          <a:off x="952500" y="1037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{04CDBA76-A306-4A9F-AF5B-248150835E07}</a:tableStyleId>
              </a:tblPr>
              <a:tblGrid>
                <a:gridCol w="3025600"/>
                <a:gridCol w="3688325"/>
                <a:gridCol w="3573075"/>
              </a:tblGrid>
              <a:tr h="49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Гепатиты</a:t>
                      </a:r>
                      <a:endParaRPr b="1"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(HAV)</a:t>
                      </a:r>
                      <a:endParaRPr b="1"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 (HBV)</a:t>
                      </a:r>
                      <a:endParaRPr b="1"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471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Экспресс-диагностика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1) </a:t>
                      </a:r>
                      <a:r>
                        <a:rPr b="1" lang="ru-RU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ПЦР</a:t>
                      </a: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- РНК вируса (HAVRNA) выявляют в сыворотке крови, фекалиях, воде и пищевых продуктах.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2) </a:t>
                      </a:r>
                      <a:r>
                        <a:rPr b="1" lang="ru-RU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ИФА</a:t>
                      </a: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- антиген вируса (HAVAg) выявляют в экстрактах фекалий;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3) Иммунная электронная микроскопия (</a:t>
                      </a:r>
                      <a:r>
                        <a:rPr b="1" lang="ru-RU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ИЭМ</a:t>
                      </a:r>
                      <a:r>
                        <a:rPr lang="ru-RU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).</a:t>
                      </a:r>
                      <a:endParaRPr sz="1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1) </a:t>
                      </a:r>
                      <a:r>
                        <a:rPr b="1"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ПЦР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метод молекулярной гибридизации - ДНК вируса (HBV DNA) в крови, биоптатах печени.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2) </a:t>
                      </a:r>
                      <a:r>
                        <a:rPr b="1"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ИФА, РПГА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в сыворотке крови определяют антигены вируса : поверхностный антиген (HВsAg), “антиген инфекционности” (HВеAg);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471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Биологический метод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Заражение клеточных культур, обезьян (шимпанзе) только для научных и производственных целей, в диагностике не применяют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Заражение обезьян (шимпанзе) только для научных целей, в диагностике не применяют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2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ru-RU" sz="3200">
                <a:latin typeface="Times New Roman"/>
                <a:ea typeface="Times New Roman"/>
                <a:cs typeface="Times New Roman"/>
                <a:sym typeface="Times New Roman"/>
              </a:rPr>
              <a:t>Сравнительная характеристика HAV и HBV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52"/>
          <p:cNvSpPr txBox="1"/>
          <p:nvPr>
            <p:ph idx="1" type="body"/>
          </p:nvPr>
        </p:nvSpPr>
        <p:spPr>
          <a:xfrm>
            <a:off x="838200" y="1440751"/>
            <a:ext cx="10515600" cy="4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Google Shape;352;p5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53" name="Google Shape;353;p52"/>
          <p:cNvGraphicFramePr/>
          <p:nvPr/>
        </p:nvGraphicFramePr>
        <p:xfrm>
          <a:off x="914075" y="1564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{04CDBA76-A306-4A9F-AF5B-248150835E07}</a:tableStyleId>
              </a:tblPr>
              <a:tblGrid>
                <a:gridCol w="3025600"/>
                <a:gridCol w="3688325"/>
                <a:gridCol w="3573075"/>
              </a:tblGrid>
              <a:tr h="49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Гепатиты</a:t>
                      </a:r>
                      <a:endParaRPr b="1"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(HAV)</a:t>
                      </a:r>
                      <a:endParaRPr b="1"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 (HBV)</a:t>
                      </a:r>
                      <a:endParaRPr b="1"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471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Серологическая диагностика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ИФА, РИА 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(радиоиммунный анализ) в сыворотке крови выявляют Ig M-антитела (анти-HAV IgM) и                     Ig G-антитела (анти-HAV IgG).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ИФА, РПГА</a:t>
                      </a:r>
                      <a:r>
                        <a:rPr lang="ru-RU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в сыворотке крови определяют противовирусные антитела: антитела к поверхностному антигену (анти-HВsAg); антитела к сердцевинному антигену (анти-HВсAg IgM, IgG; антитела к “антигену инфекционности” (анти-HВеAg);</a:t>
                      </a: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ru-RU" sz="3200">
                <a:latin typeface="Times New Roman"/>
                <a:ea typeface="Times New Roman"/>
                <a:cs typeface="Times New Roman"/>
                <a:sym typeface="Times New Roman"/>
              </a:rPr>
              <a:t>Заключение</a:t>
            </a:r>
            <a:endParaRPr/>
          </a:p>
        </p:txBody>
      </p:sp>
      <p:sp>
        <p:nvSpPr>
          <p:cNvPr id="359" name="Google Shape;359;p53"/>
          <p:cNvSpPr txBox="1"/>
          <p:nvPr>
            <p:ph idx="1" type="body"/>
          </p:nvPr>
        </p:nvSpPr>
        <p:spPr>
          <a:xfrm>
            <a:off x="838200" y="15663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45720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Вирусный гепатит – инфекционное заболевание печени, вызывающее диффузное воспаление печёночной ткани.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При гепатите в воспалительный процесс вовлекается вся печень, в результате нарушаются функции печени, что проявляется в различных клинических симптомамах. Вирусные гепатиты относятся к самым распространенным заболеваниям в мире.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В большинстве случаев вирусные гепатиты протекают субклинически и диагностируются только на основании дополнительных исследований, включая лабораторные данные. Спектр клинических проявлений очень варьируется.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ru-RU" sz="3200">
                <a:latin typeface="Times New Roman"/>
                <a:ea typeface="Times New Roman"/>
                <a:cs typeface="Times New Roman"/>
                <a:sym typeface="Times New Roman"/>
              </a:rPr>
              <a:t>Список литературы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5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ru-RU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https://www.who.int/ru/news-room/fact-sheets/detail/hepatitis-a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ru-RU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https://gkib.by/stati/635-virusnye-gepatity-a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ru-RU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https://hepatit.org.ua/gepatit/sravnitelnaya-harakteristika-virusnyih-gepatit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ru-RU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https://www.skib-krasnodar.ru/patsientam/shkola-patsienta/khronicheskie-virusnye-gepatity/316-virusnyj-gepatit-v-simptomy-lechenie-profilaktika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ru-RU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https://studfile.net/preview/5244761/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5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3" name="Google Shape;373;p55"/>
          <p:cNvSpPr txBox="1"/>
          <p:nvPr>
            <p:ph idx="1" type="body"/>
          </p:nvPr>
        </p:nvSpPr>
        <p:spPr>
          <a:xfrm>
            <a:off x="4105966" y="2938429"/>
            <a:ext cx="5495234" cy="792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/>
          <p:nvPr>
            <p:ph type="title"/>
          </p:nvPr>
        </p:nvSpPr>
        <p:spPr>
          <a:xfrm>
            <a:off x="838200" y="17686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1" lang="ru-RU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</a:t>
            </a:r>
            <a:endParaRPr/>
          </a:p>
        </p:txBody>
      </p:sp>
      <p:sp>
        <p:nvSpPr>
          <p:cNvPr id="247" name="Google Shape;247;p38"/>
          <p:cNvSpPr txBox="1"/>
          <p:nvPr>
            <p:ph idx="1" type="body"/>
          </p:nvPr>
        </p:nvSpPr>
        <p:spPr>
          <a:xfrm>
            <a:off x="838200" y="147600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Введение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Гепатит А: характеристика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Гепатит В: характеристика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Сравнительная таблица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Заключение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Список литературы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fld id="{00000000-1234-1234-1234-123412341234}" type="slidenum">
              <a:rPr b="0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/>
          <p:nvPr>
            <p:ph type="title"/>
          </p:nvPr>
        </p:nvSpPr>
        <p:spPr>
          <a:xfrm>
            <a:off x="838200" y="17686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1" lang="ru-RU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Введение</a:t>
            </a:r>
            <a:endParaRPr/>
          </a:p>
        </p:txBody>
      </p:sp>
      <p:sp>
        <p:nvSpPr>
          <p:cNvPr id="254" name="Google Shape;254;p39"/>
          <p:cNvSpPr txBox="1"/>
          <p:nvPr>
            <p:ph idx="1" type="body"/>
          </p:nvPr>
        </p:nvSpPr>
        <p:spPr>
          <a:xfrm>
            <a:off x="838200" y="1476000"/>
            <a:ext cx="6019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45720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Вирусный гепатит – инфекционное заболевание, вызываемое различными вирусами, поражающими печень. Существует семь вирусов гепатита: A (болезнь Боткина), B, C, D, E, F и G. Возбудители различаются по форме вирионов, типу нуклеиновой кислоты, механизмам проникновения в организм, путям инфицирования, патогенезу заболевания, клиническим проявлениям, тяжести течения и исходам инфекции.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3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fld id="{00000000-1234-1234-1234-123412341234}" type="slidenum">
              <a:rPr b="0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6" name="Google Shape;25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1300" y="1377104"/>
            <a:ext cx="4548984" cy="4548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ru-RU" sz="3200">
                <a:latin typeface="Times New Roman"/>
                <a:ea typeface="Times New Roman"/>
                <a:cs typeface="Times New Roman"/>
                <a:sym typeface="Times New Roman"/>
              </a:rPr>
              <a:t>Гепатит А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40"/>
          <p:cNvSpPr txBox="1"/>
          <p:nvPr>
            <p:ph idx="1" type="body"/>
          </p:nvPr>
        </p:nvSpPr>
        <p:spPr>
          <a:xfrm>
            <a:off x="838200" y="1387850"/>
            <a:ext cx="10467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45720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относится к числу наиболее широко распространенных в мире кишечных инфекций. Его раньше называли «болезнью Боткина», т.к. С. П. Боткин в 1888 году впервые высказал предположение об инфекционной природе «катаральной желтухи» человека. Вирусная природа болезни была доказана в 1937 году в США.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Семейство: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Picornaviridae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Род: 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Hepatovirus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Вид: 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Hepatovirus А (HAV)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4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ru-RU" sz="3200">
                <a:latin typeface="Times New Roman"/>
                <a:ea typeface="Times New Roman"/>
                <a:cs typeface="Times New Roman"/>
                <a:sym typeface="Times New Roman"/>
              </a:rPr>
              <a:t>Гепатит А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41"/>
          <p:cNvSpPr txBox="1"/>
          <p:nvPr>
            <p:ph idx="1" type="body"/>
          </p:nvPr>
        </p:nvSpPr>
        <p:spPr>
          <a:xfrm>
            <a:off x="838200" y="1387850"/>
            <a:ext cx="6115800" cy="47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45720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Вирус гепатита А является РНК-содержащим вирусом, просто устроенным (без суперкапсида). Вирион сферической формы  диаметром 25-30 нм.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 обнаружен только один серотип вируса, но существует несколько генотипов (четыре человеческих и три обезьяньих).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Вирус ГА достаточно устойчив во внешней среде: может сохраняться в течение нескольких месяцев при температуре +4С, несколько лет при температуре -20С. Вирус погибает при кипячении через 5 минут, а также при воздействии дезинфицирующих средств и УФО.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1" name="Google Shape;27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6400" y="1843088"/>
            <a:ext cx="4933200" cy="3527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/>
          <p:nvPr>
            <p:ph type="title"/>
          </p:nvPr>
        </p:nvSpPr>
        <p:spPr>
          <a:xfrm>
            <a:off x="838200" y="62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ru-RU" sz="3200">
                <a:latin typeface="Times New Roman"/>
                <a:ea typeface="Times New Roman"/>
                <a:cs typeface="Times New Roman"/>
                <a:sym typeface="Times New Roman"/>
              </a:rPr>
              <a:t>Гепатит А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42"/>
          <p:cNvSpPr txBox="1"/>
          <p:nvPr>
            <p:ph idx="1" type="body"/>
          </p:nvPr>
        </p:nvSpPr>
        <p:spPr>
          <a:xfrm>
            <a:off x="838200" y="1387850"/>
            <a:ext cx="6826500" cy="56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276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Источник инфекции:</a:t>
            </a:r>
            <a:r>
              <a:rPr lang="ru-RU" sz="276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больной человек</a:t>
            </a:r>
            <a:endParaRPr sz="2764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276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Механизм передачи:</a:t>
            </a:r>
            <a:r>
              <a:rPr lang="ru-RU" sz="276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фекально-оральный</a:t>
            </a:r>
            <a:endParaRPr sz="2764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276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Инкубационный период:</a:t>
            </a:r>
            <a:r>
              <a:rPr lang="ru-RU" sz="276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14-28 дней</a:t>
            </a:r>
            <a:endParaRPr sz="2764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276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Клинические проявления: </a:t>
            </a:r>
            <a:r>
              <a:rPr lang="ru-RU" sz="276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симптомы гепатита А могут варьироваться от легких до тяжелых и могут включать в себя повышение температуры тела, недомогание, потерю аппетита, диарею, тошноту, ощущение дискомфорта в абдоминальной области, потемнение мочи и желтуху (пожелтение глаз и кожных покровов). Весь спектр симптомов проявляется не у всех инфицированных.</a:t>
            </a:r>
            <a:endParaRPr sz="2764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276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Иммунитет:</a:t>
            </a:r>
            <a:r>
              <a:rPr lang="ru-RU" sz="276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стойкий пожизненный</a:t>
            </a:r>
            <a:endParaRPr sz="2764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276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Профилактика:</a:t>
            </a:r>
            <a:r>
              <a:rPr lang="ru-RU" sz="276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инактивированная вакцина, аттенуированная живая вакцина</a:t>
            </a:r>
            <a:endParaRPr sz="2764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4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9" name="Google Shape;27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1213" y="966925"/>
            <a:ext cx="4121974" cy="511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ru-RU" sz="3200">
                <a:latin typeface="Times New Roman"/>
                <a:ea typeface="Times New Roman"/>
                <a:cs typeface="Times New Roman"/>
                <a:sym typeface="Times New Roman"/>
              </a:rPr>
              <a:t>Гепатит В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43"/>
          <p:cNvSpPr txBox="1"/>
          <p:nvPr>
            <p:ph idx="1" type="body"/>
          </p:nvPr>
        </p:nvSpPr>
        <p:spPr>
          <a:xfrm>
            <a:off x="838200" y="1387850"/>
            <a:ext cx="10467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45720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Вирус гепатита В (сывороточного гепатита, HBV) открыт в 1967 г. Первоначально был обнаружен не сам вирус, а его антиген. В патогенезе вирусного гепатита В особая роль принадлежит HBsAg-поверхностному антигену вируса.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Семейство: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Hepadnaviridae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Род: 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Ortohepadnavirus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Вид: 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Hepatitis B virus (HBV)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4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ru-RU" sz="3200">
                <a:latin typeface="Times New Roman"/>
                <a:ea typeface="Times New Roman"/>
                <a:cs typeface="Times New Roman"/>
                <a:sym typeface="Times New Roman"/>
              </a:rPr>
              <a:t>Гепатит В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p44"/>
          <p:cNvSpPr txBox="1"/>
          <p:nvPr>
            <p:ph idx="1" type="body"/>
          </p:nvPr>
        </p:nvSpPr>
        <p:spPr>
          <a:xfrm>
            <a:off x="838200" y="1690825"/>
            <a:ext cx="56835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45720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 имеет округлую сферическую форму, размеры 42-47 нм. Снаружи вирус гепатита В имеет суперкапсид - фосфолипидную мембрану со встроенными молекулами поверхностного HBs-антигена (HBsAg). Вирус гепатита B — один из самых маленьких вирусов животных в оболочке. Вирионы размером 42 нм, которые способны инфицировать гепатоциты, называются «частицами Дейна»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4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4" name="Google Shape;29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6200" y="1391775"/>
            <a:ext cx="4803924" cy="480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ru-RU" sz="3200">
                <a:latin typeface="Times New Roman"/>
                <a:ea typeface="Times New Roman"/>
                <a:cs typeface="Times New Roman"/>
                <a:sym typeface="Times New Roman"/>
              </a:rPr>
              <a:t>Гепатит В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Google Shape;300;p45"/>
          <p:cNvSpPr txBox="1"/>
          <p:nvPr>
            <p:ph idx="1" type="body"/>
          </p:nvPr>
        </p:nvSpPr>
        <p:spPr>
          <a:xfrm>
            <a:off x="838200" y="1690825"/>
            <a:ext cx="10572600" cy="47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45720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Вирус отличается чрезвычайно высокой устойчивостью к различным физическим и химическим факторам: низким и высоким температурам (в том числе кипячению), многократному замораживанию и оттаиванию. Инактивируется при автоклавировании в течение 30 минут, стерилизации сухим жаром при температуре 160°С в течение 60 минут.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Источник инфекции: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инфицированный человек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Пути передачи: </a:t>
            </a:r>
            <a:r>
              <a:rPr lang="ru-RU" sz="24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парентеральный путь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(через кровь посредством нестерильных инструментов при маникюре, пирсинге, тату, стоматологии), </a:t>
            </a:r>
            <a:r>
              <a:rPr lang="ru-RU" sz="24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половой путь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вертикальный путь 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(от матери к ребенку), </a:t>
            </a:r>
            <a:r>
              <a:rPr lang="ru-RU" sz="24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бытовой путь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(при совместном использовании зубной щетки, бритвы).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Инкубационный период: 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1,5 месяца - 1 год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Google Shape;301;p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