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8" r:id="rId4"/>
    <p:sldId id="364" r:id="rId5"/>
    <p:sldId id="366" r:id="rId6"/>
    <p:sldId id="428" r:id="rId7"/>
    <p:sldId id="371" r:id="rId8"/>
    <p:sldId id="372" r:id="rId9"/>
    <p:sldId id="429" r:id="rId10"/>
    <p:sldId id="430" r:id="rId11"/>
    <p:sldId id="431" r:id="rId12"/>
    <p:sldId id="386" r:id="rId13"/>
    <p:sldId id="387" r:id="rId14"/>
    <p:sldId id="374" r:id="rId15"/>
    <p:sldId id="432" r:id="rId16"/>
    <p:sldId id="433" r:id="rId17"/>
    <p:sldId id="376" r:id="rId18"/>
    <p:sldId id="379" r:id="rId19"/>
    <p:sldId id="434" r:id="rId20"/>
    <p:sldId id="1424" r:id="rId21"/>
    <p:sldId id="380" r:id="rId22"/>
    <p:sldId id="1425" r:id="rId23"/>
    <p:sldId id="1426" r:id="rId24"/>
    <p:sldId id="1427" r:id="rId25"/>
    <p:sldId id="1428" r:id="rId26"/>
    <p:sldId id="1429" r:id="rId27"/>
    <p:sldId id="1430" r:id="rId28"/>
    <p:sldId id="1431" r:id="rId29"/>
    <p:sldId id="1432" r:id="rId30"/>
    <p:sldId id="1433" r:id="rId31"/>
    <p:sldId id="1434" r:id="rId32"/>
    <p:sldId id="1435" r:id="rId33"/>
    <p:sldId id="1441" r:id="rId34"/>
    <p:sldId id="390" r:id="rId35"/>
    <p:sldId id="1436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400" r:id="rId44"/>
    <p:sldId id="1437" r:id="rId45"/>
    <p:sldId id="1438" r:id="rId46"/>
    <p:sldId id="406" r:id="rId47"/>
    <p:sldId id="1439" r:id="rId48"/>
    <p:sldId id="1440" r:id="rId49"/>
    <p:sldId id="1442" r:id="rId50"/>
    <p:sldId id="1443" r:id="rId51"/>
    <p:sldId id="1445" r:id="rId52"/>
    <p:sldId id="1444" r:id="rId53"/>
    <p:sldId id="1446" r:id="rId54"/>
    <p:sldId id="1448" r:id="rId55"/>
    <p:sldId id="408" r:id="rId56"/>
    <p:sldId id="1447" r:id="rId57"/>
    <p:sldId id="1449" r:id="rId58"/>
    <p:sldId id="1450" r:id="rId59"/>
    <p:sldId id="1451" r:id="rId60"/>
    <p:sldId id="1452" r:id="rId61"/>
    <p:sldId id="412" r:id="rId62"/>
    <p:sldId id="1453" r:id="rId63"/>
    <p:sldId id="411" r:id="rId64"/>
    <p:sldId id="413" r:id="rId65"/>
    <p:sldId id="416" r:id="rId66"/>
    <p:sldId id="1454" r:id="rId67"/>
    <p:sldId id="1455" r:id="rId68"/>
    <p:sldId id="1456" r:id="rId69"/>
    <p:sldId id="1458" r:id="rId70"/>
    <p:sldId id="1459" r:id="rId71"/>
    <p:sldId id="1460" r:id="rId72"/>
    <p:sldId id="1461" r:id="rId73"/>
    <p:sldId id="1462" r:id="rId74"/>
    <p:sldId id="1463" r:id="rId75"/>
    <p:sldId id="1464" r:id="rId76"/>
    <p:sldId id="1465" r:id="rId77"/>
    <p:sldId id="1466" r:id="rId78"/>
    <p:sldId id="1467" r:id="rId79"/>
    <p:sldId id="418" r:id="rId80"/>
    <p:sldId id="419" r:id="rId81"/>
    <p:sldId id="1469" r:id="rId82"/>
    <p:sldId id="1470" r:id="rId83"/>
    <p:sldId id="1471" r:id="rId84"/>
    <p:sldId id="1472" r:id="rId85"/>
    <p:sldId id="1473" r:id="rId86"/>
    <p:sldId id="1474" r:id="rId87"/>
    <p:sldId id="1475" r:id="rId88"/>
    <p:sldId id="1476" r:id="rId89"/>
    <p:sldId id="422" r:id="rId90"/>
    <p:sldId id="1468" r:id="rId91"/>
    <p:sldId id="1477" r:id="rId92"/>
    <p:sldId id="421" r:id="rId93"/>
    <p:sldId id="424" r:id="rId94"/>
    <p:sldId id="427" r:id="rId95"/>
    <p:sldId id="363" r:id="rId96"/>
  </p:sldIdLst>
  <p:sldSz cx="9144000" cy="6858000" type="screen4x3"/>
  <p:notesSz cx="6858000" cy="9144000"/>
  <p:custDataLst>
    <p:tags r:id="rId9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CA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3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CC7C9-2E04-422B-BE1C-1935108B6160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435B9-4141-4DBF-99D2-2D3346E86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7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530CA-C5CB-46CC-954C-BF0D810A6D36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338D67-8A6D-41BA-B0C8-775AB81F2C6F}" type="slidenum">
              <a:rPr lang="ru-RU" sz="1200"/>
              <a:pPr algn="r" eaLnBrk="1" hangingPunct="1"/>
              <a:t>92</a:t>
            </a:fld>
            <a:endParaRPr lang="ru-RU" sz="12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1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E6F6-15DA-49E2-9FE0-A1DE3A4BACBC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krasgmu.ru/src/lib/2086_1324865602.pdf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Кафедра терапии ИПО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920880" cy="42980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Тема: Сердечная недостаточность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Сердечная недостаточность.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№ 2.6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 слушателей, обучающихся на цикле СУ 1 по специальности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040122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«Терапия»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д.м.н., проф.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Гринштейн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Ю.И.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2017</a:t>
            </a:r>
          </a:p>
        </p:txBody>
      </p:sp>
    </p:spTree>
    <p:extLst>
      <p:ext uri="{BB962C8B-B14F-4D97-AF65-F5344CB8AC3E}">
        <p14:creationId xmlns:p14="http://schemas.microsoft.com/office/powerpoint/2010/main" val="12882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3BC14-DBAF-4E9A-9A75-699B58C4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69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 фракции выброса ЛЖ: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4BB0F-E685-4529-8917-1F1117CE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03" y="1875124"/>
            <a:ext cx="8507288" cy="4353347"/>
          </a:xfrm>
        </p:spPr>
        <p:txBody>
          <a:bodyPr/>
          <a:lstStyle/>
          <a:p>
            <a:r>
              <a:rPr lang="ru-RU" dirty="0"/>
              <a:t>ХСН со сниженной ФВ (менее 40%)</a:t>
            </a:r>
          </a:p>
          <a:p>
            <a:r>
              <a:rPr lang="ru-RU" dirty="0"/>
              <a:t>ХСН с промежуточной ФВ (от 40% до 49%) </a:t>
            </a:r>
          </a:p>
          <a:p>
            <a:r>
              <a:rPr lang="ru-RU" dirty="0"/>
              <a:t>ХСН с сохраненной ФВ (50% и более)</a:t>
            </a:r>
          </a:p>
        </p:txBody>
      </p:sp>
    </p:spTree>
    <p:extLst>
      <p:ext uri="{BB962C8B-B14F-4D97-AF65-F5344CB8AC3E}">
        <p14:creationId xmlns:p14="http://schemas.microsoft.com/office/powerpoint/2010/main" val="25393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27324-7576-47B0-B417-8507084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81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 стадиям ХСН: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0DB1A-C18D-4BB2-B7C8-E33F77DB6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I стадия. Начальная стадия заболевания (поражения) сердца. Гемодинамика не нарушена. Скрытая сердечная недостаточность. Бессимптомная дисфункция ЛЖ</a:t>
            </a:r>
          </a:p>
          <a:p>
            <a:r>
              <a:rPr lang="ru-RU" dirty="0"/>
              <a:t>IIА стадия. Клинически выраженная стадия заболевания (поражения) сердца. Нарушения гемодинамики в одном из кругов кровообращения, выраженные умеренно. Адаптивное </a:t>
            </a:r>
            <a:r>
              <a:rPr lang="ru-RU" dirty="0" err="1"/>
              <a:t>ремоделирование</a:t>
            </a:r>
            <a:r>
              <a:rPr lang="ru-RU" dirty="0"/>
              <a:t> сердца и сосудов</a:t>
            </a:r>
          </a:p>
          <a:p>
            <a:r>
              <a:rPr lang="ru-RU" dirty="0"/>
              <a:t>IIБ стадия. Тяжелая стадия заболевания (поражения) сердца. Выраженные изменения гемодинамики в обоих кругах кровообращения. </a:t>
            </a:r>
            <a:r>
              <a:rPr lang="ru-RU" dirty="0" err="1"/>
              <a:t>Дезадаптивное</a:t>
            </a:r>
            <a:r>
              <a:rPr lang="ru-RU" dirty="0"/>
              <a:t> </a:t>
            </a:r>
            <a:r>
              <a:rPr lang="ru-RU" dirty="0" err="1"/>
              <a:t>ремоделирование</a:t>
            </a:r>
            <a:r>
              <a:rPr lang="ru-RU" dirty="0"/>
              <a:t> сердца и сосудов</a:t>
            </a:r>
          </a:p>
          <a:p>
            <a:r>
              <a:rPr lang="ru-RU" dirty="0"/>
              <a:t>III стадия. Конечная стадия поражения сердца. Выраженные изменения гемодинамики и тяжелые (необратимые) структурные изменения органов-мишеней (сердца, легких, сосудов, головного мозга, почек). Финальная стадия </a:t>
            </a:r>
            <a:r>
              <a:rPr lang="ru-RU" dirty="0" err="1"/>
              <a:t>ремоделирования</a:t>
            </a:r>
            <a:r>
              <a:rPr lang="ru-RU" dirty="0"/>
              <a:t> органов.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1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66800"/>
          </a:xfrm>
        </p:spPr>
        <p:txBody>
          <a:bodyPr/>
          <a:lstStyle/>
          <a:p>
            <a:pPr eaLnBrk="1" hangingPunct="1"/>
            <a:r>
              <a:rPr lang="ru-RU" sz="3200" b="1" i="1">
                <a:solidFill>
                  <a:srgbClr val="0070C0"/>
                </a:solidFill>
              </a:rPr>
              <a:t>Функциональные классы</a:t>
            </a:r>
            <a:endParaRPr lang="ru-RU" sz="3200">
              <a:solidFill>
                <a:srgbClr val="0070C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50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I </a:t>
            </a:r>
            <a:r>
              <a:rPr lang="ru-RU"/>
              <a:t>ФК </a:t>
            </a:r>
            <a:r>
              <a:rPr lang="en-US"/>
              <a:t>- </a:t>
            </a:r>
            <a:r>
              <a:rPr lang="ru-RU"/>
              <a:t>Привычная физическая активность ограничений не вызывает. Повышенную нагрузку больной переносит, но она может сопровождаться одышкой и/или замедленным восстановлением сил.</a:t>
            </a:r>
            <a:endParaRPr lang="en-US"/>
          </a:p>
          <a:p>
            <a:pPr eaLnBrk="1" hangingPunct="1"/>
            <a:r>
              <a:rPr lang="en-US"/>
              <a:t>II </a:t>
            </a:r>
            <a:r>
              <a:rPr lang="ru-RU"/>
              <a:t>ФК - Незначительное ограничение физической активности: в покое симптомы отсутствуют, привычная физическая активность сопровождается утомляемостью, одышкой или сердцебиением.</a:t>
            </a:r>
          </a:p>
        </p:txBody>
      </p:sp>
    </p:spTree>
    <p:extLst>
      <p:ext uri="{BB962C8B-B14F-4D97-AF65-F5344CB8AC3E}">
        <p14:creationId xmlns:p14="http://schemas.microsoft.com/office/powerpoint/2010/main" val="17798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III </a:t>
            </a:r>
            <a:r>
              <a:rPr lang="ru-RU"/>
              <a:t>ФК - Заметное ограничение физической активности: в покое симптомы отсутствуют, физическая активность меньшей интенсивности по сравнению с привычными нагрузками сопровождается появлением симптомов.</a:t>
            </a:r>
          </a:p>
          <a:p>
            <a:pPr eaLnBrk="1" hangingPunct="1"/>
            <a:r>
              <a:rPr lang="en-US"/>
              <a:t>IV </a:t>
            </a:r>
            <a:r>
              <a:rPr lang="ru-RU"/>
              <a:t>ФК - Невозможность выполнить какую-либо физическую нагрузку без появления дискомфорта; симптомы СН присутствуют в покое и усиливаются при минимальной физической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1507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1000125" y="1071563"/>
            <a:ext cx="6929438" cy="4500562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существует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патогномоничных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симптомов ХСН!</a:t>
            </a:r>
          </a:p>
        </p:txBody>
      </p:sp>
    </p:spTree>
    <p:extLst>
      <p:ext uri="{BB962C8B-B14F-4D97-AF65-F5344CB8AC3E}">
        <p14:creationId xmlns:p14="http://schemas.microsoft.com/office/powerpoint/2010/main" val="19108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068C-A658-45C8-8F85-3AB50CBC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Жалобы при СН: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38E3A-4525-43CB-B068-1FA1726D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ru-RU" dirty="0"/>
              <a:t>Одышка, слабость, повышенная утомляемость, сердцебиение, отеки, ночной кашель, невозможность занять горизонтальное положение из-за усиления одышки</a:t>
            </a:r>
          </a:p>
        </p:txBody>
      </p:sp>
      <p:pic>
        <p:nvPicPr>
          <p:cNvPr id="1026" name="Picture 2" descr="http://int-prop.lf2.cuni.cz/foto/009/pic00061.jpg">
            <a:extLst>
              <a:ext uri="{FF2B5EF4-FFF2-40B4-BE49-F238E27FC236}">
                <a16:creationId xmlns:a16="http://schemas.microsoft.com/office/drawing/2014/main" id="{B4D035CE-AC06-45D8-87AC-D69751B3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934072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614A9-2AED-4A14-A6C8-97AC7E6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Объективные, </a:t>
            </a:r>
            <a:r>
              <a:rPr lang="ru-RU" dirty="0" err="1">
                <a:solidFill>
                  <a:srgbClr val="C00000"/>
                </a:solidFill>
              </a:rPr>
              <a:t>физикальные</a:t>
            </a:r>
            <a:r>
              <a:rPr lang="ru-RU" dirty="0">
                <a:solidFill>
                  <a:srgbClr val="C00000"/>
                </a:solidFill>
              </a:rPr>
              <a:t> признаки: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5F6E2-1306-4D6E-9194-3B0B941F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5410944" cy="502657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Бледность кожных покровов, </a:t>
            </a:r>
            <a:r>
              <a:rPr lang="ru-RU" dirty="0" err="1"/>
              <a:t>акроцианоз</a:t>
            </a:r>
            <a:r>
              <a:rPr lang="ru-RU" dirty="0"/>
              <a:t>, цианоз слизистых, тахипноэ, </a:t>
            </a:r>
            <a:r>
              <a:rPr lang="ru-RU" dirty="0" err="1"/>
              <a:t>ортопноэ</a:t>
            </a:r>
            <a:r>
              <a:rPr lang="ru-RU" dirty="0"/>
              <a:t>, набухание шейных вен,  симметричные отеки (пастозность) на ногах, крестце, анасарка</a:t>
            </a:r>
          </a:p>
          <a:p>
            <a:r>
              <a:rPr lang="ru-RU" dirty="0"/>
              <a:t>Набухание шейных вен, </a:t>
            </a:r>
          </a:p>
          <a:p>
            <a:r>
              <a:rPr lang="ru-RU" dirty="0"/>
              <a:t>Застойные хрипы в легких, притупление в нижних отделах легких (плевральный выпот), тахикардия, нерегулярный пульс, возможное увеличение границ относительной тупости сердца, ослабление 1 тона на верхушке, патологический 3 тон, ритм галопа, патологические шумы в сердце, увеличение печени, </a:t>
            </a:r>
            <a:r>
              <a:rPr lang="ru-RU" dirty="0" err="1"/>
              <a:t>гепатоюгулярный</a:t>
            </a:r>
            <a:r>
              <a:rPr lang="ru-RU" dirty="0"/>
              <a:t> рефлюкс, асцит, кахексия</a:t>
            </a:r>
          </a:p>
        </p:txBody>
      </p:sp>
      <p:pic>
        <p:nvPicPr>
          <p:cNvPr id="2050" name="Picture 2" descr="https://cf.ppt-online.org/files/slide/w/wTsFvyzRcaieKWG9U2ubhkV8PJS3AHC1EjZ5tq/slide-16.jpg">
            <a:extLst>
              <a:ext uri="{FF2B5EF4-FFF2-40B4-BE49-F238E27FC236}">
                <a16:creationId xmlns:a16="http://schemas.microsoft.com/office/drawing/2014/main" id="{FF774E50-36FF-4B5A-B4E0-4FD0DA9C3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60515" r="50787" b="1909"/>
          <a:stretch/>
        </p:blipFill>
        <p:spPr bwMode="auto">
          <a:xfrm>
            <a:off x="5811873" y="1988840"/>
            <a:ext cx="3096344" cy="25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67850" cy="6858000"/>
          </a:xfrm>
        </p:spPr>
      </p:pic>
    </p:spTree>
    <p:extLst>
      <p:ext uri="{BB962C8B-B14F-4D97-AF65-F5344CB8AC3E}">
        <p14:creationId xmlns:p14="http://schemas.microsoft.com/office/powerpoint/2010/main" val="4532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201"/>
            <a:ext cx="8229600" cy="132189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Необходимый объем лабораторных исследований у больных ХСН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/>
              <a:t>Развернутый анализ крови</a:t>
            </a:r>
          </a:p>
          <a:p>
            <a:pPr eaLnBrk="1" hangingPunct="1"/>
            <a:r>
              <a:rPr lang="ru-RU" dirty="0"/>
              <a:t>Глюкоза крови</a:t>
            </a:r>
          </a:p>
          <a:p>
            <a:pPr eaLnBrk="1" hangingPunct="1"/>
            <a:r>
              <a:rPr lang="ru-RU" dirty="0"/>
              <a:t>Калий, натрий, кальций</a:t>
            </a:r>
          </a:p>
          <a:p>
            <a:pPr eaLnBrk="1" hangingPunct="1"/>
            <a:r>
              <a:rPr lang="ru-RU" dirty="0"/>
              <a:t>Креатинин (с расчетом СКФ по формуле </a:t>
            </a:r>
            <a:r>
              <a:rPr lang="en-US" dirty="0"/>
              <a:t>CKD-EPI)</a:t>
            </a:r>
            <a:r>
              <a:rPr lang="ru-RU" dirty="0"/>
              <a:t>, мочевина</a:t>
            </a:r>
          </a:p>
          <a:p>
            <a:pPr eaLnBrk="1" hangingPunct="1"/>
            <a:r>
              <a:rPr lang="ru-RU" dirty="0"/>
              <a:t>Печеночные ферменты, билирубин</a:t>
            </a:r>
          </a:p>
          <a:p>
            <a:pPr eaLnBrk="1" hangingPunct="1"/>
            <a:r>
              <a:rPr lang="ru-RU" dirty="0"/>
              <a:t>Общий анализ мочи</a:t>
            </a:r>
          </a:p>
          <a:p>
            <a:pPr eaLnBrk="1" hangingPunct="1"/>
            <a:r>
              <a:rPr lang="ru-RU" dirty="0"/>
              <a:t>По возможности – соотношение альбумин</a:t>
            </a:r>
            <a:r>
              <a:rPr lang="en-US" dirty="0"/>
              <a:t>/</a:t>
            </a:r>
            <a:r>
              <a:rPr lang="ru-RU" dirty="0"/>
              <a:t>креатинин в моче</a:t>
            </a:r>
          </a:p>
        </p:txBody>
      </p:sp>
    </p:spTree>
    <p:extLst>
      <p:ext uri="{BB962C8B-B14F-4D97-AF65-F5344CB8AC3E}">
        <p14:creationId xmlns:p14="http://schemas.microsoft.com/office/powerpoint/2010/main" val="20158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5FDF-F55E-4504-8C21-5EE13F20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Натрийуретические гормоны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E418F-D950-45F6-B557-F4784E23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Исследование содержания в крови натрийуретических гормонов (BNP и </a:t>
            </a:r>
            <a:r>
              <a:rPr lang="ru-RU" dirty="0" err="1"/>
              <a:t>NTproBNP</a:t>
            </a:r>
            <a:r>
              <a:rPr lang="ru-RU" dirty="0"/>
              <a:t>) показано для исключения альтернативной причины одышки и определения прогноза. </a:t>
            </a:r>
          </a:p>
          <a:p>
            <a:r>
              <a:rPr lang="ru-RU" dirty="0" err="1"/>
              <a:t>Диагностически</a:t>
            </a:r>
            <a:r>
              <a:rPr lang="ru-RU" dirty="0"/>
              <a:t> значимыми являются уровень BNP более 35 </a:t>
            </a:r>
            <a:r>
              <a:rPr lang="ru-RU" dirty="0" err="1"/>
              <a:t>пг</a:t>
            </a:r>
            <a:r>
              <a:rPr lang="ru-RU" dirty="0"/>
              <a:t>/мл, уровень NT-</a:t>
            </a:r>
            <a:r>
              <a:rPr lang="ru-RU" dirty="0" err="1"/>
              <a:t>proBNP</a:t>
            </a:r>
            <a:r>
              <a:rPr lang="ru-RU" dirty="0"/>
              <a:t> – более 125 </a:t>
            </a:r>
            <a:r>
              <a:rPr lang="ru-RU" dirty="0" err="1"/>
              <a:t>пг</a:t>
            </a:r>
            <a:r>
              <a:rPr lang="ru-RU" dirty="0"/>
              <a:t>/мл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C). </a:t>
            </a:r>
          </a:p>
        </p:txBody>
      </p:sp>
    </p:spTree>
    <p:extLst>
      <p:ext uri="{BB962C8B-B14F-4D97-AF65-F5344CB8AC3E}">
        <p14:creationId xmlns:p14="http://schemas.microsoft.com/office/powerpoint/2010/main" val="1483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Актуальность темы.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Современное определение хронической сердечной недостаточности (ХСН).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Этиология, патогенез, классификация ХСН.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Важнейшие клинические проявления ХСН.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Диагностика ХСН.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Принципы лечения и профилактики ХСН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Выводы.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70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Согласно современным Рекомендациям </a:t>
            </a:r>
            <a:r>
              <a:rPr lang="en-US" sz="2800" dirty="0">
                <a:solidFill>
                  <a:srgbClr val="C00000"/>
                </a:solidFill>
              </a:rPr>
              <a:t>ESC </a:t>
            </a:r>
            <a:r>
              <a:rPr lang="ru-RU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2016)</a:t>
            </a:r>
            <a:r>
              <a:rPr lang="ru-RU" sz="2800" dirty="0">
                <a:solidFill>
                  <a:srgbClr val="C00000"/>
                </a:solidFill>
              </a:rPr>
              <a:t>, повышение уровня натрийуретических пептидов является обязательным критерием диагностики ХСН с сохраненной ФВ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134250"/>
              </p:ext>
            </p:extLst>
          </p:nvPr>
        </p:nvGraphicFramePr>
        <p:xfrm>
          <a:off x="323528" y="1268760"/>
          <a:ext cx="864096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Тип СН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СНснижФВ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СНпромеж.ФВ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СНсохрФВ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КРИТЕРИИ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Симптомы ± признаки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Симптомы ± признаки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Симптомы ± признаки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ФВЛЖ</a:t>
                      </a:r>
                      <a:r>
                        <a:rPr lang="en-US" sz="2400" dirty="0"/>
                        <a:t>&lt;40%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ФВЛЖ 40-49%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ФВЛЖ</a:t>
                      </a:r>
                      <a:r>
                        <a:rPr lang="en-US" sz="2400" u="sng" dirty="0"/>
                        <a:t>&gt;</a:t>
                      </a:r>
                      <a:r>
                        <a:rPr lang="en-US" sz="2400" dirty="0"/>
                        <a:t>50%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МНУП</a:t>
                      </a:r>
                      <a:r>
                        <a:rPr lang="ru-RU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NT-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proBNP</a:t>
                      </a:r>
                      <a:r>
                        <a:rPr lang="ru-RU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2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/>
                        <a:t>2) </a:t>
                      </a:r>
                      <a:r>
                        <a:rPr lang="ru-RU" sz="2400" dirty="0"/>
                        <a:t>По</a:t>
                      </a:r>
                      <a:r>
                        <a:rPr lang="ru-RU" sz="2400" baseline="0" dirty="0"/>
                        <a:t> меньшей мере, 1 </a:t>
                      </a:r>
                      <a:r>
                        <a:rPr lang="ru-RU" sz="2400" baseline="0" dirty="0" err="1"/>
                        <a:t>допол</a:t>
                      </a:r>
                      <a:r>
                        <a:rPr lang="ru-RU" sz="2400" baseline="0" dirty="0"/>
                        <a:t>. – а) </a:t>
                      </a:r>
                      <a:r>
                        <a:rPr lang="ru-RU" sz="2400" baseline="0" dirty="0" err="1"/>
                        <a:t>структ</a:t>
                      </a:r>
                      <a:r>
                        <a:rPr lang="ru-RU" sz="2400" baseline="0" dirty="0"/>
                        <a:t>. изм. сердца (ГЛЖ и</a:t>
                      </a:r>
                      <a:r>
                        <a:rPr lang="en-US" sz="2400" baseline="0" dirty="0"/>
                        <a:t>/</a:t>
                      </a:r>
                      <a:r>
                        <a:rPr lang="ru-RU" sz="2400" baseline="0" dirty="0"/>
                        <a:t>или ДЛП)</a:t>
                      </a:r>
                    </a:p>
                    <a:p>
                      <a:r>
                        <a:rPr lang="ru-RU" sz="2400" baseline="0" dirty="0"/>
                        <a:t>б) признаки диастол. дисфункции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</a:t>
                      </a:r>
                      <a:r>
                        <a:rPr lang="ru-RU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же самое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Двойная стрелка влево/вправо 5"/>
          <p:cNvSpPr/>
          <p:nvPr/>
        </p:nvSpPr>
        <p:spPr>
          <a:xfrm>
            <a:off x="6300192" y="4797152"/>
            <a:ext cx="93610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5" y="6420634"/>
            <a:ext cx="604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/>
              </a:rPr>
              <a:t>* МНУП 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&gt;35 </a:t>
            </a:r>
            <a:r>
              <a:rPr lang="ru-RU" sz="2000" dirty="0" err="1">
                <a:solidFill>
                  <a:srgbClr val="002060"/>
                </a:solidFill>
                <a:latin typeface="Calibri"/>
              </a:rPr>
              <a:t>пг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/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мл и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/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или 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NT-</a:t>
            </a:r>
            <a:r>
              <a:rPr lang="en-US" sz="2000" dirty="0" err="1">
                <a:solidFill>
                  <a:srgbClr val="002060"/>
                </a:solidFill>
                <a:latin typeface="Calibri"/>
              </a:rPr>
              <a:t>proBNP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 &gt;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125 </a:t>
            </a:r>
            <a:r>
              <a:rPr lang="ru-RU" sz="2000" dirty="0" err="1">
                <a:solidFill>
                  <a:srgbClr val="002060"/>
                </a:solidFill>
                <a:latin typeface="Calibri"/>
              </a:rPr>
              <a:t>пг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/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мл</a:t>
            </a:r>
          </a:p>
        </p:txBody>
      </p:sp>
    </p:spTree>
    <p:extLst>
      <p:ext uri="{BB962C8B-B14F-4D97-AF65-F5344CB8AC3E}">
        <p14:creationId xmlns:p14="http://schemas.microsoft.com/office/powerpoint/2010/main" val="23699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Дополнительные лабораторные исследования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(по показаниям)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084305"/>
              </p:ext>
            </p:extLst>
          </p:nvPr>
        </p:nvGraphicFramePr>
        <p:xfrm>
          <a:off x="457200" y="2249488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ТТГ, Т3, Т4 (по рекомендациям ОССН, 2016) - обязательны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Исключение патологии щитовидной железы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Мочевая кислота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Связано с побочным эффектом </a:t>
                      </a: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диуретиков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КФК-МВ, тропонины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При подозрении на ОИМ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С-реактивный белок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Липидный профиль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296FD-5BD4-4B9C-94B8-56E97C64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Электрокардиограмма (ЭКГ)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871F5-C2E5-4E30-AD31-74D94D50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ЭКГ в 12-ти отведениях рекомендована для определения ритма сердца, ЧСС, ширины и формы комплекса QRS, а также выявления иных важных нарушений. </a:t>
            </a:r>
          </a:p>
          <a:p>
            <a:r>
              <a:rPr lang="ru-RU" sz="2800" dirty="0"/>
              <a:t>ЭКГ помогает определить дальнейший план лечения и оценить прогноз. </a:t>
            </a:r>
          </a:p>
          <a:p>
            <a:r>
              <a:rPr lang="ru-RU" sz="2800" dirty="0"/>
              <a:t>Нормальная ЭКГ практически исключает наличие систолической СН (класс рекомендаций I, уровень доказанности C). </a:t>
            </a:r>
          </a:p>
        </p:txBody>
      </p:sp>
      <p:pic>
        <p:nvPicPr>
          <p:cNvPr id="3076" name="Picture 4" descr="http://present5.com/presentation/27435439_442808090/image-42.jpg">
            <a:extLst>
              <a:ext uri="{FF2B5EF4-FFF2-40B4-BE49-F238E27FC236}">
                <a16:creationId xmlns:a16="http://schemas.microsoft.com/office/drawing/2014/main" id="{2B990CB2-744A-44A3-B7F4-30E476696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801" r="6951" b="2400"/>
          <a:stretch/>
        </p:blipFill>
        <p:spPr bwMode="auto">
          <a:xfrm>
            <a:off x="4716016" y="4811041"/>
            <a:ext cx="2808312" cy="20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FC4D7-FF2C-4D9F-B34C-364AFE98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280929"/>
            <a:ext cx="7035406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Трансторакальная</a:t>
            </a:r>
            <a:r>
              <a:rPr lang="ru-RU" b="1" dirty="0">
                <a:solidFill>
                  <a:srgbClr val="C00000"/>
                </a:solidFill>
              </a:rPr>
              <a:t> эхокардиография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B836B-3B3C-4E3B-9132-BB0E95174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5519"/>
            <a:ext cx="8229600" cy="529979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Трансторакальная</a:t>
            </a:r>
            <a:r>
              <a:rPr lang="ru-RU" dirty="0"/>
              <a:t> </a:t>
            </a:r>
            <a:r>
              <a:rPr lang="ru-RU" dirty="0" err="1"/>
              <a:t>ЭхоКГ</a:t>
            </a:r>
            <a:r>
              <a:rPr lang="ru-RU" dirty="0"/>
              <a:t> рекомендована для оценки структуры, систолической и диастолической функции миокарда, в т.ч. у пациентов, находящихся на лечении, потенциально повреждающем миокард (например, химиотерапия), а также для выявления и оценки клапанной патологии, наличия тромбов, оценки прогноза (класс рекомендаций I, уровень доказанности C). </a:t>
            </a:r>
          </a:p>
          <a:p>
            <a:r>
              <a:rPr lang="ru-RU" dirty="0"/>
              <a:t>Дополнительные технологии (включая тканевую допплерографию, показатели деформации миокарда, в т.ч. </a:t>
            </a:r>
            <a:r>
              <a:rPr lang="ru-RU" dirty="0" err="1"/>
              <a:t>Strain</a:t>
            </a:r>
            <a:r>
              <a:rPr lang="ru-RU" dirty="0"/>
              <a:t> и </a:t>
            </a:r>
            <a:r>
              <a:rPr lang="ru-RU" dirty="0" err="1"/>
              <a:t>Strain</a:t>
            </a:r>
            <a:r>
              <a:rPr lang="ru-RU" dirty="0"/>
              <a:t> </a:t>
            </a:r>
            <a:r>
              <a:rPr lang="ru-RU" dirty="0" err="1"/>
              <a:t>rate</a:t>
            </a:r>
            <a:r>
              <a:rPr lang="ru-RU" dirty="0"/>
              <a:t>), могут включаться в протокол </a:t>
            </a:r>
            <a:r>
              <a:rPr lang="ru-RU" dirty="0" err="1"/>
              <a:t>ЭхоКГ</a:t>
            </a:r>
            <a:r>
              <a:rPr lang="ru-RU" dirty="0"/>
              <a:t> исследования у пациентов с риском развития СН для выявления дисфункции миокарда на доклинической стадии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С).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B301F5-9C25-485B-B942-7895E95B2179}"/>
              </a:ext>
            </a:extLst>
          </p:cNvPr>
          <p:cNvGrpSpPr>
            <a:grpSpLocks/>
          </p:cNvGrpSpPr>
          <p:nvPr/>
        </p:nvGrpSpPr>
        <p:grpSpPr bwMode="auto">
          <a:xfrm>
            <a:off x="6804248" y="0"/>
            <a:ext cx="835777" cy="1918544"/>
            <a:chOff x="2066" y="702"/>
            <a:chExt cx="1620" cy="339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3F33C1-2C08-42CD-BF64-3096FE57D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314"/>
              <a:ext cx="240" cy="909"/>
            </a:xfrm>
            <a:custGeom>
              <a:avLst/>
              <a:gdLst>
                <a:gd name="T0" fmla="*/ 670 w 216"/>
                <a:gd name="T1" fmla="*/ 0 h 820"/>
                <a:gd name="T2" fmla="*/ 690 w 216"/>
                <a:gd name="T3" fmla="*/ 944 h 820"/>
                <a:gd name="T4" fmla="*/ 0 w 216"/>
                <a:gd name="T5" fmla="*/ 2023 h 820"/>
                <a:gd name="T6" fmla="*/ 0 60000 65536"/>
                <a:gd name="T7" fmla="*/ 0 60000 65536"/>
                <a:gd name="T8" fmla="*/ 0 60000 65536"/>
                <a:gd name="T9" fmla="*/ 0 w 216"/>
                <a:gd name="T10" fmla="*/ 0 h 820"/>
                <a:gd name="T11" fmla="*/ 216 w 216"/>
                <a:gd name="T12" fmla="*/ 820 h 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820">
                  <a:moveTo>
                    <a:pt x="210" y="0"/>
                  </a:moveTo>
                  <a:cubicBezTo>
                    <a:pt x="216" y="304"/>
                    <a:pt x="216" y="304"/>
                    <a:pt x="216" y="304"/>
                  </a:cubicBezTo>
                  <a:cubicBezTo>
                    <a:pt x="216" y="304"/>
                    <a:pt x="210" y="820"/>
                    <a:pt x="0" y="652"/>
                  </a:cubicBezTo>
                </a:path>
              </a:pathLst>
            </a:custGeom>
            <a:noFill/>
            <a:ln w="14288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DFE4B25-23F6-4341-A803-8CE86E647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296"/>
              <a:ext cx="195" cy="740"/>
            </a:xfrm>
            <a:custGeom>
              <a:avLst/>
              <a:gdLst>
                <a:gd name="T0" fmla="*/ 250 w 176"/>
                <a:gd name="T1" fmla="*/ 0 h 668"/>
                <a:gd name="T2" fmla="*/ 0 w 176"/>
                <a:gd name="T3" fmla="*/ 1868 h 668"/>
                <a:gd name="T4" fmla="*/ 0 60000 65536"/>
                <a:gd name="T5" fmla="*/ 0 60000 65536"/>
                <a:gd name="T6" fmla="*/ 0 w 176"/>
                <a:gd name="T7" fmla="*/ 0 h 668"/>
                <a:gd name="T8" fmla="*/ 176 w 176"/>
                <a:gd name="T9" fmla="*/ 668 h 6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" h="668">
                  <a:moveTo>
                    <a:pt x="80" y="0"/>
                  </a:moveTo>
                  <a:cubicBezTo>
                    <a:pt x="80" y="0"/>
                    <a:pt x="176" y="668"/>
                    <a:pt x="0" y="606"/>
                  </a:cubicBezTo>
                </a:path>
              </a:pathLst>
            </a:custGeom>
            <a:noFill/>
            <a:ln w="14288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9801AC3-612E-497A-8E64-DD770F29A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2257"/>
              <a:ext cx="118" cy="642"/>
            </a:xfrm>
            <a:custGeom>
              <a:avLst/>
              <a:gdLst>
                <a:gd name="T0" fmla="*/ 120 w 106"/>
                <a:gd name="T1" fmla="*/ 0 h 579"/>
                <a:gd name="T2" fmla="*/ 0 w 106"/>
                <a:gd name="T3" fmla="*/ 1804 h 579"/>
                <a:gd name="T4" fmla="*/ 0 60000 65536"/>
                <a:gd name="T5" fmla="*/ 0 60000 65536"/>
                <a:gd name="T6" fmla="*/ 0 w 106"/>
                <a:gd name="T7" fmla="*/ 0 h 579"/>
                <a:gd name="T8" fmla="*/ 106 w 106"/>
                <a:gd name="T9" fmla="*/ 579 h 5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" h="579">
                  <a:moveTo>
                    <a:pt x="37" y="0"/>
                  </a:moveTo>
                  <a:cubicBezTo>
                    <a:pt x="37" y="0"/>
                    <a:pt x="106" y="571"/>
                    <a:pt x="0" y="579"/>
                  </a:cubicBezTo>
                </a:path>
              </a:pathLst>
            </a:custGeom>
            <a:noFill/>
            <a:ln w="14288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5C2C27B-0882-455D-9B80-41808516C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782"/>
              <a:ext cx="422" cy="372"/>
            </a:xfrm>
            <a:custGeom>
              <a:avLst/>
              <a:gdLst>
                <a:gd name="T0" fmla="*/ 0 w 422"/>
                <a:gd name="T1" fmla="*/ 41 h 372"/>
                <a:gd name="T2" fmla="*/ 81 w 422"/>
                <a:gd name="T3" fmla="*/ 0 h 372"/>
                <a:gd name="T4" fmla="*/ 422 w 422"/>
                <a:gd name="T5" fmla="*/ 318 h 372"/>
                <a:gd name="T6" fmla="*/ 351 w 422"/>
                <a:gd name="T7" fmla="*/ 372 h 372"/>
                <a:gd name="T8" fmla="*/ 0 w 422"/>
                <a:gd name="T9" fmla="*/ 4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372"/>
                <a:gd name="T17" fmla="*/ 422 w 422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372">
                  <a:moveTo>
                    <a:pt x="0" y="41"/>
                  </a:moveTo>
                  <a:lnTo>
                    <a:pt x="81" y="0"/>
                  </a:lnTo>
                  <a:lnTo>
                    <a:pt x="422" y="318"/>
                  </a:lnTo>
                  <a:lnTo>
                    <a:pt x="351" y="37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26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CBC930-B896-41E3-A665-9F2B0D1FB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2060"/>
              <a:ext cx="107" cy="287"/>
            </a:xfrm>
            <a:custGeom>
              <a:avLst/>
              <a:gdLst>
                <a:gd name="T0" fmla="*/ 106 w 107"/>
                <a:gd name="T1" fmla="*/ 94 h 287"/>
                <a:gd name="T2" fmla="*/ 107 w 107"/>
                <a:gd name="T3" fmla="*/ 287 h 287"/>
                <a:gd name="T4" fmla="*/ 0 w 107"/>
                <a:gd name="T5" fmla="*/ 181 h 287"/>
                <a:gd name="T6" fmla="*/ 4 w 107"/>
                <a:gd name="T7" fmla="*/ 0 h 287"/>
                <a:gd name="T8" fmla="*/ 106 w 107"/>
                <a:gd name="T9" fmla="*/ 94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287"/>
                <a:gd name="T17" fmla="*/ 107 w 107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287">
                  <a:moveTo>
                    <a:pt x="106" y="94"/>
                  </a:moveTo>
                  <a:lnTo>
                    <a:pt x="107" y="287"/>
                  </a:lnTo>
                  <a:lnTo>
                    <a:pt x="0" y="181"/>
                  </a:lnTo>
                  <a:lnTo>
                    <a:pt x="4" y="0"/>
                  </a:lnTo>
                  <a:lnTo>
                    <a:pt x="106" y="94"/>
                  </a:lnTo>
                  <a:close/>
                </a:path>
              </a:pathLst>
            </a:custGeom>
            <a:solidFill>
              <a:srgbClr val="AF9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0CACE78-5E89-4DB2-B7FC-C184F232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100"/>
              <a:ext cx="69" cy="247"/>
            </a:xfrm>
            <a:custGeom>
              <a:avLst/>
              <a:gdLst>
                <a:gd name="T0" fmla="*/ 0 w 69"/>
                <a:gd name="T1" fmla="*/ 54 h 247"/>
                <a:gd name="T2" fmla="*/ 0 w 69"/>
                <a:gd name="T3" fmla="*/ 247 h 247"/>
                <a:gd name="T4" fmla="*/ 69 w 69"/>
                <a:gd name="T5" fmla="*/ 204 h 247"/>
                <a:gd name="T6" fmla="*/ 69 w 69"/>
                <a:gd name="T7" fmla="*/ 0 h 247"/>
                <a:gd name="T8" fmla="*/ 0 w 69"/>
                <a:gd name="T9" fmla="*/ 54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47"/>
                <a:gd name="T17" fmla="*/ 69 w 6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47">
                  <a:moveTo>
                    <a:pt x="0" y="54"/>
                  </a:moveTo>
                  <a:lnTo>
                    <a:pt x="0" y="247"/>
                  </a:lnTo>
                  <a:lnTo>
                    <a:pt x="69" y="204"/>
                  </a:lnTo>
                  <a:lnTo>
                    <a:pt x="69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A3C7B6-46DA-45EB-98F2-CE81439CB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782"/>
              <a:ext cx="122" cy="216"/>
            </a:xfrm>
            <a:custGeom>
              <a:avLst/>
              <a:gdLst>
                <a:gd name="T0" fmla="*/ 0 w 122"/>
                <a:gd name="T1" fmla="*/ 0 h 216"/>
                <a:gd name="T2" fmla="*/ 0 w 122"/>
                <a:gd name="T3" fmla="*/ 100 h 216"/>
                <a:gd name="T4" fmla="*/ 122 w 122"/>
                <a:gd name="T5" fmla="*/ 216 h 216"/>
                <a:gd name="T6" fmla="*/ 122 w 122"/>
                <a:gd name="T7" fmla="*/ 77 h 216"/>
                <a:gd name="T8" fmla="*/ 0 w 122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16"/>
                <a:gd name="T17" fmla="*/ 122 w 122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16">
                  <a:moveTo>
                    <a:pt x="0" y="0"/>
                  </a:moveTo>
                  <a:lnTo>
                    <a:pt x="0" y="100"/>
                  </a:lnTo>
                  <a:lnTo>
                    <a:pt x="122" y="216"/>
                  </a:lnTo>
                  <a:lnTo>
                    <a:pt x="122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C5FB07-2F86-485B-BF74-91C696414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900"/>
              <a:ext cx="121" cy="239"/>
            </a:xfrm>
            <a:custGeom>
              <a:avLst/>
              <a:gdLst>
                <a:gd name="T0" fmla="*/ 0 w 121"/>
                <a:gd name="T1" fmla="*/ 0 h 239"/>
                <a:gd name="T2" fmla="*/ 0 w 121"/>
                <a:gd name="T3" fmla="*/ 122 h 239"/>
                <a:gd name="T4" fmla="*/ 121 w 121"/>
                <a:gd name="T5" fmla="*/ 239 h 239"/>
                <a:gd name="T6" fmla="*/ 121 w 121"/>
                <a:gd name="T7" fmla="*/ 78 h 239"/>
                <a:gd name="T8" fmla="*/ 0 w 121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239"/>
                <a:gd name="T17" fmla="*/ 121 w 121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239">
                  <a:moveTo>
                    <a:pt x="0" y="0"/>
                  </a:moveTo>
                  <a:lnTo>
                    <a:pt x="0" y="122"/>
                  </a:lnTo>
                  <a:lnTo>
                    <a:pt x="121" y="239"/>
                  </a:lnTo>
                  <a:lnTo>
                    <a:pt x="121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4821012-4C72-4451-9B00-AF3A6BDE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3172"/>
              <a:ext cx="167" cy="318"/>
            </a:xfrm>
            <a:custGeom>
              <a:avLst/>
              <a:gdLst>
                <a:gd name="T0" fmla="*/ 3 w 150"/>
                <a:gd name="T1" fmla="*/ 829 h 287"/>
                <a:gd name="T2" fmla="*/ 393 w 150"/>
                <a:gd name="T3" fmla="*/ 627 h 287"/>
                <a:gd name="T4" fmla="*/ 258 w 150"/>
                <a:gd name="T5" fmla="*/ 47 h 287"/>
                <a:gd name="T6" fmla="*/ 0 w 150"/>
                <a:gd name="T7" fmla="*/ 102 h 287"/>
                <a:gd name="T8" fmla="*/ 3 w 150"/>
                <a:gd name="T9" fmla="*/ 829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287"/>
                <a:gd name="T17" fmla="*/ 150 w 150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287">
                  <a:moveTo>
                    <a:pt x="3" y="268"/>
                  </a:moveTo>
                  <a:cubicBezTo>
                    <a:pt x="3" y="268"/>
                    <a:pt x="85" y="287"/>
                    <a:pt x="121" y="202"/>
                  </a:cubicBezTo>
                  <a:cubicBezTo>
                    <a:pt x="150" y="132"/>
                    <a:pt x="133" y="50"/>
                    <a:pt x="80" y="15"/>
                  </a:cubicBezTo>
                  <a:cubicBezTo>
                    <a:pt x="58" y="0"/>
                    <a:pt x="0" y="33"/>
                    <a:pt x="0" y="33"/>
                  </a:cubicBezTo>
                  <a:lnTo>
                    <a:pt x="3" y="268"/>
                  </a:lnTo>
                  <a:close/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82D18F-386B-41F7-AC20-E9E28AB3E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207"/>
              <a:ext cx="149" cy="260"/>
            </a:xfrm>
            <a:prstGeom prst="ellipse">
              <a:avLst/>
            </a:prstGeom>
            <a:solidFill>
              <a:srgbClr val="9E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BA0A49-9895-444C-B012-1B88081E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3388"/>
              <a:ext cx="166" cy="318"/>
            </a:xfrm>
            <a:custGeom>
              <a:avLst/>
              <a:gdLst>
                <a:gd name="T0" fmla="*/ 3 w 149"/>
                <a:gd name="T1" fmla="*/ 829 h 287"/>
                <a:gd name="T2" fmla="*/ 394 w 149"/>
                <a:gd name="T3" fmla="*/ 627 h 287"/>
                <a:gd name="T4" fmla="*/ 262 w 149"/>
                <a:gd name="T5" fmla="*/ 47 h 287"/>
                <a:gd name="T6" fmla="*/ 0 w 149"/>
                <a:gd name="T7" fmla="*/ 102 h 287"/>
                <a:gd name="T8" fmla="*/ 3 w 149"/>
                <a:gd name="T9" fmla="*/ 829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287"/>
                <a:gd name="T17" fmla="*/ 149 w 149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287">
                  <a:moveTo>
                    <a:pt x="3" y="268"/>
                  </a:moveTo>
                  <a:cubicBezTo>
                    <a:pt x="3" y="268"/>
                    <a:pt x="85" y="287"/>
                    <a:pt x="120" y="202"/>
                  </a:cubicBezTo>
                  <a:cubicBezTo>
                    <a:pt x="149" y="132"/>
                    <a:pt x="132" y="51"/>
                    <a:pt x="80" y="15"/>
                  </a:cubicBezTo>
                  <a:cubicBezTo>
                    <a:pt x="57" y="0"/>
                    <a:pt x="0" y="33"/>
                    <a:pt x="0" y="33"/>
                  </a:cubicBezTo>
                  <a:lnTo>
                    <a:pt x="3" y="268"/>
                  </a:lnTo>
                  <a:close/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970F93-52D9-4664-BA49-328D8CC61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3423"/>
              <a:ext cx="148" cy="262"/>
            </a:xfrm>
            <a:prstGeom prst="ellipse">
              <a:avLst/>
            </a:prstGeom>
            <a:solidFill>
              <a:srgbClr val="9E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32D3268-FDBD-44F0-A902-CC96C8D83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371"/>
              <a:ext cx="163" cy="218"/>
            </a:xfrm>
            <a:custGeom>
              <a:avLst/>
              <a:gdLst>
                <a:gd name="T0" fmla="*/ 0 w 163"/>
                <a:gd name="T1" fmla="*/ 0 h 218"/>
                <a:gd name="T2" fmla="*/ 0 w 163"/>
                <a:gd name="T3" fmla="*/ 92 h 218"/>
                <a:gd name="T4" fmla="*/ 163 w 163"/>
                <a:gd name="T5" fmla="*/ 218 h 218"/>
                <a:gd name="T6" fmla="*/ 163 w 163"/>
                <a:gd name="T7" fmla="*/ 63 h 218"/>
                <a:gd name="T8" fmla="*/ 0 w 163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218"/>
                <a:gd name="T17" fmla="*/ 163 w 163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218">
                  <a:moveTo>
                    <a:pt x="0" y="0"/>
                  </a:moveTo>
                  <a:lnTo>
                    <a:pt x="0" y="92"/>
                  </a:lnTo>
                  <a:lnTo>
                    <a:pt x="163" y="218"/>
                  </a:lnTo>
                  <a:lnTo>
                    <a:pt x="16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A949868-1672-49C4-8F4A-98F9BBDB4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3383"/>
              <a:ext cx="77" cy="206"/>
            </a:xfrm>
            <a:custGeom>
              <a:avLst/>
              <a:gdLst>
                <a:gd name="T0" fmla="*/ 0 w 77"/>
                <a:gd name="T1" fmla="*/ 51 h 206"/>
                <a:gd name="T2" fmla="*/ 0 w 77"/>
                <a:gd name="T3" fmla="*/ 206 h 206"/>
                <a:gd name="T4" fmla="*/ 77 w 77"/>
                <a:gd name="T5" fmla="*/ 145 h 206"/>
                <a:gd name="T6" fmla="*/ 77 w 77"/>
                <a:gd name="T7" fmla="*/ 0 h 206"/>
                <a:gd name="T8" fmla="*/ 0 w 77"/>
                <a:gd name="T9" fmla="*/ 51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06"/>
                <a:gd name="T17" fmla="*/ 77 w 77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06">
                  <a:moveTo>
                    <a:pt x="0" y="51"/>
                  </a:moveTo>
                  <a:lnTo>
                    <a:pt x="0" y="206"/>
                  </a:lnTo>
                  <a:lnTo>
                    <a:pt x="77" y="145"/>
                  </a:lnTo>
                  <a:lnTo>
                    <a:pt x="77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6D2A6-981B-4EF9-B413-4FC630AD3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495"/>
              <a:ext cx="59" cy="133"/>
            </a:xfrm>
            <a:custGeom>
              <a:avLst/>
              <a:gdLst>
                <a:gd name="T0" fmla="*/ 0 w 53"/>
                <a:gd name="T1" fmla="*/ 0 h 120"/>
                <a:gd name="T2" fmla="*/ 0 w 53"/>
                <a:gd name="T3" fmla="*/ 183 h 120"/>
                <a:gd name="T4" fmla="*/ 77 w 53"/>
                <a:gd name="T5" fmla="*/ 342 h 120"/>
                <a:gd name="T6" fmla="*/ 171 w 53"/>
                <a:gd name="T7" fmla="*/ 264 h 120"/>
                <a:gd name="T8" fmla="*/ 171 w 53"/>
                <a:gd name="T9" fmla="*/ 134 h 120"/>
                <a:gd name="T10" fmla="*/ 0 w 53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20"/>
                <a:gd name="T20" fmla="*/ 53 w 53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20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102"/>
                    <a:pt x="23" y="111"/>
                  </a:cubicBezTo>
                  <a:cubicBezTo>
                    <a:pt x="45" y="120"/>
                    <a:pt x="53" y="99"/>
                    <a:pt x="53" y="86"/>
                  </a:cubicBezTo>
                  <a:cubicBezTo>
                    <a:pt x="53" y="72"/>
                    <a:pt x="53" y="42"/>
                    <a:pt x="53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FF2837F-E42D-4A6B-8503-1F99FBCF9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778"/>
              <a:ext cx="165" cy="317"/>
            </a:xfrm>
            <a:custGeom>
              <a:avLst/>
              <a:gdLst>
                <a:gd name="T0" fmla="*/ 3 w 149"/>
                <a:gd name="T1" fmla="*/ 829 h 286"/>
                <a:gd name="T2" fmla="*/ 368 w 149"/>
                <a:gd name="T3" fmla="*/ 626 h 286"/>
                <a:gd name="T4" fmla="*/ 249 w 149"/>
                <a:gd name="T5" fmla="*/ 47 h 286"/>
                <a:gd name="T6" fmla="*/ 0 w 149"/>
                <a:gd name="T7" fmla="*/ 102 h 286"/>
                <a:gd name="T8" fmla="*/ 3 w 149"/>
                <a:gd name="T9" fmla="*/ 829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286"/>
                <a:gd name="T17" fmla="*/ 149 w 149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286">
                  <a:moveTo>
                    <a:pt x="3" y="267"/>
                  </a:moveTo>
                  <a:cubicBezTo>
                    <a:pt x="3" y="267"/>
                    <a:pt x="85" y="286"/>
                    <a:pt x="120" y="201"/>
                  </a:cubicBezTo>
                  <a:cubicBezTo>
                    <a:pt x="149" y="132"/>
                    <a:pt x="132" y="50"/>
                    <a:pt x="80" y="15"/>
                  </a:cubicBezTo>
                  <a:cubicBezTo>
                    <a:pt x="57" y="0"/>
                    <a:pt x="0" y="33"/>
                    <a:pt x="0" y="33"/>
                  </a:cubicBezTo>
                  <a:lnTo>
                    <a:pt x="3" y="267"/>
                  </a:lnTo>
                  <a:close/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E176FF-56EA-4D8A-94F8-AAE664C56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3813"/>
              <a:ext cx="149" cy="261"/>
            </a:xfrm>
            <a:prstGeom prst="ellipse">
              <a:avLst/>
            </a:prstGeom>
            <a:solidFill>
              <a:srgbClr val="9E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0A0721-2B9F-4C0B-BF89-4DFA7851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3774"/>
              <a:ext cx="130" cy="213"/>
            </a:xfrm>
            <a:custGeom>
              <a:avLst/>
              <a:gdLst>
                <a:gd name="T0" fmla="*/ 0 w 130"/>
                <a:gd name="T1" fmla="*/ 0 h 213"/>
                <a:gd name="T2" fmla="*/ 0 w 130"/>
                <a:gd name="T3" fmla="*/ 80 h 213"/>
                <a:gd name="T4" fmla="*/ 130 w 130"/>
                <a:gd name="T5" fmla="*/ 213 h 213"/>
                <a:gd name="T6" fmla="*/ 130 w 130"/>
                <a:gd name="T7" fmla="*/ 72 h 213"/>
                <a:gd name="T8" fmla="*/ 0 w 130"/>
                <a:gd name="T9" fmla="*/ 0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213"/>
                <a:gd name="T17" fmla="*/ 130 w 130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213">
                  <a:moveTo>
                    <a:pt x="0" y="0"/>
                  </a:moveTo>
                  <a:lnTo>
                    <a:pt x="0" y="80"/>
                  </a:lnTo>
                  <a:lnTo>
                    <a:pt x="130" y="213"/>
                  </a:lnTo>
                  <a:lnTo>
                    <a:pt x="13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9F966B7-CD26-4B28-9AAE-3DD9B368C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3789"/>
              <a:ext cx="105" cy="198"/>
            </a:xfrm>
            <a:custGeom>
              <a:avLst/>
              <a:gdLst>
                <a:gd name="T0" fmla="*/ 0 w 105"/>
                <a:gd name="T1" fmla="*/ 198 h 198"/>
                <a:gd name="T2" fmla="*/ 105 w 105"/>
                <a:gd name="T3" fmla="*/ 113 h 198"/>
                <a:gd name="T4" fmla="*/ 105 w 105"/>
                <a:gd name="T5" fmla="*/ 0 h 198"/>
                <a:gd name="T6" fmla="*/ 0 w 105"/>
                <a:gd name="T7" fmla="*/ 57 h 198"/>
                <a:gd name="T8" fmla="*/ 0 w 105"/>
                <a:gd name="T9" fmla="*/ 198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8"/>
                <a:gd name="T17" fmla="*/ 105 w 10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8">
                  <a:moveTo>
                    <a:pt x="0" y="198"/>
                  </a:moveTo>
                  <a:lnTo>
                    <a:pt x="105" y="113"/>
                  </a:lnTo>
                  <a:lnTo>
                    <a:pt x="105" y="0"/>
                  </a:lnTo>
                  <a:lnTo>
                    <a:pt x="0" y="57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A965649-D3DF-4C6D-8310-5FB90EC66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3889"/>
              <a:ext cx="60" cy="126"/>
            </a:xfrm>
            <a:custGeom>
              <a:avLst/>
              <a:gdLst>
                <a:gd name="T0" fmla="*/ 0 w 54"/>
                <a:gd name="T1" fmla="*/ 0 h 114"/>
                <a:gd name="T2" fmla="*/ 0 w 54"/>
                <a:gd name="T3" fmla="*/ 189 h 114"/>
                <a:gd name="T4" fmla="*/ 87 w 54"/>
                <a:gd name="T5" fmla="*/ 311 h 114"/>
                <a:gd name="T6" fmla="*/ 170 w 54"/>
                <a:gd name="T7" fmla="*/ 254 h 114"/>
                <a:gd name="T8" fmla="*/ 170 w 54"/>
                <a:gd name="T9" fmla="*/ 162 h 114"/>
                <a:gd name="T10" fmla="*/ 0 w 54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4"/>
                <a:gd name="T20" fmla="*/ 54 w 54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4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" y="92"/>
                    <a:pt x="27" y="103"/>
                  </a:cubicBezTo>
                  <a:cubicBezTo>
                    <a:pt x="53" y="114"/>
                    <a:pt x="54" y="84"/>
                    <a:pt x="54" y="84"/>
                  </a:cubicBezTo>
                  <a:cubicBezTo>
                    <a:pt x="54" y="54"/>
                    <a:pt x="54" y="54"/>
                    <a:pt x="54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3E06631-A85A-4DA7-AB12-DC69B95B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111"/>
              <a:ext cx="56" cy="775"/>
            </a:xfrm>
            <a:custGeom>
              <a:avLst/>
              <a:gdLst>
                <a:gd name="T0" fmla="*/ 48 w 56"/>
                <a:gd name="T1" fmla="*/ 0 h 775"/>
                <a:gd name="T2" fmla="*/ 0 w 56"/>
                <a:gd name="T3" fmla="*/ 111 h 775"/>
                <a:gd name="T4" fmla="*/ 0 w 56"/>
                <a:gd name="T5" fmla="*/ 623 h 775"/>
                <a:gd name="T6" fmla="*/ 56 w 56"/>
                <a:gd name="T7" fmla="*/ 775 h 775"/>
                <a:gd name="T8" fmla="*/ 48 w 56"/>
                <a:gd name="T9" fmla="*/ 0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775"/>
                <a:gd name="T17" fmla="*/ 56 w 56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775">
                  <a:moveTo>
                    <a:pt x="48" y="0"/>
                  </a:moveTo>
                  <a:lnTo>
                    <a:pt x="0" y="111"/>
                  </a:lnTo>
                  <a:lnTo>
                    <a:pt x="0" y="623"/>
                  </a:lnTo>
                  <a:lnTo>
                    <a:pt x="56" y="77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F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9820F41-A378-4B22-8718-29EF2B3F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1999"/>
              <a:ext cx="756" cy="1908"/>
            </a:xfrm>
            <a:custGeom>
              <a:avLst/>
              <a:gdLst>
                <a:gd name="T0" fmla="*/ 1747 w 681"/>
                <a:gd name="T1" fmla="*/ 1488 h 1722"/>
                <a:gd name="T2" fmla="*/ 440 w 681"/>
                <a:gd name="T3" fmla="*/ 209 h 1722"/>
                <a:gd name="T4" fmla="*/ 110 w 681"/>
                <a:gd name="T5" fmla="*/ 194 h 1722"/>
                <a:gd name="T6" fmla="*/ 27 w 681"/>
                <a:gd name="T7" fmla="*/ 783 h 1722"/>
                <a:gd name="T8" fmla="*/ 27 w 681"/>
                <a:gd name="T9" fmla="*/ 3444 h 1722"/>
                <a:gd name="T10" fmla="*/ 546 w 681"/>
                <a:gd name="T11" fmla="*/ 3945 h 1722"/>
                <a:gd name="T12" fmla="*/ 546 w 681"/>
                <a:gd name="T13" fmla="*/ 3612 h 1722"/>
                <a:gd name="T14" fmla="*/ 2148 w 681"/>
                <a:gd name="T15" fmla="*/ 5320 h 1722"/>
                <a:gd name="T16" fmla="*/ 2148 w 681"/>
                <a:gd name="T17" fmla="*/ 5104 h 1722"/>
                <a:gd name="T18" fmla="*/ 1754 w 681"/>
                <a:gd name="T19" fmla="*/ 4487 h 1722"/>
                <a:gd name="T20" fmla="*/ 1747 w 681"/>
                <a:gd name="T21" fmla="*/ 1488 h 1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1"/>
                <a:gd name="T34" fmla="*/ 0 h 1722"/>
                <a:gd name="T35" fmla="*/ 681 w 681"/>
                <a:gd name="T36" fmla="*/ 1722 h 1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1" h="1722">
                  <a:moveTo>
                    <a:pt x="553" y="481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68"/>
                    <a:pt x="70" y="0"/>
                    <a:pt x="35" y="63"/>
                  </a:cubicBezTo>
                  <a:cubicBezTo>
                    <a:pt x="0" y="127"/>
                    <a:pt x="9" y="254"/>
                    <a:pt x="9" y="254"/>
                  </a:cubicBezTo>
                  <a:cubicBezTo>
                    <a:pt x="9" y="1115"/>
                    <a:pt x="9" y="1115"/>
                    <a:pt x="9" y="1115"/>
                  </a:cubicBezTo>
                  <a:cubicBezTo>
                    <a:pt x="173" y="1276"/>
                    <a:pt x="173" y="1276"/>
                    <a:pt x="173" y="1276"/>
                  </a:cubicBezTo>
                  <a:cubicBezTo>
                    <a:pt x="173" y="1168"/>
                    <a:pt x="173" y="1168"/>
                    <a:pt x="173" y="1168"/>
                  </a:cubicBezTo>
                  <a:cubicBezTo>
                    <a:pt x="681" y="1722"/>
                    <a:pt x="681" y="1722"/>
                    <a:pt x="681" y="1722"/>
                  </a:cubicBezTo>
                  <a:cubicBezTo>
                    <a:pt x="681" y="1651"/>
                    <a:pt x="681" y="1651"/>
                    <a:pt x="681" y="1651"/>
                  </a:cubicBezTo>
                  <a:cubicBezTo>
                    <a:pt x="556" y="1452"/>
                    <a:pt x="556" y="1452"/>
                    <a:pt x="556" y="1452"/>
                  </a:cubicBezTo>
                  <a:lnTo>
                    <a:pt x="553" y="481"/>
                  </a:lnTo>
                  <a:close/>
                </a:path>
              </a:pathLst>
            </a:custGeom>
            <a:solidFill>
              <a:srgbClr val="E5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ED1323-5815-468F-951F-BC874B3A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038"/>
              <a:ext cx="829" cy="1792"/>
            </a:xfrm>
            <a:custGeom>
              <a:avLst/>
              <a:gdLst>
                <a:gd name="T0" fmla="*/ 0 w 829"/>
                <a:gd name="T1" fmla="*/ 494 h 1792"/>
                <a:gd name="T2" fmla="*/ 2 w 829"/>
                <a:gd name="T3" fmla="*/ 1570 h 1792"/>
                <a:gd name="T4" fmla="*/ 141 w 829"/>
                <a:gd name="T5" fmla="*/ 1792 h 1792"/>
                <a:gd name="T6" fmla="*/ 305 w 829"/>
                <a:gd name="T7" fmla="*/ 1684 h 1792"/>
                <a:gd name="T8" fmla="*/ 232 w 829"/>
                <a:gd name="T9" fmla="*/ 1556 h 1792"/>
                <a:gd name="T10" fmla="*/ 534 w 829"/>
                <a:gd name="T11" fmla="*/ 1332 h 1792"/>
                <a:gd name="T12" fmla="*/ 679 w 829"/>
                <a:gd name="T13" fmla="*/ 1464 h 1792"/>
                <a:gd name="T14" fmla="*/ 679 w 829"/>
                <a:gd name="T15" fmla="*/ 1378 h 1792"/>
                <a:gd name="T16" fmla="*/ 829 w 829"/>
                <a:gd name="T17" fmla="*/ 1272 h 1792"/>
                <a:gd name="T18" fmla="*/ 704 w 829"/>
                <a:gd name="T19" fmla="*/ 1076 h 1792"/>
                <a:gd name="T20" fmla="*/ 726 w 829"/>
                <a:gd name="T21" fmla="*/ 0 h 1792"/>
                <a:gd name="T22" fmla="*/ 0 w 829"/>
                <a:gd name="T23" fmla="*/ 494 h 1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9"/>
                <a:gd name="T37" fmla="*/ 0 h 1792"/>
                <a:gd name="T38" fmla="*/ 829 w 829"/>
                <a:gd name="T39" fmla="*/ 1792 h 1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9" h="1792">
                  <a:moveTo>
                    <a:pt x="0" y="494"/>
                  </a:moveTo>
                  <a:lnTo>
                    <a:pt x="2" y="1570"/>
                  </a:lnTo>
                  <a:lnTo>
                    <a:pt x="141" y="1792"/>
                  </a:lnTo>
                  <a:lnTo>
                    <a:pt x="305" y="1684"/>
                  </a:lnTo>
                  <a:lnTo>
                    <a:pt x="232" y="1556"/>
                  </a:lnTo>
                  <a:lnTo>
                    <a:pt x="534" y="1332"/>
                  </a:lnTo>
                  <a:lnTo>
                    <a:pt x="679" y="1464"/>
                  </a:lnTo>
                  <a:lnTo>
                    <a:pt x="679" y="1378"/>
                  </a:lnTo>
                  <a:lnTo>
                    <a:pt x="829" y="1272"/>
                  </a:lnTo>
                  <a:lnTo>
                    <a:pt x="704" y="1076"/>
                  </a:lnTo>
                  <a:lnTo>
                    <a:pt x="726" y="0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665085B-9CE6-4C2A-B5EE-C57F266A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1596"/>
              <a:ext cx="1275" cy="936"/>
            </a:xfrm>
            <a:custGeom>
              <a:avLst/>
              <a:gdLst>
                <a:gd name="T0" fmla="*/ 3609 w 1149"/>
                <a:gd name="T1" fmla="*/ 1230 h 845"/>
                <a:gd name="T2" fmla="*/ 1552 w 1149"/>
                <a:gd name="T3" fmla="*/ 2604 h 845"/>
                <a:gd name="T4" fmla="*/ 326 w 1149"/>
                <a:gd name="T5" fmla="*/ 1399 h 845"/>
                <a:gd name="T6" fmla="*/ 0 w 1149"/>
                <a:gd name="T7" fmla="*/ 1240 h 845"/>
                <a:gd name="T8" fmla="*/ 2283 w 1149"/>
                <a:gd name="T9" fmla="*/ 0 h 845"/>
                <a:gd name="T10" fmla="*/ 3609 w 1149"/>
                <a:gd name="T11" fmla="*/ 1230 h 8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9"/>
                <a:gd name="T19" fmla="*/ 0 h 845"/>
                <a:gd name="T20" fmla="*/ 1149 w 1149"/>
                <a:gd name="T21" fmla="*/ 845 h 8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9" h="845">
                  <a:moveTo>
                    <a:pt x="1149" y="399"/>
                  </a:moveTo>
                  <a:cubicBezTo>
                    <a:pt x="495" y="845"/>
                    <a:pt x="495" y="845"/>
                    <a:pt x="495" y="845"/>
                  </a:cubicBezTo>
                  <a:cubicBezTo>
                    <a:pt x="104" y="454"/>
                    <a:pt x="104" y="454"/>
                    <a:pt x="104" y="454"/>
                  </a:cubicBezTo>
                  <a:cubicBezTo>
                    <a:pt x="104" y="454"/>
                    <a:pt x="47" y="388"/>
                    <a:pt x="0" y="403"/>
                  </a:cubicBezTo>
                  <a:cubicBezTo>
                    <a:pt x="727" y="0"/>
                    <a:pt x="727" y="0"/>
                    <a:pt x="727" y="0"/>
                  </a:cubicBezTo>
                  <a:lnTo>
                    <a:pt x="1149" y="399"/>
                  </a:lnTo>
                  <a:close/>
                </a:path>
              </a:pathLst>
            </a:custGeom>
            <a:solidFill>
              <a:srgbClr val="EF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51E6330-C316-4629-B9D4-020A8625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833"/>
              <a:ext cx="898" cy="838"/>
            </a:xfrm>
            <a:custGeom>
              <a:avLst/>
              <a:gdLst>
                <a:gd name="T0" fmla="*/ 149 w 809"/>
                <a:gd name="T1" fmla="*/ 601 h 756"/>
                <a:gd name="T2" fmla="*/ 842 w 809"/>
                <a:gd name="T3" fmla="*/ 636 h 756"/>
                <a:gd name="T4" fmla="*/ 979 w 809"/>
                <a:gd name="T5" fmla="*/ 262 h 756"/>
                <a:gd name="T6" fmla="*/ 977 w 809"/>
                <a:gd name="T7" fmla="*/ 110 h 756"/>
                <a:gd name="T8" fmla="*/ 1156 w 809"/>
                <a:gd name="T9" fmla="*/ 33 h 756"/>
                <a:gd name="T10" fmla="*/ 2444 w 809"/>
                <a:gd name="T11" fmla="*/ 866 h 756"/>
                <a:gd name="T12" fmla="*/ 612 w 809"/>
                <a:gd name="T13" fmla="*/ 2005 h 756"/>
                <a:gd name="T14" fmla="*/ 24 w 809"/>
                <a:gd name="T15" fmla="*/ 706 h 756"/>
                <a:gd name="T16" fmla="*/ 149 w 809"/>
                <a:gd name="T17" fmla="*/ 601 h 7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9"/>
                <a:gd name="T28" fmla="*/ 0 h 756"/>
                <a:gd name="T29" fmla="*/ 809 w 809"/>
                <a:gd name="T30" fmla="*/ 756 h 7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9" h="756">
                  <a:moveTo>
                    <a:pt x="47" y="193"/>
                  </a:moveTo>
                  <a:cubicBezTo>
                    <a:pt x="47" y="193"/>
                    <a:pt x="136" y="280"/>
                    <a:pt x="267" y="205"/>
                  </a:cubicBezTo>
                  <a:cubicBezTo>
                    <a:pt x="334" y="166"/>
                    <a:pt x="310" y="85"/>
                    <a:pt x="310" y="85"/>
                  </a:cubicBezTo>
                  <a:cubicBezTo>
                    <a:pt x="309" y="35"/>
                    <a:pt x="309" y="35"/>
                    <a:pt x="309" y="35"/>
                  </a:cubicBezTo>
                  <a:cubicBezTo>
                    <a:pt x="309" y="35"/>
                    <a:pt x="316" y="0"/>
                    <a:pt x="367" y="11"/>
                  </a:cubicBezTo>
                  <a:cubicBezTo>
                    <a:pt x="418" y="22"/>
                    <a:pt x="742" y="168"/>
                    <a:pt x="775" y="279"/>
                  </a:cubicBezTo>
                  <a:cubicBezTo>
                    <a:pt x="809" y="394"/>
                    <a:pt x="416" y="756"/>
                    <a:pt x="195" y="646"/>
                  </a:cubicBezTo>
                  <a:cubicBezTo>
                    <a:pt x="112" y="605"/>
                    <a:pt x="8" y="228"/>
                    <a:pt x="8" y="228"/>
                  </a:cubicBezTo>
                  <a:cubicBezTo>
                    <a:pt x="8" y="228"/>
                    <a:pt x="0" y="180"/>
                    <a:pt x="47" y="193"/>
                  </a:cubicBez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707DFD2-52A2-42AB-9746-EA67FA83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597"/>
              <a:ext cx="314" cy="525"/>
            </a:xfrm>
            <a:custGeom>
              <a:avLst/>
              <a:gdLst>
                <a:gd name="T0" fmla="*/ 0 w 283"/>
                <a:gd name="T1" fmla="*/ 502 h 474"/>
                <a:gd name="T2" fmla="*/ 0 w 283"/>
                <a:gd name="T3" fmla="*/ 1159 h 474"/>
                <a:gd name="T4" fmla="*/ 649 w 283"/>
                <a:gd name="T5" fmla="*/ 1305 h 474"/>
                <a:gd name="T6" fmla="*/ 887 w 283"/>
                <a:gd name="T7" fmla="*/ 1033 h 474"/>
                <a:gd name="T8" fmla="*/ 884 w 283"/>
                <a:gd name="T9" fmla="*/ 0 h 474"/>
                <a:gd name="T10" fmla="*/ 0 w 283"/>
                <a:gd name="T11" fmla="*/ 50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3"/>
                <a:gd name="T19" fmla="*/ 0 h 474"/>
                <a:gd name="T20" fmla="*/ 283 w 283"/>
                <a:gd name="T21" fmla="*/ 474 h 4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3" h="474">
                  <a:moveTo>
                    <a:pt x="0" y="163"/>
                  </a:moveTo>
                  <a:cubicBezTo>
                    <a:pt x="0" y="376"/>
                    <a:pt x="0" y="376"/>
                    <a:pt x="0" y="376"/>
                  </a:cubicBezTo>
                  <a:cubicBezTo>
                    <a:pt x="0" y="376"/>
                    <a:pt x="85" y="474"/>
                    <a:pt x="207" y="424"/>
                  </a:cubicBezTo>
                  <a:cubicBezTo>
                    <a:pt x="278" y="396"/>
                    <a:pt x="283" y="336"/>
                    <a:pt x="283" y="336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E5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3E1CC79-2BF3-4E9B-B901-9181A7E1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832"/>
              <a:ext cx="897" cy="838"/>
            </a:xfrm>
            <a:custGeom>
              <a:avLst/>
              <a:gdLst>
                <a:gd name="T0" fmla="*/ 149 w 808"/>
                <a:gd name="T1" fmla="*/ 602 h 756"/>
                <a:gd name="T2" fmla="*/ 837 w 808"/>
                <a:gd name="T3" fmla="*/ 636 h 756"/>
                <a:gd name="T4" fmla="*/ 980 w 808"/>
                <a:gd name="T5" fmla="*/ 265 h 756"/>
                <a:gd name="T6" fmla="*/ 974 w 808"/>
                <a:gd name="T7" fmla="*/ 110 h 756"/>
                <a:gd name="T8" fmla="*/ 1157 w 808"/>
                <a:gd name="T9" fmla="*/ 33 h 756"/>
                <a:gd name="T10" fmla="*/ 2446 w 808"/>
                <a:gd name="T11" fmla="*/ 866 h 756"/>
                <a:gd name="T12" fmla="*/ 612 w 808"/>
                <a:gd name="T13" fmla="*/ 2007 h 756"/>
                <a:gd name="T14" fmla="*/ 24 w 808"/>
                <a:gd name="T15" fmla="*/ 714 h 756"/>
                <a:gd name="T16" fmla="*/ 149 w 808"/>
                <a:gd name="T17" fmla="*/ 602 h 7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8"/>
                <a:gd name="T28" fmla="*/ 0 h 756"/>
                <a:gd name="T29" fmla="*/ 808 w 808"/>
                <a:gd name="T30" fmla="*/ 756 h 7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8" h="756">
                  <a:moveTo>
                    <a:pt x="47" y="194"/>
                  </a:moveTo>
                  <a:cubicBezTo>
                    <a:pt x="47" y="194"/>
                    <a:pt x="136" y="280"/>
                    <a:pt x="266" y="205"/>
                  </a:cubicBezTo>
                  <a:cubicBezTo>
                    <a:pt x="334" y="166"/>
                    <a:pt x="310" y="86"/>
                    <a:pt x="310" y="86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15" y="0"/>
                    <a:pt x="367" y="11"/>
                  </a:cubicBezTo>
                  <a:cubicBezTo>
                    <a:pt x="418" y="23"/>
                    <a:pt x="741" y="169"/>
                    <a:pt x="774" y="279"/>
                  </a:cubicBezTo>
                  <a:cubicBezTo>
                    <a:pt x="808" y="394"/>
                    <a:pt x="416" y="756"/>
                    <a:pt x="195" y="647"/>
                  </a:cubicBezTo>
                  <a:cubicBezTo>
                    <a:pt x="111" y="606"/>
                    <a:pt x="8" y="229"/>
                    <a:pt x="8" y="229"/>
                  </a:cubicBezTo>
                  <a:cubicBezTo>
                    <a:pt x="8" y="229"/>
                    <a:pt x="0" y="180"/>
                    <a:pt x="47" y="194"/>
                  </a:cubicBezTo>
                  <a:close/>
                </a:path>
              </a:pathLst>
            </a:custGeom>
            <a:solidFill>
              <a:srgbClr val="F4E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E288FAE-8044-4F84-84E1-4B8ED0CD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259"/>
              <a:ext cx="145" cy="118"/>
            </a:xfrm>
            <a:custGeom>
              <a:avLst/>
              <a:gdLst>
                <a:gd name="T0" fmla="*/ 393 w 130"/>
                <a:gd name="T1" fmla="*/ 62 h 106"/>
                <a:gd name="T2" fmla="*/ 287 w 130"/>
                <a:gd name="T3" fmla="*/ 284 h 106"/>
                <a:gd name="T4" fmla="*/ 39 w 130"/>
                <a:gd name="T5" fmla="*/ 285 h 106"/>
                <a:gd name="T6" fmla="*/ 146 w 130"/>
                <a:gd name="T7" fmla="*/ 62 h 106"/>
                <a:gd name="T8" fmla="*/ 393 w 130"/>
                <a:gd name="T9" fmla="*/ 62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06"/>
                <a:gd name="T17" fmla="*/ 130 w 130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06">
                  <a:moveTo>
                    <a:pt x="118" y="19"/>
                  </a:moveTo>
                  <a:cubicBezTo>
                    <a:pt x="130" y="38"/>
                    <a:pt x="116" y="68"/>
                    <a:pt x="87" y="87"/>
                  </a:cubicBezTo>
                  <a:cubicBezTo>
                    <a:pt x="58" y="106"/>
                    <a:pt x="25" y="106"/>
                    <a:pt x="12" y="88"/>
                  </a:cubicBezTo>
                  <a:cubicBezTo>
                    <a:pt x="0" y="69"/>
                    <a:pt x="14" y="38"/>
                    <a:pt x="43" y="19"/>
                  </a:cubicBezTo>
                  <a:cubicBezTo>
                    <a:pt x="72" y="0"/>
                    <a:pt x="106" y="0"/>
                    <a:pt x="118" y="19"/>
                  </a:cubicBezTo>
                  <a:close/>
                </a:path>
              </a:pathLst>
            </a:custGeom>
            <a:solidFill>
              <a:srgbClr val="E2D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E8AE6EE-36FA-41B7-B11C-4F4284BD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2251"/>
              <a:ext cx="144" cy="117"/>
            </a:xfrm>
            <a:custGeom>
              <a:avLst/>
              <a:gdLst>
                <a:gd name="T0" fmla="*/ 363 w 130"/>
                <a:gd name="T1" fmla="*/ 56 h 106"/>
                <a:gd name="T2" fmla="*/ 266 w 130"/>
                <a:gd name="T3" fmla="*/ 257 h 106"/>
                <a:gd name="T4" fmla="*/ 37 w 130"/>
                <a:gd name="T5" fmla="*/ 258 h 106"/>
                <a:gd name="T6" fmla="*/ 135 w 130"/>
                <a:gd name="T7" fmla="*/ 56 h 106"/>
                <a:gd name="T8" fmla="*/ 363 w 130"/>
                <a:gd name="T9" fmla="*/ 56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06"/>
                <a:gd name="T17" fmla="*/ 130 w 130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06">
                  <a:moveTo>
                    <a:pt x="118" y="19"/>
                  </a:moveTo>
                  <a:cubicBezTo>
                    <a:pt x="130" y="38"/>
                    <a:pt x="116" y="68"/>
                    <a:pt x="87" y="87"/>
                  </a:cubicBezTo>
                  <a:cubicBezTo>
                    <a:pt x="58" y="106"/>
                    <a:pt x="24" y="106"/>
                    <a:pt x="12" y="88"/>
                  </a:cubicBezTo>
                  <a:cubicBezTo>
                    <a:pt x="0" y="69"/>
                    <a:pt x="14" y="38"/>
                    <a:pt x="43" y="19"/>
                  </a:cubicBezTo>
                  <a:cubicBezTo>
                    <a:pt x="72" y="0"/>
                    <a:pt x="106" y="0"/>
                    <a:pt x="118" y="19"/>
                  </a:cubicBezTo>
                  <a:close/>
                </a:path>
              </a:pathLst>
            </a:custGeom>
            <a:solidFill>
              <a:srgbClr val="B3E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645E340-32F0-4C05-B0B8-99F35904A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366"/>
              <a:ext cx="68" cy="55"/>
            </a:xfrm>
            <a:custGeom>
              <a:avLst/>
              <a:gdLst>
                <a:gd name="T0" fmla="*/ 183 w 61"/>
                <a:gd name="T1" fmla="*/ 25 h 50"/>
                <a:gd name="T2" fmla="*/ 136 w 61"/>
                <a:gd name="T3" fmla="*/ 118 h 50"/>
                <a:gd name="T4" fmla="*/ 20 w 61"/>
                <a:gd name="T5" fmla="*/ 118 h 50"/>
                <a:gd name="T6" fmla="*/ 69 w 61"/>
                <a:gd name="T7" fmla="*/ 25 h 50"/>
                <a:gd name="T8" fmla="*/ 183 w 61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0"/>
                <a:gd name="T17" fmla="*/ 61 w 6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0">
                  <a:moveTo>
                    <a:pt x="55" y="9"/>
                  </a:moveTo>
                  <a:cubicBezTo>
                    <a:pt x="61" y="18"/>
                    <a:pt x="55" y="32"/>
                    <a:pt x="41" y="41"/>
                  </a:cubicBezTo>
                  <a:cubicBezTo>
                    <a:pt x="27" y="50"/>
                    <a:pt x="12" y="50"/>
                    <a:pt x="6" y="41"/>
                  </a:cubicBezTo>
                  <a:cubicBezTo>
                    <a:pt x="0" y="32"/>
                    <a:pt x="7" y="18"/>
                    <a:pt x="21" y="9"/>
                  </a:cubicBezTo>
                  <a:cubicBezTo>
                    <a:pt x="34" y="0"/>
                    <a:pt x="50" y="0"/>
                    <a:pt x="55" y="9"/>
                  </a:cubicBezTo>
                  <a:close/>
                </a:path>
              </a:pathLst>
            </a:custGeom>
            <a:solidFill>
              <a:srgbClr val="E2D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F4FB97-5764-4C56-B563-D7250A96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357"/>
              <a:ext cx="67" cy="55"/>
            </a:xfrm>
            <a:custGeom>
              <a:avLst/>
              <a:gdLst>
                <a:gd name="T0" fmla="*/ 182 w 60"/>
                <a:gd name="T1" fmla="*/ 25 h 50"/>
                <a:gd name="T2" fmla="*/ 135 w 60"/>
                <a:gd name="T3" fmla="*/ 118 h 50"/>
                <a:gd name="T4" fmla="*/ 19 w 60"/>
                <a:gd name="T5" fmla="*/ 118 h 50"/>
                <a:gd name="T6" fmla="*/ 68 w 60"/>
                <a:gd name="T7" fmla="*/ 25 h 50"/>
                <a:gd name="T8" fmla="*/ 182 w 6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0"/>
                <a:gd name="T17" fmla="*/ 60 w 6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0">
                  <a:moveTo>
                    <a:pt x="54" y="9"/>
                  </a:moveTo>
                  <a:cubicBezTo>
                    <a:pt x="60" y="18"/>
                    <a:pt x="54" y="32"/>
                    <a:pt x="40" y="41"/>
                  </a:cubicBezTo>
                  <a:cubicBezTo>
                    <a:pt x="26" y="50"/>
                    <a:pt x="11" y="50"/>
                    <a:pt x="5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0"/>
                    <a:pt x="49" y="0"/>
                    <a:pt x="54" y="9"/>
                  </a:cubicBezTo>
                  <a:close/>
                </a:path>
              </a:pathLst>
            </a:custGeom>
            <a:solidFill>
              <a:srgbClr val="9D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49C267A-CE49-49E2-AC29-FA5F75D4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284"/>
              <a:ext cx="44" cy="34"/>
            </a:xfrm>
            <a:custGeom>
              <a:avLst/>
              <a:gdLst>
                <a:gd name="T0" fmla="*/ 106 w 40"/>
                <a:gd name="T1" fmla="*/ 5 h 31"/>
                <a:gd name="T2" fmla="*/ 76 w 40"/>
                <a:gd name="T3" fmla="*/ 66 h 31"/>
                <a:gd name="T4" fmla="*/ 3 w 40"/>
                <a:gd name="T5" fmla="*/ 72 h 31"/>
                <a:gd name="T6" fmla="*/ 43 w 40"/>
                <a:gd name="T7" fmla="*/ 20 h 31"/>
                <a:gd name="T8" fmla="*/ 106 w 40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5"/>
                  </a:moveTo>
                  <a:cubicBezTo>
                    <a:pt x="40" y="9"/>
                    <a:pt x="35" y="18"/>
                    <a:pt x="26" y="24"/>
                  </a:cubicBezTo>
                  <a:cubicBezTo>
                    <a:pt x="16" y="30"/>
                    <a:pt x="6" y="31"/>
                    <a:pt x="3" y="26"/>
                  </a:cubicBezTo>
                  <a:cubicBezTo>
                    <a:pt x="0" y="22"/>
                    <a:pt x="6" y="13"/>
                    <a:pt x="15" y="7"/>
                  </a:cubicBezTo>
                  <a:cubicBezTo>
                    <a:pt x="24" y="1"/>
                    <a:pt x="34" y="0"/>
                    <a:pt x="37" y="5"/>
                  </a:cubicBezTo>
                  <a:close/>
                </a:path>
              </a:pathLst>
            </a:custGeom>
            <a:solidFill>
              <a:srgbClr val="F5A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4E94255-8BC7-4D24-8913-11E62FC89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345"/>
              <a:ext cx="45" cy="34"/>
            </a:xfrm>
            <a:custGeom>
              <a:avLst/>
              <a:gdLst>
                <a:gd name="T0" fmla="*/ 135 w 40"/>
                <a:gd name="T1" fmla="*/ 4 h 31"/>
                <a:gd name="T2" fmla="*/ 89 w 40"/>
                <a:gd name="T3" fmla="*/ 63 h 31"/>
                <a:gd name="T4" fmla="*/ 3 w 40"/>
                <a:gd name="T5" fmla="*/ 72 h 31"/>
                <a:gd name="T6" fmla="*/ 54 w 40"/>
                <a:gd name="T7" fmla="*/ 20 h 31"/>
                <a:gd name="T8" fmla="*/ 135 w 40"/>
                <a:gd name="T9" fmla="*/ 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4"/>
                  </a:moveTo>
                  <a:cubicBezTo>
                    <a:pt x="40" y="9"/>
                    <a:pt x="35" y="17"/>
                    <a:pt x="25" y="23"/>
                  </a:cubicBezTo>
                  <a:cubicBezTo>
                    <a:pt x="16" y="29"/>
                    <a:pt x="6" y="31"/>
                    <a:pt x="3" y="26"/>
                  </a:cubicBezTo>
                  <a:cubicBezTo>
                    <a:pt x="0" y="21"/>
                    <a:pt x="5" y="13"/>
                    <a:pt x="15" y="7"/>
                  </a:cubicBezTo>
                  <a:cubicBezTo>
                    <a:pt x="24" y="1"/>
                    <a:pt x="34" y="0"/>
                    <a:pt x="37" y="4"/>
                  </a:cubicBezTo>
                  <a:close/>
                </a:path>
              </a:pathLst>
            </a:custGeom>
            <a:solidFill>
              <a:srgbClr val="F5A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B65D22E-C642-417E-A5AA-94E1CDB4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159"/>
              <a:ext cx="45" cy="34"/>
            </a:xfrm>
            <a:custGeom>
              <a:avLst/>
              <a:gdLst>
                <a:gd name="T0" fmla="*/ 135 w 40"/>
                <a:gd name="T1" fmla="*/ 4 h 31"/>
                <a:gd name="T2" fmla="*/ 89 w 40"/>
                <a:gd name="T3" fmla="*/ 66 h 31"/>
                <a:gd name="T4" fmla="*/ 3 w 40"/>
                <a:gd name="T5" fmla="*/ 72 h 31"/>
                <a:gd name="T6" fmla="*/ 54 w 40"/>
                <a:gd name="T7" fmla="*/ 20 h 31"/>
                <a:gd name="T8" fmla="*/ 135 w 40"/>
                <a:gd name="T9" fmla="*/ 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4"/>
                  </a:moveTo>
                  <a:cubicBezTo>
                    <a:pt x="40" y="9"/>
                    <a:pt x="35" y="18"/>
                    <a:pt x="25" y="24"/>
                  </a:cubicBezTo>
                  <a:cubicBezTo>
                    <a:pt x="16" y="30"/>
                    <a:pt x="6" y="31"/>
                    <a:pt x="3" y="26"/>
                  </a:cubicBezTo>
                  <a:cubicBezTo>
                    <a:pt x="0" y="22"/>
                    <a:pt x="5" y="13"/>
                    <a:pt x="15" y="7"/>
                  </a:cubicBezTo>
                  <a:cubicBezTo>
                    <a:pt x="24" y="1"/>
                    <a:pt x="34" y="0"/>
                    <a:pt x="37" y="4"/>
                  </a:cubicBezTo>
                  <a:close/>
                </a:path>
              </a:pathLst>
            </a:custGeom>
            <a:solidFill>
              <a:srgbClr val="F5A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80137A0-40E3-473E-BD2D-0F6C887D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2114"/>
              <a:ext cx="45" cy="35"/>
            </a:xfrm>
            <a:custGeom>
              <a:avLst/>
              <a:gdLst>
                <a:gd name="T0" fmla="*/ 135 w 40"/>
                <a:gd name="T1" fmla="*/ 20 h 31"/>
                <a:gd name="T2" fmla="*/ 98 w 40"/>
                <a:gd name="T3" fmla="*/ 89 h 31"/>
                <a:gd name="T4" fmla="*/ 3 w 40"/>
                <a:gd name="T5" fmla="*/ 100 h 31"/>
                <a:gd name="T6" fmla="*/ 54 w 40"/>
                <a:gd name="T7" fmla="*/ 26 h 31"/>
                <a:gd name="T8" fmla="*/ 135 w 40"/>
                <a:gd name="T9" fmla="*/ 2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5"/>
                  </a:moveTo>
                  <a:cubicBezTo>
                    <a:pt x="40" y="9"/>
                    <a:pt x="35" y="18"/>
                    <a:pt x="26" y="24"/>
                  </a:cubicBezTo>
                  <a:cubicBezTo>
                    <a:pt x="16" y="30"/>
                    <a:pt x="6" y="31"/>
                    <a:pt x="3" y="27"/>
                  </a:cubicBezTo>
                  <a:cubicBezTo>
                    <a:pt x="0" y="22"/>
                    <a:pt x="6" y="13"/>
                    <a:pt x="15" y="7"/>
                  </a:cubicBezTo>
                  <a:cubicBezTo>
                    <a:pt x="24" y="1"/>
                    <a:pt x="34" y="0"/>
                    <a:pt x="37" y="5"/>
                  </a:cubicBezTo>
                  <a:close/>
                </a:path>
              </a:pathLst>
            </a:custGeom>
            <a:solidFill>
              <a:srgbClr val="F5A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560D790-B032-4896-9CEE-8130161D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207"/>
              <a:ext cx="68" cy="55"/>
            </a:xfrm>
            <a:custGeom>
              <a:avLst/>
              <a:gdLst>
                <a:gd name="T0" fmla="*/ 183 w 61"/>
                <a:gd name="T1" fmla="*/ 27 h 49"/>
                <a:gd name="T2" fmla="*/ 136 w 61"/>
                <a:gd name="T3" fmla="*/ 144 h 49"/>
                <a:gd name="T4" fmla="*/ 20 w 61"/>
                <a:gd name="T5" fmla="*/ 144 h 49"/>
                <a:gd name="T6" fmla="*/ 67 w 61"/>
                <a:gd name="T7" fmla="*/ 30 h 49"/>
                <a:gd name="T8" fmla="*/ 183 w 61"/>
                <a:gd name="T9" fmla="*/ 2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55" y="8"/>
                  </a:moveTo>
                  <a:cubicBezTo>
                    <a:pt x="61" y="17"/>
                    <a:pt x="54" y="31"/>
                    <a:pt x="41" y="40"/>
                  </a:cubicBezTo>
                  <a:cubicBezTo>
                    <a:pt x="27" y="49"/>
                    <a:pt x="11" y="49"/>
                    <a:pt x="6" y="40"/>
                  </a:cubicBezTo>
                  <a:cubicBezTo>
                    <a:pt x="0" y="32"/>
                    <a:pt x="7" y="17"/>
                    <a:pt x="20" y="9"/>
                  </a:cubicBezTo>
                  <a:cubicBezTo>
                    <a:pt x="34" y="0"/>
                    <a:pt x="49" y="0"/>
                    <a:pt x="55" y="8"/>
                  </a:cubicBezTo>
                  <a:close/>
                </a:path>
              </a:pathLst>
            </a:custGeom>
            <a:solidFill>
              <a:srgbClr val="E2D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495661D-5573-4B05-BAB2-345C5DFA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198"/>
              <a:ext cx="67" cy="55"/>
            </a:xfrm>
            <a:custGeom>
              <a:avLst/>
              <a:gdLst>
                <a:gd name="T0" fmla="*/ 183 w 60"/>
                <a:gd name="T1" fmla="*/ 30 h 49"/>
                <a:gd name="T2" fmla="*/ 135 w 60"/>
                <a:gd name="T3" fmla="*/ 144 h 49"/>
                <a:gd name="T4" fmla="*/ 19 w 60"/>
                <a:gd name="T5" fmla="*/ 146 h 49"/>
                <a:gd name="T6" fmla="*/ 68 w 60"/>
                <a:gd name="T7" fmla="*/ 30 h 49"/>
                <a:gd name="T8" fmla="*/ 183 w 60"/>
                <a:gd name="T9" fmla="*/ 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9"/>
                <a:gd name="T17" fmla="*/ 60 w 6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9">
                  <a:moveTo>
                    <a:pt x="55" y="9"/>
                  </a:moveTo>
                  <a:cubicBezTo>
                    <a:pt x="60" y="17"/>
                    <a:pt x="54" y="32"/>
                    <a:pt x="40" y="40"/>
                  </a:cubicBezTo>
                  <a:cubicBezTo>
                    <a:pt x="27" y="49"/>
                    <a:pt x="11" y="49"/>
                    <a:pt x="5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0"/>
                    <a:pt x="49" y="0"/>
                    <a:pt x="55" y="9"/>
                  </a:cubicBezTo>
                  <a:close/>
                </a:path>
              </a:pathLst>
            </a:custGeom>
            <a:solidFill>
              <a:srgbClr val="9D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83C9F7E-8A8D-49B6-AB00-0F5ABCC3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2174"/>
              <a:ext cx="48" cy="53"/>
            </a:xfrm>
            <a:custGeom>
              <a:avLst/>
              <a:gdLst>
                <a:gd name="T0" fmla="*/ 122 w 43"/>
                <a:gd name="T1" fmla="*/ 42 h 48"/>
                <a:gd name="T2" fmla="*/ 112 w 43"/>
                <a:gd name="T3" fmla="*/ 125 h 48"/>
                <a:gd name="T4" fmla="*/ 23 w 43"/>
                <a:gd name="T5" fmla="*/ 102 h 48"/>
                <a:gd name="T6" fmla="*/ 32 w 43"/>
                <a:gd name="T7" fmla="*/ 19 h 48"/>
                <a:gd name="T8" fmla="*/ 122 w 43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8"/>
                <a:gd name="T17" fmla="*/ 43 w 4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8">
                  <a:moveTo>
                    <a:pt x="37" y="14"/>
                  </a:moveTo>
                  <a:cubicBezTo>
                    <a:pt x="43" y="24"/>
                    <a:pt x="42" y="37"/>
                    <a:pt x="34" y="42"/>
                  </a:cubicBezTo>
                  <a:cubicBezTo>
                    <a:pt x="25" y="48"/>
                    <a:pt x="13" y="44"/>
                    <a:pt x="7" y="34"/>
                  </a:cubicBezTo>
                  <a:cubicBezTo>
                    <a:pt x="0" y="24"/>
                    <a:pt x="2" y="11"/>
                    <a:pt x="10" y="6"/>
                  </a:cubicBezTo>
                  <a:cubicBezTo>
                    <a:pt x="18" y="0"/>
                    <a:pt x="30" y="4"/>
                    <a:pt x="37" y="14"/>
                  </a:cubicBez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4C0EE4F-25C2-4FD5-A2FC-650C79B24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254"/>
              <a:ext cx="48" cy="53"/>
            </a:xfrm>
            <a:custGeom>
              <a:avLst/>
              <a:gdLst>
                <a:gd name="T0" fmla="*/ 122 w 43"/>
                <a:gd name="T1" fmla="*/ 42 h 48"/>
                <a:gd name="T2" fmla="*/ 109 w 43"/>
                <a:gd name="T3" fmla="*/ 125 h 48"/>
                <a:gd name="T4" fmla="*/ 21 w 43"/>
                <a:gd name="T5" fmla="*/ 102 h 48"/>
                <a:gd name="T6" fmla="*/ 32 w 43"/>
                <a:gd name="T7" fmla="*/ 19 h 48"/>
                <a:gd name="T8" fmla="*/ 122 w 43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8"/>
                <a:gd name="T17" fmla="*/ 43 w 4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8">
                  <a:moveTo>
                    <a:pt x="37" y="14"/>
                  </a:moveTo>
                  <a:cubicBezTo>
                    <a:pt x="43" y="24"/>
                    <a:pt x="42" y="37"/>
                    <a:pt x="33" y="42"/>
                  </a:cubicBezTo>
                  <a:cubicBezTo>
                    <a:pt x="25" y="48"/>
                    <a:pt x="13" y="44"/>
                    <a:pt x="6" y="34"/>
                  </a:cubicBezTo>
                  <a:cubicBezTo>
                    <a:pt x="0" y="24"/>
                    <a:pt x="1" y="11"/>
                    <a:pt x="10" y="6"/>
                  </a:cubicBezTo>
                  <a:cubicBezTo>
                    <a:pt x="18" y="0"/>
                    <a:pt x="30" y="4"/>
                    <a:pt x="37" y="14"/>
                  </a:cubicBez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D23568-567F-4255-AF40-AF818AF1B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074"/>
              <a:ext cx="49" cy="52"/>
            </a:xfrm>
            <a:custGeom>
              <a:avLst/>
              <a:gdLst>
                <a:gd name="T0" fmla="*/ 120 w 44"/>
                <a:gd name="T1" fmla="*/ 42 h 47"/>
                <a:gd name="T2" fmla="*/ 110 w 44"/>
                <a:gd name="T3" fmla="*/ 126 h 47"/>
                <a:gd name="T4" fmla="*/ 22 w 44"/>
                <a:gd name="T5" fmla="*/ 103 h 47"/>
                <a:gd name="T6" fmla="*/ 30 w 44"/>
                <a:gd name="T7" fmla="*/ 17 h 47"/>
                <a:gd name="T8" fmla="*/ 120 w 44"/>
                <a:gd name="T9" fmla="*/ 4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7"/>
                <a:gd name="T17" fmla="*/ 44 w 44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7">
                  <a:moveTo>
                    <a:pt x="37" y="14"/>
                  </a:moveTo>
                  <a:cubicBezTo>
                    <a:pt x="44" y="24"/>
                    <a:pt x="42" y="37"/>
                    <a:pt x="34" y="42"/>
                  </a:cubicBezTo>
                  <a:cubicBezTo>
                    <a:pt x="25" y="47"/>
                    <a:pt x="13" y="44"/>
                    <a:pt x="7" y="34"/>
                  </a:cubicBezTo>
                  <a:cubicBezTo>
                    <a:pt x="0" y="23"/>
                    <a:pt x="2" y="11"/>
                    <a:pt x="10" y="5"/>
                  </a:cubicBezTo>
                  <a:cubicBezTo>
                    <a:pt x="19" y="0"/>
                    <a:pt x="31" y="4"/>
                    <a:pt x="37" y="14"/>
                  </a:cubicBez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324FA5B-999F-4A2F-8E5D-09842966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040"/>
              <a:ext cx="49" cy="53"/>
            </a:xfrm>
            <a:custGeom>
              <a:avLst/>
              <a:gdLst>
                <a:gd name="T0" fmla="*/ 120 w 44"/>
                <a:gd name="T1" fmla="*/ 42 h 48"/>
                <a:gd name="T2" fmla="*/ 110 w 44"/>
                <a:gd name="T3" fmla="*/ 125 h 48"/>
                <a:gd name="T4" fmla="*/ 22 w 44"/>
                <a:gd name="T5" fmla="*/ 102 h 48"/>
                <a:gd name="T6" fmla="*/ 30 w 44"/>
                <a:gd name="T7" fmla="*/ 19 h 48"/>
                <a:gd name="T8" fmla="*/ 120 w 44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8"/>
                <a:gd name="T17" fmla="*/ 44 w 4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8">
                  <a:moveTo>
                    <a:pt x="37" y="14"/>
                  </a:moveTo>
                  <a:cubicBezTo>
                    <a:pt x="44" y="24"/>
                    <a:pt x="42" y="37"/>
                    <a:pt x="34" y="42"/>
                  </a:cubicBezTo>
                  <a:cubicBezTo>
                    <a:pt x="26" y="48"/>
                    <a:pt x="13" y="44"/>
                    <a:pt x="7" y="34"/>
                  </a:cubicBezTo>
                  <a:cubicBezTo>
                    <a:pt x="0" y="24"/>
                    <a:pt x="2" y="11"/>
                    <a:pt x="10" y="6"/>
                  </a:cubicBezTo>
                  <a:cubicBezTo>
                    <a:pt x="19" y="0"/>
                    <a:pt x="31" y="4"/>
                    <a:pt x="37" y="14"/>
                  </a:cubicBez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9D9D7A2-2437-42C1-950E-6A49096F0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149"/>
              <a:ext cx="77" cy="83"/>
            </a:xfrm>
            <a:custGeom>
              <a:avLst/>
              <a:gdLst>
                <a:gd name="T0" fmla="*/ 201 w 69"/>
                <a:gd name="T1" fmla="*/ 68 h 75"/>
                <a:gd name="T2" fmla="*/ 182 w 69"/>
                <a:gd name="T3" fmla="*/ 206 h 75"/>
                <a:gd name="T4" fmla="*/ 36 w 69"/>
                <a:gd name="T5" fmla="*/ 163 h 75"/>
                <a:gd name="T6" fmla="*/ 55 w 69"/>
                <a:gd name="T7" fmla="*/ 23 h 75"/>
                <a:gd name="T8" fmla="*/ 201 w 69"/>
                <a:gd name="T9" fmla="*/ 6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75"/>
                <a:gd name="T17" fmla="*/ 69 w 6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75">
                  <a:moveTo>
                    <a:pt x="59" y="22"/>
                  </a:moveTo>
                  <a:cubicBezTo>
                    <a:pt x="69" y="38"/>
                    <a:pt x="67" y="58"/>
                    <a:pt x="54" y="67"/>
                  </a:cubicBezTo>
                  <a:cubicBezTo>
                    <a:pt x="40" y="75"/>
                    <a:pt x="21" y="69"/>
                    <a:pt x="11" y="53"/>
                  </a:cubicBezTo>
                  <a:cubicBezTo>
                    <a:pt x="0" y="37"/>
                    <a:pt x="3" y="17"/>
                    <a:pt x="16" y="8"/>
                  </a:cubicBezTo>
                  <a:cubicBezTo>
                    <a:pt x="29" y="0"/>
                    <a:pt x="49" y="6"/>
                    <a:pt x="59" y="22"/>
                  </a:cubicBezTo>
                  <a:close/>
                </a:path>
              </a:pathLst>
            </a:custGeom>
            <a:solidFill>
              <a:srgbClr val="F8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D672870-EBB2-4F36-B113-F3CB65AC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2151"/>
              <a:ext cx="68" cy="54"/>
            </a:xfrm>
            <a:custGeom>
              <a:avLst/>
              <a:gdLst>
                <a:gd name="T0" fmla="*/ 183 w 61"/>
                <a:gd name="T1" fmla="*/ 25 h 49"/>
                <a:gd name="T2" fmla="*/ 136 w 61"/>
                <a:gd name="T3" fmla="*/ 116 h 49"/>
                <a:gd name="T4" fmla="*/ 20 w 61"/>
                <a:gd name="T5" fmla="*/ 120 h 49"/>
                <a:gd name="T6" fmla="*/ 67 w 61"/>
                <a:gd name="T7" fmla="*/ 25 h 49"/>
                <a:gd name="T8" fmla="*/ 183 w 61"/>
                <a:gd name="T9" fmla="*/ 25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55" y="9"/>
                  </a:moveTo>
                  <a:cubicBezTo>
                    <a:pt x="61" y="17"/>
                    <a:pt x="54" y="32"/>
                    <a:pt x="41" y="40"/>
                  </a:cubicBezTo>
                  <a:cubicBezTo>
                    <a:pt x="27" y="49"/>
                    <a:pt x="12" y="49"/>
                    <a:pt x="6" y="41"/>
                  </a:cubicBezTo>
                  <a:cubicBezTo>
                    <a:pt x="0" y="32"/>
                    <a:pt x="7" y="18"/>
                    <a:pt x="20" y="9"/>
                  </a:cubicBezTo>
                  <a:cubicBezTo>
                    <a:pt x="34" y="0"/>
                    <a:pt x="50" y="0"/>
                    <a:pt x="55" y="9"/>
                  </a:cubicBezTo>
                  <a:close/>
                </a:path>
              </a:pathLst>
            </a:custGeom>
            <a:solidFill>
              <a:srgbClr val="E2D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7F8580C-1589-49D8-8C98-B68DF3441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2142"/>
              <a:ext cx="68" cy="55"/>
            </a:xfrm>
            <a:custGeom>
              <a:avLst/>
              <a:gdLst>
                <a:gd name="T0" fmla="*/ 183 w 61"/>
                <a:gd name="T1" fmla="*/ 25 h 50"/>
                <a:gd name="T2" fmla="*/ 136 w 61"/>
                <a:gd name="T3" fmla="*/ 118 h 50"/>
                <a:gd name="T4" fmla="*/ 20 w 61"/>
                <a:gd name="T5" fmla="*/ 118 h 50"/>
                <a:gd name="T6" fmla="*/ 67 w 61"/>
                <a:gd name="T7" fmla="*/ 25 h 50"/>
                <a:gd name="T8" fmla="*/ 183 w 61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0"/>
                <a:gd name="T17" fmla="*/ 61 w 6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0">
                  <a:moveTo>
                    <a:pt x="55" y="9"/>
                  </a:moveTo>
                  <a:cubicBezTo>
                    <a:pt x="61" y="18"/>
                    <a:pt x="54" y="32"/>
                    <a:pt x="41" y="41"/>
                  </a:cubicBezTo>
                  <a:cubicBezTo>
                    <a:pt x="27" y="50"/>
                    <a:pt x="12" y="50"/>
                    <a:pt x="6" y="41"/>
                  </a:cubicBezTo>
                  <a:cubicBezTo>
                    <a:pt x="0" y="32"/>
                    <a:pt x="7" y="18"/>
                    <a:pt x="20" y="9"/>
                  </a:cubicBezTo>
                  <a:cubicBezTo>
                    <a:pt x="34" y="0"/>
                    <a:pt x="50" y="0"/>
                    <a:pt x="55" y="9"/>
                  </a:cubicBezTo>
                  <a:close/>
                </a:path>
              </a:pathLst>
            </a:custGeom>
            <a:solidFill>
              <a:srgbClr val="9D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26075E9-1029-47FC-BDEA-9885DB7C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105"/>
              <a:ext cx="66" cy="55"/>
            </a:xfrm>
            <a:custGeom>
              <a:avLst/>
              <a:gdLst>
                <a:gd name="T0" fmla="*/ 158 w 60"/>
                <a:gd name="T1" fmla="*/ 27 h 49"/>
                <a:gd name="T2" fmla="*/ 113 w 60"/>
                <a:gd name="T3" fmla="*/ 144 h 49"/>
                <a:gd name="T4" fmla="*/ 19 w 60"/>
                <a:gd name="T5" fmla="*/ 144 h 49"/>
                <a:gd name="T6" fmla="*/ 57 w 60"/>
                <a:gd name="T7" fmla="*/ 27 h 49"/>
                <a:gd name="T8" fmla="*/ 158 w 60"/>
                <a:gd name="T9" fmla="*/ 2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9"/>
                <a:gd name="T17" fmla="*/ 60 w 6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9">
                  <a:moveTo>
                    <a:pt x="55" y="8"/>
                  </a:moveTo>
                  <a:cubicBezTo>
                    <a:pt x="60" y="17"/>
                    <a:pt x="54" y="31"/>
                    <a:pt x="40" y="40"/>
                  </a:cubicBezTo>
                  <a:cubicBezTo>
                    <a:pt x="27" y="49"/>
                    <a:pt x="11" y="49"/>
                    <a:pt x="6" y="40"/>
                  </a:cubicBezTo>
                  <a:cubicBezTo>
                    <a:pt x="0" y="31"/>
                    <a:pt x="6" y="17"/>
                    <a:pt x="20" y="8"/>
                  </a:cubicBezTo>
                  <a:cubicBezTo>
                    <a:pt x="34" y="0"/>
                    <a:pt x="49" y="0"/>
                    <a:pt x="55" y="8"/>
                  </a:cubicBezTo>
                  <a:close/>
                </a:path>
              </a:pathLst>
            </a:custGeom>
            <a:solidFill>
              <a:srgbClr val="E2D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1148A0E-8DE4-42A9-983E-5E879422A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095"/>
              <a:ext cx="68" cy="55"/>
            </a:xfrm>
            <a:custGeom>
              <a:avLst/>
              <a:gdLst>
                <a:gd name="T0" fmla="*/ 183 w 61"/>
                <a:gd name="T1" fmla="*/ 30 h 49"/>
                <a:gd name="T2" fmla="*/ 136 w 61"/>
                <a:gd name="T3" fmla="*/ 144 h 49"/>
                <a:gd name="T4" fmla="*/ 20 w 61"/>
                <a:gd name="T5" fmla="*/ 144 h 49"/>
                <a:gd name="T6" fmla="*/ 67 w 61"/>
                <a:gd name="T7" fmla="*/ 30 h 49"/>
                <a:gd name="T8" fmla="*/ 183 w 61"/>
                <a:gd name="T9" fmla="*/ 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55" y="9"/>
                  </a:moveTo>
                  <a:cubicBezTo>
                    <a:pt x="61" y="17"/>
                    <a:pt x="54" y="31"/>
                    <a:pt x="41" y="40"/>
                  </a:cubicBezTo>
                  <a:cubicBezTo>
                    <a:pt x="27" y="49"/>
                    <a:pt x="12" y="49"/>
                    <a:pt x="6" y="40"/>
                  </a:cubicBezTo>
                  <a:cubicBezTo>
                    <a:pt x="0" y="32"/>
                    <a:pt x="7" y="18"/>
                    <a:pt x="20" y="9"/>
                  </a:cubicBezTo>
                  <a:cubicBezTo>
                    <a:pt x="34" y="0"/>
                    <a:pt x="50" y="0"/>
                    <a:pt x="55" y="9"/>
                  </a:cubicBezTo>
                  <a:close/>
                </a:path>
              </a:pathLst>
            </a:custGeom>
            <a:solidFill>
              <a:srgbClr val="9D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3B00407-B771-4C4E-8AED-20E80F88E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428"/>
              <a:ext cx="68" cy="54"/>
            </a:xfrm>
            <a:custGeom>
              <a:avLst/>
              <a:gdLst>
                <a:gd name="T0" fmla="*/ 183 w 61"/>
                <a:gd name="T1" fmla="*/ 23 h 49"/>
                <a:gd name="T2" fmla="*/ 136 w 61"/>
                <a:gd name="T3" fmla="*/ 116 h 49"/>
                <a:gd name="T4" fmla="*/ 20 w 61"/>
                <a:gd name="T5" fmla="*/ 116 h 49"/>
                <a:gd name="T6" fmla="*/ 69 w 61"/>
                <a:gd name="T7" fmla="*/ 25 h 49"/>
                <a:gd name="T8" fmla="*/ 183 w 61"/>
                <a:gd name="T9" fmla="*/ 2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55" y="8"/>
                  </a:moveTo>
                  <a:cubicBezTo>
                    <a:pt x="61" y="17"/>
                    <a:pt x="55" y="31"/>
                    <a:pt x="41" y="40"/>
                  </a:cubicBezTo>
                  <a:cubicBezTo>
                    <a:pt x="27" y="49"/>
                    <a:pt x="12" y="49"/>
                    <a:pt x="6" y="40"/>
                  </a:cubicBezTo>
                  <a:cubicBezTo>
                    <a:pt x="0" y="32"/>
                    <a:pt x="7" y="17"/>
                    <a:pt x="21" y="9"/>
                  </a:cubicBezTo>
                  <a:cubicBezTo>
                    <a:pt x="34" y="0"/>
                    <a:pt x="50" y="0"/>
                    <a:pt x="55" y="8"/>
                  </a:cubicBezTo>
                  <a:close/>
                </a:path>
              </a:pathLst>
            </a:custGeom>
            <a:solidFill>
              <a:srgbClr val="E2D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EA4C7A1-0F91-43FB-936A-D0588B244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484"/>
              <a:ext cx="66" cy="56"/>
            </a:xfrm>
            <a:custGeom>
              <a:avLst/>
              <a:gdLst>
                <a:gd name="T0" fmla="*/ 156 w 60"/>
                <a:gd name="T1" fmla="*/ 30 h 50"/>
                <a:gd name="T2" fmla="*/ 113 w 60"/>
                <a:gd name="T3" fmla="*/ 144 h 50"/>
                <a:gd name="T4" fmla="*/ 17 w 60"/>
                <a:gd name="T5" fmla="*/ 144 h 50"/>
                <a:gd name="T6" fmla="*/ 57 w 60"/>
                <a:gd name="T7" fmla="*/ 30 h 50"/>
                <a:gd name="T8" fmla="*/ 156 w 60"/>
                <a:gd name="T9" fmla="*/ 3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0"/>
                <a:gd name="T17" fmla="*/ 60 w 6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0">
                  <a:moveTo>
                    <a:pt x="54" y="9"/>
                  </a:moveTo>
                  <a:cubicBezTo>
                    <a:pt x="60" y="18"/>
                    <a:pt x="54" y="32"/>
                    <a:pt x="40" y="41"/>
                  </a:cubicBezTo>
                  <a:cubicBezTo>
                    <a:pt x="26" y="50"/>
                    <a:pt x="11" y="50"/>
                    <a:pt x="5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0"/>
                    <a:pt x="49" y="0"/>
                    <a:pt x="54" y="9"/>
                  </a:cubicBezTo>
                  <a:close/>
                </a:path>
              </a:pathLst>
            </a:custGeom>
            <a:solidFill>
              <a:srgbClr val="E2D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66F4343-2877-4691-B235-1798BBE38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77"/>
              <a:ext cx="66" cy="54"/>
            </a:xfrm>
            <a:custGeom>
              <a:avLst/>
              <a:gdLst>
                <a:gd name="T0" fmla="*/ 158 w 60"/>
                <a:gd name="T1" fmla="*/ 25 h 49"/>
                <a:gd name="T2" fmla="*/ 113 w 60"/>
                <a:gd name="T3" fmla="*/ 116 h 49"/>
                <a:gd name="T4" fmla="*/ 19 w 60"/>
                <a:gd name="T5" fmla="*/ 120 h 49"/>
                <a:gd name="T6" fmla="*/ 57 w 60"/>
                <a:gd name="T7" fmla="*/ 25 h 49"/>
                <a:gd name="T8" fmla="*/ 158 w 60"/>
                <a:gd name="T9" fmla="*/ 25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9"/>
                <a:gd name="T17" fmla="*/ 60 w 6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9">
                  <a:moveTo>
                    <a:pt x="55" y="9"/>
                  </a:moveTo>
                  <a:cubicBezTo>
                    <a:pt x="60" y="17"/>
                    <a:pt x="54" y="32"/>
                    <a:pt x="40" y="40"/>
                  </a:cubicBezTo>
                  <a:cubicBezTo>
                    <a:pt x="27" y="49"/>
                    <a:pt x="11" y="49"/>
                    <a:pt x="6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0"/>
                    <a:pt x="49" y="0"/>
                    <a:pt x="55" y="9"/>
                  </a:cubicBezTo>
                  <a:close/>
                </a:path>
              </a:pathLst>
            </a:custGeom>
            <a:solidFill>
              <a:srgbClr val="9D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57E8566-04E6-4566-B52F-50E5FC52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985"/>
              <a:ext cx="569" cy="472"/>
            </a:xfrm>
            <a:custGeom>
              <a:avLst/>
              <a:gdLst>
                <a:gd name="T0" fmla="*/ 0 w 513"/>
                <a:gd name="T1" fmla="*/ 1315 h 426"/>
                <a:gd name="T2" fmla="*/ 542 w 513"/>
                <a:gd name="T3" fmla="*/ 288 h 426"/>
                <a:gd name="T4" fmla="*/ 1603 w 513"/>
                <a:gd name="T5" fmla="*/ 148 h 426"/>
                <a:gd name="T6" fmla="*/ 510 w 513"/>
                <a:gd name="T7" fmla="*/ 252 h 426"/>
                <a:gd name="T8" fmla="*/ 0 w 513"/>
                <a:gd name="T9" fmla="*/ 1315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426"/>
                <a:gd name="T17" fmla="*/ 513 w 513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426">
                  <a:moveTo>
                    <a:pt x="0" y="426"/>
                  </a:moveTo>
                  <a:cubicBezTo>
                    <a:pt x="0" y="426"/>
                    <a:pt x="33" y="174"/>
                    <a:pt x="174" y="93"/>
                  </a:cubicBezTo>
                  <a:cubicBezTo>
                    <a:pt x="314" y="12"/>
                    <a:pt x="513" y="47"/>
                    <a:pt x="513" y="47"/>
                  </a:cubicBezTo>
                  <a:cubicBezTo>
                    <a:pt x="513" y="47"/>
                    <a:pt x="294" y="0"/>
                    <a:pt x="163" y="81"/>
                  </a:cubicBezTo>
                  <a:cubicBezTo>
                    <a:pt x="13" y="175"/>
                    <a:pt x="0" y="426"/>
                    <a:pt x="0" y="426"/>
                  </a:cubicBezTo>
                  <a:close/>
                </a:path>
              </a:pathLst>
            </a:custGeom>
            <a:solidFill>
              <a:srgbClr val="E5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2C2B88-2535-46A1-89BA-D750FBF0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620"/>
              <a:ext cx="196" cy="339"/>
            </a:xfrm>
            <a:custGeom>
              <a:avLst/>
              <a:gdLst>
                <a:gd name="T0" fmla="*/ 0 w 177"/>
                <a:gd name="T1" fmla="*/ 0 h 306"/>
                <a:gd name="T2" fmla="*/ 534 w 177"/>
                <a:gd name="T3" fmla="*/ 0 h 306"/>
                <a:gd name="T4" fmla="*/ 534 w 177"/>
                <a:gd name="T5" fmla="*/ 778 h 306"/>
                <a:gd name="T6" fmla="*/ 276 w 177"/>
                <a:gd name="T7" fmla="*/ 946 h 306"/>
                <a:gd name="T8" fmla="*/ 0 w 177"/>
                <a:gd name="T9" fmla="*/ 794 h 306"/>
                <a:gd name="T10" fmla="*/ 0 w 177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306"/>
                <a:gd name="T20" fmla="*/ 177 w 17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306">
                  <a:moveTo>
                    <a:pt x="0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74" y="253"/>
                    <a:pt x="177" y="306"/>
                    <a:pt x="89" y="306"/>
                  </a:cubicBezTo>
                  <a:cubicBezTo>
                    <a:pt x="1" y="306"/>
                    <a:pt x="0" y="257"/>
                    <a:pt x="0" y="2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D01ECB3-91BE-4DE6-A1F2-84699A94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04"/>
              <a:ext cx="226" cy="142"/>
            </a:xfrm>
            <a:custGeom>
              <a:avLst/>
              <a:gdLst>
                <a:gd name="T0" fmla="*/ 628 w 204"/>
                <a:gd name="T1" fmla="*/ 0 h 128"/>
                <a:gd name="T2" fmla="*/ 629 w 204"/>
                <a:gd name="T3" fmla="*/ 206 h 128"/>
                <a:gd name="T4" fmla="*/ 172 w 204"/>
                <a:gd name="T5" fmla="*/ 364 h 128"/>
                <a:gd name="T6" fmla="*/ 0 w 204"/>
                <a:gd name="T7" fmla="*/ 250 h 128"/>
                <a:gd name="T8" fmla="*/ 0 w 204"/>
                <a:gd name="T9" fmla="*/ 60 h 128"/>
                <a:gd name="T10" fmla="*/ 206 w 204"/>
                <a:gd name="T11" fmla="*/ 189 h 128"/>
                <a:gd name="T12" fmla="*/ 628 w 204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28"/>
                <a:gd name="T23" fmla="*/ 204 w 204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28">
                  <a:moveTo>
                    <a:pt x="203" y="0"/>
                  </a:move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185" y="128"/>
                    <a:pt x="56" y="117"/>
                  </a:cubicBezTo>
                  <a:cubicBezTo>
                    <a:pt x="7" y="113"/>
                    <a:pt x="0" y="79"/>
                    <a:pt x="0" y="7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9" y="60"/>
                    <a:pt x="67" y="60"/>
                  </a:cubicBezTo>
                  <a:cubicBezTo>
                    <a:pt x="174" y="60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CB0A403-1898-4B36-B21C-3A09645D8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3293"/>
              <a:ext cx="71" cy="120"/>
            </a:xfrm>
            <a:custGeom>
              <a:avLst/>
              <a:gdLst>
                <a:gd name="T0" fmla="*/ 0 w 71"/>
                <a:gd name="T1" fmla="*/ 120 h 120"/>
                <a:gd name="T2" fmla="*/ 71 w 71"/>
                <a:gd name="T3" fmla="*/ 80 h 120"/>
                <a:gd name="T4" fmla="*/ 0 w 71"/>
                <a:gd name="T5" fmla="*/ 0 h 120"/>
                <a:gd name="T6" fmla="*/ 0 w 71"/>
                <a:gd name="T7" fmla="*/ 12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0"/>
                <a:gd name="T14" fmla="*/ 71 w 71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0">
                  <a:moveTo>
                    <a:pt x="0" y="120"/>
                  </a:moveTo>
                  <a:lnTo>
                    <a:pt x="71" y="80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5F2575F-4B37-47BD-97AC-F55C7BC94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3722"/>
              <a:ext cx="165" cy="185"/>
            </a:xfrm>
            <a:custGeom>
              <a:avLst/>
              <a:gdLst>
                <a:gd name="T0" fmla="*/ 0 w 165"/>
                <a:gd name="T1" fmla="*/ 108 h 185"/>
                <a:gd name="T2" fmla="*/ 165 w 165"/>
                <a:gd name="T3" fmla="*/ 0 h 185"/>
                <a:gd name="T4" fmla="*/ 163 w 165"/>
                <a:gd name="T5" fmla="*/ 71 h 185"/>
                <a:gd name="T6" fmla="*/ 0 w 165"/>
                <a:gd name="T7" fmla="*/ 185 h 185"/>
                <a:gd name="T8" fmla="*/ 0 w 165"/>
                <a:gd name="T9" fmla="*/ 108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85"/>
                <a:gd name="T17" fmla="*/ 165 w 165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85">
                  <a:moveTo>
                    <a:pt x="0" y="108"/>
                  </a:moveTo>
                  <a:lnTo>
                    <a:pt x="165" y="0"/>
                  </a:lnTo>
                  <a:lnTo>
                    <a:pt x="163" y="71"/>
                  </a:lnTo>
                  <a:lnTo>
                    <a:pt x="0" y="18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1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DC9A04F-1044-4310-95B0-D29A0FF23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310"/>
              <a:ext cx="150" cy="192"/>
            </a:xfrm>
            <a:custGeom>
              <a:avLst/>
              <a:gdLst>
                <a:gd name="T0" fmla="*/ 0 w 150"/>
                <a:gd name="T1" fmla="*/ 106 h 192"/>
                <a:gd name="T2" fmla="*/ 0 w 150"/>
                <a:gd name="T3" fmla="*/ 192 h 192"/>
                <a:gd name="T4" fmla="*/ 150 w 150"/>
                <a:gd name="T5" fmla="*/ 79 h 192"/>
                <a:gd name="T6" fmla="*/ 150 w 150"/>
                <a:gd name="T7" fmla="*/ 0 h 192"/>
                <a:gd name="T8" fmla="*/ 0 w 150"/>
                <a:gd name="T9" fmla="*/ 10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92"/>
                <a:gd name="T17" fmla="*/ 150 w 150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92">
                  <a:moveTo>
                    <a:pt x="0" y="106"/>
                  </a:moveTo>
                  <a:lnTo>
                    <a:pt x="0" y="192"/>
                  </a:lnTo>
                  <a:lnTo>
                    <a:pt x="150" y="79"/>
                  </a:lnTo>
                  <a:lnTo>
                    <a:pt x="15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1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B0610F1-964C-412B-94B1-5BBC8BFAF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498"/>
              <a:ext cx="67" cy="187"/>
            </a:xfrm>
            <a:custGeom>
              <a:avLst/>
              <a:gdLst>
                <a:gd name="T0" fmla="*/ 0 w 67"/>
                <a:gd name="T1" fmla="*/ 35 h 187"/>
                <a:gd name="T2" fmla="*/ 0 w 67"/>
                <a:gd name="T3" fmla="*/ 187 h 187"/>
                <a:gd name="T4" fmla="*/ 67 w 67"/>
                <a:gd name="T5" fmla="*/ 138 h 187"/>
                <a:gd name="T6" fmla="*/ 67 w 67"/>
                <a:gd name="T7" fmla="*/ 0 h 187"/>
                <a:gd name="T8" fmla="*/ 0 w 67"/>
                <a:gd name="T9" fmla="*/ 3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87"/>
                <a:gd name="T17" fmla="*/ 67 w 6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87">
                  <a:moveTo>
                    <a:pt x="0" y="35"/>
                  </a:moveTo>
                  <a:lnTo>
                    <a:pt x="0" y="187"/>
                  </a:lnTo>
                  <a:lnTo>
                    <a:pt x="67" y="138"/>
                  </a:lnTo>
                  <a:lnTo>
                    <a:pt x="6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4E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07E89BD-43DB-44F9-A491-1C165F32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267"/>
              <a:ext cx="65" cy="209"/>
            </a:xfrm>
            <a:custGeom>
              <a:avLst/>
              <a:gdLst>
                <a:gd name="T0" fmla="*/ 0 w 65"/>
                <a:gd name="T1" fmla="*/ 52 h 209"/>
                <a:gd name="T2" fmla="*/ 0 w 65"/>
                <a:gd name="T3" fmla="*/ 209 h 209"/>
                <a:gd name="T4" fmla="*/ 65 w 65"/>
                <a:gd name="T5" fmla="*/ 158 h 209"/>
                <a:gd name="T6" fmla="*/ 65 w 65"/>
                <a:gd name="T7" fmla="*/ 0 h 209"/>
                <a:gd name="T8" fmla="*/ 0 w 65"/>
                <a:gd name="T9" fmla="*/ 52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09"/>
                <a:gd name="T17" fmla="*/ 65 w 65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09">
                  <a:moveTo>
                    <a:pt x="0" y="52"/>
                  </a:moveTo>
                  <a:lnTo>
                    <a:pt x="0" y="209"/>
                  </a:lnTo>
                  <a:lnTo>
                    <a:pt x="65" y="158"/>
                  </a:lnTo>
                  <a:lnTo>
                    <a:pt x="65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4E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79BA1D6-3800-4262-98C3-FF7FB864D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3338"/>
              <a:ext cx="42" cy="41"/>
            </a:xfrm>
            <a:custGeom>
              <a:avLst/>
              <a:gdLst>
                <a:gd name="T0" fmla="*/ 114 w 38"/>
                <a:gd name="T1" fmla="*/ 113 h 37"/>
                <a:gd name="T2" fmla="*/ 0 w 38"/>
                <a:gd name="T3" fmla="*/ 0 h 37"/>
                <a:gd name="T4" fmla="*/ 0 w 38"/>
                <a:gd name="T5" fmla="*/ 2 h 37"/>
                <a:gd name="T6" fmla="*/ 0 60000 65536"/>
                <a:gd name="T7" fmla="*/ 0 60000 65536"/>
                <a:gd name="T8" fmla="*/ 0 60000 65536"/>
                <a:gd name="T9" fmla="*/ 0 w 38"/>
                <a:gd name="T10" fmla="*/ 0 h 37"/>
                <a:gd name="T11" fmla="*/ 38 w 38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7">
                  <a:moveTo>
                    <a:pt x="38" y="3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BC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929104E-93A9-4FA4-9D0E-67AD65069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3340"/>
              <a:ext cx="41" cy="52"/>
            </a:xfrm>
            <a:custGeom>
              <a:avLst/>
              <a:gdLst>
                <a:gd name="T0" fmla="*/ 0 w 37"/>
                <a:gd name="T1" fmla="*/ 0 h 47"/>
                <a:gd name="T2" fmla="*/ 61 w 37"/>
                <a:gd name="T3" fmla="*/ 132 h 47"/>
                <a:gd name="T4" fmla="*/ 113 w 37"/>
                <a:gd name="T5" fmla="*/ 112 h 47"/>
                <a:gd name="T6" fmla="*/ 0 60000 65536"/>
                <a:gd name="T7" fmla="*/ 0 60000 65536"/>
                <a:gd name="T8" fmla="*/ 0 60000 65536"/>
                <a:gd name="T9" fmla="*/ 0 w 37"/>
                <a:gd name="T10" fmla="*/ 0 h 47"/>
                <a:gd name="T11" fmla="*/ 37 w 37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47">
                  <a:moveTo>
                    <a:pt x="0" y="0"/>
                  </a:moveTo>
                  <a:cubicBezTo>
                    <a:pt x="1" y="9"/>
                    <a:pt x="5" y="38"/>
                    <a:pt x="20" y="43"/>
                  </a:cubicBezTo>
                  <a:cubicBezTo>
                    <a:pt x="33" y="47"/>
                    <a:pt x="36" y="41"/>
                    <a:pt x="37" y="37"/>
                  </a:cubicBezTo>
                </a:path>
              </a:pathLst>
            </a:custGeom>
            <a:solidFill>
              <a:srgbClr val="BC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A8DD115-972A-464F-A7FC-79175C2D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3464"/>
              <a:ext cx="60" cy="129"/>
            </a:xfrm>
            <a:custGeom>
              <a:avLst/>
              <a:gdLst>
                <a:gd name="T0" fmla="*/ 170 w 54"/>
                <a:gd name="T1" fmla="*/ 373 h 116"/>
                <a:gd name="T2" fmla="*/ 63 w 54"/>
                <a:gd name="T3" fmla="*/ 208 h 116"/>
                <a:gd name="T4" fmla="*/ 121 w 54"/>
                <a:gd name="T5" fmla="*/ 0 h 116"/>
                <a:gd name="T6" fmla="*/ 0 60000 65536"/>
                <a:gd name="T7" fmla="*/ 0 60000 65536"/>
                <a:gd name="T8" fmla="*/ 0 60000 65536"/>
                <a:gd name="T9" fmla="*/ 0 w 54"/>
                <a:gd name="T10" fmla="*/ 0 h 116"/>
                <a:gd name="T11" fmla="*/ 54 w 54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16">
                  <a:moveTo>
                    <a:pt x="54" y="116"/>
                  </a:move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0" y="32"/>
                    <a:pt x="38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9516F37-62C3-40F2-AAC2-0B55AC00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3224"/>
              <a:ext cx="187" cy="190"/>
            </a:xfrm>
            <a:custGeom>
              <a:avLst/>
              <a:gdLst>
                <a:gd name="T0" fmla="*/ 515 w 169"/>
                <a:gd name="T1" fmla="*/ 515 h 172"/>
                <a:gd name="T2" fmla="*/ 208 w 169"/>
                <a:gd name="T3" fmla="*/ 112 h 172"/>
                <a:gd name="T4" fmla="*/ 0 w 169"/>
                <a:gd name="T5" fmla="*/ 97 h 172"/>
                <a:gd name="T6" fmla="*/ 0 60000 65536"/>
                <a:gd name="T7" fmla="*/ 0 60000 65536"/>
                <a:gd name="T8" fmla="*/ 0 60000 65536"/>
                <a:gd name="T9" fmla="*/ 0 w 169"/>
                <a:gd name="T10" fmla="*/ 0 h 172"/>
                <a:gd name="T11" fmla="*/ 169 w 169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72">
                  <a:moveTo>
                    <a:pt x="169" y="172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43" y="0"/>
                    <a:pt x="0" y="3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0BC3683-0C7A-45C3-B5AF-BF1DF1D1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3388"/>
              <a:ext cx="133" cy="102"/>
            </a:xfrm>
            <a:custGeom>
              <a:avLst/>
              <a:gdLst>
                <a:gd name="T0" fmla="*/ 0 w 120"/>
                <a:gd name="T1" fmla="*/ 227 h 92"/>
                <a:gd name="T2" fmla="*/ 365 w 120"/>
                <a:gd name="T3" fmla="*/ 22 h 92"/>
                <a:gd name="T4" fmla="*/ 374 w 120"/>
                <a:gd name="T5" fmla="*/ 0 h 92"/>
                <a:gd name="T6" fmla="*/ 0 60000 65536"/>
                <a:gd name="T7" fmla="*/ 0 60000 65536"/>
                <a:gd name="T8" fmla="*/ 0 60000 65536"/>
                <a:gd name="T9" fmla="*/ 0 w 120"/>
                <a:gd name="T10" fmla="*/ 0 h 92"/>
                <a:gd name="T11" fmla="*/ 120 w 120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92">
                  <a:moveTo>
                    <a:pt x="0" y="73"/>
                  </a:moveTo>
                  <a:cubicBezTo>
                    <a:pt x="0" y="73"/>
                    <a:pt x="82" y="92"/>
                    <a:pt x="118" y="7"/>
                  </a:cubicBezTo>
                  <a:cubicBezTo>
                    <a:pt x="119" y="5"/>
                    <a:pt x="119" y="3"/>
                    <a:pt x="12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B822D49-30F5-4E74-B4C2-1E16F05D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302"/>
              <a:ext cx="140" cy="165"/>
            </a:xfrm>
            <a:custGeom>
              <a:avLst/>
              <a:gdLst>
                <a:gd name="T0" fmla="*/ 400 w 126"/>
                <a:gd name="T1" fmla="*/ 276 h 149"/>
                <a:gd name="T2" fmla="*/ 210 w 126"/>
                <a:gd name="T3" fmla="*/ 460 h 149"/>
                <a:gd name="T4" fmla="*/ 0 w 126"/>
                <a:gd name="T5" fmla="*/ 99 h 149"/>
                <a:gd name="T6" fmla="*/ 3 w 126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49"/>
                <a:gd name="T14" fmla="*/ 126 w 126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49">
                  <a:moveTo>
                    <a:pt x="126" y="89"/>
                  </a:moveTo>
                  <a:cubicBezTo>
                    <a:pt x="114" y="125"/>
                    <a:pt x="92" y="149"/>
                    <a:pt x="67" y="149"/>
                  </a:cubicBezTo>
                  <a:cubicBezTo>
                    <a:pt x="30" y="149"/>
                    <a:pt x="0" y="97"/>
                    <a:pt x="0" y="32"/>
                  </a:cubicBezTo>
                  <a:cubicBezTo>
                    <a:pt x="0" y="21"/>
                    <a:pt x="1" y="10"/>
                    <a:pt x="3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EC1AB4A-DA72-4AB6-B952-A5A4E2422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3541"/>
              <a:ext cx="145" cy="165"/>
            </a:xfrm>
            <a:custGeom>
              <a:avLst/>
              <a:gdLst>
                <a:gd name="T0" fmla="*/ 0 w 131"/>
                <a:gd name="T1" fmla="*/ 398 h 149"/>
                <a:gd name="T2" fmla="*/ 359 w 131"/>
                <a:gd name="T3" fmla="*/ 195 h 149"/>
                <a:gd name="T4" fmla="*/ 398 w 131"/>
                <a:gd name="T5" fmla="*/ 0 h 149"/>
                <a:gd name="T6" fmla="*/ 0 60000 65536"/>
                <a:gd name="T7" fmla="*/ 0 60000 65536"/>
                <a:gd name="T8" fmla="*/ 0 60000 65536"/>
                <a:gd name="T9" fmla="*/ 0 w 131"/>
                <a:gd name="T10" fmla="*/ 0 h 149"/>
                <a:gd name="T11" fmla="*/ 131 w 131"/>
                <a:gd name="T12" fmla="*/ 149 h 1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149">
                  <a:moveTo>
                    <a:pt x="0" y="130"/>
                  </a:moveTo>
                  <a:cubicBezTo>
                    <a:pt x="0" y="130"/>
                    <a:pt x="82" y="149"/>
                    <a:pt x="117" y="64"/>
                  </a:cubicBezTo>
                  <a:cubicBezTo>
                    <a:pt x="126" y="43"/>
                    <a:pt x="131" y="22"/>
                    <a:pt x="131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3FE0DA6-C3B8-4E2B-9C33-CECF72A0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3479"/>
              <a:ext cx="147" cy="206"/>
            </a:xfrm>
            <a:custGeom>
              <a:avLst/>
              <a:gdLst>
                <a:gd name="T0" fmla="*/ 398 w 133"/>
                <a:gd name="T1" fmla="*/ 281 h 186"/>
                <a:gd name="T2" fmla="*/ 204 w 133"/>
                <a:gd name="T3" fmla="*/ 571 h 186"/>
                <a:gd name="T4" fmla="*/ 0 w 133"/>
                <a:gd name="T5" fmla="*/ 207 h 186"/>
                <a:gd name="T6" fmla="*/ 34 w 133"/>
                <a:gd name="T7" fmla="*/ 0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86"/>
                <a:gd name="T14" fmla="*/ 133 w 133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86">
                  <a:moveTo>
                    <a:pt x="133" y="92"/>
                  </a:moveTo>
                  <a:cubicBezTo>
                    <a:pt x="126" y="145"/>
                    <a:pt x="99" y="186"/>
                    <a:pt x="67" y="186"/>
                  </a:cubicBezTo>
                  <a:cubicBezTo>
                    <a:pt x="30" y="186"/>
                    <a:pt x="0" y="133"/>
                    <a:pt x="0" y="68"/>
                  </a:cubicBezTo>
                  <a:cubicBezTo>
                    <a:pt x="0" y="43"/>
                    <a:pt x="5" y="19"/>
                    <a:pt x="12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523FC59-4E5E-4E31-A4C6-5BFEA762A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3402"/>
              <a:ext cx="163" cy="187"/>
            </a:xfrm>
            <a:custGeom>
              <a:avLst/>
              <a:gdLst>
                <a:gd name="T0" fmla="*/ 0 w 163"/>
                <a:gd name="T1" fmla="*/ 0 h 187"/>
                <a:gd name="T2" fmla="*/ 0 w 163"/>
                <a:gd name="T3" fmla="*/ 61 h 187"/>
                <a:gd name="T4" fmla="*/ 163 w 163"/>
                <a:gd name="T5" fmla="*/ 187 h 187"/>
                <a:gd name="T6" fmla="*/ 163 w 163"/>
                <a:gd name="T7" fmla="*/ 6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187"/>
                <a:gd name="T14" fmla="*/ 163 w 163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187">
                  <a:moveTo>
                    <a:pt x="0" y="0"/>
                  </a:moveTo>
                  <a:lnTo>
                    <a:pt x="0" y="61"/>
                  </a:lnTo>
                  <a:lnTo>
                    <a:pt x="163" y="187"/>
                  </a:lnTo>
                  <a:lnTo>
                    <a:pt x="163" y="6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28FF0D7-2D27-45DC-9B1D-78AB37CC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3407"/>
              <a:ext cx="76" cy="182"/>
            </a:xfrm>
            <a:custGeom>
              <a:avLst/>
              <a:gdLst>
                <a:gd name="T0" fmla="*/ 0 w 76"/>
                <a:gd name="T1" fmla="*/ 55 h 182"/>
                <a:gd name="T2" fmla="*/ 0 w 76"/>
                <a:gd name="T3" fmla="*/ 182 h 182"/>
                <a:gd name="T4" fmla="*/ 76 w 76"/>
                <a:gd name="T5" fmla="*/ 121 h 182"/>
                <a:gd name="T6" fmla="*/ 76 w 76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182"/>
                <a:gd name="T14" fmla="*/ 76 w 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182">
                  <a:moveTo>
                    <a:pt x="0" y="55"/>
                  </a:moveTo>
                  <a:lnTo>
                    <a:pt x="0" y="182"/>
                  </a:lnTo>
                  <a:lnTo>
                    <a:pt x="76" y="121"/>
                  </a:lnTo>
                  <a:lnTo>
                    <a:pt x="76" y="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DF5A04F-E973-4EF1-BCEE-0C01A05E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495"/>
              <a:ext cx="59" cy="133"/>
            </a:xfrm>
            <a:custGeom>
              <a:avLst/>
              <a:gdLst>
                <a:gd name="T0" fmla="*/ 0 w 53"/>
                <a:gd name="T1" fmla="*/ 0 h 120"/>
                <a:gd name="T2" fmla="*/ 0 w 53"/>
                <a:gd name="T3" fmla="*/ 183 h 120"/>
                <a:gd name="T4" fmla="*/ 77 w 53"/>
                <a:gd name="T5" fmla="*/ 342 h 120"/>
                <a:gd name="T6" fmla="*/ 171 w 53"/>
                <a:gd name="T7" fmla="*/ 264 h 120"/>
                <a:gd name="T8" fmla="*/ 171 w 53"/>
                <a:gd name="T9" fmla="*/ 134 h 120"/>
                <a:gd name="T10" fmla="*/ 0 w 53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20"/>
                <a:gd name="T20" fmla="*/ 53 w 53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20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102"/>
                    <a:pt x="23" y="111"/>
                  </a:cubicBezTo>
                  <a:cubicBezTo>
                    <a:pt x="45" y="120"/>
                    <a:pt x="53" y="99"/>
                    <a:pt x="53" y="86"/>
                  </a:cubicBezTo>
                  <a:cubicBezTo>
                    <a:pt x="53" y="72"/>
                    <a:pt x="53" y="42"/>
                    <a:pt x="53" y="4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5991989-66BE-47A2-BB93-148A3E71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912"/>
              <a:ext cx="148" cy="183"/>
            </a:xfrm>
            <a:custGeom>
              <a:avLst/>
              <a:gdLst>
                <a:gd name="T0" fmla="*/ 0 w 133"/>
                <a:gd name="T1" fmla="*/ 459 h 165"/>
                <a:gd name="T2" fmla="*/ 377 w 133"/>
                <a:gd name="T3" fmla="*/ 251 h 165"/>
                <a:gd name="T4" fmla="*/ 424 w 133"/>
                <a:gd name="T5" fmla="*/ 0 h 165"/>
                <a:gd name="T6" fmla="*/ 0 60000 65536"/>
                <a:gd name="T7" fmla="*/ 0 60000 65536"/>
                <a:gd name="T8" fmla="*/ 0 60000 65536"/>
                <a:gd name="T9" fmla="*/ 0 w 133"/>
                <a:gd name="T10" fmla="*/ 0 h 165"/>
                <a:gd name="T11" fmla="*/ 133 w 133"/>
                <a:gd name="T12" fmla="*/ 165 h 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165">
                  <a:moveTo>
                    <a:pt x="0" y="146"/>
                  </a:moveTo>
                  <a:cubicBezTo>
                    <a:pt x="0" y="146"/>
                    <a:pt x="82" y="165"/>
                    <a:pt x="117" y="80"/>
                  </a:cubicBezTo>
                  <a:cubicBezTo>
                    <a:pt x="128" y="54"/>
                    <a:pt x="133" y="27"/>
                    <a:pt x="131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F119935-BA9C-45B1-AC54-382FDCF9A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874"/>
              <a:ext cx="148" cy="200"/>
            </a:xfrm>
            <a:custGeom>
              <a:avLst/>
              <a:gdLst>
                <a:gd name="T0" fmla="*/ 435 w 133"/>
                <a:gd name="T1" fmla="*/ 270 h 180"/>
                <a:gd name="T2" fmla="*/ 217 w 133"/>
                <a:gd name="T3" fmla="*/ 573 h 180"/>
                <a:gd name="T4" fmla="*/ 0 w 133"/>
                <a:gd name="T5" fmla="*/ 201 h 180"/>
                <a:gd name="T6" fmla="*/ 30 w 133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80"/>
                <a:gd name="T14" fmla="*/ 133 w 133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80">
                  <a:moveTo>
                    <a:pt x="133" y="85"/>
                  </a:moveTo>
                  <a:cubicBezTo>
                    <a:pt x="127" y="139"/>
                    <a:pt x="100" y="180"/>
                    <a:pt x="67" y="180"/>
                  </a:cubicBezTo>
                  <a:cubicBezTo>
                    <a:pt x="30" y="180"/>
                    <a:pt x="0" y="127"/>
                    <a:pt x="0" y="62"/>
                  </a:cubicBezTo>
                  <a:cubicBezTo>
                    <a:pt x="0" y="39"/>
                    <a:pt x="4" y="18"/>
                    <a:pt x="1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493DE13-C89F-4922-B988-EE0C2174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3791"/>
              <a:ext cx="130" cy="196"/>
            </a:xfrm>
            <a:custGeom>
              <a:avLst/>
              <a:gdLst>
                <a:gd name="T0" fmla="*/ 0 w 130"/>
                <a:gd name="T1" fmla="*/ 0 h 196"/>
                <a:gd name="T2" fmla="*/ 0 w 130"/>
                <a:gd name="T3" fmla="*/ 63 h 196"/>
                <a:gd name="T4" fmla="*/ 130 w 130"/>
                <a:gd name="T5" fmla="*/ 196 h 196"/>
                <a:gd name="T6" fmla="*/ 130 w 130"/>
                <a:gd name="T7" fmla="*/ 100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96"/>
                <a:gd name="T14" fmla="*/ 130 w 130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96">
                  <a:moveTo>
                    <a:pt x="0" y="0"/>
                  </a:moveTo>
                  <a:lnTo>
                    <a:pt x="0" y="63"/>
                  </a:lnTo>
                  <a:lnTo>
                    <a:pt x="130" y="196"/>
                  </a:lnTo>
                  <a:lnTo>
                    <a:pt x="130" y="10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3D99805-B40E-46FB-BE23-DA648FA3B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3818"/>
              <a:ext cx="105" cy="169"/>
            </a:xfrm>
            <a:custGeom>
              <a:avLst/>
              <a:gdLst>
                <a:gd name="T0" fmla="*/ 0 w 105"/>
                <a:gd name="T1" fmla="*/ 73 h 169"/>
                <a:gd name="T2" fmla="*/ 0 w 105"/>
                <a:gd name="T3" fmla="*/ 169 h 169"/>
                <a:gd name="T4" fmla="*/ 105 w 105"/>
                <a:gd name="T5" fmla="*/ 84 h 169"/>
                <a:gd name="T6" fmla="*/ 105 w 105"/>
                <a:gd name="T7" fmla="*/ 0 h 1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69"/>
                <a:gd name="T14" fmla="*/ 105 w 105"/>
                <a:gd name="T15" fmla="*/ 169 h 1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69">
                  <a:moveTo>
                    <a:pt x="0" y="73"/>
                  </a:moveTo>
                  <a:lnTo>
                    <a:pt x="0" y="169"/>
                  </a:lnTo>
                  <a:lnTo>
                    <a:pt x="105" y="84"/>
                  </a:lnTo>
                  <a:lnTo>
                    <a:pt x="105" y="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9C9F420-220E-44B3-82CC-04CA962E5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3889"/>
              <a:ext cx="60" cy="126"/>
            </a:xfrm>
            <a:custGeom>
              <a:avLst/>
              <a:gdLst>
                <a:gd name="T0" fmla="*/ 0 w 54"/>
                <a:gd name="T1" fmla="*/ 0 h 114"/>
                <a:gd name="T2" fmla="*/ 0 w 54"/>
                <a:gd name="T3" fmla="*/ 189 h 114"/>
                <a:gd name="T4" fmla="*/ 87 w 54"/>
                <a:gd name="T5" fmla="*/ 311 h 114"/>
                <a:gd name="T6" fmla="*/ 170 w 54"/>
                <a:gd name="T7" fmla="*/ 254 h 114"/>
                <a:gd name="T8" fmla="*/ 170 w 54"/>
                <a:gd name="T9" fmla="*/ 162 h 114"/>
                <a:gd name="T10" fmla="*/ 0 w 54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4"/>
                <a:gd name="T20" fmla="*/ 54 w 54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4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" y="92"/>
                    <a:pt x="27" y="103"/>
                  </a:cubicBezTo>
                  <a:cubicBezTo>
                    <a:pt x="53" y="114"/>
                    <a:pt x="54" y="84"/>
                    <a:pt x="54" y="84"/>
                  </a:cubicBezTo>
                  <a:cubicBezTo>
                    <a:pt x="54" y="54"/>
                    <a:pt x="54" y="54"/>
                    <a:pt x="54" y="5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8C018C5-8F52-48E7-97FD-E7057896F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999"/>
              <a:ext cx="756" cy="1908"/>
            </a:xfrm>
            <a:custGeom>
              <a:avLst/>
              <a:gdLst>
                <a:gd name="T0" fmla="*/ 1748 w 681"/>
                <a:gd name="T1" fmla="*/ 1488 h 1722"/>
                <a:gd name="T2" fmla="*/ 445 w 681"/>
                <a:gd name="T3" fmla="*/ 209 h 1722"/>
                <a:gd name="T4" fmla="*/ 110 w 681"/>
                <a:gd name="T5" fmla="*/ 202 h 1722"/>
                <a:gd name="T6" fmla="*/ 27 w 681"/>
                <a:gd name="T7" fmla="*/ 792 h 1722"/>
                <a:gd name="T8" fmla="*/ 27 w 681"/>
                <a:gd name="T9" fmla="*/ 3450 h 1722"/>
                <a:gd name="T10" fmla="*/ 548 w 681"/>
                <a:gd name="T11" fmla="*/ 3945 h 1722"/>
                <a:gd name="T12" fmla="*/ 548 w 681"/>
                <a:gd name="T13" fmla="*/ 3613 h 1722"/>
                <a:gd name="T14" fmla="*/ 2148 w 681"/>
                <a:gd name="T15" fmla="*/ 5320 h 1722"/>
                <a:gd name="T16" fmla="*/ 2148 w 681"/>
                <a:gd name="T17" fmla="*/ 5105 h 1722"/>
                <a:gd name="T18" fmla="*/ 1754 w 681"/>
                <a:gd name="T19" fmla="*/ 4487 h 1722"/>
                <a:gd name="T20" fmla="*/ 1748 w 681"/>
                <a:gd name="T21" fmla="*/ 1488 h 1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1"/>
                <a:gd name="T34" fmla="*/ 0 h 1722"/>
                <a:gd name="T35" fmla="*/ 681 w 681"/>
                <a:gd name="T36" fmla="*/ 1722 h 1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1" h="1722">
                  <a:moveTo>
                    <a:pt x="554" y="481"/>
                  </a:moveTo>
                  <a:cubicBezTo>
                    <a:pt x="141" y="68"/>
                    <a:pt x="141" y="68"/>
                    <a:pt x="141" y="68"/>
                  </a:cubicBezTo>
                  <a:cubicBezTo>
                    <a:pt x="141" y="68"/>
                    <a:pt x="70" y="0"/>
                    <a:pt x="35" y="64"/>
                  </a:cubicBezTo>
                  <a:cubicBezTo>
                    <a:pt x="0" y="128"/>
                    <a:pt x="9" y="255"/>
                    <a:pt x="9" y="255"/>
                  </a:cubicBezTo>
                  <a:cubicBezTo>
                    <a:pt x="9" y="1116"/>
                    <a:pt x="9" y="1116"/>
                    <a:pt x="9" y="1116"/>
                  </a:cubicBezTo>
                  <a:cubicBezTo>
                    <a:pt x="174" y="1276"/>
                    <a:pt x="174" y="1276"/>
                    <a:pt x="174" y="1276"/>
                  </a:cubicBezTo>
                  <a:cubicBezTo>
                    <a:pt x="174" y="1169"/>
                    <a:pt x="174" y="1169"/>
                    <a:pt x="174" y="1169"/>
                  </a:cubicBezTo>
                  <a:cubicBezTo>
                    <a:pt x="681" y="1722"/>
                    <a:pt x="681" y="1722"/>
                    <a:pt x="681" y="1722"/>
                  </a:cubicBezTo>
                  <a:cubicBezTo>
                    <a:pt x="681" y="1652"/>
                    <a:pt x="681" y="1652"/>
                    <a:pt x="681" y="1652"/>
                  </a:cubicBezTo>
                  <a:cubicBezTo>
                    <a:pt x="556" y="1452"/>
                    <a:pt x="556" y="1452"/>
                    <a:pt x="556" y="1452"/>
                  </a:cubicBezTo>
                  <a:lnTo>
                    <a:pt x="554" y="481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78">
              <a:extLst>
                <a:ext uri="{FF2B5EF4-FFF2-40B4-BE49-F238E27FC236}">
                  <a16:creationId xmlns:a16="http://schemas.microsoft.com/office/drawing/2014/main" id="{FACB02E0-1233-4E70-AFC8-380771D18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4"/>
              <a:ext cx="5" cy="182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E95CDB3-9F8A-4134-9D71-9FE3118B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500"/>
              <a:ext cx="829" cy="1330"/>
            </a:xfrm>
            <a:custGeom>
              <a:avLst/>
              <a:gdLst>
                <a:gd name="T0" fmla="*/ 48 w 829"/>
                <a:gd name="T1" fmla="*/ 0 h 1330"/>
                <a:gd name="T2" fmla="*/ 0 w 829"/>
                <a:gd name="T3" fmla="*/ 32 h 1330"/>
                <a:gd name="T4" fmla="*/ 2 w 829"/>
                <a:gd name="T5" fmla="*/ 1108 h 1330"/>
                <a:gd name="T6" fmla="*/ 141 w 829"/>
                <a:gd name="T7" fmla="*/ 1330 h 1330"/>
                <a:gd name="T8" fmla="*/ 305 w 829"/>
                <a:gd name="T9" fmla="*/ 1223 h 1330"/>
                <a:gd name="T10" fmla="*/ 232 w 829"/>
                <a:gd name="T11" fmla="*/ 1095 h 1330"/>
                <a:gd name="T12" fmla="*/ 534 w 829"/>
                <a:gd name="T13" fmla="*/ 870 h 1330"/>
                <a:gd name="T14" fmla="*/ 678 w 829"/>
                <a:gd name="T15" fmla="*/ 1002 h 1330"/>
                <a:gd name="T16" fmla="*/ 678 w 829"/>
                <a:gd name="T17" fmla="*/ 916 h 1330"/>
                <a:gd name="T18" fmla="*/ 829 w 829"/>
                <a:gd name="T19" fmla="*/ 810 h 1330"/>
                <a:gd name="T20" fmla="*/ 704 w 829"/>
                <a:gd name="T21" fmla="*/ 615 h 1330"/>
                <a:gd name="T22" fmla="*/ 710 w 829"/>
                <a:gd name="T23" fmla="*/ 254 h 1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9"/>
                <a:gd name="T37" fmla="*/ 0 h 1330"/>
                <a:gd name="T38" fmla="*/ 829 w 829"/>
                <a:gd name="T39" fmla="*/ 1330 h 13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9" h="1330">
                  <a:moveTo>
                    <a:pt x="48" y="0"/>
                  </a:moveTo>
                  <a:lnTo>
                    <a:pt x="0" y="32"/>
                  </a:lnTo>
                  <a:lnTo>
                    <a:pt x="2" y="1108"/>
                  </a:lnTo>
                  <a:lnTo>
                    <a:pt x="141" y="1330"/>
                  </a:lnTo>
                  <a:lnTo>
                    <a:pt x="305" y="1223"/>
                  </a:lnTo>
                  <a:lnTo>
                    <a:pt x="232" y="1095"/>
                  </a:lnTo>
                  <a:lnTo>
                    <a:pt x="534" y="870"/>
                  </a:lnTo>
                  <a:lnTo>
                    <a:pt x="678" y="1002"/>
                  </a:lnTo>
                  <a:lnTo>
                    <a:pt x="678" y="916"/>
                  </a:lnTo>
                  <a:lnTo>
                    <a:pt x="829" y="810"/>
                  </a:lnTo>
                  <a:lnTo>
                    <a:pt x="704" y="615"/>
                  </a:lnTo>
                  <a:lnTo>
                    <a:pt x="710" y="254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215789F-5E3F-4270-B92E-7907A4C17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2038"/>
              <a:ext cx="43" cy="75"/>
            </a:xfrm>
            <a:custGeom>
              <a:avLst/>
              <a:gdLst>
                <a:gd name="T0" fmla="*/ 42 w 43"/>
                <a:gd name="T1" fmla="*/ 75 h 75"/>
                <a:gd name="T2" fmla="*/ 43 w 43"/>
                <a:gd name="T3" fmla="*/ 0 h 75"/>
                <a:gd name="T4" fmla="*/ 0 w 43"/>
                <a:gd name="T5" fmla="*/ 29 h 75"/>
                <a:gd name="T6" fmla="*/ 0 60000 65536"/>
                <a:gd name="T7" fmla="*/ 0 60000 65536"/>
                <a:gd name="T8" fmla="*/ 0 60000 65536"/>
                <a:gd name="T9" fmla="*/ 0 w 43"/>
                <a:gd name="T10" fmla="*/ 0 h 75"/>
                <a:gd name="T11" fmla="*/ 43 w 43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75">
                  <a:moveTo>
                    <a:pt x="42" y="75"/>
                  </a:moveTo>
                  <a:lnTo>
                    <a:pt x="43" y="0"/>
                  </a:lnTo>
                  <a:lnTo>
                    <a:pt x="0" y="29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FB26BB8-CE39-4721-90DB-47D824099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1596"/>
              <a:ext cx="1275" cy="936"/>
            </a:xfrm>
            <a:custGeom>
              <a:avLst/>
              <a:gdLst>
                <a:gd name="T0" fmla="*/ 1684 w 1149"/>
                <a:gd name="T1" fmla="*/ 2511 h 845"/>
                <a:gd name="T2" fmla="*/ 1552 w 1149"/>
                <a:gd name="T3" fmla="*/ 2604 h 845"/>
                <a:gd name="T4" fmla="*/ 326 w 1149"/>
                <a:gd name="T5" fmla="*/ 1399 h 845"/>
                <a:gd name="T6" fmla="*/ 0 w 1149"/>
                <a:gd name="T7" fmla="*/ 1240 h 845"/>
                <a:gd name="T8" fmla="*/ 2286 w 1149"/>
                <a:gd name="T9" fmla="*/ 0 h 845"/>
                <a:gd name="T10" fmla="*/ 3609 w 1149"/>
                <a:gd name="T11" fmla="*/ 1230 h 845"/>
                <a:gd name="T12" fmla="*/ 3489 w 1149"/>
                <a:gd name="T13" fmla="*/ 1310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9"/>
                <a:gd name="T22" fmla="*/ 0 h 845"/>
                <a:gd name="T23" fmla="*/ 1149 w 1149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9" h="845">
                  <a:moveTo>
                    <a:pt x="537" y="816"/>
                  </a:moveTo>
                  <a:cubicBezTo>
                    <a:pt x="495" y="845"/>
                    <a:pt x="495" y="845"/>
                    <a:pt x="495" y="845"/>
                  </a:cubicBezTo>
                  <a:cubicBezTo>
                    <a:pt x="104" y="454"/>
                    <a:pt x="104" y="454"/>
                    <a:pt x="104" y="454"/>
                  </a:cubicBezTo>
                  <a:cubicBezTo>
                    <a:pt x="104" y="454"/>
                    <a:pt x="47" y="388"/>
                    <a:pt x="0" y="403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1149" y="399"/>
                    <a:pt x="1149" y="399"/>
                    <a:pt x="1149" y="399"/>
                  </a:cubicBezTo>
                  <a:cubicBezTo>
                    <a:pt x="1111" y="425"/>
                    <a:pt x="1111" y="425"/>
                    <a:pt x="1111" y="425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2098981-3BE0-4CE0-9C1F-44764AD9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3293"/>
              <a:ext cx="71" cy="120"/>
            </a:xfrm>
            <a:custGeom>
              <a:avLst/>
              <a:gdLst>
                <a:gd name="T0" fmla="*/ 0 w 71"/>
                <a:gd name="T1" fmla="*/ 120 h 120"/>
                <a:gd name="T2" fmla="*/ 71 w 71"/>
                <a:gd name="T3" fmla="*/ 80 h 120"/>
                <a:gd name="T4" fmla="*/ 0 w 71"/>
                <a:gd name="T5" fmla="*/ 0 h 120"/>
                <a:gd name="T6" fmla="*/ 0 w 71"/>
                <a:gd name="T7" fmla="*/ 12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0"/>
                <a:gd name="T14" fmla="*/ 71 w 71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0">
                  <a:moveTo>
                    <a:pt x="0" y="120"/>
                  </a:moveTo>
                  <a:lnTo>
                    <a:pt x="71" y="80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F6961CF-0AE5-4192-A113-D2F2473D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3723"/>
              <a:ext cx="164" cy="184"/>
            </a:xfrm>
            <a:custGeom>
              <a:avLst/>
              <a:gdLst>
                <a:gd name="T0" fmla="*/ 0 w 164"/>
                <a:gd name="T1" fmla="*/ 107 h 184"/>
                <a:gd name="T2" fmla="*/ 164 w 164"/>
                <a:gd name="T3" fmla="*/ 0 h 184"/>
                <a:gd name="T4" fmla="*/ 163 w 164"/>
                <a:gd name="T5" fmla="*/ 71 h 184"/>
                <a:gd name="T6" fmla="*/ 0 w 164"/>
                <a:gd name="T7" fmla="*/ 184 h 184"/>
                <a:gd name="T8" fmla="*/ 0 w 164"/>
                <a:gd name="T9" fmla="*/ 107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84"/>
                <a:gd name="T17" fmla="*/ 164 w 16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84">
                  <a:moveTo>
                    <a:pt x="0" y="107"/>
                  </a:moveTo>
                  <a:lnTo>
                    <a:pt x="164" y="0"/>
                  </a:lnTo>
                  <a:lnTo>
                    <a:pt x="163" y="71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685BE4C-D662-43B0-826F-FBB3D5FB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310"/>
              <a:ext cx="150" cy="192"/>
            </a:xfrm>
            <a:custGeom>
              <a:avLst/>
              <a:gdLst>
                <a:gd name="T0" fmla="*/ 0 w 150"/>
                <a:gd name="T1" fmla="*/ 106 h 192"/>
                <a:gd name="T2" fmla="*/ 0 w 150"/>
                <a:gd name="T3" fmla="*/ 192 h 192"/>
                <a:gd name="T4" fmla="*/ 150 w 150"/>
                <a:gd name="T5" fmla="*/ 79 h 192"/>
                <a:gd name="T6" fmla="*/ 150 w 150"/>
                <a:gd name="T7" fmla="*/ 0 h 192"/>
                <a:gd name="T8" fmla="*/ 0 w 150"/>
                <a:gd name="T9" fmla="*/ 10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92"/>
                <a:gd name="T17" fmla="*/ 150 w 150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92">
                  <a:moveTo>
                    <a:pt x="0" y="106"/>
                  </a:moveTo>
                  <a:lnTo>
                    <a:pt x="0" y="192"/>
                  </a:lnTo>
                  <a:lnTo>
                    <a:pt x="150" y="79"/>
                  </a:lnTo>
                  <a:lnTo>
                    <a:pt x="150" y="0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30BFD90-C990-44DA-8F17-76FDF427C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3340"/>
              <a:ext cx="42" cy="52"/>
            </a:xfrm>
            <a:custGeom>
              <a:avLst/>
              <a:gdLst>
                <a:gd name="T0" fmla="*/ 0 w 38"/>
                <a:gd name="T1" fmla="*/ 0 h 47"/>
                <a:gd name="T2" fmla="*/ 60 w 38"/>
                <a:gd name="T3" fmla="*/ 132 h 47"/>
                <a:gd name="T4" fmla="*/ 114 w 38"/>
                <a:gd name="T5" fmla="*/ 112 h 47"/>
                <a:gd name="T6" fmla="*/ 0 60000 65536"/>
                <a:gd name="T7" fmla="*/ 0 60000 65536"/>
                <a:gd name="T8" fmla="*/ 0 60000 65536"/>
                <a:gd name="T9" fmla="*/ 0 w 38"/>
                <a:gd name="T10" fmla="*/ 0 h 47"/>
                <a:gd name="T11" fmla="*/ 38 w 38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47">
                  <a:moveTo>
                    <a:pt x="0" y="0"/>
                  </a:moveTo>
                  <a:cubicBezTo>
                    <a:pt x="1" y="9"/>
                    <a:pt x="5" y="38"/>
                    <a:pt x="20" y="43"/>
                  </a:cubicBezTo>
                  <a:cubicBezTo>
                    <a:pt x="33" y="47"/>
                    <a:pt x="36" y="41"/>
                    <a:pt x="38" y="37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5D2EFB1-BBE3-488F-BB41-6D601A927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3224"/>
              <a:ext cx="187" cy="190"/>
            </a:xfrm>
            <a:custGeom>
              <a:avLst/>
              <a:gdLst>
                <a:gd name="T0" fmla="*/ 515 w 169"/>
                <a:gd name="T1" fmla="*/ 515 h 172"/>
                <a:gd name="T2" fmla="*/ 208 w 169"/>
                <a:gd name="T3" fmla="*/ 112 h 172"/>
                <a:gd name="T4" fmla="*/ 0 w 169"/>
                <a:gd name="T5" fmla="*/ 97 h 172"/>
                <a:gd name="T6" fmla="*/ 0 60000 65536"/>
                <a:gd name="T7" fmla="*/ 0 60000 65536"/>
                <a:gd name="T8" fmla="*/ 0 60000 65536"/>
                <a:gd name="T9" fmla="*/ 0 w 169"/>
                <a:gd name="T10" fmla="*/ 0 h 172"/>
                <a:gd name="T11" fmla="*/ 169 w 169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72">
                  <a:moveTo>
                    <a:pt x="169" y="172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43" y="0"/>
                    <a:pt x="0" y="32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87">
              <a:extLst>
                <a:ext uri="{FF2B5EF4-FFF2-40B4-BE49-F238E27FC236}">
                  <a16:creationId xmlns:a16="http://schemas.microsoft.com/office/drawing/2014/main" id="{3F6E2B61-4A72-42DC-9E36-DE00E6245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8" y="3266"/>
              <a:ext cx="1" cy="104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DA7E8EA-5486-42D8-92FC-EE8788ED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743"/>
              <a:ext cx="704" cy="1237"/>
            </a:xfrm>
            <a:custGeom>
              <a:avLst/>
              <a:gdLst>
                <a:gd name="T0" fmla="*/ 0 w 704"/>
                <a:gd name="T1" fmla="*/ 1237 h 1237"/>
                <a:gd name="T2" fmla="*/ 0 w 704"/>
                <a:gd name="T3" fmla="*/ 376 h 1237"/>
                <a:gd name="T4" fmla="*/ 704 w 704"/>
                <a:gd name="T5" fmla="*/ 0 h 1237"/>
                <a:gd name="T6" fmla="*/ 704 w 704"/>
                <a:gd name="T7" fmla="*/ 810 h 1237"/>
                <a:gd name="T8" fmla="*/ 0 w 704"/>
                <a:gd name="T9" fmla="*/ 1237 h 1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4"/>
                <a:gd name="T16" fmla="*/ 0 h 1237"/>
                <a:gd name="T17" fmla="*/ 704 w 704"/>
                <a:gd name="T18" fmla="*/ 1237 h 1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4" h="1237">
                  <a:moveTo>
                    <a:pt x="0" y="1237"/>
                  </a:moveTo>
                  <a:lnTo>
                    <a:pt x="0" y="376"/>
                  </a:lnTo>
                  <a:lnTo>
                    <a:pt x="704" y="0"/>
                  </a:lnTo>
                  <a:lnTo>
                    <a:pt x="704" y="810"/>
                  </a:lnTo>
                  <a:lnTo>
                    <a:pt x="0" y="1237"/>
                  </a:ln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1725BA8-1705-4382-B545-FD1BEF1B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834"/>
              <a:ext cx="592" cy="1038"/>
            </a:xfrm>
            <a:custGeom>
              <a:avLst/>
              <a:gdLst>
                <a:gd name="T0" fmla="*/ 0 w 592"/>
                <a:gd name="T1" fmla="*/ 1038 h 1038"/>
                <a:gd name="T2" fmla="*/ 0 w 592"/>
                <a:gd name="T3" fmla="*/ 316 h 1038"/>
                <a:gd name="T4" fmla="*/ 592 w 592"/>
                <a:gd name="T5" fmla="*/ 0 h 1038"/>
                <a:gd name="T6" fmla="*/ 592 w 592"/>
                <a:gd name="T7" fmla="*/ 680 h 1038"/>
                <a:gd name="T8" fmla="*/ 0 w 592"/>
                <a:gd name="T9" fmla="*/ 1038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1038"/>
                <a:gd name="T17" fmla="*/ 592 w 592"/>
                <a:gd name="T18" fmla="*/ 1038 h 10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1038">
                  <a:moveTo>
                    <a:pt x="0" y="1038"/>
                  </a:moveTo>
                  <a:lnTo>
                    <a:pt x="0" y="316"/>
                  </a:lnTo>
                  <a:lnTo>
                    <a:pt x="592" y="0"/>
                  </a:lnTo>
                  <a:lnTo>
                    <a:pt x="592" y="680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757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07254A6-B794-4668-BCE2-A72BDC1F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031"/>
              <a:ext cx="344" cy="603"/>
            </a:xfrm>
            <a:custGeom>
              <a:avLst/>
              <a:gdLst>
                <a:gd name="T0" fmla="*/ 0 w 344"/>
                <a:gd name="T1" fmla="*/ 603 h 603"/>
                <a:gd name="T2" fmla="*/ 0 w 344"/>
                <a:gd name="T3" fmla="*/ 184 h 603"/>
                <a:gd name="T4" fmla="*/ 344 w 344"/>
                <a:gd name="T5" fmla="*/ 0 h 603"/>
                <a:gd name="T6" fmla="*/ 344 w 344"/>
                <a:gd name="T7" fmla="*/ 396 h 603"/>
                <a:gd name="T8" fmla="*/ 0 w 344"/>
                <a:gd name="T9" fmla="*/ 603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603"/>
                <a:gd name="T17" fmla="*/ 344 w 344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603">
                  <a:moveTo>
                    <a:pt x="0" y="603"/>
                  </a:moveTo>
                  <a:lnTo>
                    <a:pt x="0" y="184"/>
                  </a:lnTo>
                  <a:lnTo>
                    <a:pt x="344" y="0"/>
                  </a:lnTo>
                  <a:lnTo>
                    <a:pt x="344" y="396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A5A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7D1A3D2-5C6C-469F-8C8B-128479066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702"/>
              <a:ext cx="765" cy="417"/>
            </a:xfrm>
            <a:custGeom>
              <a:avLst/>
              <a:gdLst>
                <a:gd name="T0" fmla="*/ 61 w 765"/>
                <a:gd name="T1" fmla="*/ 417 h 417"/>
                <a:gd name="T2" fmla="*/ 0 w 765"/>
                <a:gd name="T3" fmla="*/ 368 h 417"/>
                <a:gd name="T4" fmla="*/ 711 w 765"/>
                <a:gd name="T5" fmla="*/ 0 h 417"/>
                <a:gd name="T6" fmla="*/ 765 w 765"/>
                <a:gd name="T7" fmla="*/ 41 h 417"/>
                <a:gd name="T8" fmla="*/ 61 w 765"/>
                <a:gd name="T9" fmla="*/ 417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5"/>
                <a:gd name="T16" fmla="*/ 0 h 417"/>
                <a:gd name="T17" fmla="*/ 765 w 765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5" h="417">
                  <a:moveTo>
                    <a:pt x="61" y="417"/>
                  </a:moveTo>
                  <a:lnTo>
                    <a:pt x="0" y="368"/>
                  </a:lnTo>
                  <a:lnTo>
                    <a:pt x="711" y="0"/>
                  </a:lnTo>
                  <a:lnTo>
                    <a:pt x="765" y="41"/>
                  </a:lnTo>
                  <a:lnTo>
                    <a:pt x="61" y="417"/>
                  </a:lnTo>
                  <a:close/>
                </a:path>
              </a:pathLst>
            </a:custGeom>
            <a:solidFill>
              <a:srgbClr val="EF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799662A-0279-48FD-AE8E-CBED7381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070"/>
              <a:ext cx="62" cy="910"/>
            </a:xfrm>
            <a:custGeom>
              <a:avLst/>
              <a:gdLst>
                <a:gd name="T0" fmla="*/ 62 w 62"/>
                <a:gd name="T1" fmla="*/ 49 h 910"/>
                <a:gd name="T2" fmla="*/ 62 w 62"/>
                <a:gd name="T3" fmla="*/ 910 h 910"/>
                <a:gd name="T4" fmla="*/ 0 w 62"/>
                <a:gd name="T5" fmla="*/ 834 h 910"/>
                <a:gd name="T6" fmla="*/ 0 w 62"/>
                <a:gd name="T7" fmla="*/ 0 h 910"/>
                <a:gd name="T8" fmla="*/ 62 w 62"/>
                <a:gd name="T9" fmla="*/ 49 h 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910"/>
                <a:gd name="T17" fmla="*/ 62 w 62"/>
                <a:gd name="T18" fmla="*/ 910 h 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910">
                  <a:moveTo>
                    <a:pt x="62" y="49"/>
                  </a:moveTo>
                  <a:lnTo>
                    <a:pt x="62" y="910"/>
                  </a:lnTo>
                  <a:lnTo>
                    <a:pt x="0" y="834"/>
                  </a:lnTo>
                  <a:lnTo>
                    <a:pt x="0" y="0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rgbClr val="E5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6544C90-4D23-4B5C-90FC-948EA3383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122"/>
              <a:ext cx="44" cy="730"/>
            </a:xfrm>
            <a:custGeom>
              <a:avLst/>
              <a:gdLst>
                <a:gd name="T0" fmla="*/ 44 w 44"/>
                <a:gd name="T1" fmla="*/ 0 h 730"/>
                <a:gd name="T2" fmla="*/ 0 w 44"/>
                <a:gd name="T3" fmla="*/ 100 h 730"/>
                <a:gd name="T4" fmla="*/ 0 w 44"/>
                <a:gd name="T5" fmla="*/ 612 h 730"/>
                <a:gd name="T6" fmla="*/ 44 w 44"/>
                <a:gd name="T7" fmla="*/ 73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730"/>
                <a:gd name="T14" fmla="*/ 44 w 44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730">
                  <a:moveTo>
                    <a:pt x="44" y="0"/>
                  </a:moveTo>
                  <a:lnTo>
                    <a:pt x="0" y="100"/>
                  </a:lnTo>
                  <a:lnTo>
                    <a:pt x="0" y="612"/>
                  </a:lnTo>
                  <a:lnTo>
                    <a:pt x="44" y="73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B364D39-0911-44E3-AB87-D04BD70DE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743"/>
              <a:ext cx="704" cy="1237"/>
            </a:xfrm>
            <a:custGeom>
              <a:avLst/>
              <a:gdLst>
                <a:gd name="T0" fmla="*/ 0 w 704"/>
                <a:gd name="T1" fmla="*/ 1237 h 1237"/>
                <a:gd name="T2" fmla="*/ 0 w 704"/>
                <a:gd name="T3" fmla="*/ 376 h 1237"/>
                <a:gd name="T4" fmla="*/ 704 w 704"/>
                <a:gd name="T5" fmla="*/ 0 h 1237"/>
                <a:gd name="T6" fmla="*/ 704 w 704"/>
                <a:gd name="T7" fmla="*/ 810 h 1237"/>
                <a:gd name="T8" fmla="*/ 0 w 704"/>
                <a:gd name="T9" fmla="*/ 1237 h 1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4"/>
                <a:gd name="T16" fmla="*/ 0 h 1237"/>
                <a:gd name="T17" fmla="*/ 704 w 704"/>
                <a:gd name="T18" fmla="*/ 1237 h 1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4" h="1237">
                  <a:moveTo>
                    <a:pt x="0" y="1237"/>
                  </a:moveTo>
                  <a:lnTo>
                    <a:pt x="0" y="376"/>
                  </a:lnTo>
                  <a:lnTo>
                    <a:pt x="704" y="0"/>
                  </a:lnTo>
                  <a:lnTo>
                    <a:pt x="704" y="810"/>
                  </a:lnTo>
                  <a:lnTo>
                    <a:pt x="0" y="1237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07873603-C27D-4E29-9DFC-D644AA3D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702"/>
              <a:ext cx="765" cy="417"/>
            </a:xfrm>
            <a:custGeom>
              <a:avLst/>
              <a:gdLst>
                <a:gd name="T0" fmla="*/ 61 w 765"/>
                <a:gd name="T1" fmla="*/ 417 h 417"/>
                <a:gd name="T2" fmla="*/ 0 w 765"/>
                <a:gd name="T3" fmla="*/ 368 h 417"/>
                <a:gd name="T4" fmla="*/ 711 w 765"/>
                <a:gd name="T5" fmla="*/ 0 h 417"/>
                <a:gd name="T6" fmla="*/ 765 w 765"/>
                <a:gd name="T7" fmla="*/ 41 h 417"/>
                <a:gd name="T8" fmla="*/ 61 w 765"/>
                <a:gd name="T9" fmla="*/ 417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5"/>
                <a:gd name="T16" fmla="*/ 0 h 417"/>
                <a:gd name="T17" fmla="*/ 765 w 765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5" h="417">
                  <a:moveTo>
                    <a:pt x="61" y="417"/>
                  </a:moveTo>
                  <a:lnTo>
                    <a:pt x="0" y="368"/>
                  </a:lnTo>
                  <a:lnTo>
                    <a:pt x="711" y="0"/>
                  </a:lnTo>
                  <a:lnTo>
                    <a:pt x="765" y="41"/>
                  </a:lnTo>
                  <a:lnTo>
                    <a:pt x="61" y="417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7E908F5-4B59-43A0-9BEF-FD75970CD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070"/>
              <a:ext cx="62" cy="910"/>
            </a:xfrm>
            <a:custGeom>
              <a:avLst/>
              <a:gdLst>
                <a:gd name="T0" fmla="*/ 62 w 62"/>
                <a:gd name="T1" fmla="*/ 49 h 910"/>
                <a:gd name="T2" fmla="*/ 62 w 62"/>
                <a:gd name="T3" fmla="*/ 910 h 910"/>
                <a:gd name="T4" fmla="*/ 0 w 62"/>
                <a:gd name="T5" fmla="*/ 834 h 910"/>
                <a:gd name="T6" fmla="*/ 0 w 62"/>
                <a:gd name="T7" fmla="*/ 0 h 910"/>
                <a:gd name="T8" fmla="*/ 62 w 62"/>
                <a:gd name="T9" fmla="*/ 49 h 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910"/>
                <a:gd name="T17" fmla="*/ 62 w 62"/>
                <a:gd name="T18" fmla="*/ 910 h 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910">
                  <a:moveTo>
                    <a:pt x="62" y="49"/>
                  </a:moveTo>
                  <a:lnTo>
                    <a:pt x="62" y="910"/>
                  </a:lnTo>
                  <a:lnTo>
                    <a:pt x="0" y="834"/>
                  </a:lnTo>
                  <a:lnTo>
                    <a:pt x="0" y="0"/>
                  </a:lnTo>
                  <a:lnTo>
                    <a:pt x="62" y="49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738ED50-7FA4-4BF7-8F7B-9E2E8B423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092"/>
              <a:ext cx="244" cy="169"/>
            </a:xfrm>
            <a:custGeom>
              <a:avLst/>
              <a:gdLst>
                <a:gd name="T0" fmla="*/ 689 w 220"/>
                <a:gd name="T1" fmla="*/ 1 h 152"/>
                <a:gd name="T2" fmla="*/ 563 w 220"/>
                <a:gd name="T3" fmla="*/ 63 h 152"/>
                <a:gd name="T4" fmla="*/ 398 w 220"/>
                <a:gd name="T5" fmla="*/ 201 h 152"/>
                <a:gd name="T6" fmla="*/ 88 w 220"/>
                <a:gd name="T7" fmla="*/ 405 h 152"/>
                <a:gd name="T8" fmla="*/ 199 w 220"/>
                <a:gd name="T9" fmla="*/ 419 h 152"/>
                <a:gd name="T10" fmla="*/ 418 w 220"/>
                <a:gd name="T11" fmla="*/ 317 h 152"/>
                <a:gd name="T12" fmla="*/ 545 w 220"/>
                <a:gd name="T13" fmla="*/ 191 h 152"/>
                <a:gd name="T14" fmla="*/ 629 w 220"/>
                <a:gd name="T15" fmla="*/ 87 h 152"/>
                <a:gd name="T16" fmla="*/ 677 w 220"/>
                <a:gd name="T17" fmla="*/ 2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152"/>
                <a:gd name="T29" fmla="*/ 220 w 220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152">
                  <a:moveTo>
                    <a:pt x="220" y="1"/>
                  </a:moveTo>
                  <a:cubicBezTo>
                    <a:pt x="206" y="0"/>
                    <a:pt x="190" y="12"/>
                    <a:pt x="179" y="20"/>
                  </a:cubicBezTo>
                  <a:cubicBezTo>
                    <a:pt x="161" y="32"/>
                    <a:pt x="145" y="48"/>
                    <a:pt x="128" y="62"/>
                  </a:cubicBezTo>
                  <a:cubicBezTo>
                    <a:pt x="96" y="85"/>
                    <a:pt x="58" y="99"/>
                    <a:pt x="28" y="126"/>
                  </a:cubicBezTo>
                  <a:cubicBezTo>
                    <a:pt x="0" y="152"/>
                    <a:pt x="51" y="134"/>
                    <a:pt x="63" y="130"/>
                  </a:cubicBezTo>
                  <a:cubicBezTo>
                    <a:pt x="87" y="121"/>
                    <a:pt x="112" y="111"/>
                    <a:pt x="134" y="98"/>
                  </a:cubicBezTo>
                  <a:cubicBezTo>
                    <a:pt x="152" y="88"/>
                    <a:pt x="165" y="77"/>
                    <a:pt x="175" y="60"/>
                  </a:cubicBezTo>
                  <a:cubicBezTo>
                    <a:pt x="183" y="47"/>
                    <a:pt x="192" y="38"/>
                    <a:pt x="202" y="27"/>
                  </a:cubicBezTo>
                  <a:cubicBezTo>
                    <a:pt x="208" y="20"/>
                    <a:pt x="215" y="12"/>
                    <a:pt x="216" y="2"/>
                  </a:cubicBezTo>
                </a:path>
              </a:pathLst>
            </a:custGeom>
            <a:solidFill>
              <a:srgbClr val="5C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76F9F3B6-906D-4091-BD4C-D260415A0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101"/>
              <a:ext cx="339" cy="254"/>
            </a:xfrm>
            <a:custGeom>
              <a:avLst/>
              <a:gdLst>
                <a:gd name="T0" fmla="*/ 946 w 306"/>
                <a:gd name="T1" fmla="*/ 0 h 229"/>
                <a:gd name="T2" fmla="*/ 838 w 306"/>
                <a:gd name="T3" fmla="*/ 99 h 229"/>
                <a:gd name="T4" fmla="*/ 708 w 306"/>
                <a:gd name="T5" fmla="*/ 234 h 229"/>
                <a:gd name="T6" fmla="*/ 418 w 306"/>
                <a:gd name="T7" fmla="*/ 433 h 229"/>
                <a:gd name="T8" fmla="*/ 151 w 306"/>
                <a:gd name="T9" fmla="*/ 565 h 229"/>
                <a:gd name="T10" fmla="*/ 0 w 306"/>
                <a:gd name="T11" fmla="*/ 718 h 2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229"/>
                <a:gd name="T20" fmla="*/ 306 w 306"/>
                <a:gd name="T21" fmla="*/ 229 h 2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229">
                  <a:moveTo>
                    <a:pt x="306" y="0"/>
                  </a:moveTo>
                  <a:cubicBezTo>
                    <a:pt x="296" y="11"/>
                    <a:pt x="283" y="20"/>
                    <a:pt x="272" y="32"/>
                  </a:cubicBezTo>
                  <a:cubicBezTo>
                    <a:pt x="258" y="47"/>
                    <a:pt x="246" y="61"/>
                    <a:pt x="230" y="75"/>
                  </a:cubicBezTo>
                  <a:cubicBezTo>
                    <a:pt x="200" y="102"/>
                    <a:pt x="171" y="122"/>
                    <a:pt x="135" y="138"/>
                  </a:cubicBezTo>
                  <a:cubicBezTo>
                    <a:pt x="104" y="151"/>
                    <a:pt x="76" y="158"/>
                    <a:pt x="49" y="180"/>
                  </a:cubicBezTo>
                  <a:cubicBezTo>
                    <a:pt x="32" y="194"/>
                    <a:pt x="16" y="213"/>
                    <a:pt x="0" y="229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CAE36DE-75BF-443D-986C-44C55CC1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174"/>
              <a:ext cx="324" cy="163"/>
            </a:xfrm>
            <a:custGeom>
              <a:avLst/>
              <a:gdLst>
                <a:gd name="T0" fmla="*/ 0 w 292"/>
                <a:gd name="T1" fmla="*/ 459 h 147"/>
                <a:gd name="T2" fmla="*/ 124 w 292"/>
                <a:gd name="T3" fmla="*/ 417 h 147"/>
                <a:gd name="T4" fmla="*/ 303 w 292"/>
                <a:gd name="T5" fmla="*/ 391 h 147"/>
                <a:gd name="T6" fmla="*/ 626 w 292"/>
                <a:gd name="T7" fmla="*/ 237 h 147"/>
                <a:gd name="T8" fmla="*/ 919 w 292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147"/>
                <a:gd name="T17" fmla="*/ 292 w 292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147">
                  <a:moveTo>
                    <a:pt x="0" y="146"/>
                  </a:moveTo>
                  <a:cubicBezTo>
                    <a:pt x="9" y="147"/>
                    <a:pt x="29" y="137"/>
                    <a:pt x="40" y="134"/>
                  </a:cubicBezTo>
                  <a:cubicBezTo>
                    <a:pt x="58" y="128"/>
                    <a:pt x="77" y="127"/>
                    <a:pt x="96" y="125"/>
                  </a:cubicBezTo>
                  <a:cubicBezTo>
                    <a:pt x="138" y="119"/>
                    <a:pt x="167" y="105"/>
                    <a:pt x="199" y="77"/>
                  </a:cubicBezTo>
                  <a:cubicBezTo>
                    <a:pt x="231" y="49"/>
                    <a:pt x="255" y="20"/>
                    <a:pt x="292" y="0"/>
                  </a:cubicBezTo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C67D22A5-BBBA-4777-A85F-DEBD1139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208"/>
              <a:ext cx="123" cy="94"/>
            </a:xfrm>
            <a:custGeom>
              <a:avLst/>
              <a:gdLst>
                <a:gd name="T0" fmla="*/ 339 w 110"/>
                <a:gd name="T1" fmla="*/ 56 h 85"/>
                <a:gd name="T2" fmla="*/ 311 w 110"/>
                <a:gd name="T3" fmla="*/ 23 h 85"/>
                <a:gd name="T4" fmla="*/ 226 w 110"/>
                <a:gd name="T5" fmla="*/ 103 h 85"/>
                <a:gd name="T6" fmla="*/ 142 w 110"/>
                <a:gd name="T7" fmla="*/ 152 h 85"/>
                <a:gd name="T8" fmla="*/ 62 w 110"/>
                <a:gd name="T9" fmla="*/ 188 h 85"/>
                <a:gd name="T10" fmla="*/ 180 w 110"/>
                <a:gd name="T11" fmla="*/ 175 h 85"/>
                <a:gd name="T12" fmla="*/ 268 w 110"/>
                <a:gd name="T13" fmla="*/ 111 h 85"/>
                <a:gd name="T14" fmla="*/ 344 w 110"/>
                <a:gd name="T15" fmla="*/ 51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"/>
                <a:gd name="T25" fmla="*/ 0 h 85"/>
                <a:gd name="T26" fmla="*/ 110 w 11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" h="85">
                  <a:moveTo>
                    <a:pt x="99" y="19"/>
                  </a:moveTo>
                  <a:cubicBezTo>
                    <a:pt x="110" y="11"/>
                    <a:pt x="103" y="0"/>
                    <a:pt x="91" y="8"/>
                  </a:cubicBezTo>
                  <a:cubicBezTo>
                    <a:pt x="81" y="13"/>
                    <a:pt x="75" y="27"/>
                    <a:pt x="66" y="34"/>
                  </a:cubicBezTo>
                  <a:cubicBezTo>
                    <a:pt x="58" y="40"/>
                    <a:pt x="49" y="46"/>
                    <a:pt x="41" y="50"/>
                  </a:cubicBezTo>
                  <a:cubicBezTo>
                    <a:pt x="33" y="53"/>
                    <a:pt x="23" y="55"/>
                    <a:pt x="18" y="62"/>
                  </a:cubicBezTo>
                  <a:cubicBezTo>
                    <a:pt x="0" y="85"/>
                    <a:pt x="45" y="64"/>
                    <a:pt x="52" y="58"/>
                  </a:cubicBezTo>
                  <a:cubicBezTo>
                    <a:pt x="62" y="52"/>
                    <a:pt x="70" y="43"/>
                    <a:pt x="79" y="36"/>
                  </a:cubicBezTo>
                  <a:cubicBezTo>
                    <a:pt x="87" y="31"/>
                    <a:pt x="98" y="26"/>
                    <a:pt x="100" y="17"/>
                  </a:cubicBezTo>
                </a:path>
              </a:pathLst>
            </a:custGeom>
            <a:solidFill>
              <a:srgbClr val="84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9DE2A49-0AB0-47DD-9D4B-87FC62F0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313"/>
              <a:ext cx="136" cy="76"/>
            </a:xfrm>
            <a:custGeom>
              <a:avLst/>
              <a:gdLst>
                <a:gd name="T0" fmla="*/ 399 w 122"/>
                <a:gd name="T1" fmla="*/ 61 h 69"/>
                <a:gd name="T2" fmla="*/ 152 w 122"/>
                <a:gd name="T3" fmla="*/ 67 h 69"/>
                <a:gd name="T4" fmla="*/ 28 w 122"/>
                <a:gd name="T5" fmla="*/ 99 h 69"/>
                <a:gd name="T6" fmla="*/ 50 w 122"/>
                <a:gd name="T7" fmla="*/ 181 h 69"/>
                <a:gd name="T8" fmla="*/ 181 w 122"/>
                <a:gd name="T9" fmla="*/ 176 h 69"/>
                <a:gd name="T10" fmla="*/ 285 w 122"/>
                <a:gd name="T11" fmla="*/ 161 h 69"/>
                <a:gd name="T12" fmla="*/ 390 w 122"/>
                <a:gd name="T13" fmla="*/ 61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69"/>
                <a:gd name="T23" fmla="*/ 122 w 122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69">
                  <a:moveTo>
                    <a:pt x="121" y="21"/>
                  </a:moveTo>
                  <a:cubicBezTo>
                    <a:pt x="96" y="0"/>
                    <a:pt x="71" y="15"/>
                    <a:pt x="46" y="23"/>
                  </a:cubicBezTo>
                  <a:cubicBezTo>
                    <a:pt x="36" y="27"/>
                    <a:pt x="16" y="26"/>
                    <a:pt x="9" y="34"/>
                  </a:cubicBezTo>
                  <a:cubicBezTo>
                    <a:pt x="0" y="44"/>
                    <a:pt x="6" y="58"/>
                    <a:pt x="15" y="63"/>
                  </a:cubicBezTo>
                  <a:cubicBezTo>
                    <a:pt x="27" y="69"/>
                    <a:pt x="43" y="65"/>
                    <a:pt x="54" y="61"/>
                  </a:cubicBezTo>
                  <a:cubicBezTo>
                    <a:pt x="65" y="58"/>
                    <a:pt x="76" y="58"/>
                    <a:pt x="87" y="56"/>
                  </a:cubicBezTo>
                  <a:cubicBezTo>
                    <a:pt x="108" y="52"/>
                    <a:pt x="122" y="42"/>
                    <a:pt x="118" y="21"/>
                  </a:cubicBezTo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C3C821B5-DBE7-4471-96E5-CDED481A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264"/>
              <a:ext cx="343" cy="246"/>
            </a:xfrm>
            <a:custGeom>
              <a:avLst/>
              <a:gdLst>
                <a:gd name="T0" fmla="*/ 977 w 309"/>
                <a:gd name="T1" fmla="*/ 0 h 222"/>
                <a:gd name="T2" fmla="*/ 853 w 309"/>
                <a:gd name="T3" fmla="*/ 75 h 222"/>
                <a:gd name="T4" fmla="*/ 692 w 309"/>
                <a:gd name="T5" fmla="*/ 224 h 222"/>
                <a:gd name="T6" fmla="*/ 438 w 309"/>
                <a:gd name="T7" fmla="*/ 448 h 222"/>
                <a:gd name="T8" fmla="*/ 164 w 309"/>
                <a:gd name="T9" fmla="*/ 571 h 222"/>
                <a:gd name="T10" fmla="*/ 0 w 309"/>
                <a:gd name="T11" fmla="*/ 689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"/>
                <a:gd name="T19" fmla="*/ 0 h 222"/>
                <a:gd name="T20" fmla="*/ 309 w 309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" h="222">
                  <a:moveTo>
                    <a:pt x="309" y="0"/>
                  </a:moveTo>
                  <a:cubicBezTo>
                    <a:pt x="293" y="4"/>
                    <a:pt x="282" y="13"/>
                    <a:pt x="269" y="24"/>
                  </a:cubicBezTo>
                  <a:cubicBezTo>
                    <a:pt x="252" y="40"/>
                    <a:pt x="231" y="51"/>
                    <a:pt x="218" y="71"/>
                  </a:cubicBezTo>
                  <a:cubicBezTo>
                    <a:pt x="200" y="99"/>
                    <a:pt x="174" y="139"/>
                    <a:pt x="139" y="145"/>
                  </a:cubicBezTo>
                  <a:cubicBezTo>
                    <a:pt x="109" y="150"/>
                    <a:pt x="77" y="168"/>
                    <a:pt x="51" y="185"/>
                  </a:cubicBezTo>
                  <a:cubicBezTo>
                    <a:pt x="36" y="194"/>
                    <a:pt x="7" y="206"/>
                    <a:pt x="0" y="222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9395A1E-2616-4596-8861-ED685B770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328"/>
              <a:ext cx="169" cy="94"/>
            </a:xfrm>
            <a:custGeom>
              <a:avLst/>
              <a:gdLst>
                <a:gd name="T0" fmla="*/ 0 w 153"/>
                <a:gd name="T1" fmla="*/ 291 h 84"/>
                <a:gd name="T2" fmla="*/ 264 w 153"/>
                <a:gd name="T3" fmla="*/ 120 h 84"/>
                <a:gd name="T4" fmla="*/ 458 w 153"/>
                <a:gd name="T5" fmla="*/ 1 h 84"/>
                <a:gd name="T6" fmla="*/ 0 60000 65536"/>
                <a:gd name="T7" fmla="*/ 0 60000 65536"/>
                <a:gd name="T8" fmla="*/ 0 60000 65536"/>
                <a:gd name="T9" fmla="*/ 0 w 153"/>
                <a:gd name="T10" fmla="*/ 0 h 84"/>
                <a:gd name="T11" fmla="*/ 153 w 15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84">
                  <a:moveTo>
                    <a:pt x="0" y="84"/>
                  </a:moveTo>
                  <a:cubicBezTo>
                    <a:pt x="30" y="70"/>
                    <a:pt x="60" y="52"/>
                    <a:pt x="89" y="35"/>
                  </a:cubicBezTo>
                  <a:cubicBezTo>
                    <a:pt x="111" y="23"/>
                    <a:pt x="127" y="0"/>
                    <a:pt x="153" y="1"/>
                  </a:cubicBezTo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D46E2FF-AAA4-46C6-948E-FC63EC630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397"/>
              <a:ext cx="340" cy="201"/>
            </a:xfrm>
            <a:custGeom>
              <a:avLst/>
              <a:gdLst>
                <a:gd name="T0" fmla="*/ 947 w 307"/>
                <a:gd name="T1" fmla="*/ 0 h 181"/>
                <a:gd name="T2" fmla="*/ 718 w 307"/>
                <a:gd name="T3" fmla="*/ 133 h 181"/>
                <a:gd name="T4" fmla="*/ 392 w 307"/>
                <a:gd name="T5" fmla="*/ 354 h 181"/>
                <a:gd name="T6" fmla="*/ 113 w 307"/>
                <a:gd name="T7" fmla="*/ 486 h 181"/>
                <a:gd name="T8" fmla="*/ 0 w 307"/>
                <a:gd name="T9" fmla="*/ 572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81"/>
                <a:gd name="T17" fmla="*/ 307 w 307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81">
                  <a:moveTo>
                    <a:pt x="307" y="0"/>
                  </a:moveTo>
                  <a:cubicBezTo>
                    <a:pt x="279" y="0"/>
                    <a:pt x="256" y="25"/>
                    <a:pt x="233" y="41"/>
                  </a:cubicBezTo>
                  <a:cubicBezTo>
                    <a:pt x="197" y="63"/>
                    <a:pt x="167" y="98"/>
                    <a:pt x="127" y="111"/>
                  </a:cubicBezTo>
                  <a:cubicBezTo>
                    <a:pt x="96" y="121"/>
                    <a:pt x="66" y="138"/>
                    <a:pt x="37" y="153"/>
                  </a:cubicBezTo>
                  <a:cubicBezTo>
                    <a:pt x="25" y="159"/>
                    <a:pt x="6" y="169"/>
                    <a:pt x="0" y="181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2122C67-D961-431E-B856-892A80F24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353"/>
              <a:ext cx="165" cy="89"/>
            </a:xfrm>
            <a:custGeom>
              <a:avLst/>
              <a:gdLst>
                <a:gd name="T0" fmla="*/ 0 w 149"/>
                <a:gd name="T1" fmla="*/ 257 h 80"/>
                <a:gd name="T2" fmla="*/ 308 w 149"/>
                <a:gd name="T3" fmla="*/ 137 h 80"/>
                <a:gd name="T4" fmla="*/ 460 w 149"/>
                <a:gd name="T5" fmla="*/ 0 h 80"/>
                <a:gd name="T6" fmla="*/ 0 60000 65536"/>
                <a:gd name="T7" fmla="*/ 0 60000 65536"/>
                <a:gd name="T8" fmla="*/ 0 60000 65536"/>
                <a:gd name="T9" fmla="*/ 0 w 149"/>
                <a:gd name="T10" fmla="*/ 0 h 80"/>
                <a:gd name="T11" fmla="*/ 149 w 149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" h="80">
                  <a:moveTo>
                    <a:pt x="0" y="80"/>
                  </a:moveTo>
                  <a:cubicBezTo>
                    <a:pt x="31" y="59"/>
                    <a:pt x="65" y="55"/>
                    <a:pt x="100" y="43"/>
                  </a:cubicBezTo>
                  <a:cubicBezTo>
                    <a:pt x="122" y="35"/>
                    <a:pt x="147" y="24"/>
                    <a:pt x="149" y="0"/>
                  </a:cubicBezTo>
                </a:path>
              </a:pathLst>
            </a:custGeom>
            <a:noFill/>
            <a:ln w="6350">
              <a:solidFill>
                <a:srgbClr val="4C4C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0534571-724B-434D-9A36-ABCF4761D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399"/>
              <a:ext cx="241" cy="160"/>
            </a:xfrm>
            <a:custGeom>
              <a:avLst/>
              <a:gdLst>
                <a:gd name="T0" fmla="*/ 648 w 218"/>
                <a:gd name="T1" fmla="*/ 57 h 144"/>
                <a:gd name="T2" fmla="*/ 536 w 218"/>
                <a:gd name="T3" fmla="*/ 74 h 144"/>
                <a:gd name="T4" fmla="*/ 335 w 218"/>
                <a:gd name="T5" fmla="*/ 149 h 144"/>
                <a:gd name="T6" fmla="*/ 159 w 218"/>
                <a:gd name="T7" fmla="*/ 263 h 144"/>
                <a:gd name="T8" fmla="*/ 46 w 218"/>
                <a:gd name="T9" fmla="*/ 369 h 144"/>
                <a:gd name="T10" fmla="*/ 188 w 218"/>
                <a:gd name="T11" fmla="*/ 353 h 144"/>
                <a:gd name="T12" fmla="*/ 421 w 218"/>
                <a:gd name="T13" fmla="*/ 202 h 144"/>
                <a:gd name="T14" fmla="*/ 639 w 218"/>
                <a:gd name="T15" fmla="*/ 51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"/>
                <a:gd name="T25" fmla="*/ 0 h 144"/>
                <a:gd name="T26" fmla="*/ 218 w 218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" h="144">
                  <a:moveTo>
                    <a:pt x="214" y="18"/>
                  </a:moveTo>
                  <a:cubicBezTo>
                    <a:pt x="207" y="0"/>
                    <a:pt x="188" y="17"/>
                    <a:pt x="178" y="23"/>
                  </a:cubicBezTo>
                  <a:cubicBezTo>
                    <a:pt x="157" y="37"/>
                    <a:pt x="135" y="38"/>
                    <a:pt x="111" y="47"/>
                  </a:cubicBezTo>
                  <a:cubicBezTo>
                    <a:pt x="87" y="56"/>
                    <a:pt x="71" y="67"/>
                    <a:pt x="53" y="83"/>
                  </a:cubicBezTo>
                  <a:cubicBezTo>
                    <a:pt x="41" y="94"/>
                    <a:pt x="22" y="100"/>
                    <a:pt x="15" y="115"/>
                  </a:cubicBezTo>
                  <a:cubicBezTo>
                    <a:pt x="0" y="144"/>
                    <a:pt x="52" y="117"/>
                    <a:pt x="62" y="110"/>
                  </a:cubicBezTo>
                  <a:cubicBezTo>
                    <a:pt x="88" y="93"/>
                    <a:pt x="111" y="75"/>
                    <a:pt x="140" y="63"/>
                  </a:cubicBezTo>
                  <a:cubicBezTo>
                    <a:pt x="157" y="56"/>
                    <a:pt x="218" y="40"/>
                    <a:pt x="213" y="16"/>
                  </a:cubicBezTo>
                </a:path>
              </a:pathLst>
            </a:custGeom>
            <a:solidFill>
              <a:srgbClr val="9C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197F072-3807-4AB5-B99D-09E70625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118"/>
              <a:ext cx="264" cy="143"/>
            </a:xfrm>
            <a:custGeom>
              <a:avLst/>
              <a:gdLst>
                <a:gd name="T0" fmla="*/ 747 w 238"/>
                <a:gd name="T1" fmla="*/ 0 h 129"/>
                <a:gd name="T2" fmla="*/ 526 w 238"/>
                <a:gd name="T3" fmla="*/ 109 h 129"/>
                <a:gd name="T4" fmla="*/ 372 w 238"/>
                <a:gd name="T5" fmla="*/ 143 h 129"/>
                <a:gd name="T6" fmla="*/ 261 w 238"/>
                <a:gd name="T7" fmla="*/ 234 h 129"/>
                <a:gd name="T8" fmla="*/ 190 w 238"/>
                <a:gd name="T9" fmla="*/ 310 h 129"/>
                <a:gd name="T10" fmla="*/ 98 w 238"/>
                <a:gd name="T11" fmla="*/ 356 h 129"/>
                <a:gd name="T12" fmla="*/ 0 w 238"/>
                <a:gd name="T13" fmla="*/ 40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"/>
                <a:gd name="T22" fmla="*/ 0 h 129"/>
                <a:gd name="T23" fmla="*/ 238 w 238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" h="129">
                  <a:moveTo>
                    <a:pt x="238" y="0"/>
                  </a:moveTo>
                  <a:cubicBezTo>
                    <a:pt x="215" y="15"/>
                    <a:pt x="196" y="29"/>
                    <a:pt x="168" y="34"/>
                  </a:cubicBezTo>
                  <a:cubicBezTo>
                    <a:pt x="152" y="37"/>
                    <a:pt x="133" y="39"/>
                    <a:pt x="118" y="46"/>
                  </a:cubicBezTo>
                  <a:cubicBezTo>
                    <a:pt x="105" y="52"/>
                    <a:pt x="95" y="65"/>
                    <a:pt x="84" y="75"/>
                  </a:cubicBezTo>
                  <a:cubicBezTo>
                    <a:pt x="76" y="83"/>
                    <a:pt x="69" y="94"/>
                    <a:pt x="61" y="101"/>
                  </a:cubicBezTo>
                  <a:cubicBezTo>
                    <a:pt x="51" y="110"/>
                    <a:pt x="42" y="111"/>
                    <a:pt x="31" y="115"/>
                  </a:cubicBezTo>
                  <a:cubicBezTo>
                    <a:pt x="22" y="118"/>
                    <a:pt x="4" y="122"/>
                    <a:pt x="0" y="129"/>
                  </a:cubicBezTo>
                </a:path>
              </a:pathLst>
            </a:custGeom>
            <a:noFill/>
            <a:ln w="6350">
              <a:solidFill>
                <a:srgbClr val="5C5B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FD7E5D7-E124-43A3-9B5D-64C99B86A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068"/>
              <a:ext cx="176" cy="91"/>
            </a:xfrm>
            <a:custGeom>
              <a:avLst/>
              <a:gdLst>
                <a:gd name="T0" fmla="*/ 0 w 158"/>
                <a:gd name="T1" fmla="*/ 259 h 82"/>
                <a:gd name="T2" fmla="*/ 316 w 158"/>
                <a:gd name="T3" fmla="*/ 70 h 82"/>
                <a:gd name="T4" fmla="*/ 440 w 158"/>
                <a:gd name="T5" fmla="*/ 27 h 82"/>
                <a:gd name="T6" fmla="*/ 518 w 158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82"/>
                <a:gd name="T14" fmla="*/ 158 w 158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82">
                  <a:moveTo>
                    <a:pt x="0" y="82"/>
                  </a:moveTo>
                  <a:cubicBezTo>
                    <a:pt x="34" y="66"/>
                    <a:pt x="61" y="37"/>
                    <a:pt x="97" y="22"/>
                  </a:cubicBezTo>
                  <a:cubicBezTo>
                    <a:pt x="109" y="17"/>
                    <a:pt x="123" y="13"/>
                    <a:pt x="135" y="9"/>
                  </a:cubicBezTo>
                  <a:cubicBezTo>
                    <a:pt x="141" y="7"/>
                    <a:pt x="156" y="3"/>
                    <a:pt x="158" y="0"/>
                  </a:cubicBezTo>
                </a:path>
              </a:pathLst>
            </a:custGeom>
            <a:noFill/>
            <a:ln w="6350">
              <a:solidFill>
                <a:srgbClr val="5C5B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BDE093EA-2E30-4949-9289-4D67D347B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217"/>
              <a:ext cx="243" cy="189"/>
            </a:xfrm>
            <a:custGeom>
              <a:avLst/>
              <a:gdLst>
                <a:gd name="T0" fmla="*/ 688 w 219"/>
                <a:gd name="T1" fmla="*/ 0 h 171"/>
                <a:gd name="T2" fmla="*/ 566 w 219"/>
                <a:gd name="T3" fmla="*/ 76 h 171"/>
                <a:gd name="T4" fmla="*/ 412 w 219"/>
                <a:gd name="T5" fmla="*/ 230 h 171"/>
                <a:gd name="T6" fmla="*/ 194 w 219"/>
                <a:gd name="T7" fmla="*/ 438 h 171"/>
                <a:gd name="T8" fmla="*/ 92 w 219"/>
                <a:gd name="T9" fmla="*/ 496 h 171"/>
                <a:gd name="T10" fmla="*/ 0 w 219"/>
                <a:gd name="T11" fmla="*/ 511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"/>
                <a:gd name="T19" fmla="*/ 0 h 171"/>
                <a:gd name="T20" fmla="*/ 219 w 219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" h="171">
                  <a:moveTo>
                    <a:pt x="219" y="0"/>
                  </a:moveTo>
                  <a:cubicBezTo>
                    <a:pt x="205" y="4"/>
                    <a:pt x="192" y="15"/>
                    <a:pt x="181" y="25"/>
                  </a:cubicBezTo>
                  <a:cubicBezTo>
                    <a:pt x="163" y="41"/>
                    <a:pt x="147" y="58"/>
                    <a:pt x="130" y="76"/>
                  </a:cubicBezTo>
                  <a:cubicBezTo>
                    <a:pt x="108" y="99"/>
                    <a:pt x="85" y="122"/>
                    <a:pt x="62" y="145"/>
                  </a:cubicBezTo>
                  <a:cubicBezTo>
                    <a:pt x="53" y="155"/>
                    <a:pt x="42" y="161"/>
                    <a:pt x="30" y="165"/>
                  </a:cubicBezTo>
                  <a:cubicBezTo>
                    <a:pt x="24" y="167"/>
                    <a:pt x="2" y="171"/>
                    <a:pt x="0" y="169"/>
                  </a:cubicBezTo>
                </a:path>
              </a:pathLst>
            </a:custGeom>
            <a:noFill/>
            <a:ln w="3175">
              <a:solidFill>
                <a:srgbClr val="5C5B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8ABE23E-874E-4D2A-AF58-201507271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358"/>
              <a:ext cx="168" cy="101"/>
            </a:xfrm>
            <a:custGeom>
              <a:avLst/>
              <a:gdLst>
                <a:gd name="T0" fmla="*/ 437 w 152"/>
                <a:gd name="T1" fmla="*/ 3 h 91"/>
                <a:gd name="T2" fmla="*/ 345 w 152"/>
                <a:gd name="T3" fmla="*/ 101 h 91"/>
                <a:gd name="T4" fmla="*/ 210 w 152"/>
                <a:gd name="T5" fmla="*/ 182 h 91"/>
                <a:gd name="T6" fmla="*/ 0 w 152"/>
                <a:gd name="T7" fmla="*/ 276 h 91"/>
                <a:gd name="T8" fmla="*/ 97 w 152"/>
                <a:gd name="T9" fmla="*/ 239 h 91"/>
                <a:gd name="T10" fmla="*/ 189 w 152"/>
                <a:gd name="T11" fmla="*/ 215 h 91"/>
                <a:gd name="T12" fmla="*/ 313 w 152"/>
                <a:gd name="T13" fmla="*/ 165 h 91"/>
                <a:gd name="T14" fmla="*/ 449 w 152"/>
                <a:gd name="T15" fmla="*/ 1 h 91"/>
                <a:gd name="T16" fmla="*/ 427 w 152"/>
                <a:gd name="T17" fmla="*/ 4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91"/>
                <a:gd name="T29" fmla="*/ 152 w 152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91">
                  <a:moveTo>
                    <a:pt x="144" y="3"/>
                  </a:moveTo>
                  <a:cubicBezTo>
                    <a:pt x="134" y="14"/>
                    <a:pt x="129" y="25"/>
                    <a:pt x="115" y="32"/>
                  </a:cubicBezTo>
                  <a:cubicBezTo>
                    <a:pt x="100" y="40"/>
                    <a:pt x="86" y="50"/>
                    <a:pt x="71" y="57"/>
                  </a:cubicBezTo>
                  <a:cubicBezTo>
                    <a:pt x="56" y="64"/>
                    <a:pt x="2" y="66"/>
                    <a:pt x="0" y="87"/>
                  </a:cubicBezTo>
                  <a:cubicBezTo>
                    <a:pt x="10" y="91"/>
                    <a:pt x="22" y="80"/>
                    <a:pt x="32" y="77"/>
                  </a:cubicBezTo>
                  <a:cubicBezTo>
                    <a:pt x="42" y="74"/>
                    <a:pt x="52" y="72"/>
                    <a:pt x="63" y="69"/>
                  </a:cubicBezTo>
                  <a:cubicBezTo>
                    <a:pt x="77" y="64"/>
                    <a:pt x="91" y="57"/>
                    <a:pt x="105" y="52"/>
                  </a:cubicBezTo>
                  <a:cubicBezTo>
                    <a:pt x="121" y="44"/>
                    <a:pt x="152" y="23"/>
                    <a:pt x="149" y="1"/>
                  </a:cubicBezTo>
                  <a:cubicBezTo>
                    <a:pt x="146" y="0"/>
                    <a:pt x="144" y="1"/>
                    <a:pt x="142" y="4"/>
                  </a:cubicBezTo>
                </a:path>
              </a:pathLst>
            </a:custGeom>
            <a:solidFill>
              <a:srgbClr val="5C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AB319832-8CA2-4AE9-961F-1D67E48B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186"/>
              <a:ext cx="78" cy="63"/>
            </a:xfrm>
            <a:custGeom>
              <a:avLst/>
              <a:gdLst>
                <a:gd name="T0" fmla="*/ 225 w 70"/>
                <a:gd name="T1" fmla="*/ 23 h 57"/>
                <a:gd name="T2" fmla="*/ 109 w 70"/>
                <a:gd name="T3" fmla="*/ 93 h 57"/>
                <a:gd name="T4" fmla="*/ 50 w 70"/>
                <a:gd name="T5" fmla="*/ 171 h 57"/>
                <a:gd name="T6" fmla="*/ 121 w 70"/>
                <a:gd name="T7" fmla="*/ 112 h 57"/>
                <a:gd name="T8" fmla="*/ 181 w 70"/>
                <a:gd name="T9" fmla="*/ 84 h 57"/>
                <a:gd name="T10" fmla="*/ 228 w 70"/>
                <a:gd name="T11" fmla="*/ 23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57"/>
                <a:gd name="T20" fmla="*/ 70 w 70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57">
                  <a:moveTo>
                    <a:pt x="67" y="8"/>
                  </a:moveTo>
                  <a:cubicBezTo>
                    <a:pt x="63" y="0"/>
                    <a:pt x="38" y="27"/>
                    <a:pt x="33" y="31"/>
                  </a:cubicBezTo>
                  <a:cubicBezTo>
                    <a:pt x="30" y="34"/>
                    <a:pt x="0" y="55"/>
                    <a:pt x="15" y="57"/>
                  </a:cubicBezTo>
                  <a:cubicBezTo>
                    <a:pt x="23" y="57"/>
                    <a:pt x="32" y="43"/>
                    <a:pt x="37" y="37"/>
                  </a:cubicBezTo>
                  <a:cubicBezTo>
                    <a:pt x="43" y="30"/>
                    <a:pt x="46" y="32"/>
                    <a:pt x="54" y="28"/>
                  </a:cubicBezTo>
                  <a:cubicBezTo>
                    <a:pt x="62" y="25"/>
                    <a:pt x="70" y="16"/>
                    <a:pt x="69" y="8"/>
                  </a:cubicBezTo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EE7528A-1BFD-4098-A7BB-75D53C600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344"/>
              <a:ext cx="81" cy="67"/>
            </a:xfrm>
            <a:custGeom>
              <a:avLst/>
              <a:gdLst>
                <a:gd name="T0" fmla="*/ 202 w 73"/>
                <a:gd name="T1" fmla="*/ 122 h 60"/>
                <a:gd name="T2" fmla="*/ 102 w 73"/>
                <a:gd name="T3" fmla="*/ 160 h 60"/>
                <a:gd name="T4" fmla="*/ 41 w 73"/>
                <a:gd name="T5" fmla="*/ 203 h 60"/>
                <a:gd name="T6" fmla="*/ 1 w 73"/>
                <a:gd name="T7" fmla="*/ 163 h 60"/>
                <a:gd name="T8" fmla="*/ 41 w 73"/>
                <a:gd name="T9" fmla="*/ 97 h 60"/>
                <a:gd name="T10" fmla="*/ 183 w 73"/>
                <a:gd name="T11" fmla="*/ 2 h 60"/>
                <a:gd name="T12" fmla="*/ 203 w 73"/>
                <a:gd name="T13" fmla="*/ 122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60"/>
                <a:gd name="T23" fmla="*/ 73 w 73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60">
                  <a:moveTo>
                    <a:pt x="63" y="37"/>
                  </a:moveTo>
                  <a:cubicBezTo>
                    <a:pt x="53" y="36"/>
                    <a:pt x="42" y="42"/>
                    <a:pt x="33" y="47"/>
                  </a:cubicBezTo>
                  <a:cubicBezTo>
                    <a:pt x="28" y="50"/>
                    <a:pt x="19" y="60"/>
                    <a:pt x="13" y="60"/>
                  </a:cubicBezTo>
                  <a:cubicBezTo>
                    <a:pt x="8" y="60"/>
                    <a:pt x="2" y="53"/>
                    <a:pt x="1" y="48"/>
                  </a:cubicBezTo>
                  <a:cubicBezTo>
                    <a:pt x="0" y="39"/>
                    <a:pt x="7" y="35"/>
                    <a:pt x="13" y="29"/>
                  </a:cubicBezTo>
                  <a:cubicBezTo>
                    <a:pt x="23" y="19"/>
                    <a:pt x="43" y="0"/>
                    <a:pt x="58" y="2"/>
                  </a:cubicBezTo>
                  <a:cubicBezTo>
                    <a:pt x="73" y="4"/>
                    <a:pt x="64" y="27"/>
                    <a:pt x="64" y="37"/>
                  </a:cubicBezTo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74A3636-40A7-4B27-A806-0BBD411D8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174"/>
              <a:ext cx="74" cy="68"/>
            </a:xfrm>
            <a:custGeom>
              <a:avLst/>
              <a:gdLst>
                <a:gd name="T0" fmla="*/ 203 w 67"/>
                <a:gd name="T1" fmla="*/ 39 h 61"/>
                <a:gd name="T2" fmla="*/ 119 w 67"/>
                <a:gd name="T3" fmla="*/ 153 h 61"/>
                <a:gd name="T4" fmla="*/ 3 w 67"/>
                <a:gd name="T5" fmla="*/ 204 h 61"/>
                <a:gd name="T6" fmla="*/ 0 w 67"/>
                <a:gd name="T7" fmla="*/ 133 h 61"/>
                <a:gd name="T8" fmla="*/ 195 w 67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61"/>
                <a:gd name="T17" fmla="*/ 67 w 6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61">
                  <a:moveTo>
                    <a:pt x="67" y="12"/>
                  </a:moveTo>
                  <a:cubicBezTo>
                    <a:pt x="61" y="24"/>
                    <a:pt x="51" y="39"/>
                    <a:pt x="40" y="47"/>
                  </a:cubicBezTo>
                  <a:cubicBezTo>
                    <a:pt x="31" y="53"/>
                    <a:pt x="14" y="61"/>
                    <a:pt x="3" y="61"/>
                  </a:cubicBezTo>
                  <a:cubicBezTo>
                    <a:pt x="1" y="54"/>
                    <a:pt x="0" y="47"/>
                    <a:pt x="0" y="40"/>
                  </a:cubicBezTo>
                  <a:cubicBezTo>
                    <a:pt x="10" y="39"/>
                    <a:pt x="59" y="0"/>
                    <a:pt x="66" y="12"/>
                  </a:cubicBezTo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55C04CC-E6A7-45B3-98FE-59F1A6950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265"/>
              <a:ext cx="103" cy="50"/>
            </a:xfrm>
            <a:custGeom>
              <a:avLst/>
              <a:gdLst>
                <a:gd name="T0" fmla="*/ 317 w 92"/>
                <a:gd name="T1" fmla="*/ 0 h 45"/>
                <a:gd name="T2" fmla="*/ 263 w 92"/>
                <a:gd name="T3" fmla="*/ 37 h 45"/>
                <a:gd name="T4" fmla="*/ 163 w 92"/>
                <a:gd name="T5" fmla="*/ 57 h 45"/>
                <a:gd name="T6" fmla="*/ 0 w 92"/>
                <a:gd name="T7" fmla="*/ 138 h 45"/>
                <a:gd name="T8" fmla="*/ 77 w 92"/>
                <a:gd name="T9" fmla="*/ 123 h 45"/>
                <a:gd name="T10" fmla="*/ 120 w 92"/>
                <a:gd name="T11" fmla="*/ 101 h 45"/>
                <a:gd name="T12" fmla="*/ 148 w 92"/>
                <a:gd name="T13" fmla="*/ 109 h 45"/>
                <a:gd name="T14" fmla="*/ 186 w 92"/>
                <a:gd name="T15" fmla="*/ 91 h 45"/>
                <a:gd name="T16" fmla="*/ 219 w 92"/>
                <a:gd name="T17" fmla="*/ 101 h 45"/>
                <a:gd name="T18" fmla="*/ 283 w 92"/>
                <a:gd name="T19" fmla="*/ 91 h 45"/>
                <a:gd name="T20" fmla="*/ 315 w 92"/>
                <a:gd name="T21" fmla="*/ 3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45"/>
                <a:gd name="T35" fmla="*/ 92 w 92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45">
                  <a:moveTo>
                    <a:pt x="92" y="0"/>
                  </a:moveTo>
                  <a:cubicBezTo>
                    <a:pt x="85" y="5"/>
                    <a:pt x="85" y="9"/>
                    <a:pt x="77" y="12"/>
                  </a:cubicBezTo>
                  <a:cubicBezTo>
                    <a:pt x="67" y="16"/>
                    <a:pt x="57" y="16"/>
                    <a:pt x="47" y="18"/>
                  </a:cubicBezTo>
                  <a:cubicBezTo>
                    <a:pt x="28" y="22"/>
                    <a:pt x="16" y="38"/>
                    <a:pt x="0" y="44"/>
                  </a:cubicBezTo>
                  <a:cubicBezTo>
                    <a:pt x="8" y="45"/>
                    <a:pt x="14" y="43"/>
                    <a:pt x="22" y="39"/>
                  </a:cubicBezTo>
                  <a:cubicBezTo>
                    <a:pt x="27" y="36"/>
                    <a:pt x="30" y="33"/>
                    <a:pt x="35" y="32"/>
                  </a:cubicBezTo>
                  <a:cubicBezTo>
                    <a:pt x="38" y="32"/>
                    <a:pt x="40" y="34"/>
                    <a:pt x="43" y="34"/>
                  </a:cubicBezTo>
                  <a:cubicBezTo>
                    <a:pt x="48" y="33"/>
                    <a:pt x="49" y="30"/>
                    <a:pt x="54" y="29"/>
                  </a:cubicBezTo>
                  <a:cubicBezTo>
                    <a:pt x="58" y="28"/>
                    <a:pt x="59" y="31"/>
                    <a:pt x="63" y="32"/>
                  </a:cubicBezTo>
                  <a:cubicBezTo>
                    <a:pt x="71" y="32"/>
                    <a:pt x="74" y="23"/>
                    <a:pt x="82" y="29"/>
                  </a:cubicBezTo>
                  <a:cubicBezTo>
                    <a:pt x="86" y="20"/>
                    <a:pt x="91" y="13"/>
                    <a:pt x="91" y="3"/>
                  </a:cubicBezTo>
                </a:path>
              </a:pathLst>
            </a:custGeom>
            <a:solidFill>
              <a:srgbClr val="5C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25B106AD-EA8C-43FC-81E4-892FE320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271"/>
              <a:ext cx="81" cy="91"/>
            </a:xfrm>
            <a:custGeom>
              <a:avLst/>
              <a:gdLst>
                <a:gd name="T0" fmla="*/ 211 w 73"/>
                <a:gd name="T1" fmla="*/ 54 h 82"/>
                <a:gd name="T2" fmla="*/ 109 w 73"/>
                <a:gd name="T3" fmla="*/ 112 h 82"/>
                <a:gd name="T4" fmla="*/ 98 w 73"/>
                <a:gd name="T5" fmla="*/ 101 h 82"/>
                <a:gd name="T6" fmla="*/ 67 w 73"/>
                <a:gd name="T7" fmla="*/ 166 h 82"/>
                <a:gd name="T8" fmla="*/ 49 w 73"/>
                <a:gd name="T9" fmla="*/ 166 h 82"/>
                <a:gd name="T10" fmla="*/ 27 w 73"/>
                <a:gd name="T11" fmla="*/ 209 h 82"/>
                <a:gd name="T12" fmla="*/ 20 w 73"/>
                <a:gd name="T13" fmla="*/ 209 h 82"/>
                <a:gd name="T14" fmla="*/ 0 w 73"/>
                <a:gd name="T15" fmla="*/ 250 h 82"/>
                <a:gd name="T16" fmla="*/ 164 w 73"/>
                <a:gd name="T17" fmla="*/ 139 h 82"/>
                <a:gd name="T18" fmla="*/ 211 w 73"/>
                <a:gd name="T19" fmla="*/ 112 h 82"/>
                <a:gd name="T20" fmla="*/ 229 w 73"/>
                <a:gd name="T21" fmla="*/ 54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82"/>
                <a:gd name="T35" fmla="*/ 73 w 73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82">
                  <a:moveTo>
                    <a:pt x="68" y="17"/>
                  </a:moveTo>
                  <a:cubicBezTo>
                    <a:pt x="68" y="0"/>
                    <a:pt x="39" y="33"/>
                    <a:pt x="34" y="36"/>
                  </a:cubicBezTo>
                  <a:cubicBezTo>
                    <a:pt x="34" y="34"/>
                    <a:pt x="32" y="33"/>
                    <a:pt x="31" y="32"/>
                  </a:cubicBezTo>
                  <a:cubicBezTo>
                    <a:pt x="27" y="40"/>
                    <a:pt x="26" y="47"/>
                    <a:pt x="21" y="53"/>
                  </a:cubicBezTo>
                  <a:cubicBezTo>
                    <a:pt x="20" y="54"/>
                    <a:pt x="17" y="51"/>
                    <a:pt x="15" y="53"/>
                  </a:cubicBezTo>
                  <a:cubicBezTo>
                    <a:pt x="12" y="55"/>
                    <a:pt x="10" y="63"/>
                    <a:pt x="9" y="66"/>
                  </a:cubicBezTo>
                  <a:cubicBezTo>
                    <a:pt x="8" y="66"/>
                    <a:pt x="7" y="66"/>
                    <a:pt x="6" y="66"/>
                  </a:cubicBezTo>
                  <a:cubicBezTo>
                    <a:pt x="3" y="70"/>
                    <a:pt x="2" y="74"/>
                    <a:pt x="0" y="79"/>
                  </a:cubicBezTo>
                  <a:cubicBezTo>
                    <a:pt x="15" y="82"/>
                    <a:pt x="37" y="51"/>
                    <a:pt x="51" y="45"/>
                  </a:cubicBezTo>
                  <a:cubicBezTo>
                    <a:pt x="59" y="41"/>
                    <a:pt x="63" y="44"/>
                    <a:pt x="68" y="36"/>
                  </a:cubicBezTo>
                  <a:cubicBezTo>
                    <a:pt x="70" y="31"/>
                    <a:pt x="73" y="22"/>
                    <a:pt x="73" y="17"/>
                  </a:cubicBezTo>
                </a:path>
              </a:pathLst>
            </a:custGeom>
            <a:solidFill>
              <a:srgbClr val="5C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185A76E-75D0-4AB8-A4AB-EDF9BA30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033"/>
              <a:ext cx="344" cy="604"/>
            </a:xfrm>
            <a:custGeom>
              <a:avLst/>
              <a:gdLst>
                <a:gd name="T0" fmla="*/ 0 w 344"/>
                <a:gd name="T1" fmla="*/ 604 h 604"/>
                <a:gd name="T2" fmla="*/ 0 w 344"/>
                <a:gd name="T3" fmla="*/ 184 h 604"/>
                <a:gd name="T4" fmla="*/ 344 w 344"/>
                <a:gd name="T5" fmla="*/ 0 h 604"/>
                <a:gd name="T6" fmla="*/ 344 w 344"/>
                <a:gd name="T7" fmla="*/ 395 h 604"/>
                <a:gd name="T8" fmla="*/ 0 w 344"/>
                <a:gd name="T9" fmla="*/ 604 h 6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604"/>
                <a:gd name="T17" fmla="*/ 344 w 344"/>
                <a:gd name="T18" fmla="*/ 604 h 6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604">
                  <a:moveTo>
                    <a:pt x="0" y="604"/>
                  </a:moveTo>
                  <a:lnTo>
                    <a:pt x="0" y="184"/>
                  </a:lnTo>
                  <a:lnTo>
                    <a:pt x="344" y="0"/>
                  </a:lnTo>
                  <a:lnTo>
                    <a:pt x="344" y="395"/>
                  </a:lnTo>
                  <a:lnTo>
                    <a:pt x="0" y="604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Line 117">
              <a:extLst>
                <a:ext uri="{FF2B5EF4-FFF2-40B4-BE49-F238E27FC236}">
                  <a16:creationId xmlns:a16="http://schemas.microsoft.com/office/drawing/2014/main" id="{11ABFC7F-4364-45F4-AF45-D88F56CFE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" y="1122"/>
              <a:ext cx="105" cy="6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8CF25203-F036-4423-80BC-0C18DAA1A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9" y="1161"/>
              <a:ext cx="72" cy="40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119">
              <a:extLst>
                <a:ext uri="{FF2B5EF4-FFF2-40B4-BE49-F238E27FC236}">
                  <a16:creationId xmlns:a16="http://schemas.microsoft.com/office/drawing/2014/main" id="{56EDBD17-C4C3-4F41-A10C-EFD276528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4" y="1489"/>
              <a:ext cx="124" cy="74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120">
              <a:extLst>
                <a:ext uri="{FF2B5EF4-FFF2-40B4-BE49-F238E27FC236}">
                  <a16:creationId xmlns:a16="http://schemas.microsoft.com/office/drawing/2014/main" id="{ED5CA31D-D5DF-49EC-9225-9FA40746C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1466"/>
              <a:ext cx="124" cy="74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1833C98-A6FA-456E-9A19-73E672D0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759"/>
              <a:ext cx="128" cy="128"/>
            </a:xfrm>
            <a:custGeom>
              <a:avLst/>
              <a:gdLst>
                <a:gd name="T0" fmla="*/ 314 w 116"/>
                <a:gd name="T1" fmla="*/ 313 h 116"/>
                <a:gd name="T2" fmla="*/ 215 w 116"/>
                <a:gd name="T3" fmla="*/ 313 h 116"/>
                <a:gd name="T4" fmla="*/ 25 w 116"/>
                <a:gd name="T5" fmla="*/ 125 h 116"/>
                <a:gd name="T6" fmla="*/ 28 w 116"/>
                <a:gd name="T7" fmla="*/ 25 h 116"/>
                <a:gd name="T8" fmla="*/ 28 w 116"/>
                <a:gd name="T9" fmla="*/ 25 h 116"/>
                <a:gd name="T10" fmla="*/ 127 w 116"/>
                <a:gd name="T11" fmla="*/ 25 h 116"/>
                <a:gd name="T12" fmla="*/ 314 w 116"/>
                <a:gd name="T13" fmla="*/ 215 h 116"/>
                <a:gd name="T14" fmla="*/ 314 w 116"/>
                <a:gd name="T15" fmla="*/ 313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6"/>
                <a:gd name="T26" fmla="*/ 116 w 116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6">
                  <a:moveTo>
                    <a:pt x="107" y="106"/>
                  </a:moveTo>
                  <a:cubicBezTo>
                    <a:pt x="97" y="116"/>
                    <a:pt x="82" y="116"/>
                    <a:pt x="73" y="10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33"/>
                    <a:pt x="0" y="1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9" y="0"/>
                    <a:pt x="34" y="0"/>
                    <a:pt x="43" y="9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16" y="82"/>
                    <a:pt x="116" y="97"/>
                    <a:pt x="107" y="106"/>
                  </a:cubicBez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E88B5BFE-114A-43A4-8C96-CDA58DFC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877"/>
              <a:ext cx="129" cy="129"/>
            </a:xfrm>
            <a:custGeom>
              <a:avLst/>
              <a:gdLst>
                <a:gd name="T0" fmla="*/ 343 w 116"/>
                <a:gd name="T1" fmla="*/ 343 h 116"/>
                <a:gd name="T2" fmla="*/ 232 w 116"/>
                <a:gd name="T3" fmla="*/ 343 h 116"/>
                <a:gd name="T4" fmla="*/ 27 w 116"/>
                <a:gd name="T5" fmla="*/ 137 h 116"/>
                <a:gd name="T6" fmla="*/ 30 w 116"/>
                <a:gd name="T7" fmla="*/ 27 h 116"/>
                <a:gd name="T8" fmla="*/ 30 w 116"/>
                <a:gd name="T9" fmla="*/ 27 h 116"/>
                <a:gd name="T10" fmla="*/ 137 w 116"/>
                <a:gd name="T11" fmla="*/ 27 h 116"/>
                <a:gd name="T12" fmla="*/ 343 w 116"/>
                <a:gd name="T13" fmla="*/ 232 h 116"/>
                <a:gd name="T14" fmla="*/ 343 w 116"/>
                <a:gd name="T15" fmla="*/ 343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6"/>
                <a:gd name="T26" fmla="*/ 116 w 116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6">
                  <a:moveTo>
                    <a:pt x="107" y="107"/>
                  </a:moveTo>
                  <a:cubicBezTo>
                    <a:pt x="97" y="116"/>
                    <a:pt x="82" y="116"/>
                    <a:pt x="73" y="10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4"/>
                    <a:pt x="0" y="1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9" y="0"/>
                    <a:pt x="34" y="0"/>
                    <a:pt x="43" y="9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16" y="83"/>
                    <a:pt x="116" y="98"/>
                    <a:pt x="107" y="107"/>
                  </a:cubicBez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71BF76A-86E2-481F-A0DA-8E9FD7A3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2566"/>
              <a:ext cx="195" cy="107"/>
            </a:xfrm>
            <a:prstGeom prst="ellipse">
              <a:avLst/>
            </a:prstGeom>
            <a:solidFill>
              <a:srgbClr val="DC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BA27442-8C12-48E7-9DC7-66DA31D1B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517"/>
              <a:ext cx="123" cy="140"/>
            </a:xfrm>
            <a:custGeom>
              <a:avLst/>
              <a:gdLst>
                <a:gd name="T0" fmla="*/ 202 w 111"/>
                <a:gd name="T1" fmla="*/ 2 h 127"/>
                <a:gd name="T2" fmla="*/ 232 w 111"/>
                <a:gd name="T3" fmla="*/ 153 h 127"/>
                <a:gd name="T4" fmla="*/ 300 w 111"/>
                <a:gd name="T5" fmla="*/ 283 h 127"/>
                <a:gd name="T6" fmla="*/ 37 w 111"/>
                <a:gd name="T7" fmla="*/ 278 h 127"/>
                <a:gd name="T8" fmla="*/ 109 w 111"/>
                <a:gd name="T9" fmla="*/ 158 h 127"/>
                <a:gd name="T10" fmla="*/ 139 w 111"/>
                <a:gd name="T11" fmla="*/ 0 h 127"/>
                <a:gd name="T12" fmla="*/ 202 w 111"/>
                <a:gd name="T13" fmla="*/ 2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27"/>
                <a:gd name="T23" fmla="*/ 111 w 111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27">
                  <a:moveTo>
                    <a:pt x="64" y="2"/>
                  </a:moveTo>
                  <a:cubicBezTo>
                    <a:pt x="64" y="2"/>
                    <a:pt x="66" y="46"/>
                    <a:pt x="75" y="52"/>
                  </a:cubicBezTo>
                  <a:cubicBezTo>
                    <a:pt x="84" y="59"/>
                    <a:pt x="111" y="76"/>
                    <a:pt x="97" y="96"/>
                  </a:cubicBezTo>
                  <a:cubicBezTo>
                    <a:pt x="74" y="127"/>
                    <a:pt x="25" y="115"/>
                    <a:pt x="12" y="95"/>
                  </a:cubicBezTo>
                  <a:cubicBezTo>
                    <a:pt x="0" y="75"/>
                    <a:pt x="26" y="65"/>
                    <a:pt x="34" y="54"/>
                  </a:cubicBezTo>
                  <a:cubicBezTo>
                    <a:pt x="42" y="42"/>
                    <a:pt x="45" y="0"/>
                    <a:pt x="45" y="0"/>
                  </a:cubicBezTo>
                  <a:lnTo>
                    <a:pt x="64" y="2"/>
                  </a:lnTo>
                  <a:close/>
                </a:path>
              </a:pathLst>
            </a:custGeom>
            <a:solidFill>
              <a:srgbClr val="ED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B0A8FAF-C0C5-4149-B0AD-88CF12328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2514"/>
              <a:ext cx="21" cy="10"/>
            </a:xfrm>
            <a:prstGeom prst="ellipse">
              <a:avLst/>
            </a:prstGeom>
            <a:solidFill>
              <a:srgbClr val="BED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8338B3BD-E0C0-4E2E-8B8F-2E43536D6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807"/>
              <a:ext cx="196" cy="152"/>
            </a:xfrm>
            <a:custGeom>
              <a:avLst/>
              <a:gdLst>
                <a:gd name="T0" fmla="*/ 534 w 177"/>
                <a:gd name="T1" fmla="*/ 0 h 137"/>
                <a:gd name="T2" fmla="*/ 534 w 177"/>
                <a:gd name="T3" fmla="*/ 261 h 137"/>
                <a:gd name="T4" fmla="*/ 276 w 177"/>
                <a:gd name="T5" fmla="*/ 432 h 137"/>
                <a:gd name="T6" fmla="*/ 0 w 177"/>
                <a:gd name="T7" fmla="*/ 277 h 137"/>
                <a:gd name="T8" fmla="*/ 0 w 177"/>
                <a:gd name="T9" fmla="*/ 3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37"/>
                <a:gd name="T17" fmla="*/ 177 w 17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37">
                  <a:moveTo>
                    <a:pt x="174" y="0"/>
                  </a:move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7" y="137"/>
                    <a:pt x="89" y="137"/>
                  </a:cubicBezTo>
                  <a:cubicBezTo>
                    <a:pt x="1" y="137"/>
                    <a:pt x="0" y="88"/>
                    <a:pt x="0" y="88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D764F18B-5703-46B1-A2CC-08AA884B6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2626"/>
              <a:ext cx="1" cy="104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38FB6903-0DE8-4FDC-8580-C0E029C52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2628"/>
              <a:ext cx="1" cy="116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236848F-C0C3-48B4-BC87-ECD85AC33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04"/>
              <a:ext cx="226" cy="142"/>
            </a:xfrm>
            <a:custGeom>
              <a:avLst/>
              <a:gdLst>
                <a:gd name="T0" fmla="*/ 628 w 204"/>
                <a:gd name="T1" fmla="*/ 0 h 128"/>
                <a:gd name="T2" fmla="*/ 629 w 204"/>
                <a:gd name="T3" fmla="*/ 206 h 128"/>
                <a:gd name="T4" fmla="*/ 172 w 204"/>
                <a:gd name="T5" fmla="*/ 364 h 128"/>
                <a:gd name="T6" fmla="*/ 0 w 204"/>
                <a:gd name="T7" fmla="*/ 250 h 128"/>
                <a:gd name="T8" fmla="*/ 0 w 204"/>
                <a:gd name="T9" fmla="*/ 60 h 128"/>
                <a:gd name="T10" fmla="*/ 206 w 204"/>
                <a:gd name="T11" fmla="*/ 189 h 128"/>
                <a:gd name="T12" fmla="*/ 628 w 204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28"/>
                <a:gd name="T23" fmla="*/ 204 w 204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28">
                  <a:moveTo>
                    <a:pt x="203" y="0"/>
                  </a:move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185" y="128"/>
                    <a:pt x="56" y="117"/>
                  </a:cubicBezTo>
                  <a:cubicBezTo>
                    <a:pt x="7" y="113"/>
                    <a:pt x="0" y="79"/>
                    <a:pt x="0" y="7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9" y="60"/>
                    <a:pt x="67" y="60"/>
                  </a:cubicBezTo>
                  <a:cubicBezTo>
                    <a:pt x="174" y="60"/>
                    <a:pt x="203" y="0"/>
                    <a:pt x="203" y="0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AE90FB2-D9C6-4159-AD63-4B2F6B7F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568"/>
              <a:ext cx="195" cy="105"/>
            </a:xfrm>
            <a:custGeom>
              <a:avLst/>
              <a:gdLst>
                <a:gd name="T0" fmla="*/ 325 w 176"/>
                <a:gd name="T1" fmla="*/ 0 h 95"/>
                <a:gd name="T2" fmla="*/ 544 w 176"/>
                <a:gd name="T3" fmla="*/ 140 h 95"/>
                <a:gd name="T4" fmla="*/ 275 w 176"/>
                <a:gd name="T5" fmla="*/ 283 h 95"/>
                <a:gd name="T6" fmla="*/ 0 w 176"/>
                <a:gd name="T7" fmla="*/ 140 h 95"/>
                <a:gd name="T8" fmla="*/ 215 w 176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95"/>
                <a:gd name="T17" fmla="*/ 176 w 176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95">
                  <a:moveTo>
                    <a:pt x="105" y="0"/>
                  </a:moveTo>
                  <a:cubicBezTo>
                    <a:pt x="145" y="4"/>
                    <a:pt x="176" y="23"/>
                    <a:pt x="176" y="47"/>
                  </a:cubicBezTo>
                  <a:cubicBezTo>
                    <a:pt x="176" y="73"/>
                    <a:pt x="137" y="95"/>
                    <a:pt x="88" y="95"/>
                  </a:cubicBezTo>
                  <a:cubicBezTo>
                    <a:pt x="39" y="95"/>
                    <a:pt x="0" y="73"/>
                    <a:pt x="0" y="47"/>
                  </a:cubicBezTo>
                  <a:cubicBezTo>
                    <a:pt x="0" y="24"/>
                    <a:pt x="30" y="4"/>
                    <a:pt x="7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43AB15A1-D1B1-46B0-9485-70F49D1F6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519"/>
              <a:ext cx="123" cy="138"/>
            </a:xfrm>
            <a:custGeom>
              <a:avLst/>
              <a:gdLst>
                <a:gd name="T0" fmla="*/ 202 w 111"/>
                <a:gd name="T1" fmla="*/ 0 h 125"/>
                <a:gd name="T2" fmla="*/ 232 w 111"/>
                <a:gd name="T3" fmla="*/ 148 h 125"/>
                <a:gd name="T4" fmla="*/ 300 w 111"/>
                <a:gd name="T5" fmla="*/ 282 h 125"/>
                <a:gd name="T6" fmla="*/ 37 w 111"/>
                <a:gd name="T7" fmla="*/ 277 h 125"/>
                <a:gd name="T8" fmla="*/ 109 w 111"/>
                <a:gd name="T9" fmla="*/ 155 h 125"/>
                <a:gd name="T10" fmla="*/ 139 w 111"/>
                <a:gd name="T11" fmla="*/ 1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125"/>
                <a:gd name="T20" fmla="*/ 111 w 111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125">
                  <a:moveTo>
                    <a:pt x="64" y="0"/>
                  </a:moveTo>
                  <a:cubicBezTo>
                    <a:pt x="64" y="0"/>
                    <a:pt x="66" y="44"/>
                    <a:pt x="75" y="50"/>
                  </a:cubicBezTo>
                  <a:cubicBezTo>
                    <a:pt x="84" y="57"/>
                    <a:pt x="111" y="74"/>
                    <a:pt x="97" y="94"/>
                  </a:cubicBezTo>
                  <a:cubicBezTo>
                    <a:pt x="74" y="125"/>
                    <a:pt x="25" y="113"/>
                    <a:pt x="12" y="93"/>
                  </a:cubicBezTo>
                  <a:cubicBezTo>
                    <a:pt x="0" y="73"/>
                    <a:pt x="26" y="63"/>
                    <a:pt x="34" y="52"/>
                  </a:cubicBezTo>
                  <a:cubicBezTo>
                    <a:pt x="41" y="42"/>
                    <a:pt x="44" y="11"/>
                    <a:pt x="45" y="1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1ABB109-55DB-48EE-8EB7-CAED819C3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2514"/>
              <a:ext cx="21" cy="10"/>
            </a:xfrm>
            <a:prstGeom prst="ellips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5E7272D-EE15-44BB-8DF5-ECC7378AF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691"/>
              <a:ext cx="314" cy="432"/>
            </a:xfrm>
            <a:custGeom>
              <a:avLst/>
              <a:gdLst>
                <a:gd name="T0" fmla="*/ 0 w 283"/>
                <a:gd name="T1" fmla="*/ 527 h 390"/>
                <a:gd name="T2" fmla="*/ 0 w 283"/>
                <a:gd name="T3" fmla="*/ 898 h 390"/>
                <a:gd name="T4" fmla="*/ 649 w 283"/>
                <a:gd name="T5" fmla="*/ 1050 h 390"/>
                <a:gd name="T6" fmla="*/ 887 w 283"/>
                <a:gd name="T7" fmla="*/ 778 h 390"/>
                <a:gd name="T8" fmla="*/ 884 w 283"/>
                <a:gd name="T9" fmla="*/ 0 h 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390"/>
                <a:gd name="T17" fmla="*/ 283 w 283"/>
                <a:gd name="T18" fmla="*/ 390 h 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390">
                  <a:moveTo>
                    <a:pt x="0" y="171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85" y="390"/>
                    <a:pt x="207" y="341"/>
                  </a:cubicBezTo>
                  <a:cubicBezTo>
                    <a:pt x="278" y="312"/>
                    <a:pt x="283" y="253"/>
                    <a:pt x="283" y="253"/>
                  </a:cubicBezTo>
                  <a:cubicBezTo>
                    <a:pt x="281" y="0"/>
                    <a:pt x="281" y="0"/>
                    <a:pt x="281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71EBD6E-0E3C-4CCD-AD85-64D6DA8BA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833"/>
              <a:ext cx="897" cy="838"/>
            </a:xfrm>
            <a:custGeom>
              <a:avLst/>
              <a:gdLst>
                <a:gd name="T0" fmla="*/ 148 w 808"/>
                <a:gd name="T1" fmla="*/ 602 h 756"/>
                <a:gd name="T2" fmla="*/ 837 w 808"/>
                <a:gd name="T3" fmla="*/ 636 h 756"/>
                <a:gd name="T4" fmla="*/ 977 w 808"/>
                <a:gd name="T5" fmla="*/ 265 h 756"/>
                <a:gd name="T6" fmla="*/ 974 w 808"/>
                <a:gd name="T7" fmla="*/ 112 h 756"/>
                <a:gd name="T8" fmla="*/ 1155 w 808"/>
                <a:gd name="T9" fmla="*/ 37 h 756"/>
                <a:gd name="T10" fmla="*/ 2446 w 808"/>
                <a:gd name="T11" fmla="*/ 866 h 756"/>
                <a:gd name="T12" fmla="*/ 611 w 808"/>
                <a:gd name="T13" fmla="*/ 2007 h 756"/>
                <a:gd name="T14" fmla="*/ 24 w 808"/>
                <a:gd name="T15" fmla="*/ 714 h 756"/>
                <a:gd name="T16" fmla="*/ 148 w 808"/>
                <a:gd name="T17" fmla="*/ 602 h 7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8"/>
                <a:gd name="T28" fmla="*/ 0 h 756"/>
                <a:gd name="T29" fmla="*/ 808 w 808"/>
                <a:gd name="T30" fmla="*/ 756 h 7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8" h="756">
                  <a:moveTo>
                    <a:pt x="46" y="194"/>
                  </a:moveTo>
                  <a:cubicBezTo>
                    <a:pt x="46" y="194"/>
                    <a:pt x="136" y="280"/>
                    <a:pt x="266" y="205"/>
                  </a:cubicBezTo>
                  <a:cubicBezTo>
                    <a:pt x="333" y="167"/>
                    <a:pt x="309" y="86"/>
                    <a:pt x="309" y="86"/>
                  </a:cubicBezTo>
                  <a:cubicBezTo>
                    <a:pt x="308" y="36"/>
                    <a:pt x="308" y="36"/>
                    <a:pt x="308" y="36"/>
                  </a:cubicBezTo>
                  <a:cubicBezTo>
                    <a:pt x="308" y="36"/>
                    <a:pt x="315" y="0"/>
                    <a:pt x="366" y="12"/>
                  </a:cubicBezTo>
                  <a:cubicBezTo>
                    <a:pt x="418" y="23"/>
                    <a:pt x="741" y="169"/>
                    <a:pt x="774" y="279"/>
                  </a:cubicBezTo>
                  <a:cubicBezTo>
                    <a:pt x="808" y="394"/>
                    <a:pt x="416" y="756"/>
                    <a:pt x="194" y="647"/>
                  </a:cubicBezTo>
                  <a:cubicBezTo>
                    <a:pt x="111" y="606"/>
                    <a:pt x="8" y="229"/>
                    <a:pt x="8" y="229"/>
                  </a:cubicBezTo>
                  <a:cubicBezTo>
                    <a:pt x="8" y="229"/>
                    <a:pt x="0" y="180"/>
                    <a:pt x="46" y="194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4A2E9A4-A620-4F90-B5A6-8988CA39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2251"/>
              <a:ext cx="144" cy="117"/>
            </a:xfrm>
            <a:custGeom>
              <a:avLst/>
              <a:gdLst>
                <a:gd name="T0" fmla="*/ 363 w 130"/>
                <a:gd name="T1" fmla="*/ 56 h 106"/>
                <a:gd name="T2" fmla="*/ 266 w 130"/>
                <a:gd name="T3" fmla="*/ 257 h 106"/>
                <a:gd name="T4" fmla="*/ 37 w 130"/>
                <a:gd name="T5" fmla="*/ 258 h 106"/>
                <a:gd name="T6" fmla="*/ 135 w 130"/>
                <a:gd name="T7" fmla="*/ 56 h 106"/>
                <a:gd name="T8" fmla="*/ 363 w 130"/>
                <a:gd name="T9" fmla="*/ 56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06"/>
                <a:gd name="T17" fmla="*/ 130 w 130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06">
                  <a:moveTo>
                    <a:pt x="118" y="19"/>
                  </a:moveTo>
                  <a:cubicBezTo>
                    <a:pt x="130" y="38"/>
                    <a:pt x="116" y="68"/>
                    <a:pt x="87" y="87"/>
                  </a:cubicBezTo>
                  <a:cubicBezTo>
                    <a:pt x="58" y="106"/>
                    <a:pt x="24" y="106"/>
                    <a:pt x="12" y="88"/>
                  </a:cubicBezTo>
                  <a:cubicBezTo>
                    <a:pt x="0" y="69"/>
                    <a:pt x="14" y="38"/>
                    <a:pt x="43" y="19"/>
                  </a:cubicBezTo>
                  <a:cubicBezTo>
                    <a:pt x="72" y="0"/>
                    <a:pt x="106" y="0"/>
                    <a:pt x="118" y="19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44D49AF-4335-4F00-87D1-451DD6A7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357"/>
              <a:ext cx="67" cy="55"/>
            </a:xfrm>
            <a:custGeom>
              <a:avLst/>
              <a:gdLst>
                <a:gd name="T0" fmla="*/ 182 w 60"/>
                <a:gd name="T1" fmla="*/ 25 h 50"/>
                <a:gd name="T2" fmla="*/ 135 w 60"/>
                <a:gd name="T3" fmla="*/ 118 h 50"/>
                <a:gd name="T4" fmla="*/ 19 w 60"/>
                <a:gd name="T5" fmla="*/ 118 h 50"/>
                <a:gd name="T6" fmla="*/ 68 w 60"/>
                <a:gd name="T7" fmla="*/ 25 h 50"/>
                <a:gd name="T8" fmla="*/ 182 w 6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0"/>
                <a:gd name="T17" fmla="*/ 60 w 6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0">
                  <a:moveTo>
                    <a:pt x="54" y="9"/>
                  </a:moveTo>
                  <a:cubicBezTo>
                    <a:pt x="60" y="18"/>
                    <a:pt x="54" y="32"/>
                    <a:pt x="40" y="41"/>
                  </a:cubicBezTo>
                  <a:cubicBezTo>
                    <a:pt x="26" y="50"/>
                    <a:pt x="11" y="50"/>
                    <a:pt x="5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0"/>
                    <a:pt x="49" y="0"/>
                    <a:pt x="54" y="9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CF53331-A016-47B6-B420-463290070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284"/>
              <a:ext cx="44" cy="34"/>
            </a:xfrm>
            <a:custGeom>
              <a:avLst/>
              <a:gdLst>
                <a:gd name="T0" fmla="*/ 106 w 40"/>
                <a:gd name="T1" fmla="*/ 5 h 31"/>
                <a:gd name="T2" fmla="*/ 76 w 40"/>
                <a:gd name="T3" fmla="*/ 66 h 31"/>
                <a:gd name="T4" fmla="*/ 3 w 40"/>
                <a:gd name="T5" fmla="*/ 72 h 31"/>
                <a:gd name="T6" fmla="*/ 43 w 40"/>
                <a:gd name="T7" fmla="*/ 20 h 31"/>
                <a:gd name="T8" fmla="*/ 106 w 40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5"/>
                  </a:moveTo>
                  <a:cubicBezTo>
                    <a:pt x="40" y="9"/>
                    <a:pt x="35" y="18"/>
                    <a:pt x="26" y="24"/>
                  </a:cubicBezTo>
                  <a:cubicBezTo>
                    <a:pt x="16" y="30"/>
                    <a:pt x="6" y="31"/>
                    <a:pt x="3" y="26"/>
                  </a:cubicBezTo>
                  <a:cubicBezTo>
                    <a:pt x="0" y="22"/>
                    <a:pt x="6" y="13"/>
                    <a:pt x="15" y="7"/>
                  </a:cubicBezTo>
                  <a:cubicBezTo>
                    <a:pt x="24" y="1"/>
                    <a:pt x="34" y="0"/>
                    <a:pt x="37" y="5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C50F994A-CD7D-4955-9F50-B088E0C8C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345"/>
              <a:ext cx="45" cy="34"/>
            </a:xfrm>
            <a:custGeom>
              <a:avLst/>
              <a:gdLst>
                <a:gd name="T0" fmla="*/ 135 w 40"/>
                <a:gd name="T1" fmla="*/ 4 h 31"/>
                <a:gd name="T2" fmla="*/ 89 w 40"/>
                <a:gd name="T3" fmla="*/ 63 h 31"/>
                <a:gd name="T4" fmla="*/ 3 w 40"/>
                <a:gd name="T5" fmla="*/ 72 h 31"/>
                <a:gd name="T6" fmla="*/ 54 w 40"/>
                <a:gd name="T7" fmla="*/ 20 h 31"/>
                <a:gd name="T8" fmla="*/ 135 w 40"/>
                <a:gd name="T9" fmla="*/ 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4"/>
                  </a:moveTo>
                  <a:cubicBezTo>
                    <a:pt x="40" y="9"/>
                    <a:pt x="35" y="17"/>
                    <a:pt x="25" y="23"/>
                  </a:cubicBezTo>
                  <a:cubicBezTo>
                    <a:pt x="16" y="29"/>
                    <a:pt x="6" y="31"/>
                    <a:pt x="3" y="26"/>
                  </a:cubicBezTo>
                  <a:cubicBezTo>
                    <a:pt x="0" y="21"/>
                    <a:pt x="5" y="13"/>
                    <a:pt x="15" y="7"/>
                  </a:cubicBezTo>
                  <a:cubicBezTo>
                    <a:pt x="24" y="1"/>
                    <a:pt x="34" y="0"/>
                    <a:pt x="37" y="4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9947E40-143F-4557-A26F-0C87F803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159"/>
              <a:ext cx="45" cy="34"/>
            </a:xfrm>
            <a:custGeom>
              <a:avLst/>
              <a:gdLst>
                <a:gd name="T0" fmla="*/ 135 w 40"/>
                <a:gd name="T1" fmla="*/ 4 h 31"/>
                <a:gd name="T2" fmla="*/ 89 w 40"/>
                <a:gd name="T3" fmla="*/ 66 h 31"/>
                <a:gd name="T4" fmla="*/ 3 w 40"/>
                <a:gd name="T5" fmla="*/ 72 h 31"/>
                <a:gd name="T6" fmla="*/ 54 w 40"/>
                <a:gd name="T7" fmla="*/ 20 h 31"/>
                <a:gd name="T8" fmla="*/ 135 w 40"/>
                <a:gd name="T9" fmla="*/ 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4"/>
                  </a:moveTo>
                  <a:cubicBezTo>
                    <a:pt x="40" y="9"/>
                    <a:pt x="35" y="18"/>
                    <a:pt x="25" y="24"/>
                  </a:cubicBezTo>
                  <a:cubicBezTo>
                    <a:pt x="16" y="30"/>
                    <a:pt x="6" y="31"/>
                    <a:pt x="3" y="26"/>
                  </a:cubicBezTo>
                  <a:cubicBezTo>
                    <a:pt x="0" y="22"/>
                    <a:pt x="5" y="13"/>
                    <a:pt x="15" y="7"/>
                  </a:cubicBezTo>
                  <a:cubicBezTo>
                    <a:pt x="24" y="1"/>
                    <a:pt x="34" y="0"/>
                    <a:pt x="37" y="4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D70BA4A6-554F-4356-AEE6-2AB058DA3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2114"/>
              <a:ext cx="45" cy="35"/>
            </a:xfrm>
            <a:custGeom>
              <a:avLst/>
              <a:gdLst>
                <a:gd name="T0" fmla="*/ 135 w 40"/>
                <a:gd name="T1" fmla="*/ 20 h 31"/>
                <a:gd name="T2" fmla="*/ 98 w 40"/>
                <a:gd name="T3" fmla="*/ 89 h 31"/>
                <a:gd name="T4" fmla="*/ 3 w 40"/>
                <a:gd name="T5" fmla="*/ 100 h 31"/>
                <a:gd name="T6" fmla="*/ 54 w 40"/>
                <a:gd name="T7" fmla="*/ 26 h 31"/>
                <a:gd name="T8" fmla="*/ 135 w 40"/>
                <a:gd name="T9" fmla="*/ 2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1"/>
                <a:gd name="T17" fmla="*/ 40 w 4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1">
                  <a:moveTo>
                    <a:pt x="37" y="5"/>
                  </a:moveTo>
                  <a:cubicBezTo>
                    <a:pt x="40" y="9"/>
                    <a:pt x="35" y="18"/>
                    <a:pt x="26" y="24"/>
                  </a:cubicBezTo>
                  <a:cubicBezTo>
                    <a:pt x="16" y="30"/>
                    <a:pt x="6" y="31"/>
                    <a:pt x="3" y="27"/>
                  </a:cubicBezTo>
                  <a:cubicBezTo>
                    <a:pt x="0" y="22"/>
                    <a:pt x="6" y="13"/>
                    <a:pt x="15" y="7"/>
                  </a:cubicBezTo>
                  <a:cubicBezTo>
                    <a:pt x="24" y="1"/>
                    <a:pt x="34" y="0"/>
                    <a:pt x="37" y="5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AB50E8EB-D570-466F-9ED2-A74B8CD83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198"/>
              <a:ext cx="67" cy="55"/>
            </a:xfrm>
            <a:custGeom>
              <a:avLst/>
              <a:gdLst>
                <a:gd name="T0" fmla="*/ 183 w 60"/>
                <a:gd name="T1" fmla="*/ 30 h 49"/>
                <a:gd name="T2" fmla="*/ 135 w 60"/>
                <a:gd name="T3" fmla="*/ 144 h 49"/>
                <a:gd name="T4" fmla="*/ 19 w 60"/>
                <a:gd name="T5" fmla="*/ 146 h 49"/>
                <a:gd name="T6" fmla="*/ 68 w 60"/>
                <a:gd name="T7" fmla="*/ 30 h 49"/>
                <a:gd name="T8" fmla="*/ 183 w 60"/>
                <a:gd name="T9" fmla="*/ 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9"/>
                <a:gd name="T17" fmla="*/ 60 w 6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9">
                  <a:moveTo>
                    <a:pt x="55" y="9"/>
                  </a:moveTo>
                  <a:cubicBezTo>
                    <a:pt x="60" y="17"/>
                    <a:pt x="54" y="32"/>
                    <a:pt x="40" y="40"/>
                  </a:cubicBezTo>
                  <a:cubicBezTo>
                    <a:pt x="27" y="49"/>
                    <a:pt x="11" y="49"/>
                    <a:pt x="5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0"/>
                    <a:pt x="49" y="0"/>
                    <a:pt x="55" y="9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510FDA16-0CA5-4D5D-B938-2561FCBC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2174"/>
              <a:ext cx="48" cy="53"/>
            </a:xfrm>
            <a:custGeom>
              <a:avLst/>
              <a:gdLst>
                <a:gd name="T0" fmla="*/ 122 w 43"/>
                <a:gd name="T1" fmla="*/ 42 h 48"/>
                <a:gd name="T2" fmla="*/ 112 w 43"/>
                <a:gd name="T3" fmla="*/ 125 h 48"/>
                <a:gd name="T4" fmla="*/ 23 w 43"/>
                <a:gd name="T5" fmla="*/ 102 h 48"/>
                <a:gd name="T6" fmla="*/ 32 w 43"/>
                <a:gd name="T7" fmla="*/ 19 h 48"/>
                <a:gd name="T8" fmla="*/ 122 w 43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8"/>
                <a:gd name="T17" fmla="*/ 43 w 4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8">
                  <a:moveTo>
                    <a:pt x="37" y="14"/>
                  </a:moveTo>
                  <a:cubicBezTo>
                    <a:pt x="43" y="24"/>
                    <a:pt x="42" y="37"/>
                    <a:pt x="34" y="42"/>
                  </a:cubicBezTo>
                  <a:cubicBezTo>
                    <a:pt x="25" y="48"/>
                    <a:pt x="13" y="44"/>
                    <a:pt x="7" y="34"/>
                  </a:cubicBezTo>
                  <a:cubicBezTo>
                    <a:pt x="0" y="24"/>
                    <a:pt x="2" y="11"/>
                    <a:pt x="10" y="6"/>
                  </a:cubicBezTo>
                  <a:cubicBezTo>
                    <a:pt x="18" y="0"/>
                    <a:pt x="30" y="4"/>
                    <a:pt x="37" y="14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6172DBA7-4529-4F62-808D-9A245689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254"/>
              <a:ext cx="48" cy="53"/>
            </a:xfrm>
            <a:custGeom>
              <a:avLst/>
              <a:gdLst>
                <a:gd name="T0" fmla="*/ 122 w 43"/>
                <a:gd name="T1" fmla="*/ 42 h 48"/>
                <a:gd name="T2" fmla="*/ 109 w 43"/>
                <a:gd name="T3" fmla="*/ 125 h 48"/>
                <a:gd name="T4" fmla="*/ 21 w 43"/>
                <a:gd name="T5" fmla="*/ 102 h 48"/>
                <a:gd name="T6" fmla="*/ 32 w 43"/>
                <a:gd name="T7" fmla="*/ 19 h 48"/>
                <a:gd name="T8" fmla="*/ 122 w 43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8"/>
                <a:gd name="T17" fmla="*/ 43 w 4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8">
                  <a:moveTo>
                    <a:pt x="37" y="14"/>
                  </a:moveTo>
                  <a:cubicBezTo>
                    <a:pt x="43" y="24"/>
                    <a:pt x="42" y="37"/>
                    <a:pt x="33" y="42"/>
                  </a:cubicBezTo>
                  <a:cubicBezTo>
                    <a:pt x="25" y="48"/>
                    <a:pt x="13" y="44"/>
                    <a:pt x="6" y="34"/>
                  </a:cubicBezTo>
                  <a:cubicBezTo>
                    <a:pt x="0" y="24"/>
                    <a:pt x="1" y="11"/>
                    <a:pt x="10" y="6"/>
                  </a:cubicBezTo>
                  <a:cubicBezTo>
                    <a:pt x="18" y="0"/>
                    <a:pt x="30" y="4"/>
                    <a:pt x="37" y="14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48FE62E-EF04-4D15-8E32-3C890CF7F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074"/>
              <a:ext cx="49" cy="52"/>
            </a:xfrm>
            <a:custGeom>
              <a:avLst/>
              <a:gdLst>
                <a:gd name="T0" fmla="*/ 120 w 44"/>
                <a:gd name="T1" fmla="*/ 42 h 47"/>
                <a:gd name="T2" fmla="*/ 110 w 44"/>
                <a:gd name="T3" fmla="*/ 126 h 47"/>
                <a:gd name="T4" fmla="*/ 22 w 44"/>
                <a:gd name="T5" fmla="*/ 103 h 47"/>
                <a:gd name="T6" fmla="*/ 30 w 44"/>
                <a:gd name="T7" fmla="*/ 17 h 47"/>
                <a:gd name="T8" fmla="*/ 120 w 44"/>
                <a:gd name="T9" fmla="*/ 4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7"/>
                <a:gd name="T17" fmla="*/ 44 w 44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7">
                  <a:moveTo>
                    <a:pt x="37" y="14"/>
                  </a:moveTo>
                  <a:cubicBezTo>
                    <a:pt x="44" y="24"/>
                    <a:pt x="42" y="37"/>
                    <a:pt x="34" y="42"/>
                  </a:cubicBezTo>
                  <a:cubicBezTo>
                    <a:pt x="25" y="47"/>
                    <a:pt x="13" y="44"/>
                    <a:pt x="7" y="34"/>
                  </a:cubicBezTo>
                  <a:cubicBezTo>
                    <a:pt x="0" y="23"/>
                    <a:pt x="2" y="11"/>
                    <a:pt x="10" y="5"/>
                  </a:cubicBezTo>
                  <a:cubicBezTo>
                    <a:pt x="19" y="0"/>
                    <a:pt x="31" y="4"/>
                    <a:pt x="37" y="14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F42D2DB-4B82-4E44-BF39-45A3E53B6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040"/>
              <a:ext cx="49" cy="53"/>
            </a:xfrm>
            <a:custGeom>
              <a:avLst/>
              <a:gdLst>
                <a:gd name="T0" fmla="*/ 120 w 44"/>
                <a:gd name="T1" fmla="*/ 42 h 48"/>
                <a:gd name="T2" fmla="*/ 110 w 44"/>
                <a:gd name="T3" fmla="*/ 125 h 48"/>
                <a:gd name="T4" fmla="*/ 22 w 44"/>
                <a:gd name="T5" fmla="*/ 102 h 48"/>
                <a:gd name="T6" fmla="*/ 30 w 44"/>
                <a:gd name="T7" fmla="*/ 19 h 48"/>
                <a:gd name="T8" fmla="*/ 120 w 44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8"/>
                <a:gd name="T17" fmla="*/ 44 w 4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8">
                  <a:moveTo>
                    <a:pt x="37" y="14"/>
                  </a:moveTo>
                  <a:cubicBezTo>
                    <a:pt x="44" y="24"/>
                    <a:pt x="42" y="37"/>
                    <a:pt x="34" y="42"/>
                  </a:cubicBezTo>
                  <a:cubicBezTo>
                    <a:pt x="26" y="48"/>
                    <a:pt x="13" y="44"/>
                    <a:pt x="7" y="34"/>
                  </a:cubicBezTo>
                  <a:cubicBezTo>
                    <a:pt x="0" y="24"/>
                    <a:pt x="2" y="11"/>
                    <a:pt x="10" y="6"/>
                  </a:cubicBezTo>
                  <a:cubicBezTo>
                    <a:pt x="19" y="0"/>
                    <a:pt x="31" y="4"/>
                    <a:pt x="37" y="14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45916F5-9557-4150-B212-CB4436FC6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149"/>
              <a:ext cx="77" cy="83"/>
            </a:xfrm>
            <a:custGeom>
              <a:avLst/>
              <a:gdLst>
                <a:gd name="T0" fmla="*/ 201 w 69"/>
                <a:gd name="T1" fmla="*/ 68 h 75"/>
                <a:gd name="T2" fmla="*/ 182 w 69"/>
                <a:gd name="T3" fmla="*/ 206 h 75"/>
                <a:gd name="T4" fmla="*/ 36 w 69"/>
                <a:gd name="T5" fmla="*/ 163 h 75"/>
                <a:gd name="T6" fmla="*/ 55 w 69"/>
                <a:gd name="T7" fmla="*/ 23 h 75"/>
                <a:gd name="T8" fmla="*/ 201 w 69"/>
                <a:gd name="T9" fmla="*/ 6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75"/>
                <a:gd name="T17" fmla="*/ 69 w 6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75">
                  <a:moveTo>
                    <a:pt x="59" y="22"/>
                  </a:moveTo>
                  <a:cubicBezTo>
                    <a:pt x="69" y="38"/>
                    <a:pt x="67" y="58"/>
                    <a:pt x="54" y="67"/>
                  </a:cubicBezTo>
                  <a:cubicBezTo>
                    <a:pt x="40" y="75"/>
                    <a:pt x="21" y="69"/>
                    <a:pt x="11" y="53"/>
                  </a:cubicBezTo>
                  <a:cubicBezTo>
                    <a:pt x="0" y="37"/>
                    <a:pt x="3" y="17"/>
                    <a:pt x="16" y="8"/>
                  </a:cubicBezTo>
                  <a:cubicBezTo>
                    <a:pt x="29" y="0"/>
                    <a:pt x="49" y="6"/>
                    <a:pt x="59" y="22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0470644-D010-408C-9F76-16F47B50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2142"/>
              <a:ext cx="68" cy="55"/>
            </a:xfrm>
            <a:custGeom>
              <a:avLst/>
              <a:gdLst>
                <a:gd name="T0" fmla="*/ 183 w 61"/>
                <a:gd name="T1" fmla="*/ 25 h 50"/>
                <a:gd name="T2" fmla="*/ 136 w 61"/>
                <a:gd name="T3" fmla="*/ 118 h 50"/>
                <a:gd name="T4" fmla="*/ 20 w 61"/>
                <a:gd name="T5" fmla="*/ 118 h 50"/>
                <a:gd name="T6" fmla="*/ 67 w 61"/>
                <a:gd name="T7" fmla="*/ 25 h 50"/>
                <a:gd name="T8" fmla="*/ 183 w 61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0"/>
                <a:gd name="T17" fmla="*/ 61 w 6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0">
                  <a:moveTo>
                    <a:pt x="55" y="9"/>
                  </a:moveTo>
                  <a:cubicBezTo>
                    <a:pt x="61" y="18"/>
                    <a:pt x="54" y="32"/>
                    <a:pt x="41" y="41"/>
                  </a:cubicBezTo>
                  <a:cubicBezTo>
                    <a:pt x="27" y="50"/>
                    <a:pt x="12" y="50"/>
                    <a:pt x="6" y="41"/>
                  </a:cubicBezTo>
                  <a:cubicBezTo>
                    <a:pt x="0" y="32"/>
                    <a:pt x="7" y="18"/>
                    <a:pt x="20" y="9"/>
                  </a:cubicBezTo>
                  <a:cubicBezTo>
                    <a:pt x="34" y="0"/>
                    <a:pt x="50" y="0"/>
                    <a:pt x="55" y="9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47A306A3-482D-4252-BB62-BED1660F9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095"/>
              <a:ext cx="68" cy="55"/>
            </a:xfrm>
            <a:custGeom>
              <a:avLst/>
              <a:gdLst>
                <a:gd name="T0" fmla="*/ 183 w 61"/>
                <a:gd name="T1" fmla="*/ 30 h 49"/>
                <a:gd name="T2" fmla="*/ 136 w 61"/>
                <a:gd name="T3" fmla="*/ 144 h 49"/>
                <a:gd name="T4" fmla="*/ 20 w 61"/>
                <a:gd name="T5" fmla="*/ 144 h 49"/>
                <a:gd name="T6" fmla="*/ 67 w 61"/>
                <a:gd name="T7" fmla="*/ 30 h 49"/>
                <a:gd name="T8" fmla="*/ 183 w 61"/>
                <a:gd name="T9" fmla="*/ 3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55" y="9"/>
                  </a:moveTo>
                  <a:cubicBezTo>
                    <a:pt x="61" y="17"/>
                    <a:pt x="54" y="31"/>
                    <a:pt x="41" y="40"/>
                  </a:cubicBezTo>
                  <a:cubicBezTo>
                    <a:pt x="27" y="49"/>
                    <a:pt x="12" y="49"/>
                    <a:pt x="6" y="40"/>
                  </a:cubicBezTo>
                  <a:cubicBezTo>
                    <a:pt x="0" y="32"/>
                    <a:pt x="7" y="18"/>
                    <a:pt x="20" y="9"/>
                  </a:cubicBezTo>
                  <a:cubicBezTo>
                    <a:pt x="34" y="0"/>
                    <a:pt x="50" y="0"/>
                    <a:pt x="55" y="9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88BBF57-5641-4F4B-B92E-B91CA20DB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419"/>
              <a:ext cx="66" cy="55"/>
            </a:xfrm>
            <a:custGeom>
              <a:avLst/>
              <a:gdLst>
                <a:gd name="T0" fmla="*/ 156 w 60"/>
                <a:gd name="T1" fmla="*/ 25 h 50"/>
                <a:gd name="T2" fmla="*/ 113 w 60"/>
                <a:gd name="T3" fmla="*/ 118 h 50"/>
                <a:gd name="T4" fmla="*/ 17 w 60"/>
                <a:gd name="T5" fmla="*/ 118 h 50"/>
                <a:gd name="T6" fmla="*/ 57 w 60"/>
                <a:gd name="T7" fmla="*/ 25 h 50"/>
                <a:gd name="T8" fmla="*/ 156 w 6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0"/>
                <a:gd name="T17" fmla="*/ 60 w 6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0">
                  <a:moveTo>
                    <a:pt x="54" y="9"/>
                  </a:moveTo>
                  <a:cubicBezTo>
                    <a:pt x="60" y="18"/>
                    <a:pt x="54" y="32"/>
                    <a:pt x="40" y="41"/>
                  </a:cubicBezTo>
                  <a:cubicBezTo>
                    <a:pt x="26" y="50"/>
                    <a:pt x="11" y="50"/>
                    <a:pt x="5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1"/>
                    <a:pt x="49" y="0"/>
                    <a:pt x="54" y="9"/>
                  </a:cubicBezTo>
                  <a:close/>
                </a:path>
              </a:pathLst>
            </a:custGeom>
            <a:solidFill>
              <a:srgbClr val="9D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9255FD1D-3342-422C-8FFE-5809CD61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343"/>
              <a:ext cx="696" cy="587"/>
            </a:xfrm>
            <a:custGeom>
              <a:avLst/>
              <a:gdLst>
                <a:gd name="T0" fmla="*/ 0 w 696"/>
                <a:gd name="T1" fmla="*/ 384 h 587"/>
                <a:gd name="T2" fmla="*/ 185 w 696"/>
                <a:gd name="T3" fmla="*/ 587 h 587"/>
                <a:gd name="T4" fmla="*/ 696 w 696"/>
                <a:gd name="T5" fmla="*/ 182 h 587"/>
                <a:gd name="T6" fmla="*/ 534 w 696"/>
                <a:gd name="T7" fmla="*/ 0 h 587"/>
                <a:gd name="T8" fmla="*/ 0 w 696"/>
                <a:gd name="T9" fmla="*/ 384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587"/>
                <a:gd name="T17" fmla="*/ 696 w 696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587">
                  <a:moveTo>
                    <a:pt x="0" y="384"/>
                  </a:moveTo>
                  <a:lnTo>
                    <a:pt x="185" y="587"/>
                  </a:lnTo>
                  <a:lnTo>
                    <a:pt x="696" y="182"/>
                  </a:lnTo>
                  <a:lnTo>
                    <a:pt x="534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F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FC1021C-D0AE-4B8C-B164-36C9DC40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728"/>
              <a:ext cx="184" cy="226"/>
            </a:xfrm>
            <a:custGeom>
              <a:avLst/>
              <a:gdLst>
                <a:gd name="T0" fmla="*/ 0 w 184"/>
                <a:gd name="T1" fmla="*/ 0 h 226"/>
                <a:gd name="T2" fmla="*/ 184 w 184"/>
                <a:gd name="T3" fmla="*/ 203 h 226"/>
                <a:gd name="T4" fmla="*/ 184 w 184"/>
                <a:gd name="T5" fmla="*/ 226 h 226"/>
                <a:gd name="T6" fmla="*/ 0 w 184"/>
                <a:gd name="T7" fmla="*/ 66 h 226"/>
                <a:gd name="T8" fmla="*/ 0 w 184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226"/>
                <a:gd name="T17" fmla="*/ 184 w 184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226">
                  <a:moveTo>
                    <a:pt x="0" y="0"/>
                  </a:moveTo>
                  <a:lnTo>
                    <a:pt x="184" y="203"/>
                  </a:lnTo>
                  <a:lnTo>
                    <a:pt x="184" y="22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6A91D0B5-04D7-4842-9EA5-299811752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527"/>
              <a:ext cx="511" cy="427"/>
            </a:xfrm>
            <a:custGeom>
              <a:avLst/>
              <a:gdLst>
                <a:gd name="T0" fmla="*/ 511 w 511"/>
                <a:gd name="T1" fmla="*/ 0 h 427"/>
                <a:gd name="T2" fmla="*/ 511 w 511"/>
                <a:gd name="T3" fmla="*/ 23 h 427"/>
                <a:gd name="T4" fmla="*/ 0 w 511"/>
                <a:gd name="T5" fmla="*/ 427 h 427"/>
                <a:gd name="T6" fmla="*/ 0 w 511"/>
                <a:gd name="T7" fmla="*/ 404 h 427"/>
                <a:gd name="T8" fmla="*/ 511 w 511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427"/>
                <a:gd name="T17" fmla="*/ 511 w 511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427">
                  <a:moveTo>
                    <a:pt x="511" y="0"/>
                  </a:moveTo>
                  <a:lnTo>
                    <a:pt x="511" y="23"/>
                  </a:lnTo>
                  <a:lnTo>
                    <a:pt x="0" y="427"/>
                  </a:lnTo>
                  <a:lnTo>
                    <a:pt x="0" y="40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43E0939-BB63-4269-91FE-998F75B3F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384"/>
              <a:ext cx="511" cy="373"/>
            </a:xfrm>
            <a:custGeom>
              <a:avLst/>
              <a:gdLst>
                <a:gd name="T0" fmla="*/ 0 w 511"/>
                <a:gd name="T1" fmla="*/ 349 h 373"/>
                <a:gd name="T2" fmla="*/ 21 w 511"/>
                <a:gd name="T3" fmla="*/ 373 h 373"/>
                <a:gd name="T4" fmla="*/ 511 w 511"/>
                <a:gd name="T5" fmla="*/ 22 h 373"/>
                <a:gd name="T6" fmla="*/ 491 w 511"/>
                <a:gd name="T7" fmla="*/ 0 h 373"/>
                <a:gd name="T8" fmla="*/ 0 w 511"/>
                <a:gd name="T9" fmla="*/ 3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373"/>
                <a:gd name="T17" fmla="*/ 511 w 511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373">
                  <a:moveTo>
                    <a:pt x="0" y="349"/>
                  </a:moveTo>
                  <a:lnTo>
                    <a:pt x="21" y="373"/>
                  </a:lnTo>
                  <a:lnTo>
                    <a:pt x="511" y="22"/>
                  </a:lnTo>
                  <a:lnTo>
                    <a:pt x="491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7715DABB-D1CC-42CA-8B90-944DB157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429"/>
              <a:ext cx="509" cy="373"/>
            </a:xfrm>
            <a:custGeom>
              <a:avLst/>
              <a:gdLst>
                <a:gd name="T0" fmla="*/ 0 w 509"/>
                <a:gd name="T1" fmla="*/ 349 h 373"/>
                <a:gd name="T2" fmla="*/ 20 w 509"/>
                <a:gd name="T3" fmla="*/ 373 h 373"/>
                <a:gd name="T4" fmla="*/ 509 w 509"/>
                <a:gd name="T5" fmla="*/ 21 h 373"/>
                <a:gd name="T6" fmla="*/ 489 w 509"/>
                <a:gd name="T7" fmla="*/ 0 h 373"/>
                <a:gd name="T8" fmla="*/ 0 w 509"/>
                <a:gd name="T9" fmla="*/ 3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373"/>
                <a:gd name="T17" fmla="*/ 509 w 50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373">
                  <a:moveTo>
                    <a:pt x="0" y="349"/>
                  </a:moveTo>
                  <a:lnTo>
                    <a:pt x="20" y="373"/>
                  </a:lnTo>
                  <a:lnTo>
                    <a:pt x="509" y="21"/>
                  </a:lnTo>
                  <a:lnTo>
                    <a:pt x="489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597B2A2F-E7A6-4921-B315-A01FABDD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2473"/>
              <a:ext cx="509" cy="374"/>
            </a:xfrm>
            <a:custGeom>
              <a:avLst/>
              <a:gdLst>
                <a:gd name="T0" fmla="*/ 0 w 509"/>
                <a:gd name="T1" fmla="*/ 351 h 374"/>
                <a:gd name="T2" fmla="*/ 20 w 509"/>
                <a:gd name="T3" fmla="*/ 374 h 374"/>
                <a:gd name="T4" fmla="*/ 509 w 509"/>
                <a:gd name="T5" fmla="*/ 21 h 374"/>
                <a:gd name="T6" fmla="*/ 491 w 509"/>
                <a:gd name="T7" fmla="*/ 0 h 374"/>
                <a:gd name="T8" fmla="*/ 0 w 509"/>
                <a:gd name="T9" fmla="*/ 351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374"/>
                <a:gd name="T17" fmla="*/ 509 w 509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374">
                  <a:moveTo>
                    <a:pt x="0" y="351"/>
                  </a:moveTo>
                  <a:lnTo>
                    <a:pt x="20" y="374"/>
                  </a:lnTo>
                  <a:lnTo>
                    <a:pt x="509" y="21"/>
                  </a:lnTo>
                  <a:lnTo>
                    <a:pt x="491" y="0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F0E11F1-A5D2-4D3C-BCBD-A5B1F86D2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604"/>
              <a:ext cx="232" cy="179"/>
            </a:xfrm>
            <a:custGeom>
              <a:avLst/>
              <a:gdLst>
                <a:gd name="T0" fmla="*/ 0 w 232"/>
                <a:gd name="T1" fmla="*/ 161 h 179"/>
                <a:gd name="T2" fmla="*/ 217 w 232"/>
                <a:gd name="T3" fmla="*/ 0 h 179"/>
                <a:gd name="T4" fmla="*/ 232 w 232"/>
                <a:gd name="T5" fmla="*/ 17 h 179"/>
                <a:gd name="T6" fmla="*/ 16 w 232"/>
                <a:gd name="T7" fmla="*/ 179 h 179"/>
                <a:gd name="T8" fmla="*/ 0 w 232"/>
                <a:gd name="T9" fmla="*/ 161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179"/>
                <a:gd name="T17" fmla="*/ 232 w 232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179">
                  <a:moveTo>
                    <a:pt x="0" y="161"/>
                  </a:moveTo>
                  <a:lnTo>
                    <a:pt x="217" y="0"/>
                  </a:lnTo>
                  <a:lnTo>
                    <a:pt x="232" y="17"/>
                  </a:lnTo>
                  <a:lnTo>
                    <a:pt x="16" y="179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Line 157">
              <a:extLst>
                <a:ext uri="{FF2B5EF4-FFF2-40B4-BE49-F238E27FC236}">
                  <a16:creationId xmlns:a16="http://schemas.microsoft.com/office/drawing/2014/main" id="{01E2132B-FB86-409B-B4CC-DB673A89E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713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Line 158">
              <a:extLst>
                <a:ext uri="{FF2B5EF4-FFF2-40B4-BE49-F238E27FC236}">
                  <a16:creationId xmlns:a16="http://schemas.microsoft.com/office/drawing/2014/main" id="{9746F450-67BD-4E2C-B08D-851039071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" y="2760"/>
              <a:ext cx="16" cy="23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Line 159">
              <a:extLst>
                <a:ext uri="{FF2B5EF4-FFF2-40B4-BE49-F238E27FC236}">
                  <a16:creationId xmlns:a16="http://schemas.microsoft.com/office/drawing/2014/main" id="{C2FED44E-026E-4F6B-AD36-B7AF3BE69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3" y="2808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Line 160">
              <a:extLst>
                <a:ext uri="{FF2B5EF4-FFF2-40B4-BE49-F238E27FC236}">
                  <a16:creationId xmlns:a16="http://schemas.microsoft.com/office/drawing/2014/main" id="{D14FED8A-9096-4BA1-A2D1-78AADB8D8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791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Line 161">
              <a:extLst>
                <a:ext uri="{FF2B5EF4-FFF2-40B4-BE49-F238E27FC236}">
                  <a16:creationId xmlns:a16="http://schemas.microsoft.com/office/drawing/2014/main" id="{9D97706A-92DA-4C48-B1A4-A33DCD13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9" y="2775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Line 162">
              <a:extLst>
                <a:ext uri="{FF2B5EF4-FFF2-40B4-BE49-F238E27FC236}">
                  <a16:creationId xmlns:a16="http://schemas.microsoft.com/office/drawing/2014/main" id="{ED03FB75-C44A-4E42-8FEE-9CED51495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758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Line 163">
              <a:extLst>
                <a:ext uri="{FF2B5EF4-FFF2-40B4-BE49-F238E27FC236}">
                  <a16:creationId xmlns:a16="http://schemas.microsoft.com/office/drawing/2014/main" id="{EF3580AC-39BF-4CC8-96C7-E0D808544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2740"/>
              <a:ext cx="17" cy="23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Line 164">
              <a:extLst>
                <a:ext uri="{FF2B5EF4-FFF2-40B4-BE49-F238E27FC236}">
                  <a16:creationId xmlns:a16="http://schemas.microsoft.com/office/drawing/2014/main" id="{7C48B703-6C31-4254-A033-80AFF43E1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" y="2724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165">
              <a:extLst>
                <a:ext uri="{FF2B5EF4-FFF2-40B4-BE49-F238E27FC236}">
                  <a16:creationId xmlns:a16="http://schemas.microsoft.com/office/drawing/2014/main" id="{1C88EDA5-7044-4E2D-8C08-60DE7FFB3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" y="2707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Line 166">
              <a:extLst>
                <a:ext uri="{FF2B5EF4-FFF2-40B4-BE49-F238E27FC236}">
                  <a16:creationId xmlns:a16="http://schemas.microsoft.com/office/drawing/2014/main" id="{C72FC85A-9B58-4B3A-9F5D-98CE6A221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5" y="2691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Line 167">
              <a:extLst>
                <a:ext uri="{FF2B5EF4-FFF2-40B4-BE49-F238E27FC236}">
                  <a16:creationId xmlns:a16="http://schemas.microsoft.com/office/drawing/2014/main" id="{93F6204A-DEDD-401B-974C-3FFBF3975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" y="2673"/>
              <a:ext cx="16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Line 168">
              <a:extLst>
                <a:ext uri="{FF2B5EF4-FFF2-40B4-BE49-F238E27FC236}">
                  <a16:creationId xmlns:a16="http://schemas.microsoft.com/office/drawing/2014/main" id="{66C4BCF8-D7C1-4631-959F-A6B5E5C5E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2656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Line 169">
              <a:extLst>
                <a:ext uri="{FF2B5EF4-FFF2-40B4-BE49-F238E27FC236}">
                  <a16:creationId xmlns:a16="http://schemas.microsoft.com/office/drawing/2014/main" id="{A6F694C4-43B9-42AA-8A8E-5EE478FAC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2640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Line 170">
              <a:extLst>
                <a:ext uri="{FF2B5EF4-FFF2-40B4-BE49-F238E27FC236}">
                  <a16:creationId xmlns:a16="http://schemas.microsoft.com/office/drawing/2014/main" id="{B0F21736-E933-44DF-9E52-B6FDD44F4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2623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Line 171">
              <a:extLst>
                <a:ext uri="{FF2B5EF4-FFF2-40B4-BE49-F238E27FC236}">
                  <a16:creationId xmlns:a16="http://schemas.microsoft.com/office/drawing/2014/main" id="{C03AA830-AFBA-49D1-84E1-6FE64AA9F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1" y="2606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Line 172">
              <a:extLst>
                <a:ext uri="{FF2B5EF4-FFF2-40B4-BE49-F238E27FC236}">
                  <a16:creationId xmlns:a16="http://schemas.microsoft.com/office/drawing/2014/main" id="{3C853022-6266-4F41-AAFA-803ABF5E3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" y="2589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Line 173">
              <a:extLst>
                <a:ext uri="{FF2B5EF4-FFF2-40B4-BE49-F238E27FC236}">
                  <a16:creationId xmlns:a16="http://schemas.microsoft.com/office/drawing/2014/main" id="{91668C75-764C-4A6F-A774-5FD2CCCBC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8" y="2572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Line 174">
              <a:extLst>
                <a:ext uri="{FF2B5EF4-FFF2-40B4-BE49-F238E27FC236}">
                  <a16:creationId xmlns:a16="http://schemas.microsoft.com/office/drawing/2014/main" id="{9C1FFE52-15E5-452C-B9F9-B544D78DD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" y="2555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Line 175">
              <a:extLst>
                <a:ext uri="{FF2B5EF4-FFF2-40B4-BE49-F238E27FC236}">
                  <a16:creationId xmlns:a16="http://schemas.microsoft.com/office/drawing/2014/main" id="{EF95B866-2022-47EF-AA69-E71F0080C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" y="2539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Line 176">
              <a:extLst>
                <a:ext uri="{FF2B5EF4-FFF2-40B4-BE49-F238E27FC236}">
                  <a16:creationId xmlns:a16="http://schemas.microsoft.com/office/drawing/2014/main" id="{3B595585-049E-46A0-B35E-83E02B1B9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8" y="2522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177">
              <a:extLst>
                <a:ext uri="{FF2B5EF4-FFF2-40B4-BE49-F238E27FC236}">
                  <a16:creationId xmlns:a16="http://schemas.microsoft.com/office/drawing/2014/main" id="{C5486501-CF3B-415F-B35F-94D836B90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1" y="2504"/>
              <a:ext cx="16" cy="23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178">
              <a:extLst>
                <a:ext uri="{FF2B5EF4-FFF2-40B4-BE49-F238E27FC236}">
                  <a16:creationId xmlns:a16="http://schemas.microsoft.com/office/drawing/2014/main" id="{0919B4D1-6F94-4F83-8BA7-309BE6F8B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4" y="2488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179">
              <a:extLst>
                <a:ext uri="{FF2B5EF4-FFF2-40B4-BE49-F238E27FC236}">
                  <a16:creationId xmlns:a16="http://schemas.microsoft.com/office/drawing/2014/main" id="{0241C3ED-5650-4A62-ACA2-14EBED69D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0" y="2743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Line 180">
              <a:extLst>
                <a:ext uri="{FF2B5EF4-FFF2-40B4-BE49-F238E27FC236}">
                  <a16:creationId xmlns:a16="http://schemas.microsoft.com/office/drawing/2014/main" id="{261D37D4-8127-4EB0-A971-53724CDDC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7" y="2724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Line 181">
              <a:extLst>
                <a:ext uri="{FF2B5EF4-FFF2-40B4-BE49-F238E27FC236}">
                  <a16:creationId xmlns:a16="http://schemas.microsoft.com/office/drawing/2014/main" id="{1A3D5689-DC14-47C7-97CF-40AD4108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2705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Line 182">
              <a:extLst>
                <a:ext uri="{FF2B5EF4-FFF2-40B4-BE49-F238E27FC236}">
                  <a16:creationId xmlns:a16="http://schemas.microsoft.com/office/drawing/2014/main" id="{0B97297C-48DB-4C36-BD16-515D09175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2686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183">
              <a:extLst>
                <a:ext uri="{FF2B5EF4-FFF2-40B4-BE49-F238E27FC236}">
                  <a16:creationId xmlns:a16="http://schemas.microsoft.com/office/drawing/2014/main" id="{9B27CE3C-87BC-43DE-BB6B-9A42D455E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" y="2667"/>
              <a:ext cx="16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184">
              <a:extLst>
                <a:ext uri="{FF2B5EF4-FFF2-40B4-BE49-F238E27FC236}">
                  <a16:creationId xmlns:a16="http://schemas.microsoft.com/office/drawing/2014/main" id="{B0B12111-9B97-4687-9DB8-12FE24233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1" y="2650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185">
              <a:extLst>
                <a:ext uri="{FF2B5EF4-FFF2-40B4-BE49-F238E27FC236}">
                  <a16:creationId xmlns:a16="http://schemas.microsoft.com/office/drawing/2014/main" id="{BF5C2C24-4E7E-47EE-A3BB-6B82A76E3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2631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Line 186">
              <a:extLst>
                <a:ext uri="{FF2B5EF4-FFF2-40B4-BE49-F238E27FC236}">
                  <a16:creationId xmlns:a16="http://schemas.microsoft.com/office/drawing/2014/main" id="{09D8F99B-7063-43CE-8BF1-AB03A0CEC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2612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Line 187">
              <a:extLst>
                <a:ext uri="{FF2B5EF4-FFF2-40B4-BE49-F238E27FC236}">
                  <a16:creationId xmlns:a16="http://schemas.microsoft.com/office/drawing/2014/main" id="{3DD6EA7F-B6D1-4172-BEF2-393BA4958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2593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Line 188">
              <a:extLst>
                <a:ext uri="{FF2B5EF4-FFF2-40B4-BE49-F238E27FC236}">
                  <a16:creationId xmlns:a16="http://schemas.microsoft.com/office/drawing/2014/main" id="{9445C3FC-DF5E-4D14-8763-E5D57866C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2575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Line 189">
              <a:extLst>
                <a:ext uri="{FF2B5EF4-FFF2-40B4-BE49-F238E27FC236}">
                  <a16:creationId xmlns:a16="http://schemas.microsoft.com/office/drawing/2014/main" id="{F5B68CA6-9A0B-43BD-BB0A-EB1B49C8A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1" y="2556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Line 190">
              <a:extLst>
                <a:ext uri="{FF2B5EF4-FFF2-40B4-BE49-F238E27FC236}">
                  <a16:creationId xmlns:a16="http://schemas.microsoft.com/office/drawing/2014/main" id="{FFE253D4-5E5A-4C69-BCB3-15DA76BE0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" y="2538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Line 191">
              <a:extLst>
                <a:ext uri="{FF2B5EF4-FFF2-40B4-BE49-F238E27FC236}">
                  <a16:creationId xmlns:a16="http://schemas.microsoft.com/office/drawing/2014/main" id="{94D98798-75BE-4603-83D9-6C29D6862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" y="2519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Line 192">
              <a:extLst>
                <a:ext uri="{FF2B5EF4-FFF2-40B4-BE49-F238E27FC236}">
                  <a16:creationId xmlns:a16="http://schemas.microsoft.com/office/drawing/2014/main" id="{5EEA83E1-E8A5-4C61-BFB2-CEBD9380D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2500"/>
              <a:ext cx="16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193">
              <a:extLst>
                <a:ext uri="{FF2B5EF4-FFF2-40B4-BE49-F238E27FC236}">
                  <a16:creationId xmlns:a16="http://schemas.microsoft.com/office/drawing/2014/main" id="{F53441A0-34E0-421C-AE89-9F370D6B8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2482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Line 194">
              <a:extLst>
                <a:ext uri="{FF2B5EF4-FFF2-40B4-BE49-F238E27FC236}">
                  <a16:creationId xmlns:a16="http://schemas.microsoft.com/office/drawing/2014/main" id="{DFB3DB3C-003B-44B5-9119-356FD9039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2463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Line 195">
              <a:extLst>
                <a:ext uri="{FF2B5EF4-FFF2-40B4-BE49-F238E27FC236}">
                  <a16:creationId xmlns:a16="http://schemas.microsoft.com/office/drawing/2014/main" id="{4D1BF5F0-20C5-4B9C-AD15-C1180DD34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" y="2445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Line 196">
              <a:extLst>
                <a:ext uri="{FF2B5EF4-FFF2-40B4-BE49-F238E27FC236}">
                  <a16:creationId xmlns:a16="http://schemas.microsoft.com/office/drawing/2014/main" id="{8F79D457-3D07-4E04-A986-ABD4E9CCB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" y="2693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Line 197">
              <a:extLst>
                <a:ext uri="{FF2B5EF4-FFF2-40B4-BE49-F238E27FC236}">
                  <a16:creationId xmlns:a16="http://schemas.microsoft.com/office/drawing/2014/main" id="{128BBDA3-3C7B-4CCA-A3CF-C8D45DFB4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2673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Line 198">
              <a:extLst>
                <a:ext uri="{FF2B5EF4-FFF2-40B4-BE49-F238E27FC236}">
                  <a16:creationId xmlns:a16="http://schemas.microsoft.com/office/drawing/2014/main" id="{3A2B06EB-9EF4-4D17-95D0-46716F99C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654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Line 199">
              <a:extLst>
                <a:ext uri="{FF2B5EF4-FFF2-40B4-BE49-F238E27FC236}">
                  <a16:creationId xmlns:a16="http://schemas.microsoft.com/office/drawing/2014/main" id="{5F10119C-7A4C-4B99-B7D1-0A3493F51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2634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Line 200">
              <a:extLst>
                <a:ext uri="{FF2B5EF4-FFF2-40B4-BE49-F238E27FC236}">
                  <a16:creationId xmlns:a16="http://schemas.microsoft.com/office/drawing/2014/main" id="{760CB07F-AFE6-4C58-BFF8-68C5A0EDC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2615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Line 201">
              <a:extLst>
                <a:ext uri="{FF2B5EF4-FFF2-40B4-BE49-F238E27FC236}">
                  <a16:creationId xmlns:a16="http://schemas.microsoft.com/office/drawing/2014/main" id="{E1A80BAC-EE1C-4D09-BD46-7C7B57376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2595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Line 202">
              <a:extLst>
                <a:ext uri="{FF2B5EF4-FFF2-40B4-BE49-F238E27FC236}">
                  <a16:creationId xmlns:a16="http://schemas.microsoft.com/office/drawing/2014/main" id="{3DAEE85F-A11A-4974-8EA8-18717A297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3" y="2575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Line 203">
              <a:extLst>
                <a:ext uri="{FF2B5EF4-FFF2-40B4-BE49-F238E27FC236}">
                  <a16:creationId xmlns:a16="http://schemas.microsoft.com/office/drawing/2014/main" id="{B4438DF8-C1DA-4B72-8F16-4BF4793C8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1" y="2556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Line 204">
              <a:extLst>
                <a:ext uri="{FF2B5EF4-FFF2-40B4-BE49-F238E27FC236}">
                  <a16:creationId xmlns:a16="http://schemas.microsoft.com/office/drawing/2014/main" id="{6BF14396-24C2-48B3-BA62-D311EA7B1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537"/>
              <a:ext cx="16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Line 205">
              <a:extLst>
                <a:ext uri="{FF2B5EF4-FFF2-40B4-BE49-F238E27FC236}">
                  <a16:creationId xmlns:a16="http://schemas.microsoft.com/office/drawing/2014/main" id="{8F348CE2-B302-4F08-8E25-71E63E066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517"/>
              <a:ext cx="17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Line 206">
              <a:extLst>
                <a:ext uri="{FF2B5EF4-FFF2-40B4-BE49-F238E27FC236}">
                  <a16:creationId xmlns:a16="http://schemas.microsoft.com/office/drawing/2014/main" id="{B600B4B4-F3A7-4BDF-AE99-D68951146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2498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Line 207">
              <a:extLst>
                <a:ext uri="{FF2B5EF4-FFF2-40B4-BE49-F238E27FC236}">
                  <a16:creationId xmlns:a16="http://schemas.microsoft.com/office/drawing/2014/main" id="{1D68ED7E-4F0E-4BAA-B3BF-7F225B496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2478"/>
              <a:ext cx="16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Line 208">
              <a:extLst>
                <a:ext uri="{FF2B5EF4-FFF2-40B4-BE49-F238E27FC236}">
                  <a16:creationId xmlns:a16="http://schemas.microsoft.com/office/drawing/2014/main" id="{1ADE937B-3B72-4756-81AF-7137ACEFF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5" y="2459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Line 209">
              <a:extLst>
                <a:ext uri="{FF2B5EF4-FFF2-40B4-BE49-F238E27FC236}">
                  <a16:creationId xmlns:a16="http://schemas.microsoft.com/office/drawing/2014/main" id="{CB5AD54D-79F4-48A5-A92A-F5C0D1D3D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" y="2439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Line 210">
              <a:extLst>
                <a:ext uri="{FF2B5EF4-FFF2-40B4-BE49-F238E27FC236}">
                  <a16:creationId xmlns:a16="http://schemas.microsoft.com/office/drawing/2014/main" id="{AB0BADB0-9935-4C8E-AE19-08359C70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0" y="2419"/>
              <a:ext cx="16" cy="2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Line 211">
              <a:extLst>
                <a:ext uri="{FF2B5EF4-FFF2-40B4-BE49-F238E27FC236}">
                  <a16:creationId xmlns:a16="http://schemas.microsoft.com/office/drawing/2014/main" id="{60C99701-50CE-458F-9211-7A3ADB963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400"/>
              <a:ext cx="17" cy="21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2496022F-D948-4F01-824C-6CDBF3F5A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384"/>
              <a:ext cx="511" cy="373"/>
            </a:xfrm>
            <a:custGeom>
              <a:avLst/>
              <a:gdLst>
                <a:gd name="T0" fmla="*/ 0 w 511"/>
                <a:gd name="T1" fmla="*/ 349 h 373"/>
                <a:gd name="T2" fmla="*/ 21 w 511"/>
                <a:gd name="T3" fmla="*/ 373 h 373"/>
                <a:gd name="T4" fmla="*/ 511 w 511"/>
                <a:gd name="T5" fmla="*/ 22 h 373"/>
                <a:gd name="T6" fmla="*/ 491 w 511"/>
                <a:gd name="T7" fmla="*/ 0 h 373"/>
                <a:gd name="T8" fmla="*/ 0 w 511"/>
                <a:gd name="T9" fmla="*/ 3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373"/>
                <a:gd name="T17" fmla="*/ 511 w 511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373">
                  <a:moveTo>
                    <a:pt x="0" y="349"/>
                  </a:moveTo>
                  <a:lnTo>
                    <a:pt x="21" y="373"/>
                  </a:lnTo>
                  <a:lnTo>
                    <a:pt x="511" y="22"/>
                  </a:lnTo>
                  <a:lnTo>
                    <a:pt x="491" y="0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539F1306-855B-4A63-AC4C-44ABA2365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428"/>
              <a:ext cx="509" cy="373"/>
            </a:xfrm>
            <a:custGeom>
              <a:avLst/>
              <a:gdLst>
                <a:gd name="T0" fmla="*/ 0 w 509"/>
                <a:gd name="T1" fmla="*/ 349 h 373"/>
                <a:gd name="T2" fmla="*/ 21 w 509"/>
                <a:gd name="T3" fmla="*/ 373 h 373"/>
                <a:gd name="T4" fmla="*/ 509 w 509"/>
                <a:gd name="T5" fmla="*/ 21 h 373"/>
                <a:gd name="T6" fmla="*/ 490 w 509"/>
                <a:gd name="T7" fmla="*/ 0 h 373"/>
                <a:gd name="T8" fmla="*/ 0 w 509"/>
                <a:gd name="T9" fmla="*/ 3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373"/>
                <a:gd name="T17" fmla="*/ 509 w 50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373">
                  <a:moveTo>
                    <a:pt x="0" y="349"/>
                  </a:moveTo>
                  <a:lnTo>
                    <a:pt x="21" y="373"/>
                  </a:lnTo>
                  <a:lnTo>
                    <a:pt x="509" y="21"/>
                  </a:lnTo>
                  <a:lnTo>
                    <a:pt x="490" y="0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71BD4B28-E3F5-4795-B6F3-0F1E65A64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473"/>
              <a:ext cx="509" cy="374"/>
            </a:xfrm>
            <a:custGeom>
              <a:avLst/>
              <a:gdLst>
                <a:gd name="T0" fmla="*/ 0 w 509"/>
                <a:gd name="T1" fmla="*/ 349 h 374"/>
                <a:gd name="T2" fmla="*/ 21 w 509"/>
                <a:gd name="T3" fmla="*/ 374 h 374"/>
                <a:gd name="T4" fmla="*/ 509 w 509"/>
                <a:gd name="T5" fmla="*/ 20 h 374"/>
                <a:gd name="T6" fmla="*/ 491 w 509"/>
                <a:gd name="T7" fmla="*/ 0 h 374"/>
                <a:gd name="T8" fmla="*/ 0 w 509"/>
                <a:gd name="T9" fmla="*/ 349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374"/>
                <a:gd name="T17" fmla="*/ 509 w 509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374">
                  <a:moveTo>
                    <a:pt x="0" y="349"/>
                  </a:moveTo>
                  <a:lnTo>
                    <a:pt x="21" y="374"/>
                  </a:lnTo>
                  <a:lnTo>
                    <a:pt x="509" y="20"/>
                  </a:lnTo>
                  <a:lnTo>
                    <a:pt x="491" y="0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BC8DBCAD-E0D3-49F9-91A4-27428B455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726"/>
              <a:ext cx="15" cy="23"/>
            </a:xfrm>
            <a:custGeom>
              <a:avLst/>
              <a:gdLst>
                <a:gd name="T0" fmla="*/ 21 w 14"/>
                <a:gd name="T1" fmla="*/ 0 h 21"/>
                <a:gd name="T2" fmla="*/ 4 w 14"/>
                <a:gd name="T3" fmla="*/ 5 h 21"/>
                <a:gd name="T4" fmla="*/ 1 w 14"/>
                <a:gd name="T5" fmla="*/ 22 h 21"/>
                <a:gd name="T6" fmla="*/ 4 w 14"/>
                <a:gd name="T7" fmla="*/ 26 h 21"/>
                <a:gd name="T8" fmla="*/ 19 w 14"/>
                <a:gd name="T9" fmla="*/ 37 h 21"/>
                <a:gd name="T10" fmla="*/ 29 w 14"/>
                <a:gd name="T11" fmla="*/ 56 h 21"/>
                <a:gd name="T12" fmla="*/ 19 w 14"/>
                <a:gd name="T13" fmla="*/ 24 h 21"/>
                <a:gd name="T14" fmla="*/ 21 w 14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"/>
                <a:gd name="T26" fmla="*/ 14 w 1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">
                  <a:moveTo>
                    <a:pt x="10" y="0"/>
                  </a:moveTo>
                  <a:cubicBezTo>
                    <a:pt x="8" y="1"/>
                    <a:pt x="6" y="3"/>
                    <a:pt x="4" y="5"/>
                  </a:cubicBezTo>
                  <a:cubicBezTo>
                    <a:pt x="3" y="6"/>
                    <a:pt x="0" y="7"/>
                    <a:pt x="1" y="8"/>
                  </a:cubicBezTo>
                  <a:cubicBezTo>
                    <a:pt x="2" y="9"/>
                    <a:pt x="4" y="10"/>
                    <a:pt x="4" y="10"/>
                  </a:cubicBezTo>
                  <a:cubicBezTo>
                    <a:pt x="6" y="11"/>
                    <a:pt x="7" y="12"/>
                    <a:pt x="8" y="14"/>
                  </a:cubicBezTo>
                  <a:cubicBezTo>
                    <a:pt x="10" y="16"/>
                    <a:pt x="12" y="19"/>
                    <a:pt x="14" y="21"/>
                  </a:cubicBezTo>
                  <a:cubicBezTo>
                    <a:pt x="11" y="17"/>
                    <a:pt x="9" y="14"/>
                    <a:pt x="8" y="9"/>
                  </a:cubicBezTo>
                  <a:cubicBezTo>
                    <a:pt x="7" y="8"/>
                    <a:pt x="8" y="1"/>
                    <a:pt x="10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D5376F38-BE71-429C-8B9A-1DB9D9CC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703"/>
              <a:ext cx="13" cy="25"/>
            </a:xfrm>
            <a:custGeom>
              <a:avLst/>
              <a:gdLst>
                <a:gd name="T0" fmla="*/ 26 w 12"/>
                <a:gd name="T1" fmla="*/ 0 h 23"/>
                <a:gd name="T2" fmla="*/ 3 w 12"/>
                <a:gd name="T3" fmla="*/ 5 h 23"/>
                <a:gd name="T4" fmla="*/ 0 w 12"/>
                <a:gd name="T5" fmla="*/ 20 h 23"/>
                <a:gd name="T6" fmla="*/ 2 w 12"/>
                <a:gd name="T7" fmla="*/ 24 h 23"/>
                <a:gd name="T8" fmla="*/ 17 w 12"/>
                <a:gd name="T9" fmla="*/ 36 h 23"/>
                <a:gd name="T10" fmla="*/ 22 w 12"/>
                <a:gd name="T11" fmla="*/ 50 h 23"/>
                <a:gd name="T12" fmla="*/ 28 w 12"/>
                <a:gd name="T13" fmla="*/ 58 h 23"/>
                <a:gd name="T14" fmla="*/ 18 w 12"/>
                <a:gd name="T15" fmla="*/ 24 h 23"/>
                <a:gd name="T16" fmla="*/ 20 w 12"/>
                <a:gd name="T17" fmla="*/ 3 h 23"/>
                <a:gd name="T18" fmla="*/ 24 w 12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3"/>
                <a:gd name="T32" fmla="*/ 12 w 1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3">
                  <a:moveTo>
                    <a:pt x="11" y="0"/>
                  </a:moveTo>
                  <a:cubicBezTo>
                    <a:pt x="9" y="2"/>
                    <a:pt x="6" y="3"/>
                    <a:pt x="3" y="5"/>
                  </a:cubicBezTo>
                  <a:cubicBezTo>
                    <a:pt x="3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3" y="12"/>
                    <a:pt x="4" y="13"/>
                    <a:pt x="6" y="15"/>
                  </a:cubicBezTo>
                  <a:cubicBezTo>
                    <a:pt x="7" y="17"/>
                    <a:pt x="8" y="18"/>
                    <a:pt x="9" y="20"/>
                  </a:cubicBezTo>
                  <a:cubicBezTo>
                    <a:pt x="10" y="21"/>
                    <a:pt x="11" y="22"/>
                    <a:pt x="12" y="23"/>
                  </a:cubicBezTo>
                  <a:cubicBezTo>
                    <a:pt x="9" y="19"/>
                    <a:pt x="7" y="14"/>
                    <a:pt x="7" y="10"/>
                  </a:cubicBezTo>
                  <a:cubicBezTo>
                    <a:pt x="7" y="7"/>
                    <a:pt x="6" y="5"/>
                    <a:pt x="8" y="3"/>
                  </a:cubicBezTo>
                  <a:cubicBezTo>
                    <a:pt x="8" y="1"/>
                    <a:pt x="9" y="1"/>
                    <a:pt x="10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1B21182A-0C06-407B-A4A3-6FD6D22DE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683"/>
              <a:ext cx="13" cy="21"/>
            </a:xfrm>
            <a:custGeom>
              <a:avLst/>
              <a:gdLst>
                <a:gd name="T0" fmla="*/ 26 w 12"/>
                <a:gd name="T1" fmla="*/ 0 h 19"/>
                <a:gd name="T2" fmla="*/ 1 w 12"/>
                <a:gd name="T3" fmla="*/ 21 h 19"/>
                <a:gd name="T4" fmla="*/ 0 w 12"/>
                <a:gd name="T5" fmla="*/ 23 h 19"/>
                <a:gd name="T6" fmla="*/ 3 w 12"/>
                <a:gd name="T7" fmla="*/ 31 h 19"/>
                <a:gd name="T8" fmla="*/ 18 w 12"/>
                <a:gd name="T9" fmla="*/ 49 h 19"/>
                <a:gd name="T10" fmla="*/ 24 w 12"/>
                <a:gd name="T11" fmla="*/ 56 h 19"/>
                <a:gd name="T12" fmla="*/ 20 w 12"/>
                <a:gd name="T13" fmla="*/ 25 h 19"/>
                <a:gd name="T14" fmla="*/ 28 w 1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9"/>
                <a:gd name="T26" fmla="*/ 12 w 1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9">
                  <a:moveTo>
                    <a:pt x="11" y="0"/>
                  </a:moveTo>
                  <a:cubicBezTo>
                    <a:pt x="8" y="2"/>
                    <a:pt x="4" y="4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3" y="11"/>
                    <a:pt x="3" y="11"/>
                  </a:cubicBezTo>
                  <a:cubicBezTo>
                    <a:pt x="5" y="13"/>
                    <a:pt x="6" y="15"/>
                    <a:pt x="7" y="16"/>
                  </a:cubicBezTo>
                  <a:cubicBezTo>
                    <a:pt x="8" y="17"/>
                    <a:pt x="9" y="19"/>
                    <a:pt x="10" y="19"/>
                  </a:cubicBezTo>
                  <a:cubicBezTo>
                    <a:pt x="9" y="16"/>
                    <a:pt x="8" y="13"/>
                    <a:pt x="8" y="9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0A4364D7-34C4-4412-8409-5FFA1C2D2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662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37C747AE-7EC2-4A73-8FD6-95101CF19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2643"/>
              <a:ext cx="12" cy="21"/>
            </a:xfrm>
            <a:custGeom>
              <a:avLst/>
              <a:gdLst>
                <a:gd name="T0" fmla="*/ 25 w 11"/>
                <a:gd name="T1" fmla="*/ 0 h 19"/>
                <a:gd name="T2" fmla="*/ 0 w 11"/>
                <a:gd name="T3" fmla="*/ 21 h 19"/>
                <a:gd name="T4" fmla="*/ 0 w 11"/>
                <a:gd name="T5" fmla="*/ 23 h 19"/>
                <a:gd name="T6" fmla="*/ 2 w 11"/>
                <a:gd name="T7" fmla="*/ 31 h 19"/>
                <a:gd name="T8" fmla="*/ 19 w 11"/>
                <a:gd name="T9" fmla="*/ 49 h 19"/>
                <a:gd name="T10" fmla="*/ 23 w 11"/>
                <a:gd name="T11" fmla="*/ 56 h 19"/>
                <a:gd name="T12" fmla="*/ 19 w 11"/>
                <a:gd name="T13" fmla="*/ 25 h 19"/>
                <a:gd name="T14" fmla="*/ 27 w 11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9"/>
                <a:gd name="T26" fmla="*/ 11 w 1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9">
                  <a:moveTo>
                    <a:pt x="10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2" y="11"/>
                    <a:pt x="2" y="11"/>
                  </a:cubicBezTo>
                  <a:cubicBezTo>
                    <a:pt x="4" y="13"/>
                    <a:pt x="5" y="14"/>
                    <a:pt x="7" y="16"/>
                  </a:cubicBezTo>
                  <a:cubicBezTo>
                    <a:pt x="7" y="17"/>
                    <a:pt x="8" y="19"/>
                    <a:pt x="9" y="19"/>
                  </a:cubicBezTo>
                  <a:cubicBezTo>
                    <a:pt x="8" y="16"/>
                    <a:pt x="7" y="13"/>
                    <a:pt x="7" y="9"/>
                  </a:cubicBezTo>
                  <a:cubicBezTo>
                    <a:pt x="7" y="7"/>
                    <a:pt x="8" y="1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D09586B6-7DA3-46A6-85FB-D61CE48E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623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4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0266FC7F-73F4-42CE-A355-67BD5B9CF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603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7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65753159-6FB6-4AF7-BD2B-5F34EF25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584"/>
              <a:ext cx="13" cy="22"/>
            </a:xfrm>
            <a:custGeom>
              <a:avLst/>
              <a:gdLst>
                <a:gd name="T0" fmla="*/ 64 w 11"/>
                <a:gd name="T1" fmla="*/ 0 h 20"/>
                <a:gd name="T2" fmla="*/ 0 w 11"/>
                <a:gd name="T3" fmla="*/ 23 h 20"/>
                <a:gd name="T4" fmla="*/ 0 w 11"/>
                <a:gd name="T5" fmla="*/ 23 h 20"/>
                <a:gd name="T6" fmla="*/ 21 w 11"/>
                <a:gd name="T7" fmla="*/ 32 h 20"/>
                <a:gd name="T8" fmla="*/ 41 w 11"/>
                <a:gd name="T9" fmla="*/ 48 h 20"/>
                <a:gd name="T10" fmla="*/ 64 w 11"/>
                <a:gd name="T11" fmla="*/ 57 h 20"/>
                <a:gd name="T12" fmla="*/ 48 w 11"/>
                <a:gd name="T13" fmla="*/ 26 h 20"/>
                <a:gd name="T14" fmla="*/ 6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4"/>
                    <a:pt x="5" y="15"/>
                    <a:pt x="7" y="17"/>
                  </a:cubicBezTo>
                  <a:cubicBezTo>
                    <a:pt x="8" y="18"/>
                    <a:pt x="8" y="19"/>
                    <a:pt x="10" y="20"/>
                  </a:cubicBezTo>
                  <a:cubicBezTo>
                    <a:pt x="8" y="17"/>
                    <a:pt x="7" y="13"/>
                    <a:pt x="8" y="10"/>
                  </a:cubicBezTo>
                  <a:cubicBezTo>
                    <a:pt x="8" y="7"/>
                    <a:pt x="8" y="1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CBF821BC-3F86-48D3-9EDB-B29F3C4F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2565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1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7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4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3"/>
                    <a:pt x="6" y="15"/>
                    <a:pt x="7" y="16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6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B1E9BD66-F103-4330-B084-0CD13A323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769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7" y="3"/>
                    <a:pt x="4" y="5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7"/>
                    <a:pt x="8" y="14"/>
                    <a:pt x="8" y="10"/>
                  </a:cubicBezTo>
                  <a:cubicBezTo>
                    <a:pt x="8" y="7"/>
                    <a:pt x="8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4886E0C0-0FE3-4B4D-B06F-BB667B70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752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21 w 12"/>
                <a:gd name="T7" fmla="*/ 32 h 20"/>
                <a:gd name="T8" fmla="*/ 37 w 12"/>
                <a:gd name="T9" fmla="*/ 48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9492633D-E2F3-428B-8699-CEC245BE0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815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20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1" y="8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5" y="14"/>
                    <a:pt x="6" y="15"/>
                    <a:pt x="8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64553B6C-F600-4CF7-A196-EEBBA3C90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798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3201B6AC-2D39-477B-B552-5AB13FF83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781"/>
              <a:ext cx="14" cy="23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37 h 20"/>
                <a:gd name="T4" fmla="*/ 0 w 12"/>
                <a:gd name="T5" fmla="*/ 37 h 20"/>
                <a:gd name="T6" fmla="*/ 21 w 12"/>
                <a:gd name="T7" fmla="*/ 56 h 20"/>
                <a:gd name="T8" fmla="*/ 37 w 12"/>
                <a:gd name="T9" fmla="*/ 79 h 20"/>
                <a:gd name="T10" fmla="*/ 56 w 12"/>
                <a:gd name="T11" fmla="*/ 91 h 20"/>
                <a:gd name="T12" fmla="*/ 43 w 12"/>
                <a:gd name="T13" fmla="*/ 49 h 20"/>
                <a:gd name="T14" fmla="*/ 65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28ED88B5-288A-4EFD-9EAE-2470E87C5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765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1 h 20"/>
                <a:gd name="T4" fmla="*/ 1 w 12"/>
                <a:gd name="T5" fmla="*/ 23 h 20"/>
                <a:gd name="T6" fmla="*/ 3 w 12"/>
                <a:gd name="T7" fmla="*/ 32 h 20"/>
                <a:gd name="T8" fmla="*/ 20 w 12"/>
                <a:gd name="T9" fmla="*/ 47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3"/>
                    <a:pt x="6" y="15"/>
                    <a:pt x="8" y="16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6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80DDE341-D5EF-407D-9460-DDBE7445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748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1 w 12"/>
                <a:gd name="T5" fmla="*/ 25 h 20"/>
                <a:gd name="T6" fmla="*/ 3 w 12"/>
                <a:gd name="T7" fmla="*/ 32 h 20"/>
                <a:gd name="T8" fmla="*/ 20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5" y="14"/>
                    <a:pt x="6" y="15"/>
                    <a:pt x="8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7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E56862B1-38E8-4662-BF09-53FD410D0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732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8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5CB59E14-4E03-4DBF-90CE-A7AE4C329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715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21 w 12"/>
                <a:gd name="T7" fmla="*/ 32 h 20"/>
                <a:gd name="T8" fmla="*/ 37 w 12"/>
                <a:gd name="T9" fmla="*/ 48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7" y="3"/>
                    <a:pt x="4" y="5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7"/>
                    <a:pt x="8" y="14"/>
                    <a:pt x="8" y="10"/>
                  </a:cubicBezTo>
                  <a:cubicBezTo>
                    <a:pt x="8" y="7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4110CD8-2512-424A-94C7-A6AE3BF21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697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1 w 12"/>
                <a:gd name="T5" fmla="*/ 25 h 20"/>
                <a:gd name="T6" fmla="*/ 3 w 12"/>
                <a:gd name="T7" fmla="*/ 32 h 20"/>
                <a:gd name="T8" fmla="*/ 20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5" y="14"/>
                    <a:pt x="6" y="15"/>
                    <a:pt x="8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8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77834A30-DB94-4214-A25F-AD774CEA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82"/>
              <a:ext cx="12" cy="22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23 h 20"/>
                <a:gd name="T4" fmla="*/ 0 w 11"/>
                <a:gd name="T5" fmla="*/ 23 h 20"/>
                <a:gd name="T6" fmla="*/ 2 w 11"/>
                <a:gd name="T7" fmla="*/ 32 h 20"/>
                <a:gd name="T8" fmla="*/ 19 w 11"/>
                <a:gd name="T9" fmla="*/ 48 h 20"/>
                <a:gd name="T10" fmla="*/ 23 w 11"/>
                <a:gd name="T11" fmla="*/ 57 h 20"/>
                <a:gd name="T12" fmla="*/ 19 w 11"/>
                <a:gd name="T13" fmla="*/ 26 h 20"/>
                <a:gd name="T14" fmla="*/ 2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2" y="12"/>
                  </a:cubicBezTo>
                  <a:cubicBezTo>
                    <a:pt x="4" y="13"/>
                    <a:pt x="5" y="15"/>
                    <a:pt x="7" y="17"/>
                  </a:cubicBezTo>
                  <a:cubicBezTo>
                    <a:pt x="7" y="18"/>
                    <a:pt x="8" y="19"/>
                    <a:pt x="9" y="20"/>
                  </a:cubicBezTo>
                  <a:cubicBezTo>
                    <a:pt x="8" y="17"/>
                    <a:pt x="7" y="13"/>
                    <a:pt x="7" y="10"/>
                  </a:cubicBezTo>
                  <a:cubicBezTo>
                    <a:pt x="8" y="7"/>
                    <a:pt x="8" y="1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68CADBB4-A5D2-44AC-8E33-571C8B11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2665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1 h 20"/>
                <a:gd name="T4" fmla="*/ 0 w 12"/>
                <a:gd name="T5" fmla="*/ 23 h 20"/>
                <a:gd name="T6" fmla="*/ 21 w 12"/>
                <a:gd name="T7" fmla="*/ 32 h 20"/>
                <a:gd name="T8" fmla="*/ 37 w 12"/>
                <a:gd name="T9" fmla="*/ 47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7" y="3"/>
                    <a:pt x="4" y="4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6" y="15"/>
                    <a:pt x="7" y="16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6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D76C7328-B95B-4CA6-9A03-5663B9DC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647"/>
              <a:ext cx="13" cy="23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37 h 20"/>
                <a:gd name="T4" fmla="*/ 0 w 12"/>
                <a:gd name="T5" fmla="*/ 43 h 20"/>
                <a:gd name="T6" fmla="*/ 3 w 12"/>
                <a:gd name="T7" fmla="*/ 56 h 20"/>
                <a:gd name="T8" fmla="*/ 18 w 12"/>
                <a:gd name="T9" fmla="*/ 79 h 20"/>
                <a:gd name="T10" fmla="*/ 24 w 12"/>
                <a:gd name="T11" fmla="*/ 91 h 20"/>
                <a:gd name="T12" fmla="*/ 20 w 12"/>
                <a:gd name="T13" fmla="*/ 49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7" y="3"/>
                    <a:pt x="4" y="5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7"/>
                    <a:pt x="8" y="14"/>
                    <a:pt x="8" y="10"/>
                  </a:cubicBezTo>
                  <a:cubicBezTo>
                    <a:pt x="8" y="8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EDEBDD7-E374-430B-9D73-AF928B0BF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632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063F2FDD-690D-49AD-9FEB-21C88D86F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614"/>
              <a:ext cx="13" cy="22"/>
            </a:xfrm>
            <a:custGeom>
              <a:avLst/>
              <a:gdLst>
                <a:gd name="T0" fmla="*/ 64 w 11"/>
                <a:gd name="T1" fmla="*/ 0 h 20"/>
                <a:gd name="T2" fmla="*/ 0 w 11"/>
                <a:gd name="T3" fmla="*/ 23 h 20"/>
                <a:gd name="T4" fmla="*/ 0 w 11"/>
                <a:gd name="T5" fmla="*/ 25 h 20"/>
                <a:gd name="T6" fmla="*/ 2 w 11"/>
                <a:gd name="T7" fmla="*/ 32 h 20"/>
                <a:gd name="T8" fmla="*/ 41 w 11"/>
                <a:gd name="T9" fmla="*/ 48 h 20"/>
                <a:gd name="T10" fmla="*/ 57 w 11"/>
                <a:gd name="T11" fmla="*/ 57 h 20"/>
                <a:gd name="T12" fmla="*/ 41 w 11"/>
                <a:gd name="T13" fmla="*/ 26 h 20"/>
                <a:gd name="T14" fmla="*/ 6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2" y="12"/>
                    <a:pt x="2" y="12"/>
                  </a:cubicBezTo>
                  <a:cubicBezTo>
                    <a:pt x="4" y="14"/>
                    <a:pt x="5" y="15"/>
                    <a:pt x="7" y="17"/>
                  </a:cubicBezTo>
                  <a:cubicBezTo>
                    <a:pt x="7" y="18"/>
                    <a:pt x="8" y="19"/>
                    <a:pt x="9" y="20"/>
                  </a:cubicBezTo>
                  <a:cubicBezTo>
                    <a:pt x="8" y="17"/>
                    <a:pt x="7" y="13"/>
                    <a:pt x="7" y="10"/>
                  </a:cubicBezTo>
                  <a:cubicBezTo>
                    <a:pt x="8" y="7"/>
                    <a:pt x="8" y="2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8D4CC3C6-3BF0-4A5C-820E-A7A55EBF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597"/>
              <a:ext cx="12" cy="23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37 h 20"/>
                <a:gd name="T4" fmla="*/ 0 w 11"/>
                <a:gd name="T5" fmla="*/ 43 h 20"/>
                <a:gd name="T6" fmla="*/ 2 w 11"/>
                <a:gd name="T7" fmla="*/ 56 h 20"/>
                <a:gd name="T8" fmla="*/ 19 w 11"/>
                <a:gd name="T9" fmla="*/ 79 h 20"/>
                <a:gd name="T10" fmla="*/ 23 w 11"/>
                <a:gd name="T11" fmla="*/ 91 h 20"/>
                <a:gd name="T12" fmla="*/ 19 w 11"/>
                <a:gd name="T13" fmla="*/ 49 h 20"/>
                <a:gd name="T14" fmla="*/ 27 w 11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2" y="12"/>
                    <a:pt x="2" y="12"/>
                  </a:cubicBezTo>
                  <a:cubicBezTo>
                    <a:pt x="4" y="14"/>
                    <a:pt x="5" y="15"/>
                    <a:pt x="7" y="17"/>
                  </a:cubicBezTo>
                  <a:cubicBezTo>
                    <a:pt x="7" y="18"/>
                    <a:pt x="8" y="19"/>
                    <a:pt x="9" y="20"/>
                  </a:cubicBezTo>
                  <a:cubicBezTo>
                    <a:pt x="8" y="17"/>
                    <a:pt x="7" y="14"/>
                    <a:pt x="7" y="10"/>
                  </a:cubicBezTo>
                  <a:cubicBezTo>
                    <a:pt x="8" y="8"/>
                    <a:pt x="8" y="2"/>
                    <a:pt x="11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D6DDAB1D-938C-464A-8612-45F631F8B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582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1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7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4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6" y="15"/>
                    <a:pt x="7" y="16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6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FF80050-2173-4F78-9985-35D4F4737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565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1 h 20"/>
                <a:gd name="T4" fmla="*/ 0 w 12"/>
                <a:gd name="T5" fmla="*/ 23 h 20"/>
                <a:gd name="T6" fmla="*/ 21 w 12"/>
                <a:gd name="T7" fmla="*/ 32 h 20"/>
                <a:gd name="T8" fmla="*/ 37 w 12"/>
                <a:gd name="T9" fmla="*/ 47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4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3"/>
                    <a:pt x="6" y="15"/>
                    <a:pt x="7" y="16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ACFECD63-F888-4066-B8F1-2AD1165D6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549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1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7" y="3"/>
                    <a:pt x="4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7"/>
                    <a:pt x="8" y="13"/>
                    <a:pt x="8" y="10"/>
                  </a:cubicBezTo>
                  <a:cubicBezTo>
                    <a:pt x="8" y="7"/>
                    <a:pt x="8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C5C6A774-2E7A-4B4D-B4FA-82AFFEE7D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532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7" y="3"/>
                    <a:pt x="4" y="4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7"/>
                    <a:pt x="8" y="13"/>
                    <a:pt x="8" y="10"/>
                  </a:cubicBezTo>
                  <a:cubicBezTo>
                    <a:pt x="8" y="7"/>
                    <a:pt x="8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150AF427-EA5A-40F6-8C22-306CC05D3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2514"/>
              <a:ext cx="13" cy="23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37 h 20"/>
                <a:gd name="T4" fmla="*/ 0 w 12"/>
                <a:gd name="T5" fmla="*/ 43 h 20"/>
                <a:gd name="T6" fmla="*/ 3 w 12"/>
                <a:gd name="T7" fmla="*/ 56 h 20"/>
                <a:gd name="T8" fmla="*/ 18 w 12"/>
                <a:gd name="T9" fmla="*/ 79 h 20"/>
                <a:gd name="T10" fmla="*/ 24 w 12"/>
                <a:gd name="T11" fmla="*/ 91 h 20"/>
                <a:gd name="T12" fmla="*/ 20 w 12"/>
                <a:gd name="T13" fmla="*/ 49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8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FF4AD4D7-8955-427C-A953-514AFE85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498"/>
              <a:ext cx="12" cy="22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23 h 20"/>
                <a:gd name="T4" fmla="*/ 0 w 11"/>
                <a:gd name="T5" fmla="*/ 25 h 20"/>
                <a:gd name="T6" fmla="*/ 2 w 11"/>
                <a:gd name="T7" fmla="*/ 32 h 20"/>
                <a:gd name="T8" fmla="*/ 19 w 11"/>
                <a:gd name="T9" fmla="*/ 48 h 20"/>
                <a:gd name="T10" fmla="*/ 23 w 11"/>
                <a:gd name="T11" fmla="*/ 57 h 20"/>
                <a:gd name="T12" fmla="*/ 19 w 11"/>
                <a:gd name="T13" fmla="*/ 26 h 20"/>
                <a:gd name="T14" fmla="*/ 27 w 11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2" y="12"/>
                    <a:pt x="2" y="12"/>
                  </a:cubicBezTo>
                  <a:cubicBezTo>
                    <a:pt x="4" y="14"/>
                    <a:pt x="5" y="15"/>
                    <a:pt x="7" y="17"/>
                  </a:cubicBezTo>
                  <a:cubicBezTo>
                    <a:pt x="7" y="18"/>
                    <a:pt x="8" y="19"/>
                    <a:pt x="9" y="20"/>
                  </a:cubicBezTo>
                  <a:cubicBezTo>
                    <a:pt x="8" y="17"/>
                    <a:pt x="7" y="14"/>
                    <a:pt x="7" y="10"/>
                  </a:cubicBezTo>
                  <a:cubicBezTo>
                    <a:pt x="8" y="8"/>
                    <a:pt x="8" y="2"/>
                    <a:pt x="11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560AACB9-C1D7-4274-A970-A6D671A3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481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8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DCD350DC-D4F9-4791-8C88-DF0750A9B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733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CCDA2962-140B-4B5C-8D7A-32634C5E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2714"/>
              <a:ext cx="12" cy="22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23 h 20"/>
                <a:gd name="T4" fmla="*/ 0 w 11"/>
                <a:gd name="T5" fmla="*/ 23 h 20"/>
                <a:gd name="T6" fmla="*/ 2 w 11"/>
                <a:gd name="T7" fmla="*/ 32 h 20"/>
                <a:gd name="T8" fmla="*/ 19 w 11"/>
                <a:gd name="T9" fmla="*/ 48 h 20"/>
                <a:gd name="T10" fmla="*/ 23 w 11"/>
                <a:gd name="T11" fmla="*/ 57 h 20"/>
                <a:gd name="T12" fmla="*/ 19 w 11"/>
                <a:gd name="T13" fmla="*/ 26 h 20"/>
                <a:gd name="T14" fmla="*/ 2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2" y="12"/>
                  </a:cubicBezTo>
                  <a:cubicBezTo>
                    <a:pt x="4" y="13"/>
                    <a:pt x="5" y="15"/>
                    <a:pt x="7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8" y="17"/>
                    <a:pt x="7" y="13"/>
                    <a:pt x="7" y="10"/>
                  </a:cubicBezTo>
                  <a:cubicBezTo>
                    <a:pt x="8" y="7"/>
                    <a:pt x="8" y="1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16A71C0E-2D14-4AA6-ABE7-A2ED0F73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2695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83054D8-9860-4575-8150-0C7268643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676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7" y="3"/>
                    <a:pt x="4" y="4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35768898-77A7-44CC-8074-0C3A0681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658"/>
              <a:ext cx="13" cy="23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37 h 20"/>
                <a:gd name="T4" fmla="*/ 0 w 12"/>
                <a:gd name="T5" fmla="*/ 43 h 20"/>
                <a:gd name="T6" fmla="*/ 3 w 12"/>
                <a:gd name="T7" fmla="*/ 56 h 20"/>
                <a:gd name="T8" fmla="*/ 18 w 12"/>
                <a:gd name="T9" fmla="*/ 79 h 20"/>
                <a:gd name="T10" fmla="*/ 24 w 12"/>
                <a:gd name="T11" fmla="*/ 91 h 20"/>
                <a:gd name="T12" fmla="*/ 20 w 12"/>
                <a:gd name="T13" fmla="*/ 49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6DB9C591-C35F-43FF-8EE6-CDC21668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640"/>
              <a:ext cx="13" cy="21"/>
            </a:xfrm>
            <a:custGeom>
              <a:avLst/>
              <a:gdLst>
                <a:gd name="T0" fmla="*/ 26 w 12"/>
                <a:gd name="T1" fmla="*/ 0 h 19"/>
                <a:gd name="T2" fmla="*/ 1 w 12"/>
                <a:gd name="T3" fmla="*/ 21 h 19"/>
                <a:gd name="T4" fmla="*/ 0 w 12"/>
                <a:gd name="T5" fmla="*/ 23 h 19"/>
                <a:gd name="T6" fmla="*/ 3 w 12"/>
                <a:gd name="T7" fmla="*/ 31 h 19"/>
                <a:gd name="T8" fmla="*/ 18 w 12"/>
                <a:gd name="T9" fmla="*/ 49 h 19"/>
                <a:gd name="T10" fmla="*/ 24 w 12"/>
                <a:gd name="T11" fmla="*/ 56 h 19"/>
                <a:gd name="T12" fmla="*/ 20 w 12"/>
                <a:gd name="T13" fmla="*/ 25 h 19"/>
                <a:gd name="T14" fmla="*/ 28 w 1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9"/>
                <a:gd name="T26" fmla="*/ 12 w 1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9">
                  <a:moveTo>
                    <a:pt x="11" y="0"/>
                  </a:moveTo>
                  <a:cubicBezTo>
                    <a:pt x="8" y="2"/>
                    <a:pt x="4" y="4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3" y="11"/>
                    <a:pt x="3" y="11"/>
                  </a:cubicBezTo>
                  <a:cubicBezTo>
                    <a:pt x="5" y="13"/>
                    <a:pt x="6" y="15"/>
                    <a:pt x="7" y="16"/>
                  </a:cubicBezTo>
                  <a:cubicBezTo>
                    <a:pt x="8" y="17"/>
                    <a:pt x="9" y="19"/>
                    <a:pt x="10" y="19"/>
                  </a:cubicBezTo>
                  <a:cubicBezTo>
                    <a:pt x="9" y="16"/>
                    <a:pt x="8" y="13"/>
                    <a:pt x="8" y="9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68B42FCB-B9DA-4ABF-8AB3-568E709C2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621"/>
              <a:ext cx="14" cy="21"/>
            </a:xfrm>
            <a:custGeom>
              <a:avLst/>
              <a:gdLst>
                <a:gd name="T0" fmla="*/ 58 w 12"/>
                <a:gd name="T1" fmla="*/ 0 h 19"/>
                <a:gd name="T2" fmla="*/ 1 w 12"/>
                <a:gd name="T3" fmla="*/ 21 h 19"/>
                <a:gd name="T4" fmla="*/ 0 w 12"/>
                <a:gd name="T5" fmla="*/ 23 h 19"/>
                <a:gd name="T6" fmla="*/ 21 w 12"/>
                <a:gd name="T7" fmla="*/ 31 h 19"/>
                <a:gd name="T8" fmla="*/ 37 w 12"/>
                <a:gd name="T9" fmla="*/ 49 h 19"/>
                <a:gd name="T10" fmla="*/ 56 w 12"/>
                <a:gd name="T11" fmla="*/ 56 h 19"/>
                <a:gd name="T12" fmla="*/ 43 w 12"/>
                <a:gd name="T13" fmla="*/ 25 h 19"/>
                <a:gd name="T14" fmla="*/ 65 w 1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9"/>
                <a:gd name="T26" fmla="*/ 12 w 1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9">
                  <a:moveTo>
                    <a:pt x="11" y="0"/>
                  </a:moveTo>
                  <a:cubicBezTo>
                    <a:pt x="8" y="2"/>
                    <a:pt x="4" y="4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3" y="11"/>
                    <a:pt x="3" y="11"/>
                  </a:cubicBezTo>
                  <a:cubicBezTo>
                    <a:pt x="5" y="13"/>
                    <a:pt x="6" y="15"/>
                    <a:pt x="7" y="16"/>
                  </a:cubicBezTo>
                  <a:cubicBezTo>
                    <a:pt x="8" y="17"/>
                    <a:pt x="9" y="19"/>
                    <a:pt x="10" y="19"/>
                  </a:cubicBezTo>
                  <a:cubicBezTo>
                    <a:pt x="9" y="16"/>
                    <a:pt x="8" y="13"/>
                    <a:pt x="8" y="9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87B3E0B5-DAD5-4E1D-9141-7B2928399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602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E11CA06A-591B-4CAF-8181-E0AFF4750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583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7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C8374DA7-C2F3-4AE3-8143-A418CAAEC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565"/>
              <a:ext cx="12" cy="22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23 h 20"/>
                <a:gd name="T4" fmla="*/ 0 w 11"/>
                <a:gd name="T5" fmla="*/ 25 h 20"/>
                <a:gd name="T6" fmla="*/ 2 w 11"/>
                <a:gd name="T7" fmla="*/ 32 h 20"/>
                <a:gd name="T8" fmla="*/ 19 w 11"/>
                <a:gd name="T9" fmla="*/ 48 h 20"/>
                <a:gd name="T10" fmla="*/ 23 w 11"/>
                <a:gd name="T11" fmla="*/ 57 h 20"/>
                <a:gd name="T12" fmla="*/ 19 w 11"/>
                <a:gd name="T13" fmla="*/ 26 h 20"/>
                <a:gd name="T14" fmla="*/ 2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2" y="12"/>
                    <a:pt x="2" y="12"/>
                  </a:cubicBezTo>
                  <a:cubicBezTo>
                    <a:pt x="4" y="14"/>
                    <a:pt x="5" y="15"/>
                    <a:pt x="7" y="17"/>
                  </a:cubicBezTo>
                  <a:cubicBezTo>
                    <a:pt x="7" y="18"/>
                    <a:pt x="8" y="19"/>
                    <a:pt x="9" y="20"/>
                  </a:cubicBezTo>
                  <a:cubicBezTo>
                    <a:pt x="8" y="17"/>
                    <a:pt x="7" y="13"/>
                    <a:pt x="7" y="10"/>
                  </a:cubicBezTo>
                  <a:cubicBezTo>
                    <a:pt x="8" y="7"/>
                    <a:pt x="8" y="2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B303B18-8711-45E3-9AEC-CD084A56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546"/>
              <a:ext cx="13" cy="23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37 h 20"/>
                <a:gd name="T4" fmla="*/ 1 w 12"/>
                <a:gd name="T5" fmla="*/ 37 h 20"/>
                <a:gd name="T6" fmla="*/ 3 w 12"/>
                <a:gd name="T7" fmla="*/ 56 h 20"/>
                <a:gd name="T8" fmla="*/ 20 w 12"/>
                <a:gd name="T9" fmla="*/ 79 h 20"/>
                <a:gd name="T10" fmla="*/ 24 w 12"/>
                <a:gd name="T11" fmla="*/ 91 h 20"/>
                <a:gd name="T12" fmla="*/ 20 w 12"/>
                <a:gd name="T13" fmla="*/ 49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4"/>
                    <a:pt x="6" y="15"/>
                    <a:pt x="8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9882B078-6BF7-42D9-AF95-5EF6CCF3E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528"/>
              <a:ext cx="14" cy="21"/>
            </a:xfrm>
            <a:custGeom>
              <a:avLst/>
              <a:gdLst>
                <a:gd name="T0" fmla="*/ 58 w 12"/>
                <a:gd name="T1" fmla="*/ 0 h 19"/>
                <a:gd name="T2" fmla="*/ 1 w 12"/>
                <a:gd name="T3" fmla="*/ 21 h 19"/>
                <a:gd name="T4" fmla="*/ 0 w 12"/>
                <a:gd name="T5" fmla="*/ 23 h 19"/>
                <a:gd name="T6" fmla="*/ 21 w 12"/>
                <a:gd name="T7" fmla="*/ 31 h 19"/>
                <a:gd name="T8" fmla="*/ 37 w 12"/>
                <a:gd name="T9" fmla="*/ 49 h 19"/>
                <a:gd name="T10" fmla="*/ 56 w 12"/>
                <a:gd name="T11" fmla="*/ 56 h 19"/>
                <a:gd name="T12" fmla="*/ 43 w 12"/>
                <a:gd name="T13" fmla="*/ 25 h 19"/>
                <a:gd name="T14" fmla="*/ 65 w 1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9"/>
                <a:gd name="T26" fmla="*/ 12 w 1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9">
                  <a:moveTo>
                    <a:pt x="11" y="0"/>
                  </a:moveTo>
                  <a:cubicBezTo>
                    <a:pt x="7" y="2"/>
                    <a:pt x="4" y="4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2" y="11"/>
                    <a:pt x="3" y="11"/>
                  </a:cubicBezTo>
                  <a:cubicBezTo>
                    <a:pt x="4" y="13"/>
                    <a:pt x="6" y="15"/>
                    <a:pt x="7" y="16"/>
                  </a:cubicBezTo>
                  <a:cubicBezTo>
                    <a:pt x="8" y="17"/>
                    <a:pt x="9" y="19"/>
                    <a:pt x="10" y="19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A26A8079-0375-4483-85D3-B27E0E55A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2509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8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42B751C-7760-4F29-8DF4-7A612DED6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2491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21 w 12"/>
                <a:gd name="T7" fmla="*/ 32 h 20"/>
                <a:gd name="T8" fmla="*/ 37 w 12"/>
                <a:gd name="T9" fmla="*/ 48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7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3A9BD6FA-AC08-41AB-8485-748F0E7A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471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7"/>
                    <a:pt x="9" y="2"/>
                    <a:pt x="12" y="1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2D3CA6E2-A782-4BF8-860A-9735EAD6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453"/>
              <a:ext cx="12" cy="23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32 h 20"/>
                <a:gd name="T4" fmla="*/ 0 w 11"/>
                <a:gd name="T5" fmla="*/ 37 h 20"/>
                <a:gd name="T6" fmla="*/ 3 w 11"/>
                <a:gd name="T7" fmla="*/ 56 h 20"/>
                <a:gd name="T8" fmla="*/ 19 w 11"/>
                <a:gd name="T9" fmla="*/ 74 h 20"/>
                <a:gd name="T10" fmla="*/ 23 w 11"/>
                <a:gd name="T11" fmla="*/ 91 h 20"/>
                <a:gd name="T12" fmla="*/ 19 w 11"/>
                <a:gd name="T13" fmla="*/ 49 h 20"/>
                <a:gd name="T14" fmla="*/ 2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5" y="15"/>
                    <a:pt x="7" y="16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8" y="16"/>
                    <a:pt x="7" y="13"/>
                    <a:pt x="7" y="10"/>
                  </a:cubicBezTo>
                  <a:cubicBezTo>
                    <a:pt x="8" y="7"/>
                    <a:pt x="8" y="1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ED737605-0573-4914-932A-616D545EE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2436"/>
              <a:ext cx="13" cy="21"/>
            </a:xfrm>
            <a:custGeom>
              <a:avLst/>
              <a:gdLst>
                <a:gd name="T0" fmla="*/ 26 w 12"/>
                <a:gd name="T1" fmla="*/ 0 h 19"/>
                <a:gd name="T2" fmla="*/ 1 w 12"/>
                <a:gd name="T3" fmla="*/ 21 h 19"/>
                <a:gd name="T4" fmla="*/ 0 w 12"/>
                <a:gd name="T5" fmla="*/ 23 h 19"/>
                <a:gd name="T6" fmla="*/ 3 w 12"/>
                <a:gd name="T7" fmla="*/ 31 h 19"/>
                <a:gd name="T8" fmla="*/ 18 w 12"/>
                <a:gd name="T9" fmla="*/ 49 h 19"/>
                <a:gd name="T10" fmla="*/ 24 w 12"/>
                <a:gd name="T11" fmla="*/ 56 h 19"/>
                <a:gd name="T12" fmla="*/ 20 w 12"/>
                <a:gd name="T13" fmla="*/ 25 h 19"/>
                <a:gd name="T14" fmla="*/ 28 w 1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9"/>
                <a:gd name="T26" fmla="*/ 12 w 1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9">
                  <a:moveTo>
                    <a:pt x="11" y="0"/>
                  </a:moveTo>
                  <a:cubicBezTo>
                    <a:pt x="8" y="2"/>
                    <a:pt x="4" y="4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3" y="11"/>
                    <a:pt x="3" y="11"/>
                  </a:cubicBezTo>
                  <a:cubicBezTo>
                    <a:pt x="4" y="13"/>
                    <a:pt x="6" y="15"/>
                    <a:pt x="7" y="16"/>
                  </a:cubicBezTo>
                  <a:cubicBezTo>
                    <a:pt x="8" y="17"/>
                    <a:pt x="9" y="19"/>
                    <a:pt x="10" y="19"/>
                  </a:cubicBezTo>
                  <a:cubicBezTo>
                    <a:pt x="9" y="16"/>
                    <a:pt x="8" y="13"/>
                    <a:pt x="8" y="9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4437D2CB-78F2-4E85-BC2E-83F06FB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545"/>
              <a:ext cx="12" cy="23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37 h 20"/>
                <a:gd name="T4" fmla="*/ 0 w 11"/>
                <a:gd name="T5" fmla="*/ 37 h 20"/>
                <a:gd name="T6" fmla="*/ 2 w 11"/>
                <a:gd name="T7" fmla="*/ 56 h 20"/>
                <a:gd name="T8" fmla="*/ 19 w 11"/>
                <a:gd name="T9" fmla="*/ 79 h 20"/>
                <a:gd name="T10" fmla="*/ 23 w 11"/>
                <a:gd name="T11" fmla="*/ 91 h 20"/>
                <a:gd name="T12" fmla="*/ 19 w 11"/>
                <a:gd name="T13" fmla="*/ 49 h 20"/>
                <a:gd name="T14" fmla="*/ 2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2" y="12"/>
                  </a:cubicBezTo>
                  <a:cubicBezTo>
                    <a:pt x="4" y="13"/>
                    <a:pt x="5" y="15"/>
                    <a:pt x="7" y="17"/>
                  </a:cubicBezTo>
                  <a:cubicBezTo>
                    <a:pt x="7" y="18"/>
                    <a:pt x="8" y="19"/>
                    <a:pt x="9" y="20"/>
                  </a:cubicBezTo>
                  <a:cubicBezTo>
                    <a:pt x="8" y="17"/>
                    <a:pt x="7" y="13"/>
                    <a:pt x="7" y="10"/>
                  </a:cubicBezTo>
                  <a:cubicBezTo>
                    <a:pt x="8" y="7"/>
                    <a:pt x="8" y="1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B2A335CA-34A4-4B6E-BFAB-FAC306B0A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2527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21 w 12"/>
                <a:gd name="T7" fmla="*/ 32 h 20"/>
                <a:gd name="T8" fmla="*/ 37 w 12"/>
                <a:gd name="T9" fmla="*/ 48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A7CA4642-949F-4755-8C3F-7442E6DB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507"/>
              <a:ext cx="13" cy="22"/>
            </a:xfrm>
            <a:custGeom>
              <a:avLst/>
              <a:gdLst>
                <a:gd name="T0" fmla="*/ 24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0" y="0"/>
                  </a:moveTo>
                  <a:cubicBezTo>
                    <a:pt x="7" y="3"/>
                    <a:pt x="4" y="5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1"/>
                    <a:pt x="3" y="12"/>
                  </a:cubicBezTo>
                  <a:cubicBezTo>
                    <a:pt x="4" y="13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8" y="17"/>
                    <a:pt x="8" y="13"/>
                    <a:pt x="8" y="10"/>
                  </a:cubicBezTo>
                  <a:cubicBezTo>
                    <a:pt x="8" y="7"/>
                    <a:pt x="8" y="1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42E13C0A-9BFB-40AA-B4A7-13DB335C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488"/>
              <a:ext cx="12" cy="22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23 h 20"/>
                <a:gd name="T4" fmla="*/ 0 w 11"/>
                <a:gd name="T5" fmla="*/ 25 h 20"/>
                <a:gd name="T6" fmla="*/ 2 w 11"/>
                <a:gd name="T7" fmla="*/ 32 h 20"/>
                <a:gd name="T8" fmla="*/ 19 w 11"/>
                <a:gd name="T9" fmla="*/ 48 h 20"/>
                <a:gd name="T10" fmla="*/ 23 w 11"/>
                <a:gd name="T11" fmla="*/ 57 h 20"/>
                <a:gd name="T12" fmla="*/ 19 w 11"/>
                <a:gd name="T13" fmla="*/ 26 h 20"/>
                <a:gd name="T14" fmla="*/ 2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2" y="12"/>
                    <a:pt x="2" y="12"/>
                  </a:cubicBezTo>
                  <a:cubicBezTo>
                    <a:pt x="4" y="14"/>
                    <a:pt x="5" y="15"/>
                    <a:pt x="7" y="17"/>
                  </a:cubicBezTo>
                  <a:cubicBezTo>
                    <a:pt x="7" y="18"/>
                    <a:pt x="8" y="19"/>
                    <a:pt x="9" y="20"/>
                  </a:cubicBezTo>
                  <a:cubicBezTo>
                    <a:pt x="8" y="17"/>
                    <a:pt x="7" y="14"/>
                    <a:pt x="7" y="10"/>
                  </a:cubicBezTo>
                  <a:cubicBezTo>
                    <a:pt x="8" y="7"/>
                    <a:pt x="8" y="2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4CC1C3AF-EA29-49B4-BD3F-DAF51650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2468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3 h 20"/>
                <a:gd name="T4" fmla="*/ 0 w 12"/>
                <a:gd name="T5" fmla="*/ 25 h 20"/>
                <a:gd name="T6" fmla="*/ 21 w 12"/>
                <a:gd name="T7" fmla="*/ 32 h 20"/>
                <a:gd name="T8" fmla="*/ 37 w 12"/>
                <a:gd name="T9" fmla="*/ 48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3" y="12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4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C3440B97-6D93-4EF6-8836-4A35E371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448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1 w 12"/>
                <a:gd name="T5" fmla="*/ 23 h 20"/>
                <a:gd name="T6" fmla="*/ 3 w 12"/>
                <a:gd name="T7" fmla="*/ 32 h 20"/>
                <a:gd name="T8" fmla="*/ 20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4"/>
                    <a:pt x="6" y="15"/>
                    <a:pt x="8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AC2D0514-F148-4154-9930-3B19FC89C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430"/>
              <a:ext cx="13" cy="22"/>
            </a:xfrm>
            <a:custGeom>
              <a:avLst/>
              <a:gdLst>
                <a:gd name="T0" fmla="*/ 26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3 w 12"/>
                <a:gd name="T7" fmla="*/ 32 h 20"/>
                <a:gd name="T8" fmla="*/ 18 w 12"/>
                <a:gd name="T9" fmla="*/ 48 h 20"/>
                <a:gd name="T10" fmla="*/ 24 w 12"/>
                <a:gd name="T11" fmla="*/ 57 h 20"/>
                <a:gd name="T12" fmla="*/ 20 w 12"/>
                <a:gd name="T13" fmla="*/ 26 h 20"/>
                <a:gd name="T14" fmla="*/ 28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52C780D1-A9C5-4D96-97B5-0EB0DAE55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410"/>
              <a:ext cx="12" cy="22"/>
            </a:xfrm>
            <a:custGeom>
              <a:avLst/>
              <a:gdLst>
                <a:gd name="T0" fmla="*/ 25 w 11"/>
                <a:gd name="T1" fmla="*/ 0 h 20"/>
                <a:gd name="T2" fmla="*/ 0 w 11"/>
                <a:gd name="T3" fmla="*/ 23 h 20"/>
                <a:gd name="T4" fmla="*/ 0 w 11"/>
                <a:gd name="T5" fmla="*/ 25 h 20"/>
                <a:gd name="T6" fmla="*/ 3 w 11"/>
                <a:gd name="T7" fmla="*/ 32 h 20"/>
                <a:gd name="T8" fmla="*/ 19 w 11"/>
                <a:gd name="T9" fmla="*/ 48 h 20"/>
                <a:gd name="T10" fmla="*/ 25 w 11"/>
                <a:gd name="T11" fmla="*/ 57 h 20"/>
                <a:gd name="T12" fmla="*/ 21 w 11"/>
                <a:gd name="T13" fmla="*/ 26 h 20"/>
                <a:gd name="T14" fmla="*/ 27 w 1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0"/>
                <a:gd name="T26" fmla="*/ 11 w 1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4" y="14"/>
                    <a:pt x="5" y="15"/>
                    <a:pt x="7" y="17"/>
                  </a:cubicBezTo>
                  <a:cubicBezTo>
                    <a:pt x="8" y="18"/>
                    <a:pt x="8" y="19"/>
                    <a:pt x="10" y="20"/>
                  </a:cubicBezTo>
                  <a:cubicBezTo>
                    <a:pt x="8" y="17"/>
                    <a:pt x="7" y="14"/>
                    <a:pt x="8" y="10"/>
                  </a:cubicBezTo>
                  <a:cubicBezTo>
                    <a:pt x="8" y="7"/>
                    <a:pt x="8" y="2"/>
                    <a:pt x="11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CE25E98-9493-45CB-84E4-F02DA8AC2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391"/>
              <a:ext cx="14" cy="22"/>
            </a:xfrm>
            <a:custGeom>
              <a:avLst/>
              <a:gdLst>
                <a:gd name="T0" fmla="*/ 58 w 12"/>
                <a:gd name="T1" fmla="*/ 0 h 20"/>
                <a:gd name="T2" fmla="*/ 1 w 12"/>
                <a:gd name="T3" fmla="*/ 23 h 20"/>
                <a:gd name="T4" fmla="*/ 0 w 12"/>
                <a:gd name="T5" fmla="*/ 23 h 20"/>
                <a:gd name="T6" fmla="*/ 21 w 12"/>
                <a:gd name="T7" fmla="*/ 32 h 20"/>
                <a:gd name="T8" fmla="*/ 37 w 12"/>
                <a:gd name="T9" fmla="*/ 48 h 20"/>
                <a:gd name="T10" fmla="*/ 56 w 12"/>
                <a:gd name="T11" fmla="*/ 57 h 20"/>
                <a:gd name="T12" fmla="*/ 43 w 12"/>
                <a:gd name="T13" fmla="*/ 26 h 20"/>
                <a:gd name="T14" fmla="*/ 65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1" y="0"/>
                  </a:moveTo>
                  <a:cubicBezTo>
                    <a:pt x="8" y="3"/>
                    <a:pt x="4" y="5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3" y="11"/>
                    <a:pt x="3" y="12"/>
                  </a:cubicBezTo>
                  <a:cubicBezTo>
                    <a:pt x="4" y="14"/>
                    <a:pt x="6" y="15"/>
                    <a:pt x="7" y="17"/>
                  </a:cubicBezTo>
                  <a:cubicBezTo>
                    <a:pt x="8" y="18"/>
                    <a:pt x="9" y="19"/>
                    <a:pt x="10" y="20"/>
                  </a:cubicBezTo>
                  <a:cubicBezTo>
                    <a:pt x="9" y="17"/>
                    <a:pt x="8" y="13"/>
                    <a:pt x="8" y="10"/>
                  </a:cubicBezTo>
                  <a:cubicBezTo>
                    <a:pt x="8" y="7"/>
                    <a:pt x="9" y="2"/>
                    <a:pt x="12" y="0"/>
                  </a:cubicBezTo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C4A342CB-4D78-4894-BFC4-FCDA513E1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344"/>
              <a:ext cx="695" cy="587"/>
            </a:xfrm>
            <a:custGeom>
              <a:avLst/>
              <a:gdLst>
                <a:gd name="T0" fmla="*/ 0 w 695"/>
                <a:gd name="T1" fmla="*/ 384 h 587"/>
                <a:gd name="T2" fmla="*/ 185 w 695"/>
                <a:gd name="T3" fmla="*/ 587 h 587"/>
                <a:gd name="T4" fmla="*/ 695 w 695"/>
                <a:gd name="T5" fmla="*/ 183 h 587"/>
                <a:gd name="T6" fmla="*/ 533 w 695"/>
                <a:gd name="T7" fmla="*/ 0 h 587"/>
                <a:gd name="T8" fmla="*/ 0 w 695"/>
                <a:gd name="T9" fmla="*/ 384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587"/>
                <a:gd name="T17" fmla="*/ 695 w 695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587">
                  <a:moveTo>
                    <a:pt x="0" y="384"/>
                  </a:moveTo>
                  <a:lnTo>
                    <a:pt x="185" y="587"/>
                  </a:lnTo>
                  <a:lnTo>
                    <a:pt x="695" y="183"/>
                  </a:lnTo>
                  <a:lnTo>
                    <a:pt x="533" y="0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1C1BD56A-C8E8-4AA4-B6DF-8D32986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728"/>
              <a:ext cx="185" cy="227"/>
            </a:xfrm>
            <a:custGeom>
              <a:avLst/>
              <a:gdLst>
                <a:gd name="T0" fmla="*/ 0 w 185"/>
                <a:gd name="T1" fmla="*/ 0 h 227"/>
                <a:gd name="T2" fmla="*/ 185 w 185"/>
                <a:gd name="T3" fmla="*/ 203 h 227"/>
                <a:gd name="T4" fmla="*/ 185 w 185"/>
                <a:gd name="T5" fmla="*/ 227 h 227"/>
                <a:gd name="T6" fmla="*/ 0 w 185"/>
                <a:gd name="T7" fmla="*/ 66 h 227"/>
                <a:gd name="T8" fmla="*/ 0 w 185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27"/>
                <a:gd name="T17" fmla="*/ 185 w 18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27">
                  <a:moveTo>
                    <a:pt x="0" y="0"/>
                  </a:moveTo>
                  <a:lnTo>
                    <a:pt x="185" y="203"/>
                  </a:lnTo>
                  <a:lnTo>
                    <a:pt x="185" y="227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36D7CFD6-F38A-403E-A35A-9EFA32606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528"/>
              <a:ext cx="511" cy="427"/>
            </a:xfrm>
            <a:custGeom>
              <a:avLst/>
              <a:gdLst>
                <a:gd name="T0" fmla="*/ 511 w 511"/>
                <a:gd name="T1" fmla="*/ 0 h 427"/>
                <a:gd name="T2" fmla="*/ 511 w 511"/>
                <a:gd name="T3" fmla="*/ 23 h 427"/>
                <a:gd name="T4" fmla="*/ 0 w 511"/>
                <a:gd name="T5" fmla="*/ 427 h 427"/>
                <a:gd name="T6" fmla="*/ 0 w 511"/>
                <a:gd name="T7" fmla="*/ 403 h 427"/>
                <a:gd name="T8" fmla="*/ 511 w 511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427"/>
                <a:gd name="T17" fmla="*/ 511 w 511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427">
                  <a:moveTo>
                    <a:pt x="511" y="0"/>
                  </a:moveTo>
                  <a:lnTo>
                    <a:pt x="511" y="23"/>
                  </a:lnTo>
                  <a:lnTo>
                    <a:pt x="0" y="427"/>
                  </a:lnTo>
                  <a:lnTo>
                    <a:pt x="0" y="403"/>
                  </a:lnTo>
                  <a:lnTo>
                    <a:pt x="511" y="0"/>
                  </a:ln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F464F43-F3F9-4DA1-B7B5-0265EED96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2611"/>
              <a:ext cx="208" cy="165"/>
            </a:xfrm>
            <a:custGeom>
              <a:avLst/>
              <a:gdLst>
                <a:gd name="T0" fmla="*/ 9 w 208"/>
                <a:gd name="T1" fmla="*/ 165 h 165"/>
                <a:gd name="T2" fmla="*/ 0 w 208"/>
                <a:gd name="T3" fmla="*/ 154 h 165"/>
                <a:gd name="T4" fmla="*/ 208 w 208"/>
                <a:gd name="T5" fmla="*/ 0 h 165"/>
                <a:gd name="T6" fmla="*/ 9 w 208"/>
                <a:gd name="T7" fmla="*/ 153 h 165"/>
                <a:gd name="T8" fmla="*/ 9 w 208"/>
                <a:gd name="T9" fmla="*/ 16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65"/>
                <a:gd name="T17" fmla="*/ 208 w 208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65">
                  <a:moveTo>
                    <a:pt x="9" y="165"/>
                  </a:moveTo>
                  <a:lnTo>
                    <a:pt x="0" y="154"/>
                  </a:lnTo>
                  <a:lnTo>
                    <a:pt x="208" y="0"/>
                  </a:lnTo>
                  <a:lnTo>
                    <a:pt x="9" y="153"/>
                  </a:lnTo>
                  <a:lnTo>
                    <a:pt x="9" y="165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DF0B7942-B7C3-44EA-83A8-7E62849B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419"/>
              <a:ext cx="66" cy="55"/>
            </a:xfrm>
            <a:custGeom>
              <a:avLst/>
              <a:gdLst>
                <a:gd name="T0" fmla="*/ 156 w 60"/>
                <a:gd name="T1" fmla="*/ 25 h 50"/>
                <a:gd name="T2" fmla="*/ 113 w 60"/>
                <a:gd name="T3" fmla="*/ 118 h 50"/>
                <a:gd name="T4" fmla="*/ 17 w 60"/>
                <a:gd name="T5" fmla="*/ 118 h 50"/>
                <a:gd name="T6" fmla="*/ 57 w 60"/>
                <a:gd name="T7" fmla="*/ 25 h 50"/>
                <a:gd name="T8" fmla="*/ 156 w 6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0"/>
                <a:gd name="T17" fmla="*/ 60 w 6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0">
                  <a:moveTo>
                    <a:pt x="54" y="9"/>
                  </a:moveTo>
                  <a:cubicBezTo>
                    <a:pt x="60" y="18"/>
                    <a:pt x="54" y="32"/>
                    <a:pt x="40" y="41"/>
                  </a:cubicBezTo>
                  <a:cubicBezTo>
                    <a:pt x="26" y="50"/>
                    <a:pt x="11" y="50"/>
                    <a:pt x="5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1"/>
                    <a:pt x="49" y="0"/>
                    <a:pt x="54" y="9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FBC4AA41-D783-4FDD-B7E2-42F535B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77"/>
              <a:ext cx="66" cy="54"/>
            </a:xfrm>
            <a:custGeom>
              <a:avLst/>
              <a:gdLst>
                <a:gd name="T0" fmla="*/ 158 w 60"/>
                <a:gd name="T1" fmla="*/ 25 h 49"/>
                <a:gd name="T2" fmla="*/ 113 w 60"/>
                <a:gd name="T3" fmla="*/ 116 h 49"/>
                <a:gd name="T4" fmla="*/ 19 w 60"/>
                <a:gd name="T5" fmla="*/ 120 h 49"/>
                <a:gd name="T6" fmla="*/ 57 w 60"/>
                <a:gd name="T7" fmla="*/ 25 h 49"/>
                <a:gd name="T8" fmla="*/ 158 w 60"/>
                <a:gd name="T9" fmla="*/ 25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9"/>
                <a:gd name="T17" fmla="*/ 60 w 6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9">
                  <a:moveTo>
                    <a:pt x="55" y="9"/>
                  </a:moveTo>
                  <a:cubicBezTo>
                    <a:pt x="60" y="17"/>
                    <a:pt x="54" y="32"/>
                    <a:pt x="40" y="40"/>
                  </a:cubicBezTo>
                  <a:cubicBezTo>
                    <a:pt x="27" y="49"/>
                    <a:pt x="11" y="49"/>
                    <a:pt x="6" y="41"/>
                  </a:cubicBezTo>
                  <a:cubicBezTo>
                    <a:pt x="0" y="32"/>
                    <a:pt x="6" y="18"/>
                    <a:pt x="20" y="9"/>
                  </a:cubicBezTo>
                  <a:cubicBezTo>
                    <a:pt x="33" y="0"/>
                    <a:pt x="49" y="0"/>
                    <a:pt x="55" y="9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58161898-9CC1-401B-8801-FADBE8623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264"/>
              <a:ext cx="24" cy="35"/>
            </a:xfrm>
            <a:custGeom>
              <a:avLst/>
              <a:gdLst>
                <a:gd name="T0" fmla="*/ 3 w 22"/>
                <a:gd name="T1" fmla="*/ 0 h 32"/>
                <a:gd name="T2" fmla="*/ 0 w 22"/>
                <a:gd name="T3" fmla="*/ 28 h 32"/>
                <a:gd name="T4" fmla="*/ 4 w 22"/>
                <a:gd name="T5" fmla="*/ 67 h 32"/>
                <a:gd name="T6" fmla="*/ 57 w 22"/>
                <a:gd name="T7" fmla="*/ 79 h 32"/>
                <a:gd name="T8" fmla="*/ 4 w 22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3" y="0"/>
                  </a:moveTo>
                  <a:cubicBezTo>
                    <a:pt x="2" y="4"/>
                    <a:pt x="0" y="6"/>
                    <a:pt x="0" y="11"/>
                  </a:cubicBezTo>
                  <a:cubicBezTo>
                    <a:pt x="0" y="16"/>
                    <a:pt x="1" y="21"/>
                    <a:pt x="4" y="25"/>
                  </a:cubicBezTo>
                  <a:cubicBezTo>
                    <a:pt x="8" y="31"/>
                    <a:pt x="16" y="32"/>
                    <a:pt x="22" y="29"/>
                  </a:cubicBezTo>
                  <a:cubicBezTo>
                    <a:pt x="10" y="27"/>
                    <a:pt x="6" y="12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E34CAFB1-52B0-4856-9685-46D788D4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184"/>
              <a:ext cx="24" cy="36"/>
            </a:xfrm>
            <a:custGeom>
              <a:avLst/>
              <a:gdLst>
                <a:gd name="T0" fmla="*/ 3 w 22"/>
                <a:gd name="T1" fmla="*/ 0 h 32"/>
                <a:gd name="T2" fmla="*/ 0 w 22"/>
                <a:gd name="T3" fmla="*/ 34 h 32"/>
                <a:gd name="T4" fmla="*/ 4 w 22"/>
                <a:gd name="T5" fmla="*/ 89 h 32"/>
                <a:gd name="T6" fmla="*/ 57 w 22"/>
                <a:gd name="T7" fmla="*/ 110 h 32"/>
                <a:gd name="T8" fmla="*/ 4 w 2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3" y="0"/>
                  </a:moveTo>
                  <a:cubicBezTo>
                    <a:pt x="2" y="4"/>
                    <a:pt x="1" y="6"/>
                    <a:pt x="0" y="10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8" y="30"/>
                    <a:pt x="17" y="32"/>
                    <a:pt x="22" y="29"/>
                  </a:cubicBezTo>
                  <a:cubicBezTo>
                    <a:pt x="10" y="27"/>
                    <a:pt x="7" y="12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59DF527B-4E79-4F23-A1E6-2053433F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085"/>
              <a:ext cx="25" cy="36"/>
            </a:xfrm>
            <a:custGeom>
              <a:avLst/>
              <a:gdLst>
                <a:gd name="T0" fmla="*/ 3 w 22"/>
                <a:gd name="T1" fmla="*/ 0 h 32"/>
                <a:gd name="T2" fmla="*/ 0 w 22"/>
                <a:gd name="T3" fmla="*/ 34 h 32"/>
                <a:gd name="T4" fmla="*/ 19 w 22"/>
                <a:gd name="T5" fmla="*/ 89 h 32"/>
                <a:gd name="T6" fmla="*/ 88 w 22"/>
                <a:gd name="T7" fmla="*/ 110 h 32"/>
                <a:gd name="T8" fmla="*/ 19 w 2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3" y="0"/>
                  </a:moveTo>
                  <a:cubicBezTo>
                    <a:pt x="2" y="4"/>
                    <a:pt x="1" y="6"/>
                    <a:pt x="0" y="10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8" y="30"/>
                    <a:pt x="17" y="32"/>
                    <a:pt x="22" y="29"/>
                  </a:cubicBezTo>
                  <a:cubicBezTo>
                    <a:pt x="10" y="27"/>
                    <a:pt x="7" y="12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C411AC49-F7C7-4DC0-B4EA-8F16022D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2048"/>
              <a:ext cx="25" cy="35"/>
            </a:xfrm>
            <a:custGeom>
              <a:avLst/>
              <a:gdLst>
                <a:gd name="T0" fmla="*/ 3 w 22"/>
                <a:gd name="T1" fmla="*/ 0 h 32"/>
                <a:gd name="T2" fmla="*/ 0 w 22"/>
                <a:gd name="T3" fmla="*/ 26 h 32"/>
                <a:gd name="T4" fmla="*/ 19 w 22"/>
                <a:gd name="T5" fmla="*/ 67 h 32"/>
                <a:gd name="T6" fmla="*/ 88 w 22"/>
                <a:gd name="T7" fmla="*/ 79 h 32"/>
                <a:gd name="T8" fmla="*/ 19 w 2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2"/>
                <a:gd name="T17" fmla="*/ 22 w 2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2">
                  <a:moveTo>
                    <a:pt x="3" y="0"/>
                  </a:moveTo>
                  <a:cubicBezTo>
                    <a:pt x="2" y="4"/>
                    <a:pt x="1" y="6"/>
                    <a:pt x="0" y="10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8" y="30"/>
                    <a:pt x="17" y="32"/>
                    <a:pt x="22" y="29"/>
                  </a:cubicBezTo>
                  <a:cubicBezTo>
                    <a:pt x="10" y="27"/>
                    <a:pt x="7" y="12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759B6E2-8BF7-4FDC-89EF-A7B5645E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63"/>
              <a:ext cx="32" cy="55"/>
            </a:xfrm>
            <a:custGeom>
              <a:avLst/>
              <a:gdLst>
                <a:gd name="T0" fmla="*/ 25 w 29"/>
                <a:gd name="T1" fmla="*/ 0 h 50"/>
                <a:gd name="T2" fmla="*/ 1 w 29"/>
                <a:gd name="T3" fmla="*/ 32 h 50"/>
                <a:gd name="T4" fmla="*/ 2 w 29"/>
                <a:gd name="T5" fmla="*/ 84 h 50"/>
                <a:gd name="T6" fmla="*/ 31 w 29"/>
                <a:gd name="T7" fmla="*/ 124 h 50"/>
                <a:gd name="T8" fmla="*/ 57 w 29"/>
                <a:gd name="T9" fmla="*/ 134 h 50"/>
                <a:gd name="T10" fmla="*/ 85 w 29"/>
                <a:gd name="T11" fmla="*/ 142 h 50"/>
                <a:gd name="T12" fmla="*/ 31 w 29"/>
                <a:gd name="T13" fmla="*/ 70 h 50"/>
                <a:gd name="T14" fmla="*/ 31 w 29"/>
                <a:gd name="T15" fmla="*/ 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50"/>
                <a:gd name="T26" fmla="*/ 29 w 2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50">
                  <a:moveTo>
                    <a:pt x="9" y="0"/>
                  </a:moveTo>
                  <a:cubicBezTo>
                    <a:pt x="7" y="4"/>
                    <a:pt x="3" y="8"/>
                    <a:pt x="1" y="12"/>
                  </a:cubicBezTo>
                  <a:cubicBezTo>
                    <a:pt x="0" y="17"/>
                    <a:pt x="0" y="24"/>
                    <a:pt x="2" y="29"/>
                  </a:cubicBezTo>
                  <a:cubicBezTo>
                    <a:pt x="3" y="35"/>
                    <a:pt x="6" y="40"/>
                    <a:pt x="11" y="44"/>
                  </a:cubicBezTo>
                  <a:cubicBezTo>
                    <a:pt x="14" y="46"/>
                    <a:pt x="17" y="47"/>
                    <a:pt x="20" y="47"/>
                  </a:cubicBezTo>
                  <a:cubicBezTo>
                    <a:pt x="23" y="48"/>
                    <a:pt x="26" y="49"/>
                    <a:pt x="29" y="49"/>
                  </a:cubicBezTo>
                  <a:cubicBezTo>
                    <a:pt x="19" y="50"/>
                    <a:pt x="12" y="33"/>
                    <a:pt x="11" y="25"/>
                  </a:cubicBezTo>
                  <a:cubicBezTo>
                    <a:pt x="10" y="18"/>
                    <a:pt x="8" y="7"/>
                    <a:pt x="1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58552D05-0687-457E-B3E4-979D5A1E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170"/>
              <a:ext cx="25" cy="44"/>
            </a:xfrm>
            <a:custGeom>
              <a:avLst/>
              <a:gdLst>
                <a:gd name="T0" fmla="*/ 0 w 22"/>
                <a:gd name="T1" fmla="*/ 0 h 40"/>
                <a:gd name="T2" fmla="*/ 50 w 22"/>
                <a:gd name="T3" fmla="*/ 69 h 40"/>
                <a:gd name="T4" fmla="*/ 34 w 22"/>
                <a:gd name="T5" fmla="*/ 96 h 40"/>
                <a:gd name="T6" fmla="*/ 22 w 22"/>
                <a:gd name="T7" fmla="*/ 113 h 40"/>
                <a:gd name="T8" fmla="*/ 74 w 22"/>
                <a:gd name="T9" fmla="*/ 101 h 40"/>
                <a:gd name="T10" fmla="*/ 84 w 22"/>
                <a:gd name="T11" fmla="*/ 47 h 40"/>
                <a:gd name="T12" fmla="*/ 57 w 22"/>
                <a:gd name="T13" fmla="*/ 3 h 40"/>
                <a:gd name="T14" fmla="*/ 3 w 22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40"/>
                <a:gd name="T26" fmla="*/ 22 w 22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40">
                  <a:moveTo>
                    <a:pt x="0" y="0"/>
                  </a:moveTo>
                  <a:cubicBezTo>
                    <a:pt x="9" y="3"/>
                    <a:pt x="12" y="16"/>
                    <a:pt x="12" y="24"/>
                  </a:cubicBezTo>
                  <a:cubicBezTo>
                    <a:pt x="11" y="27"/>
                    <a:pt x="10" y="31"/>
                    <a:pt x="9" y="34"/>
                  </a:cubicBezTo>
                  <a:cubicBezTo>
                    <a:pt x="8" y="36"/>
                    <a:pt x="5" y="38"/>
                    <a:pt x="5" y="40"/>
                  </a:cubicBezTo>
                  <a:cubicBezTo>
                    <a:pt x="9" y="38"/>
                    <a:pt x="15" y="39"/>
                    <a:pt x="18" y="35"/>
                  </a:cubicBezTo>
                  <a:cubicBezTo>
                    <a:pt x="22" y="30"/>
                    <a:pt x="22" y="22"/>
                    <a:pt x="20" y="16"/>
                  </a:cubicBezTo>
                  <a:cubicBezTo>
                    <a:pt x="19" y="12"/>
                    <a:pt x="17" y="7"/>
                    <a:pt x="14" y="3"/>
                  </a:cubicBezTo>
                  <a:cubicBezTo>
                    <a:pt x="10" y="0"/>
                    <a:pt x="7" y="1"/>
                    <a:pt x="3" y="0"/>
                  </a:cubicBezTo>
                </a:path>
              </a:pathLst>
            </a:custGeom>
            <a:solidFill>
              <a:srgbClr val="EFA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D097F8D1-04CC-4D86-A0A0-BF21A0F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299"/>
              <a:ext cx="12" cy="15"/>
            </a:xfrm>
            <a:custGeom>
              <a:avLst/>
              <a:gdLst>
                <a:gd name="T0" fmla="*/ 5 w 11"/>
                <a:gd name="T1" fmla="*/ 0 h 13"/>
                <a:gd name="T2" fmla="*/ 1 w 11"/>
                <a:gd name="T3" fmla="*/ 50 h 13"/>
                <a:gd name="T4" fmla="*/ 27 w 11"/>
                <a:gd name="T5" fmla="*/ 43 h 13"/>
                <a:gd name="T6" fmla="*/ 4 w 11"/>
                <a:gd name="T7" fmla="*/ 32 h 13"/>
                <a:gd name="T8" fmla="*/ 3 w 11"/>
                <a:gd name="T9" fmla="*/ 2 h 13"/>
                <a:gd name="T10" fmla="*/ 5 w 1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3"/>
                <a:gd name="T20" fmla="*/ 11 w 1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3">
                  <a:moveTo>
                    <a:pt x="5" y="0"/>
                  </a:moveTo>
                  <a:cubicBezTo>
                    <a:pt x="3" y="1"/>
                    <a:pt x="0" y="7"/>
                    <a:pt x="1" y="10"/>
                  </a:cubicBezTo>
                  <a:cubicBezTo>
                    <a:pt x="3" y="13"/>
                    <a:pt x="9" y="10"/>
                    <a:pt x="11" y="9"/>
                  </a:cubicBezTo>
                  <a:cubicBezTo>
                    <a:pt x="9" y="9"/>
                    <a:pt x="6" y="9"/>
                    <a:pt x="4" y="7"/>
                  </a:cubicBezTo>
                  <a:cubicBezTo>
                    <a:pt x="3" y="6"/>
                    <a:pt x="3" y="4"/>
                    <a:pt x="3" y="2"/>
                  </a:cubicBezTo>
                  <a:cubicBezTo>
                    <a:pt x="4" y="2"/>
                    <a:pt x="4" y="0"/>
                    <a:pt x="5" y="0"/>
                  </a:cubicBezTo>
                </a:path>
              </a:pathLst>
            </a:custGeom>
            <a:solidFill>
              <a:srgbClr val="CE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E9942727-1806-4E4C-B9B0-3ACF00B71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363"/>
              <a:ext cx="12" cy="12"/>
            </a:xfrm>
            <a:custGeom>
              <a:avLst/>
              <a:gdLst>
                <a:gd name="T0" fmla="*/ 5 w 11"/>
                <a:gd name="T1" fmla="*/ 0 h 11"/>
                <a:gd name="T2" fmla="*/ 2 w 11"/>
                <a:gd name="T3" fmla="*/ 19 h 11"/>
                <a:gd name="T4" fmla="*/ 27 w 11"/>
                <a:gd name="T5" fmla="*/ 19 h 11"/>
                <a:gd name="T6" fmla="*/ 3 w 11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5" y="0"/>
                  </a:moveTo>
                  <a:cubicBezTo>
                    <a:pt x="2" y="1"/>
                    <a:pt x="1" y="5"/>
                    <a:pt x="2" y="7"/>
                  </a:cubicBezTo>
                  <a:cubicBezTo>
                    <a:pt x="4" y="11"/>
                    <a:pt x="8" y="8"/>
                    <a:pt x="11" y="7"/>
                  </a:cubicBezTo>
                  <a:cubicBezTo>
                    <a:pt x="8" y="8"/>
                    <a:pt x="0" y="5"/>
                    <a:pt x="3" y="1"/>
                  </a:cubicBezTo>
                </a:path>
              </a:pathLst>
            </a:custGeom>
            <a:solidFill>
              <a:srgbClr val="CE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E028913-3C3F-4DDA-88FC-AB4EBD9C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177"/>
              <a:ext cx="9" cy="9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23 h 8"/>
                <a:gd name="T4" fmla="*/ 27 w 8"/>
                <a:gd name="T5" fmla="*/ 20 h 8"/>
                <a:gd name="T6" fmla="*/ 18 w 8"/>
                <a:gd name="T7" fmla="*/ 20 h 8"/>
                <a:gd name="T8" fmla="*/ 2 w 8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2" y="0"/>
                  </a:moveTo>
                  <a:cubicBezTo>
                    <a:pt x="0" y="1"/>
                    <a:pt x="0" y="4"/>
                    <a:pt x="1" y="6"/>
                  </a:cubicBezTo>
                  <a:cubicBezTo>
                    <a:pt x="2" y="8"/>
                    <a:pt x="6" y="6"/>
                    <a:pt x="8" y="5"/>
                  </a:cubicBezTo>
                  <a:cubicBezTo>
                    <a:pt x="7" y="5"/>
                    <a:pt x="5" y="6"/>
                    <a:pt x="4" y="5"/>
                  </a:cubicBezTo>
                  <a:cubicBezTo>
                    <a:pt x="3" y="5"/>
                    <a:pt x="1" y="2"/>
                    <a:pt x="2" y="1"/>
                  </a:cubicBezTo>
                </a:path>
              </a:pathLst>
            </a:custGeom>
            <a:solidFill>
              <a:srgbClr val="CE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F4A1EFB6-D77B-4041-973C-5C963F558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134"/>
              <a:ext cx="9" cy="9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20 h 8"/>
                <a:gd name="T4" fmla="*/ 27 w 8"/>
                <a:gd name="T5" fmla="*/ 20 h 8"/>
                <a:gd name="T6" fmla="*/ 18 w 8"/>
                <a:gd name="T7" fmla="*/ 20 h 8"/>
                <a:gd name="T8" fmla="*/ 2 w 8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2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2" y="8"/>
                    <a:pt x="6" y="6"/>
                    <a:pt x="8" y="5"/>
                  </a:cubicBezTo>
                  <a:cubicBezTo>
                    <a:pt x="7" y="5"/>
                    <a:pt x="5" y="6"/>
                    <a:pt x="4" y="5"/>
                  </a:cubicBezTo>
                  <a:cubicBezTo>
                    <a:pt x="3" y="4"/>
                    <a:pt x="1" y="2"/>
                    <a:pt x="2" y="1"/>
                  </a:cubicBezTo>
                </a:path>
              </a:pathLst>
            </a:custGeom>
            <a:solidFill>
              <a:srgbClr val="CE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A2E1C048-4737-4727-BEA3-42DF98FD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493"/>
              <a:ext cx="18" cy="35"/>
            </a:xfrm>
            <a:custGeom>
              <a:avLst/>
              <a:gdLst>
                <a:gd name="T0" fmla="*/ 22 w 17"/>
                <a:gd name="T1" fmla="*/ 0 h 31"/>
                <a:gd name="T2" fmla="*/ 4 w 17"/>
                <a:gd name="T3" fmla="*/ 23 h 31"/>
                <a:gd name="T4" fmla="*/ 1 w 17"/>
                <a:gd name="T5" fmla="*/ 79 h 31"/>
                <a:gd name="T6" fmla="*/ 30 w 17"/>
                <a:gd name="T7" fmla="*/ 79 h 31"/>
                <a:gd name="T8" fmla="*/ 25 w 1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11" y="0"/>
                  </a:moveTo>
                  <a:cubicBezTo>
                    <a:pt x="9" y="3"/>
                    <a:pt x="6" y="4"/>
                    <a:pt x="4" y="6"/>
                  </a:cubicBezTo>
                  <a:cubicBezTo>
                    <a:pt x="1" y="10"/>
                    <a:pt x="0" y="16"/>
                    <a:pt x="1" y="21"/>
                  </a:cubicBezTo>
                  <a:cubicBezTo>
                    <a:pt x="3" y="31"/>
                    <a:pt x="13" y="28"/>
                    <a:pt x="17" y="21"/>
                  </a:cubicBezTo>
                  <a:cubicBezTo>
                    <a:pt x="4" y="24"/>
                    <a:pt x="5" y="6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41371A5-D5FB-48F0-9AA2-CE1C7922C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437"/>
              <a:ext cx="20" cy="33"/>
            </a:xfrm>
            <a:custGeom>
              <a:avLst/>
              <a:gdLst>
                <a:gd name="T0" fmla="*/ 33 w 18"/>
                <a:gd name="T1" fmla="*/ 0 h 30"/>
                <a:gd name="T2" fmla="*/ 18 w 18"/>
                <a:gd name="T3" fmla="*/ 17 h 30"/>
                <a:gd name="T4" fmla="*/ 1 w 18"/>
                <a:gd name="T5" fmla="*/ 57 h 30"/>
                <a:gd name="T6" fmla="*/ 57 w 18"/>
                <a:gd name="T7" fmla="*/ 57 h 30"/>
                <a:gd name="T8" fmla="*/ 49 w 1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1" y="0"/>
                  </a:moveTo>
                  <a:cubicBezTo>
                    <a:pt x="10" y="2"/>
                    <a:pt x="7" y="3"/>
                    <a:pt x="5" y="5"/>
                  </a:cubicBezTo>
                  <a:cubicBezTo>
                    <a:pt x="1" y="9"/>
                    <a:pt x="0" y="15"/>
                    <a:pt x="1" y="20"/>
                  </a:cubicBezTo>
                  <a:cubicBezTo>
                    <a:pt x="4" y="30"/>
                    <a:pt x="13" y="27"/>
                    <a:pt x="18" y="20"/>
                  </a:cubicBezTo>
                  <a:cubicBezTo>
                    <a:pt x="4" y="23"/>
                    <a:pt x="6" y="5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63FCF3D6-A31A-412E-A76F-229CD97F0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376"/>
              <a:ext cx="20" cy="33"/>
            </a:xfrm>
            <a:custGeom>
              <a:avLst/>
              <a:gdLst>
                <a:gd name="T0" fmla="*/ 33 w 18"/>
                <a:gd name="T1" fmla="*/ 0 h 30"/>
                <a:gd name="T2" fmla="*/ 18 w 18"/>
                <a:gd name="T3" fmla="*/ 19 h 30"/>
                <a:gd name="T4" fmla="*/ 1 w 18"/>
                <a:gd name="T5" fmla="*/ 57 h 30"/>
                <a:gd name="T6" fmla="*/ 57 w 18"/>
                <a:gd name="T7" fmla="*/ 57 h 30"/>
                <a:gd name="T8" fmla="*/ 49 w 1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1" y="0"/>
                  </a:moveTo>
                  <a:cubicBezTo>
                    <a:pt x="10" y="2"/>
                    <a:pt x="7" y="4"/>
                    <a:pt x="5" y="6"/>
                  </a:cubicBezTo>
                  <a:cubicBezTo>
                    <a:pt x="1" y="9"/>
                    <a:pt x="0" y="15"/>
                    <a:pt x="1" y="20"/>
                  </a:cubicBezTo>
                  <a:cubicBezTo>
                    <a:pt x="4" y="30"/>
                    <a:pt x="13" y="28"/>
                    <a:pt x="18" y="20"/>
                  </a:cubicBezTo>
                  <a:cubicBezTo>
                    <a:pt x="4" y="23"/>
                    <a:pt x="6" y="5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0261605F-9917-4BA9-A30F-57E0DECE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216"/>
              <a:ext cx="19" cy="33"/>
            </a:xfrm>
            <a:custGeom>
              <a:avLst/>
              <a:gdLst>
                <a:gd name="T0" fmla="*/ 36 w 17"/>
                <a:gd name="T1" fmla="*/ 0 h 30"/>
                <a:gd name="T2" fmla="*/ 4 w 17"/>
                <a:gd name="T3" fmla="*/ 19 h 30"/>
                <a:gd name="T4" fmla="*/ 1 w 17"/>
                <a:gd name="T5" fmla="*/ 57 h 30"/>
                <a:gd name="T6" fmla="*/ 56 w 17"/>
                <a:gd name="T7" fmla="*/ 57 h 30"/>
                <a:gd name="T8" fmla="*/ 49 w 1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0"/>
                <a:gd name="T17" fmla="*/ 17 w 1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0">
                  <a:moveTo>
                    <a:pt x="11" y="0"/>
                  </a:moveTo>
                  <a:cubicBezTo>
                    <a:pt x="9" y="2"/>
                    <a:pt x="6" y="4"/>
                    <a:pt x="4" y="6"/>
                  </a:cubicBezTo>
                  <a:cubicBezTo>
                    <a:pt x="1" y="9"/>
                    <a:pt x="0" y="15"/>
                    <a:pt x="1" y="20"/>
                  </a:cubicBezTo>
                  <a:cubicBezTo>
                    <a:pt x="3" y="30"/>
                    <a:pt x="13" y="28"/>
                    <a:pt x="17" y="20"/>
                  </a:cubicBezTo>
                  <a:cubicBezTo>
                    <a:pt x="4" y="23"/>
                    <a:pt x="6" y="5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03F4B720-3395-4042-B230-2C9B0C29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160"/>
              <a:ext cx="20" cy="34"/>
            </a:xfrm>
            <a:custGeom>
              <a:avLst/>
              <a:gdLst>
                <a:gd name="T0" fmla="*/ 33 w 18"/>
                <a:gd name="T1" fmla="*/ 0 h 31"/>
                <a:gd name="T2" fmla="*/ 18 w 18"/>
                <a:gd name="T3" fmla="*/ 18 h 31"/>
                <a:gd name="T4" fmla="*/ 1 w 18"/>
                <a:gd name="T5" fmla="*/ 55 h 31"/>
                <a:gd name="T6" fmla="*/ 57 w 18"/>
                <a:gd name="T7" fmla="*/ 57 h 31"/>
                <a:gd name="T8" fmla="*/ 49 w 1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1"/>
                <a:gd name="T17" fmla="*/ 18 w 1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1">
                  <a:moveTo>
                    <a:pt x="11" y="0"/>
                  </a:moveTo>
                  <a:cubicBezTo>
                    <a:pt x="9" y="3"/>
                    <a:pt x="7" y="4"/>
                    <a:pt x="5" y="6"/>
                  </a:cubicBezTo>
                  <a:cubicBezTo>
                    <a:pt x="1" y="10"/>
                    <a:pt x="0" y="16"/>
                    <a:pt x="1" y="20"/>
                  </a:cubicBezTo>
                  <a:cubicBezTo>
                    <a:pt x="4" y="31"/>
                    <a:pt x="13" y="28"/>
                    <a:pt x="18" y="21"/>
                  </a:cubicBezTo>
                  <a:cubicBezTo>
                    <a:pt x="4" y="23"/>
                    <a:pt x="6" y="6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39C7F507-F822-46FF-817E-9225F9C8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112"/>
              <a:ext cx="20" cy="33"/>
            </a:xfrm>
            <a:custGeom>
              <a:avLst/>
              <a:gdLst>
                <a:gd name="T0" fmla="*/ 37 w 18"/>
                <a:gd name="T1" fmla="*/ 0 h 30"/>
                <a:gd name="T2" fmla="*/ 18 w 18"/>
                <a:gd name="T3" fmla="*/ 19 h 30"/>
                <a:gd name="T4" fmla="*/ 1 w 18"/>
                <a:gd name="T5" fmla="*/ 57 h 30"/>
                <a:gd name="T6" fmla="*/ 57 w 18"/>
                <a:gd name="T7" fmla="*/ 57 h 30"/>
                <a:gd name="T8" fmla="*/ 49 w 1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2" y="0"/>
                  </a:moveTo>
                  <a:cubicBezTo>
                    <a:pt x="10" y="2"/>
                    <a:pt x="7" y="3"/>
                    <a:pt x="5" y="6"/>
                  </a:cubicBezTo>
                  <a:cubicBezTo>
                    <a:pt x="1" y="9"/>
                    <a:pt x="0" y="15"/>
                    <a:pt x="1" y="20"/>
                  </a:cubicBezTo>
                  <a:cubicBezTo>
                    <a:pt x="4" y="30"/>
                    <a:pt x="13" y="28"/>
                    <a:pt x="18" y="20"/>
                  </a:cubicBezTo>
                  <a:cubicBezTo>
                    <a:pt x="5" y="23"/>
                    <a:pt x="6" y="5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559EE593-3B13-4FA2-882D-847031B27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281"/>
              <a:ext cx="30" cy="79"/>
            </a:xfrm>
            <a:custGeom>
              <a:avLst/>
              <a:gdLst>
                <a:gd name="T0" fmla="*/ 87 w 27"/>
                <a:gd name="T1" fmla="*/ 0 h 72"/>
                <a:gd name="T2" fmla="*/ 30 w 27"/>
                <a:gd name="T3" fmla="*/ 46 h 72"/>
                <a:gd name="T4" fmla="*/ 1 w 27"/>
                <a:gd name="T5" fmla="*/ 110 h 72"/>
                <a:gd name="T6" fmla="*/ 18 w 27"/>
                <a:gd name="T7" fmla="*/ 173 h 72"/>
                <a:gd name="T8" fmla="*/ 74 w 27"/>
                <a:gd name="T9" fmla="*/ 193 h 72"/>
                <a:gd name="T10" fmla="*/ 30 w 27"/>
                <a:gd name="T11" fmla="*/ 149 h 72"/>
                <a:gd name="T12" fmla="*/ 33 w 27"/>
                <a:gd name="T13" fmla="*/ 79 h 72"/>
                <a:gd name="T14" fmla="*/ 60 w 27"/>
                <a:gd name="T15" fmla="*/ 32 h 72"/>
                <a:gd name="T16" fmla="*/ 87 w 27"/>
                <a:gd name="T17" fmla="*/ 2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72"/>
                <a:gd name="T29" fmla="*/ 27 w 27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72">
                  <a:moveTo>
                    <a:pt x="27" y="0"/>
                  </a:moveTo>
                  <a:cubicBezTo>
                    <a:pt x="21" y="4"/>
                    <a:pt x="14" y="9"/>
                    <a:pt x="10" y="16"/>
                  </a:cubicBezTo>
                  <a:cubicBezTo>
                    <a:pt x="6" y="22"/>
                    <a:pt x="3" y="32"/>
                    <a:pt x="1" y="39"/>
                  </a:cubicBezTo>
                  <a:cubicBezTo>
                    <a:pt x="0" y="46"/>
                    <a:pt x="0" y="55"/>
                    <a:pt x="5" y="61"/>
                  </a:cubicBezTo>
                  <a:cubicBezTo>
                    <a:pt x="8" y="65"/>
                    <a:pt x="17" y="72"/>
                    <a:pt x="23" y="69"/>
                  </a:cubicBezTo>
                  <a:cubicBezTo>
                    <a:pt x="17" y="65"/>
                    <a:pt x="12" y="62"/>
                    <a:pt x="10" y="54"/>
                  </a:cubicBezTo>
                  <a:cubicBezTo>
                    <a:pt x="8" y="47"/>
                    <a:pt x="8" y="37"/>
                    <a:pt x="11" y="29"/>
                  </a:cubicBezTo>
                  <a:cubicBezTo>
                    <a:pt x="12" y="23"/>
                    <a:pt x="15" y="17"/>
                    <a:pt x="19" y="12"/>
                  </a:cubicBezTo>
                  <a:cubicBezTo>
                    <a:pt x="21" y="9"/>
                    <a:pt x="24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E35215BD-7A89-44CD-9912-8E048CD07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261"/>
              <a:ext cx="33" cy="79"/>
            </a:xfrm>
            <a:custGeom>
              <a:avLst/>
              <a:gdLst>
                <a:gd name="T0" fmla="*/ 21 w 30"/>
                <a:gd name="T1" fmla="*/ 1 h 72"/>
                <a:gd name="T2" fmla="*/ 63 w 30"/>
                <a:gd name="T3" fmla="*/ 5 h 72"/>
                <a:gd name="T4" fmla="*/ 84 w 30"/>
                <a:gd name="T5" fmla="*/ 53 h 72"/>
                <a:gd name="T6" fmla="*/ 63 w 30"/>
                <a:gd name="T7" fmla="*/ 125 h 72"/>
                <a:gd name="T8" fmla="*/ 0 w 30"/>
                <a:gd name="T9" fmla="*/ 199 h 72"/>
                <a:gd name="T10" fmla="*/ 47 w 30"/>
                <a:gd name="T11" fmla="*/ 136 h 72"/>
                <a:gd name="T12" fmla="*/ 61 w 30"/>
                <a:gd name="T13" fmla="*/ 77 h 72"/>
                <a:gd name="T14" fmla="*/ 23 w 30"/>
                <a:gd name="T15" fmla="*/ 3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72"/>
                <a:gd name="T26" fmla="*/ 30 w 30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72">
                  <a:moveTo>
                    <a:pt x="7" y="1"/>
                  </a:moveTo>
                  <a:cubicBezTo>
                    <a:pt x="11" y="0"/>
                    <a:pt x="18" y="3"/>
                    <a:pt x="22" y="5"/>
                  </a:cubicBezTo>
                  <a:cubicBezTo>
                    <a:pt x="26" y="7"/>
                    <a:pt x="29" y="14"/>
                    <a:pt x="29" y="19"/>
                  </a:cubicBezTo>
                  <a:cubicBezTo>
                    <a:pt x="30" y="28"/>
                    <a:pt x="27" y="38"/>
                    <a:pt x="22" y="46"/>
                  </a:cubicBezTo>
                  <a:cubicBezTo>
                    <a:pt x="18" y="56"/>
                    <a:pt x="10" y="67"/>
                    <a:pt x="0" y="72"/>
                  </a:cubicBezTo>
                  <a:cubicBezTo>
                    <a:pt x="7" y="67"/>
                    <a:pt x="12" y="56"/>
                    <a:pt x="16" y="49"/>
                  </a:cubicBezTo>
                  <a:cubicBezTo>
                    <a:pt x="19" y="42"/>
                    <a:pt x="22" y="35"/>
                    <a:pt x="21" y="27"/>
                  </a:cubicBezTo>
                  <a:cubicBezTo>
                    <a:pt x="21" y="17"/>
                    <a:pt x="16" y="9"/>
                    <a:pt x="8" y="3"/>
                  </a:cubicBezTo>
                </a:path>
              </a:pathLst>
            </a:custGeom>
            <a:solidFill>
              <a:srgbClr val="8E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0BA06B8C-32FF-4205-B38B-AA1DBA0C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2007"/>
              <a:ext cx="315" cy="228"/>
            </a:xfrm>
            <a:custGeom>
              <a:avLst/>
              <a:gdLst>
                <a:gd name="T0" fmla="*/ 887 w 284"/>
                <a:gd name="T1" fmla="*/ 31 h 206"/>
                <a:gd name="T2" fmla="*/ 0 w 284"/>
                <a:gd name="T3" fmla="*/ 630 h 206"/>
                <a:gd name="T4" fmla="*/ 887 w 284"/>
                <a:gd name="T5" fmla="*/ 31 h 206"/>
                <a:gd name="T6" fmla="*/ 0 60000 65536"/>
                <a:gd name="T7" fmla="*/ 0 60000 65536"/>
                <a:gd name="T8" fmla="*/ 0 60000 65536"/>
                <a:gd name="T9" fmla="*/ 0 w 284"/>
                <a:gd name="T10" fmla="*/ 0 h 206"/>
                <a:gd name="T11" fmla="*/ 284 w 284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" h="206">
                  <a:moveTo>
                    <a:pt x="284" y="11"/>
                  </a:moveTo>
                  <a:cubicBezTo>
                    <a:pt x="284" y="11"/>
                    <a:pt x="63" y="0"/>
                    <a:pt x="0" y="206"/>
                  </a:cubicBezTo>
                  <a:cubicBezTo>
                    <a:pt x="0" y="206"/>
                    <a:pt x="32" y="6"/>
                    <a:pt x="28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B5DACFEE-963D-4B4C-8554-CD31DE8CC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407"/>
              <a:ext cx="457" cy="227"/>
            </a:xfrm>
            <a:custGeom>
              <a:avLst/>
              <a:gdLst>
                <a:gd name="T0" fmla="*/ 0 w 412"/>
                <a:gd name="T1" fmla="*/ 375 h 205"/>
                <a:gd name="T2" fmla="*/ 1287 w 412"/>
                <a:gd name="T3" fmla="*/ 0 h 205"/>
                <a:gd name="T4" fmla="*/ 0 w 412"/>
                <a:gd name="T5" fmla="*/ 375 h 205"/>
                <a:gd name="T6" fmla="*/ 0 60000 65536"/>
                <a:gd name="T7" fmla="*/ 0 60000 65536"/>
                <a:gd name="T8" fmla="*/ 0 60000 65536"/>
                <a:gd name="T9" fmla="*/ 0 w 412"/>
                <a:gd name="T10" fmla="*/ 0 h 205"/>
                <a:gd name="T11" fmla="*/ 412 w 412"/>
                <a:gd name="T12" fmla="*/ 205 h 2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" h="205">
                  <a:moveTo>
                    <a:pt x="0" y="122"/>
                  </a:moveTo>
                  <a:cubicBezTo>
                    <a:pt x="0" y="122"/>
                    <a:pt x="170" y="205"/>
                    <a:pt x="412" y="0"/>
                  </a:cubicBezTo>
                  <a:cubicBezTo>
                    <a:pt x="412" y="0"/>
                    <a:pt x="199" y="181"/>
                    <a:pt x="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AF1CEBE4-BFE4-4A85-8FB4-1FC2A1987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067"/>
              <a:ext cx="141" cy="396"/>
            </a:xfrm>
            <a:custGeom>
              <a:avLst/>
              <a:gdLst>
                <a:gd name="T0" fmla="*/ 2 w 127"/>
                <a:gd name="T1" fmla="*/ 0 h 358"/>
                <a:gd name="T2" fmla="*/ 401 w 127"/>
                <a:gd name="T3" fmla="*/ 1085 h 358"/>
                <a:gd name="T4" fmla="*/ 2 w 127"/>
                <a:gd name="T5" fmla="*/ 0 h 358"/>
                <a:gd name="T6" fmla="*/ 0 60000 65536"/>
                <a:gd name="T7" fmla="*/ 0 60000 65536"/>
                <a:gd name="T8" fmla="*/ 0 60000 65536"/>
                <a:gd name="T9" fmla="*/ 0 w 127"/>
                <a:gd name="T10" fmla="*/ 0 h 358"/>
                <a:gd name="T11" fmla="*/ 127 w 127"/>
                <a:gd name="T12" fmla="*/ 358 h 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358">
                  <a:moveTo>
                    <a:pt x="2" y="0"/>
                  </a:moveTo>
                  <a:cubicBezTo>
                    <a:pt x="2" y="0"/>
                    <a:pt x="39" y="176"/>
                    <a:pt x="127" y="358"/>
                  </a:cubicBezTo>
                  <a:cubicBezTo>
                    <a:pt x="127" y="358"/>
                    <a:pt x="0" y="2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556A16D2-2CAC-4BE8-B45B-CBAA1A42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046"/>
              <a:ext cx="280" cy="145"/>
            </a:xfrm>
            <a:custGeom>
              <a:avLst/>
              <a:gdLst>
                <a:gd name="T0" fmla="*/ 0 w 252"/>
                <a:gd name="T1" fmla="*/ 38 h 131"/>
                <a:gd name="T2" fmla="*/ 803 w 252"/>
                <a:gd name="T3" fmla="*/ 0 h 131"/>
                <a:gd name="T4" fmla="*/ 0 w 252"/>
                <a:gd name="T5" fmla="*/ 38 h 131"/>
                <a:gd name="T6" fmla="*/ 0 60000 65536"/>
                <a:gd name="T7" fmla="*/ 0 60000 65536"/>
                <a:gd name="T8" fmla="*/ 0 60000 65536"/>
                <a:gd name="T9" fmla="*/ 0 w 252"/>
                <a:gd name="T10" fmla="*/ 0 h 131"/>
                <a:gd name="T11" fmla="*/ 252 w 252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31">
                  <a:moveTo>
                    <a:pt x="0" y="13"/>
                  </a:moveTo>
                  <a:cubicBezTo>
                    <a:pt x="0" y="13"/>
                    <a:pt x="120" y="112"/>
                    <a:pt x="252" y="0"/>
                  </a:cubicBezTo>
                  <a:cubicBezTo>
                    <a:pt x="252" y="0"/>
                    <a:pt x="133" y="13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0AD3F083-D280-41A3-B1AA-A0AEA2F19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854"/>
              <a:ext cx="355" cy="179"/>
            </a:xfrm>
            <a:custGeom>
              <a:avLst/>
              <a:gdLst>
                <a:gd name="T0" fmla="*/ 0 w 320"/>
                <a:gd name="T1" fmla="*/ 0 h 162"/>
                <a:gd name="T2" fmla="*/ 1002 w 320"/>
                <a:gd name="T3" fmla="*/ 486 h 162"/>
                <a:gd name="T4" fmla="*/ 0 w 320"/>
                <a:gd name="T5" fmla="*/ 0 h 162"/>
                <a:gd name="T6" fmla="*/ 0 60000 65536"/>
                <a:gd name="T7" fmla="*/ 0 60000 65536"/>
                <a:gd name="T8" fmla="*/ 0 60000 65536"/>
                <a:gd name="T9" fmla="*/ 0 w 320"/>
                <a:gd name="T10" fmla="*/ 0 h 162"/>
                <a:gd name="T11" fmla="*/ 320 w 320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62">
                  <a:moveTo>
                    <a:pt x="0" y="0"/>
                  </a:moveTo>
                  <a:cubicBezTo>
                    <a:pt x="0" y="0"/>
                    <a:pt x="201" y="70"/>
                    <a:pt x="320" y="162"/>
                  </a:cubicBezTo>
                  <a:cubicBezTo>
                    <a:pt x="320" y="162"/>
                    <a:pt x="42" y="5"/>
                    <a:pt x="0" y="0"/>
                  </a:cubicBezTo>
                  <a:close/>
                </a:path>
              </a:pathLst>
            </a:custGeom>
            <a:solidFill>
              <a:srgbClr val="EE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209308F9-AADD-4368-9F62-2CCE53F6B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839"/>
              <a:ext cx="582" cy="313"/>
            </a:xfrm>
            <a:custGeom>
              <a:avLst/>
              <a:gdLst>
                <a:gd name="T0" fmla="*/ 0 w 525"/>
                <a:gd name="T1" fmla="*/ 858 h 283"/>
                <a:gd name="T2" fmla="*/ 1631 w 525"/>
                <a:gd name="T3" fmla="*/ 0 h 283"/>
                <a:gd name="T4" fmla="*/ 0 w 525"/>
                <a:gd name="T5" fmla="*/ 858 h 283"/>
                <a:gd name="T6" fmla="*/ 0 60000 65536"/>
                <a:gd name="T7" fmla="*/ 0 60000 65536"/>
                <a:gd name="T8" fmla="*/ 0 60000 65536"/>
                <a:gd name="T9" fmla="*/ 0 w 525"/>
                <a:gd name="T10" fmla="*/ 0 h 283"/>
                <a:gd name="T11" fmla="*/ 525 w 525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5" h="283">
                  <a:moveTo>
                    <a:pt x="0" y="283"/>
                  </a:moveTo>
                  <a:cubicBezTo>
                    <a:pt x="525" y="0"/>
                    <a:pt x="525" y="0"/>
                    <a:pt x="525" y="0"/>
                  </a:cubicBezTo>
                  <a:cubicBezTo>
                    <a:pt x="525" y="0"/>
                    <a:pt x="198" y="194"/>
                    <a:pt x="0" y="283"/>
                  </a:cubicBezTo>
                  <a:close/>
                </a:path>
              </a:pathLst>
            </a:custGeom>
            <a:solidFill>
              <a:srgbClr val="5C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4E6C79A2-F08C-47E4-B36A-F830EFF94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09"/>
              <a:ext cx="577" cy="355"/>
            </a:xfrm>
            <a:custGeom>
              <a:avLst/>
              <a:gdLst>
                <a:gd name="T0" fmla="*/ 0 w 520"/>
                <a:gd name="T1" fmla="*/ 1002 h 320"/>
                <a:gd name="T2" fmla="*/ 1631 w 520"/>
                <a:gd name="T3" fmla="*/ 0 h 320"/>
                <a:gd name="T4" fmla="*/ 0 w 520"/>
                <a:gd name="T5" fmla="*/ 1002 h 320"/>
                <a:gd name="T6" fmla="*/ 0 60000 65536"/>
                <a:gd name="T7" fmla="*/ 0 60000 65536"/>
                <a:gd name="T8" fmla="*/ 0 60000 65536"/>
                <a:gd name="T9" fmla="*/ 0 w 520"/>
                <a:gd name="T10" fmla="*/ 0 h 320"/>
                <a:gd name="T11" fmla="*/ 520 w 520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320">
                  <a:moveTo>
                    <a:pt x="0" y="320"/>
                  </a:moveTo>
                  <a:cubicBezTo>
                    <a:pt x="520" y="0"/>
                    <a:pt x="520" y="0"/>
                    <a:pt x="520" y="0"/>
                  </a:cubicBezTo>
                  <a:cubicBezTo>
                    <a:pt x="520" y="0"/>
                    <a:pt x="228" y="172"/>
                    <a:pt x="0" y="320"/>
                  </a:cubicBezTo>
                  <a:close/>
                </a:path>
              </a:pathLst>
            </a:custGeom>
            <a:solidFill>
              <a:srgbClr val="5C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Line 304">
              <a:extLst>
                <a:ext uri="{FF2B5EF4-FFF2-40B4-BE49-F238E27FC236}">
                  <a16:creationId xmlns:a16="http://schemas.microsoft.com/office/drawing/2014/main" id="{35E76E9B-060A-40C4-8076-C78E88690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155"/>
              <a:ext cx="414" cy="657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Line 305">
              <a:extLst>
                <a:ext uri="{FF2B5EF4-FFF2-40B4-BE49-F238E27FC236}">
                  <a16:creationId xmlns:a16="http://schemas.microsoft.com/office/drawing/2014/main" id="{C14531DD-1CAE-4470-8CBF-546A9083BF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284"/>
              <a:ext cx="250" cy="430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Line 306">
              <a:extLst>
                <a:ext uri="{FF2B5EF4-FFF2-40B4-BE49-F238E27FC236}">
                  <a16:creationId xmlns:a16="http://schemas.microsoft.com/office/drawing/2014/main" id="{6FD3E1C7-2F73-48B8-8723-BD32CFCA9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4" y="1034"/>
              <a:ext cx="216" cy="425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Line 307">
              <a:extLst>
                <a:ext uri="{FF2B5EF4-FFF2-40B4-BE49-F238E27FC236}">
                  <a16:creationId xmlns:a16="http://schemas.microsoft.com/office/drawing/2014/main" id="{54B0732E-94C3-4B45-B2A8-9A1BCB176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5" y="1341"/>
              <a:ext cx="155" cy="297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308">
              <a:extLst>
                <a:ext uri="{FF2B5EF4-FFF2-40B4-BE49-F238E27FC236}">
                  <a16:creationId xmlns:a16="http://schemas.microsoft.com/office/drawing/2014/main" id="{E7239250-7771-4243-9EEB-A48C874D5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9" y="1043"/>
              <a:ext cx="109" cy="206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309">
              <a:extLst>
                <a:ext uri="{FF2B5EF4-FFF2-40B4-BE49-F238E27FC236}">
                  <a16:creationId xmlns:a16="http://schemas.microsoft.com/office/drawing/2014/main" id="{51AC0754-43DD-4A05-B87A-94588B764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5" y="2548"/>
              <a:ext cx="1" cy="135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Line 310">
              <a:extLst>
                <a:ext uri="{FF2B5EF4-FFF2-40B4-BE49-F238E27FC236}">
                  <a16:creationId xmlns:a16="http://schemas.microsoft.com/office/drawing/2014/main" id="{4FDE708D-565B-426B-8E47-0271E9A3F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" y="2519"/>
              <a:ext cx="1" cy="117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Line 311">
              <a:extLst>
                <a:ext uri="{FF2B5EF4-FFF2-40B4-BE49-F238E27FC236}">
                  <a16:creationId xmlns:a16="http://schemas.microsoft.com/office/drawing/2014/main" id="{0D4A9820-25A0-4C6D-A88C-1925556AB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2350"/>
              <a:ext cx="1" cy="126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Line 312">
              <a:extLst>
                <a:ext uri="{FF2B5EF4-FFF2-40B4-BE49-F238E27FC236}">
                  <a16:creationId xmlns:a16="http://schemas.microsoft.com/office/drawing/2014/main" id="{EEBD4B81-9BB4-4606-AC73-36A200376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4" y="2274"/>
              <a:ext cx="1" cy="151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4B327BC-702C-4BAB-AA58-32C972F53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550"/>
              <a:ext cx="13" cy="126"/>
            </a:xfrm>
            <a:custGeom>
              <a:avLst/>
              <a:gdLst>
                <a:gd name="T0" fmla="*/ 0 w 11"/>
                <a:gd name="T1" fmla="*/ 0 h 114"/>
                <a:gd name="T2" fmla="*/ 0 w 11"/>
                <a:gd name="T3" fmla="*/ 344 h 114"/>
                <a:gd name="T4" fmla="*/ 0 w 11"/>
                <a:gd name="T5" fmla="*/ 0 h 114"/>
                <a:gd name="T6" fmla="*/ 0 60000 65536"/>
                <a:gd name="T7" fmla="*/ 0 60000 65536"/>
                <a:gd name="T8" fmla="*/ 0 60000 65536"/>
                <a:gd name="T9" fmla="*/ 0 w 11"/>
                <a:gd name="T10" fmla="*/ 0 h 114"/>
                <a:gd name="T11" fmla="*/ 11 w 11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4">
                  <a:moveTo>
                    <a:pt x="0" y="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1" y="5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097B4309-8102-4190-B90F-6388C08B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351"/>
              <a:ext cx="15" cy="112"/>
            </a:xfrm>
            <a:custGeom>
              <a:avLst/>
              <a:gdLst>
                <a:gd name="T0" fmla="*/ 0 w 13"/>
                <a:gd name="T1" fmla="*/ 0 h 101"/>
                <a:gd name="T2" fmla="*/ 0 w 13"/>
                <a:gd name="T3" fmla="*/ 317 h 101"/>
                <a:gd name="T4" fmla="*/ 0 w 13"/>
                <a:gd name="T5" fmla="*/ 0 h 101"/>
                <a:gd name="T6" fmla="*/ 0 60000 65536"/>
                <a:gd name="T7" fmla="*/ 0 60000 65536"/>
                <a:gd name="T8" fmla="*/ 0 60000 65536"/>
                <a:gd name="T9" fmla="*/ 0 w 13"/>
                <a:gd name="T10" fmla="*/ 0 h 101"/>
                <a:gd name="T11" fmla="*/ 13 w 1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01">
                  <a:moveTo>
                    <a:pt x="0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13" y="3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1542BE80-4309-40AF-B5F4-830319433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709"/>
              <a:ext cx="20" cy="35"/>
            </a:xfrm>
            <a:custGeom>
              <a:avLst/>
              <a:gdLst>
                <a:gd name="T0" fmla="*/ 30 w 18"/>
                <a:gd name="T1" fmla="*/ 68 h 31"/>
                <a:gd name="T2" fmla="*/ 51 w 18"/>
                <a:gd name="T3" fmla="*/ 0 h 31"/>
                <a:gd name="T4" fmla="*/ 57 w 18"/>
                <a:gd name="T5" fmla="*/ 119 h 31"/>
                <a:gd name="T6" fmla="*/ 30 w 18"/>
                <a:gd name="T7" fmla="*/ 6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1"/>
                <a:gd name="T14" fmla="*/ 18 w 1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1">
                  <a:moveTo>
                    <a:pt x="10" y="18"/>
                  </a:moveTo>
                  <a:cubicBezTo>
                    <a:pt x="10" y="18"/>
                    <a:pt x="0" y="5"/>
                    <a:pt x="16" y="0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10" y="18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Line 316">
              <a:extLst>
                <a:ext uri="{FF2B5EF4-FFF2-40B4-BE49-F238E27FC236}">
                  <a16:creationId xmlns:a16="http://schemas.microsoft.com/office/drawing/2014/main" id="{C1200066-E938-4E8F-B7B7-7D64376F4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866"/>
              <a:ext cx="1" cy="125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Line 317">
              <a:extLst>
                <a:ext uri="{FF2B5EF4-FFF2-40B4-BE49-F238E27FC236}">
                  <a16:creationId xmlns:a16="http://schemas.microsoft.com/office/drawing/2014/main" id="{C6DF8437-E6CF-4508-9774-2D29FD233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787"/>
              <a:ext cx="1" cy="89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D3EDADB2-2377-407C-896C-6444903BB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983"/>
              <a:ext cx="84" cy="156"/>
            </a:xfrm>
            <a:custGeom>
              <a:avLst/>
              <a:gdLst>
                <a:gd name="T0" fmla="*/ 0 w 84"/>
                <a:gd name="T1" fmla="*/ 75 h 156"/>
                <a:gd name="T2" fmla="*/ 84 w 84"/>
                <a:gd name="T3" fmla="*/ 156 h 156"/>
                <a:gd name="T4" fmla="*/ 84 w 84"/>
                <a:gd name="T5" fmla="*/ 0 h 156"/>
                <a:gd name="T6" fmla="*/ 0 60000 65536"/>
                <a:gd name="T7" fmla="*/ 0 60000 65536"/>
                <a:gd name="T8" fmla="*/ 0 60000 65536"/>
                <a:gd name="T9" fmla="*/ 0 w 84"/>
                <a:gd name="T10" fmla="*/ 0 h 156"/>
                <a:gd name="T11" fmla="*/ 84 w 84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56">
                  <a:moveTo>
                    <a:pt x="0" y="75"/>
                  </a:moveTo>
                  <a:lnTo>
                    <a:pt x="84" y="156"/>
                  </a:lnTo>
                  <a:lnTo>
                    <a:pt x="84" y="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" name="Line 319">
              <a:extLst>
                <a:ext uri="{FF2B5EF4-FFF2-40B4-BE49-F238E27FC236}">
                  <a16:creationId xmlns:a16="http://schemas.microsoft.com/office/drawing/2014/main" id="{12758226-AB9D-4133-B985-C78A78B5D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" y="1900"/>
              <a:ext cx="1" cy="101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4672F13C-B607-40B3-9D42-66EFA243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759"/>
              <a:ext cx="128" cy="128"/>
            </a:xfrm>
            <a:custGeom>
              <a:avLst/>
              <a:gdLst>
                <a:gd name="T0" fmla="*/ 314 w 116"/>
                <a:gd name="T1" fmla="*/ 313 h 116"/>
                <a:gd name="T2" fmla="*/ 215 w 116"/>
                <a:gd name="T3" fmla="*/ 313 h 116"/>
                <a:gd name="T4" fmla="*/ 25 w 116"/>
                <a:gd name="T5" fmla="*/ 125 h 116"/>
                <a:gd name="T6" fmla="*/ 28 w 116"/>
                <a:gd name="T7" fmla="*/ 25 h 116"/>
                <a:gd name="T8" fmla="*/ 28 w 116"/>
                <a:gd name="T9" fmla="*/ 25 h 116"/>
                <a:gd name="T10" fmla="*/ 127 w 116"/>
                <a:gd name="T11" fmla="*/ 25 h 116"/>
                <a:gd name="T12" fmla="*/ 314 w 116"/>
                <a:gd name="T13" fmla="*/ 215 h 116"/>
                <a:gd name="T14" fmla="*/ 314 w 116"/>
                <a:gd name="T15" fmla="*/ 313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6"/>
                <a:gd name="T26" fmla="*/ 116 w 116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6">
                  <a:moveTo>
                    <a:pt x="107" y="106"/>
                  </a:moveTo>
                  <a:cubicBezTo>
                    <a:pt x="97" y="116"/>
                    <a:pt x="82" y="116"/>
                    <a:pt x="73" y="10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33"/>
                    <a:pt x="0" y="1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9" y="0"/>
                    <a:pt x="34" y="0"/>
                    <a:pt x="43" y="9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16" y="82"/>
                    <a:pt x="116" y="97"/>
                    <a:pt x="107" y="106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95B239C-DC12-4032-9886-6F5AE29A8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877"/>
              <a:ext cx="129" cy="129"/>
            </a:xfrm>
            <a:custGeom>
              <a:avLst/>
              <a:gdLst>
                <a:gd name="T0" fmla="*/ 343 w 116"/>
                <a:gd name="T1" fmla="*/ 343 h 116"/>
                <a:gd name="T2" fmla="*/ 232 w 116"/>
                <a:gd name="T3" fmla="*/ 343 h 116"/>
                <a:gd name="T4" fmla="*/ 27 w 116"/>
                <a:gd name="T5" fmla="*/ 137 h 116"/>
                <a:gd name="T6" fmla="*/ 30 w 116"/>
                <a:gd name="T7" fmla="*/ 27 h 116"/>
                <a:gd name="T8" fmla="*/ 30 w 116"/>
                <a:gd name="T9" fmla="*/ 27 h 116"/>
                <a:gd name="T10" fmla="*/ 137 w 116"/>
                <a:gd name="T11" fmla="*/ 27 h 116"/>
                <a:gd name="T12" fmla="*/ 343 w 116"/>
                <a:gd name="T13" fmla="*/ 232 h 116"/>
                <a:gd name="T14" fmla="*/ 343 w 116"/>
                <a:gd name="T15" fmla="*/ 343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6"/>
                <a:gd name="T26" fmla="*/ 116 w 116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6">
                  <a:moveTo>
                    <a:pt x="107" y="107"/>
                  </a:moveTo>
                  <a:cubicBezTo>
                    <a:pt x="97" y="116"/>
                    <a:pt x="82" y="116"/>
                    <a:pt x="73" y="10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4"/>
                    <a:pt x="0" y="1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9" y="0"/>
                    <a:pt x="34" y="0"/>
                    <a:pt x="43" y="9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16" y="83"/>
                    <a:pt x="116" y="98"/>
                    <a:pt x="107" y="107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" name="Line 322">
              <a:extLst>
                <a:ext uri="{FF2B5EF4-FFF2-40B4-BE49-F238E27FC236}">
                  <a16:creationId xmlns:a16="http://schemas.microsoft.com/office/drawing/2014/main" id="{613DF329-B103-49BC-8163-9C2EE701E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" y="1783"/>
              <a:ext cx="64" cy="32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" name="Line 323">
              <a:extLst>
                <a:ext uri="{FF2B5EF4-FFF2-40B4-BE49-F238E27FC236}">
                  <a16:creationId xmlns:a16="http://schemas.microsoft.com/office/drawing/2014/main" id="{627035E0-2708-4D44-80D1-97A712C0E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1" y="1894"/>
              <a:ext cx="10" cy="9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Line 324">
              <a:extLst>
                <a:ext uri="{FF2B5EF4-FFF2-40B4-BE49-F238E27FC236}">
                  <a16:creationId xmlns:a16="http://schemas.microsoft.com/office/drawing/2014/main" id="{5AD66248-4051-41A6-A4F6-1561BC87E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4" y="2018"/>
              <a:ext cx="19" cy="18"/>
            </a:xfrm>
            <a:prstGeom prst="line">
              <a:avLst/>
            </a:pr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721DC418-E745-4D23-BC70-8C0710BC0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060"/>
              <a:ext cx="106" cy="94"/>
            </a:xfrm>
            <a:custGeom>
              <a:avLst/>
              <a:gdLst>
                <a:gd name="T0" fmla="*/ 0 w 106"/>
                <a:gd name="T1" fmla="*/ 0 h 94"/>
                <a:gd name="T2" fmla="*/ 100 w 106"/>
                <a:gd name="T3" fmla="*/ 94 h 94"/>
                <a:gd name="T4" fmla="*/ 106 w 106"/>
                <a:gd name="T5" fmla="*/ 89 h 94"/>
                <a:gd name="T6" fmla="*/ 0 60000 65536"/>
                <a:gd name="T7" fmla="*/ 0 60000 65536"/>
                <a:gd name="T8" fmla="*/ 0 60000 65536"/>
                <a:gd name="T9" fmla="*/ 0 w 106"/>
                <a:gd name="T10" fmla="*/ 0 h 94"/>
                <a:gd name="T11" fmla="*/ 106 w 106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94">
                  <a:moveTo>
                    <a:pt x="0" y="0"/>
                  </a:moveTo>
                  <a:lnTo>
                    <a:pt x="100" y="94"/>
                  </a:lnTo>
                  <a:lnTo>
                    <a:pt x="106" y="89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70E676B7-EA2B-4E62-A874-09B50B21E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154"/>
              <a:ext cx="104" cy="193"/>
            </a:xfrm>
            <a:custGeom>
              <a:avLst/>
              <a:gdLst>
                <a:gd name="T0" fmla="*/ 0 w 104"/>
                <a:gd name="T1" fmla="*/ 89 h 193"/>
                <a:gd name="T2" fmla="*/ 104 w 104"/>
                <a:gd name="T3" fmla="*/ 193 h 193"/>
                <a:gd name="T4" fmla="*/ 104 w 104"/>
                <a:gd name="T5" fmla="*/ 0 h 193"/>
                <a:gd name="T6" fmla="*/ 0 60000 65536"/>
                <a:gd name="T7" fmla="*/ 0 60000 65536"/>
                <a:gd name="T8" fmla="*/ 0 60000 65536"/>
                <a:gd name="T9" fmla="*/ 0 w 104"/>
                <a:gd name="T10" fmla="*/ 0 h 193"/>
                <a:gd name="T11" fmla="*/ 104 w 104"/>
                <a:gd name="T12" fmla="*/ 193 h 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93">
                  <a:moveTo>
                    <a:pt x="0" y="89"/>
                  </a:moveTo>
                  <a:lnTo>
                    <a:pt x="104" y="193"/>
                  </a:lnTo>
                  <a:lnTo>
                    <a:pt x="104" y="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81947879-902C-41B6-A5E9-85C5D8A7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277"/>
              <a:ext cx="69" cy="70"/>
            </a:xfrm>
            <a:custGeom>
              <a:avLst/>
              <a:gdLst>
                <a:gd name="T0" fmla="*/ 0 w 69"/>
                <a:gd name="T1" fmla="*/ 70 h 70"/>
                <a:gd name="T2" fmla="*/ 69 w 69"/>
                <a:gd name="T3" fmla="*/ 27 h 70"/>
                <a:gd name="T4" fmla="*/ 69 w 69"/>
                <a:gd name="T5" fmla="*/ 0 h 70"/>
                <a:gd name="T6" fmla="*/ 0 60000 65536"/>
                <a:gd name="T7" fmla="*/ 0 60000 65536"/>
                <a:gd name="T8" fmla="*/ 0 60000 65536"/>
                <a:gd name="T9" fmla="*/ 0 w 69"/>
                <a:gd name="T10" fmla="*/ 0 h 70"/>
                <a:gd name="T11" fmla="*/ 69 w 69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70">
                  <a:moveTo>
                    <a:pt x="0" y="70"/>
                  </a:moveTo>
                  <a:lnTo>
                    <a:pt x="69" y="27"/>
                  </a:lnTo>
                  <a:lnTo>
                    <a:pt x="69" y="0"/>
                  </a:lnTo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E5A40F70-699C-40A3-B2A4-A53DFA3A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079"/>
              <a:ext cx="163" cy="245"/>
            </a:xfrm>
            <a:custGeom>
              <a:avLst/>
              <a:gdLst>
                <a:gd name="T0" fmla="*/ 0 w 147"/>
                <a:gd name="T1" fmla="*/ 80 h 221"/>
                <a:gd name="T2" fmla="*/ 0 w 147"/>
                <a:gd name="T3" fmla="*/ 184 h 221"/>
                <a:gd name="T4" fmla="*/ 80 w 147"/>
                <a:gd name="T5" fmla="*/ 380 h 221"/>
                <a:gd name="T6" fmla="*/ 314 w 147"/>
                <a:gd name="T7" fmla="*/ 667 h 221"/>
                <a:gd name="T8" fmla="*/ 432 w 147"/>
                <a:gd name="T9" fmla="*/ 353 h 221"/>
                <a:gd name="T10" fmla="*/ 448 w 147"/>
                <a:gd name="T11" fmla="*/ 99 h 221"/>
                <a:gd name="T12" fmla="*/ 421 w 147"/>
                <a:gd name="T13" fmla="*/ 0 h 221"/>
                <a:gd name="T14" fmla="*/ 0 w 147"/>
                <a:gd name="T15" fmla="*/ 8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221"/>
                <a:gd name="T26" fmla="*/ 147 w 147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221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5" y="84"/>
                    <a:pt x="26" y="123"/>
                  </a:cubicBezTo>
                  <a:cubicBezTo>
                    <a:pt x="48" y="161"/>
                    <a:pt x="73" y="221"/>
                    <a:pt x="101" y="215"/>
                  </a:cubicBezTo>
                  <a:cubicBezTo>
                    <a:pt x="130" y="208"/>
                    <a:pt x="138" y="113"/>
                    <a:pt x="138" y="113"/>
                  </a:cubicBezTo>
                  <a:cubicBezTo>
                    <a:pt x="138" y="113"/>
                    <a:pt x="147" y="49"/>
                    <a:pt x="144" y="32"/>
                  </a:cubicBezTo>
                  <a:cubicBezTo>
                    <a:pt x="141" y="14"/>
                    <a:pt x="136" y="0"/>
                    <a:pt x="136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1A62399A-99B8-4C70-9299-B77D3828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184"/>
              <a:ext cx="150" cy="110"/>
            </a:xfrm>
            <a:custGeom>
              <a:avLst/>
              <a:gdLst>
                <a:gd name="T0" fmla="*/ 0 w 135"/>
                <a:gd name="T1" fmla="*/ 91 h 99"/>
                <a:gd name="T2" fmla="*/ 0 w 135"/>
                <a:gd name="T3" fmla="*/ 224 h 99"/>
                <a:gd name="T4" fmla="*/ 433 w 135"/>
                <a:gd name="T5" fmla="*/ 182 h 99"/>
                <a:gd name="T6" fmla="*/ 433 w 135"/>
                <a:gd name="T7" fmla="*/ 22 h 99"/>
                <a:gd name="T8" fmla="*/ 397 w 135"/>
                <a:gd name="T9" fmla="*/ 0 h 99"/>
                <a:gd name="T10" fmla="*/ 384 w 135"/>
                <a:gd name="T11" fmla="*/ 78 h 99"/>
                <a:gd name="T12" fmla="*/ 0 w 135"/>
                <a:gd name="T13" fmla="*/ 91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99"/>
                <a:gd name="T23" fmla="*/ 135 w 13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99">
                  <a:moveTo>
                    <a:pt x="0" y="29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87" y="99"/>
                    <a:pt x="135" y="5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2" y="1"/>
                    <a:pt x="125" y="0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89" y="51"/>
                    <a:pt x="0" y="29"/>
                  </a:cubicBezTo>
                  <a:close/>
                </a:path>
              </a:pathLst>
            </a:custGeom>
            <a:solidFill>
              <a:srgbClr val="DBC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37738AF8-0292-4D80-A3DF-03107874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027"/>
              <a:ext cx="196" cy="95"/>
            </a:xfrm>
            <a:custGeom>
              <a:avLst/>
              <a:gdLst>
                <a:gd name="T0" fmla="*/ 538 w 177"/>
                <a:gd name="T1" fmla="*/ 83 h 86"/>
                <a:gd name="T2" fmla="*/ 461 w 177"/>
                <a:gd name="T3" fmla="*/ 189 h 86"/>
                <a:gd name="T4" fmla="*/ 308 w 177"/>
                <a:gd name="T5" fmla="*/ 236 h 86"/>
                <a:gd name="T6" fmla="*/ 122 w 177"/>
                <a:gd name="T7" fmla="*/ 247 h 86"/>
                <a:gd name="T8" fmla="*/ 3 w 177"/>
                <a:gd name="T9" fmla="*/ 172 h 86"/>
                <a:gd name="T10" fmla="*/ 3 w 177"/>
                <a:gd name="T11" fmla="*/ 172 h 86"/>
                <a:gd name="T12" fmla="*/ 87 w 177"/>
                <a:gd name="T13" fmla="*/ 66 h 86"/>
                <a:gd name="T14" fmla="*/ 267 w 177"/>
                <a:gd name="T15" fmla="*/ 81 h 86"/>
                <a:gd name="T16" fmla="*/ 425 w 177"/>
                <a:gd name="T17" fmla="*/ 3 h 86"/>
                <a:gd name="T18" fmla="*/ 538 w 177"/>
                <a:gd name="T19" fmla="*/ 83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86"/>
                <a:gd name="T32" fmla="*/ 177 w 177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86">
                  <a:moveTo>
                    <a:pt x="175" y="28"/>
                  </a:moveTo>
                  <a:cubicBezTo>
                    <a:pt x="177" y="40"/>
                    <a:pt x="168" y="54"/>
                    <a:pt x="150" y="63"/>
                  </a:cubicBezTo>
                  <a:cubicBezTo>
                    <a:pt x="150" y="63"/>
                    <a:pt x="132" y="75"/>
                    <a:pt x="100" y="80"/>
                  </a:cubicBezTo>
                  <a:cubicBezTo>
                    <a:pt x="72" y="86"/>
                    <a:pt x="39" y="82"/>
                    <a:pt x="39" y="82"/>
                  </a:cubicBezTo>
                  <a:cubicBezTo>
                    <a:pt x="18" y="81"/>
                    <a:pt x="6" y="74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41"/>
                    <a:pt x="12" y="25"/>
                    <a:pt x="28" y="22"/>
                  </a:cubicBezTo>
                  <a:cubicBezTo>
                    <a:pt x="28" y="22"/>
                    <a:pt x="59" y="32"/>
                    <a:pt x="88" y="27"/>
                  </a:cubicBezTo>
                  <a:cubicBezTo>
                    <a:pt x="121" y="21"/>
                    <a:pt x="139" y="3"/>
                    <a:pt x="139" y="3"/>
                  </a:cubicBezTo>
                  <a:cubicBezTo>
                    <a:pt x="156" y="0"/>
                    <a:pt x="172" y="11"/>
                    <a:pt x="175" y="28"/>
                  </a:cubicBezTo>
                  <a:close/>
                </a:path>
              </a:pathLst>
            </a:custGeom>
            <a:solidFill>
              <a:srgbClr val="E0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13BDA6DD-1F9D-4F5D-8323-0C14F5FB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993"/>
              <a:ext cx="203" cy="96"/>
            </a:xfrm>
            <a:custGeom>
              <a:avLst/>
              <a:gdLst>
                <a:gd name="T0" fmla="*/ 572 w 183"/>
                <a:gd name="T1" fmla="*/ 183 h 86"/>
                <a:gd name="T2" fmla="*/ 258 w 183"/>
                <a:gd name="T3" fmla="*/ 56 h 86"/>
                <a:gd name="T4" fmla="*/ 37 w 183"/>
                <a:gd name="T5" fmla="*/ 286 h 86"/>
                <a:gd name="T6" fmla="*/ 0 60000 65536"/>
                <a:gd name="T7" fmla="*/ 0 60000 65536"/>
                <a:gd name="T8" fmla="*/ 0 60000 65536"/>
                <a:gd name="T9" fmla="*/ 0 w 183"/>
                <a:gd name="T10" fmla="*/ 0 h 86"/>
                <a:gd name="T11" fmla="*/ 183 w 183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86">
                  <a:moveTo>
                    <a:pt x="183" y="55"/>
                  </a:moveTo>
                  <a:cubicBezTo>
                    <a:pt x="183" y="55"/>
                    <a:pt x="178" y="0"/>
                    <a:pt x="82" y="17"/>
                  </a:cubicBezTo>
                  <a:cubicBezTo>
                    <a:pt x="82" y="17"/>
                    <a:pt x="0" y="27"/>
                    <a:pt x="12" y="86"/>
                  </a:cubicBezTo>
                </a:path>
              </a:pathLst>
            </a:custGeom>
            <a:solidFill>
              <a:srgbClr val="E0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6D66A7B9-DDCB-4F3C-8750-85AA6E2B1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2054"/>
              <a:ext cx="190" cy="35"/>
            </a:xfrm>
            <a:custGeom>
              <a:avLst/>
              <a:gdLst>
                <a:gd name="T0" fmla="*/ 0 w 190"/>
                <a:gd name="T1" fmla="*/ 35 h 35"/>
                <a:gd name="T2" fmla="*/ 190 w 190"/>
                <a:gd name="T3" fmla="*/ 0 h 35"/>
                <a:gd name="T4" fmla="*/ 0 w 190"/>
                <a:gd name="T5" fmla="*/ 35 h 35"/>
                <a:gd name="T6" fmla="*/ 0 60000 65536"/>
                <a:gd name="T7" fmla="*/ 0 60000 65536"/>
                <a:gd name="T8" fmla="*/ 0 60000 65536"/>
                <a:gd name="T9" fmla="*/ 0 w 190"/>
                <a:gd name="T10" fmla="*/ 0 h 35"/>
                <a:gd name="T11" fmla="*/ 190 w 190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35">
                  <a:moveTo>
                    <a:pt x="0" y="35"/>
                  </a:moveTo>
                  <a:lnTo>
                    <a:pt x="19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0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Line 333">
              <a:extLst>
                <a:ext uri="{FF2B5EF4-FFF2-40B4-BE49-F238E27FC236}">
                  <a16:creationId xmlns:a16="http://schemas.microsoft.com/office/drawing/2014/main" id="{EE3C4BC1-7BA9-4C7A-9459-BC435AB6E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3" y="2054"/>
              <a:ext cx="190" cy="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CF4C2161-A071-4BA2-9E69-DB30105C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003"/>
              <a:ext cx="152" cy="69"/>
            </a:xfrm>
            <a:custGeom>
              <a:avLst/>
              <a:gdLst>
                <a:gd name="T0" fmla="*/ 420 w 137"/>
                <a:gd name="T1" fmla="*/ 50 h 62"/>
                <a:gd name="T2" fmla="*/ 373 w 137"/>
                <a:gd name="T3" fmla="*/ 122 h 62"/>
                <a:gd name="T4" fmla="*/ 74 w 137"/>
                <a:gd name="T5" fmla="*/ 183 h 62"/>
                <a:gd name="T6" fmla="*/ 0 w 137"/>
                <a:gd name="T7" fmla="*/ 132 h 62"/>
                <a:gd name="T8" fmla="*/ 0 w 137"/>
                <a:gd name="T9" fmla="*/ 132 h 62"/>
                <a:gd name="T10" fmla="*/ 55 w 137"/>
                <a:gd name="T11" fmla="*/ 63 h 62"/>
                <a:gd name="T12" fmla="*/ 353 w 137"/>
                <a:gd name="T13" fmla="*/ 4 h 62"/>
                <a:gd name="T14" fmla="*/ 420 w 137"/>
                <a:gd name="T15" fmla="*/ 5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62"/>
                <a:gd name="T26" fmla="*/ 137 w 137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62">
                  <a:moveTo>
                    <a:pt x="135" y="15"/>
                  </a:moveTo>
                  <a:cubicBezTo>
                    <a:pt x="137" y="25"/>
                    <a:pt x="130" y="36"/>
                    <a:pt x="119" y="38"/>
                  </a:cubicBezTo>
                  <a:cubicBezTo>
                    <a:pt x="119" y="38"/>
                    <a:pt x="76" y="29"/>
                    <a:pt x="23" y="56"/>
                  </a:cubicBezTo>
                  <a:cubicBezTo>
                    <a:pt x="12" y="62"/>
                    <a:pt x="2" y="5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27"/>
                    <a:pt x="13" y="23"/>
                    <a:pt x="18" y="20"/>
                  </a:cubicBezTo>
                  <a:cubicBezTo>
                    <a:pt x="59" y="0"/>
                    <a:pt x="112" y="4"/>
                    <a:pt x="112" y="4"/>
                  </a:cubicBezTo>
                  <a:cubicBezTo>
                    <a:pt x="119" y="5"/>
                    <a:pt x="131" y="7"/>
                    <a:pt x="135" y="15"/>
                  </a:cubicBez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2B985163-4CAA-4D7E-B8E8-5623DC5E0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263"/>
              <a:ext cx="84" cy="59"/>
            </a:xfrm>
            <a:custGeom>
              <a:avLst/>
              <a:gdLst>
                <a:gd name="T0" fmla="*/ 0 w 75"/>
                <a:gd name="T1" fmla="*/ 22 h 53"/>
                <a:gd name="T2" fmla="*/ 164 w 75"/>
                <a:gd name="T3" fmla="*/ 163 h 53"/>
                <a:gd name="T4" fmla="*/ 261 w 75"/>
                <a:gd name="T5" fmla="*/ 0 h 53"/>
                <a:gd name="T6" fmla="*/ 0 60000 65536"/>
                <a:gd name="T7" fmla="*/ 0 60000 65536"/>
                <a:gd name="T8" fmla="*/ 0 60000 65536"/>
                <a:gd name="T9" fmla="*/ 0 w 75"/>
                <a:gd name="T10" fmla="*/ 0 h 53"/>
                <a:gd name="T11" fmla="*/ 75 w 75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53">
                  <a:moveTo>
                    <a:pt x="0" y="7"/>
                  </a:moveTo>
                  <a:cubicBezTo>
                    <a:pt x="14" y="33"/>
                    <a:pt x="30" y="53"/>
                    <a:pt x="47" y="49"/>
                  </a:cubicBezTo>
                  <a:cubicBezTo>
                    <a:pt x="61" y="46"/>
                    <a:pt x="70" y="23"/>
                    <a:pt x="75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9B447450-2067-4F08-B4C5-51291526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115"/>
              <a:ext cx="33" cy="105"/>
            </a:xfrm>
            <a:custGeom>
              <a:avLst/>
              <a:gdLst>
                <a:gd name="T0" fmla="*/ 0 w 29"/>
                <a:gd name="T1" fmla="*/ 0 h 94"/>
                <a:gd name="T2" fmla="*/ 0 w 29"/>
                <a:gd name="T3" fmla="*/ 87 h 94"/>
                <a:gd name="T4" fmla="*/ 109 w 29"/>
                <a:gd name="T5" fmla="*/ 307 h 94"/>
                <a:gd name="T6" fmla="*/ 122 w 29"/>
                <a:gd name="T7" fmla="*/ 317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94"/>
                <a:gd name="T14" fmla="*/ 29 w 29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94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5" y="51"/>
                    <a:pt x="26" y="90"/>
                  </a:cubicBezTo>
                  <a:cubicBezTo>
                    <a:pt x="27" y="91"/>
                    <a:pt x="28" y="93"/>
                    <a:pt x="29" y="9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A2FB12F8-73A0-4A9F-BB25-65663A828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2088"/>
              <a:ext cx="11" cy="123"/>
            </a:xfrm>
            <a:custGeom>
              <a:avLst/>
              <a:gdLst>
                <a:gd name="T0" fmla="*/ 0 w 10"/>
                <a:gd name="T1" fmla="*/ 342 h 111"/>
                <a:gd name="T2" fmla="*/ 1 w 10"/>
                <a:gd name="T3" fmla="*/ 325 h 111"/>
                <a:gd name="T4" fmla="*/ 21 w 10"/>
                <a:gd name="T5" fmla="*/ 75 h 111"/>
                <a:gd name="T6" fmla="*/ 1 w 1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1"/>
                <a:gd name="T14" fmla="*/ 10 w 10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1">
                  <a:moveTo>
                    <a:pt x="0" y="111"/>
                  </a:moveTo>
                  <a:cubicBezTo>
                    <a:pt x="1" y="107"/>
                    <a:pt x="1" y="105"/>
                    <a:pt x="1" y="105"/>
                  </a:cubicBezTo>
                  <a:cubicBezTo>
                    <a:pt x="1" y="105"/>
                    <a:pt x="10" y="41"/>
                    <a:pt x="7" y="24"/>
                  </a:cubicBezTo>
                  <a:cubicBezTo>
                    <a:pt x="5" y="15"/>
                    <a:pt x="3" y="6"/>
                    <a:pt x="1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1327EC78-C82C-4747-B3FB-131738DA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184"/>
              <a:ext cx="150" cy="110"/>
            </a:xfrm>
            <a:custGeom>
              <a:avLst/>
              <a:gdLst>
                <a:gd name="T0" fmla="*/ 0 w 135"/>
                <a:gd name="T1" fmla="*/ 91 h 99"/>
                <a:gd name="T2" fmla="*/ 0 w 135"/>
                <a:gd name="T3" fmla="*/ 224 h 99"/>
                <a:gd name="T4" fmla="*/ 433 w 135"/>
                <a:gd name="T5" fmla="*/ 182 h 99"/>
                <a:gd name="T6" fmla="*/ 433 w 135"/>
                <a:gd name="T7" fmla="*/ 22 h 99"/>
                <a:gd name="T8" fmla="*/ 397 w 135"/>
                <a:gd name="T9" fmla="*/ 0 h 99"/>
                <a:gd name="T10" fmla="*/ 384 w 135"/>
                <a:gd name="T11" fmla="*/ 78 h 99"/>
                <a:gd name="T12" fmla="*/ 0 w 135"/>
                <a:gd name="T13" fmla="*/ 91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99"/>
                <a:gd name="T23" fmla="*/ 135 w 13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99">
                  <a:moveTo>
                    <a:pt x="0" y="29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87" y="99"/>
                    <a:pt x="135" y="5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2" y="1"/>
                    <a:pt x="125" y="0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89" y="51"/>
                    <a:pt x="0" y="29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F3AAB5B1-2D0D-4A33-8D00-575EB4453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2054"/>
              <a:ext cx="193" cy="68"/>
            </a:xfrm>
            <a:custGeom>
              <a:avLst/>
              <a:gdLst>
                <a:gd name="T0" fmla="*/ 537 w 174"/>
                <a:gd name="T1" fmla="*/ 0 h 61"/>
                <a:gd name="T2" fmla="*/ 540 w 174"/>
                <a:gd name="T3" fmla="*/ 3 h 61"/>
                <a:gd name="T4" fmla="*/ 540 w 174"/>
                <a:gd name="T5" fmla="*/ 3 h 61"/>
                <a:gd name="T6" fmla="*/ 460 w 174"/>
                <a:gd name="T7" fmla="*/ 123 h 61"/>
                <a:gd name="T8" fmla="*/ 305 w 174"/>
                <a:gd name="T9" fmla="*/ 183 h 61"/>
                <a:gd name="T10" fmla="*/ 112 w 174"/>
                <a:gd name="T11" fmla="*/ 188 h 61"/>
                <a:gd name="T12" fmla="*/ 0 w 174"/>
                <a:gd name="T13" fmla="*/ 109 h 61"/>
                <a:gd name="T14" fmla="*/ 0 w 174"/>
                <a:gd name="T15" fmla="*/ 109 h 61"/>
                <a:gd name="T16" fmla="*/ 0 w 174"/>
                <a:gd name="T17" fmla="*/ 105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1"/>
                <a:gd name="T29" fmla="*/ 174 w 174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1">
                  <a:moveTo>
                    <a:pt x="171" y="0"/>
                  </a:moveTo>
                  <a:cubicBezTo>
                    <a:pt x="171" y="1"/>
                    <a:pt x="172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4" y="15"/>
                    <a:pt x="165" y="29"/>
                    <a:pt x="147" y="38"/>
                  </a:cubicBezTo>
                  <a:cubicBezTo>
                    <a:pt x="147" y="38"/>
                    <a:pt x="129" y="50"/>
                    <a:pt x="97" y="55"/>
                  </a:cubicBezTo>
                  <a:cubicBezTo>
                    <a:pt x="69" y="61"/>
                    <a:pt x="36" y="57"/>
                    <a:pt x="36" y="57"/>
                  </a:cubicBezTo>
                  <a:cubicBezTo>
                    <a:pt x="15" y="56"/>
                    <a:pt x="3" y="4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64419082-EACE-4BE9-9C92-51B1155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039"/>
              <a:ext cx="20" cy="50"/>
            </a:xfrm>
            <a:custGeom>
              <a:avLst/>
              <a:gdLst>
                <a:gd name="T0" fmla="*/ 57 w 18"/>
                <a:gd name="T1" fmla="*/ 0 h 45"/>
                <a:gd name="T2" fmla="*/ 4 w 18"/>
                <a:gd name="T3" fmla="*/ 147 h 45"/>
                <a:gd name="T4" fmla="*/ 0 60000 65536"/>
                <a:gd name="T5" fmla="*/ 0 60000 65536"/>
                <a:gd name="T6" fmla="*/ 0 w 18"/>
                <a:gd name="T7" fmla="*/ 0 h 45"/>
                <a:gd name="T8" fmla="*/ 18 w 18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45">
                  <a:moveTo>
                    <a:pt x="18" y="0"/>
                  </a:moveTo>
                  <a:cubicBezTo>
                    <a:pt x="7" y="10"/>
                    <a:pt x="0" y="25"/>
                    <a:pt x="4" y="45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4B2C4-B385-4DFF-A013-D5E7770C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018"/>
              <a:ext cx="28" cy="36"/>
            </a:xfrm>
            <a:custGeom>
              <a:avLst/>
              <a:gdLst>
                <a:gd name="T0" fmla="*/ 86 w 25"/>
                <a:gd name="T1" fmla="*/ 87 h 33"/>
                <a:gd name="T2" fmla="*/ 0 w 25"/>
                <a:gd name="T3" fmla="*/ 0 h 33"/>
                <a:gd name="T4" fmla="*/ 0 60000 65536"/>
                <a:gd name="T5" fmla="*/ 0 60000 65536"/>
                <a:gd name="T6" fmla="*/ 0 w 25"/>
                <a:gd name="T7" fmla="*/ 0 h 33"/>
                <a:gd name="T8" fmla="*/ 25 w 25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33">
                  <a:moveTo>
                    <a:pt x="25" y="33"/>
                  </a:moveTo>
                  <a:cubicBezTo>
                    <a:pt x="25" y="33"/>
                    <a:pt x="23" y="1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8CFB80A6-FE31-45DB-883C-48EEE7EE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003"/>
              <a:ext cx="152" cy="69"/>
            </a:xfrm>
            <a:custGeom>
              <a:avLst/>
              <a:gdLst>
                <a:gd name="T0" fmla="*/ 420 w 137"/>
                <a:gd name="T1" fmla="*/ 50 h 62"/>
                <a:gd name="T2" fmla="*/ 373 w 137"/>
                <a:gd name="T3" fmla="*/ 122 h 62"/>
                <a:gd name="T4" fmla="*/ 74 w 137"/>
                <a:gd name="T5" fmla="*/ 183 h 62"/>
                <a:gd name="T6" fmla="*/ 0 w 137"/>
                <a:gd name="T7" fmla="*/ 132 h 62"/>
                <a:gd name="T8" fmla="*/ 0 w 137"/>
                <a:gd name="T9" fmla="*/ 132 h 62"/>
                <a:gd name="T10" fmla="*/ 55 w 137"/>
                <a:gd name="T11" fmla="*/ 63 h 62"/>
                <a:gd name="T12" fmla="*/ 353 w 137"/>
                <a:gd name="T13" fmla="*/ 4 h 62"/>
                <a:gd name="T14" fmla="*/ 420 w 137"/>
                <a:gd name="T15" fmla="*/ 5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62"/>
                <a:gd name="T26" fmla="*/ 137 w 137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62">
                  <a:moveTo>
                    <a:pt x="135" y="15"/>
                  </a:moveTo>
                  <a:cubicBezTo>
                    <a:pt x="137" y="25"/>
                    <a:pt x="130" y="36"/>
                    <a:pt x="119" y="38"/>
                  </a:cubicBezTo>
                  <a:cubicBezTo>
                    <a:pt x="119" y="38"/>
                    <a:pt x="76" y="29"/>
                    <a:pt x="23" y="56"/>
                  </a:cubicBezTo>
                  <a:cubicBezTo>
                    <a:pt x="12" y="62"/>
                    <a:pt x="2" y="5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27"/>
                    <a:pt x="13" y="23"/>
                    <a:pt x="18" y="20"/>
                  </a:cubicBezTo>
                  <a:cubicBezTo>
                    <a:pt x="59" y="0"/>
                    <a:pt x="112" y="4"/>
                    <a:pt x="112" y="4"/>
                  </a:cubicBezTo>
                  <a:cubicBezTo>
                    <a:pt x="119" y="5"/>
                    <a:pt x="131" y="7"/>
                    <a:pt x="135" y="15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70B0B02C-62EA-4040-AA4B-87CD69AD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186"/>
              <a:ext cx="10" cy="24"/>
            </a:xfrm>
            <a:custGeom>
              <a:avLst/>
              <a:gdLst>
                <a:gd name="T0" fmla="*/ 0 w 9"/>
                <a:gd name="T1" fmla="*/ 91 h 21"/>
                <a:gd name="T2" fmla="*/ 3 w 9"/>
                <a:gd name="T3" fmla="*/ 73 h 21"/>
                <a:gd name="T4" fmla="*/ 20 w 9"/>
                <a:gd name="T5" fmla="*/ 61 h 21"/>
                <a:gd name="T6" fmla="*/ 27 w 9"/>
                <a:gd name="T7" fmla="*/ 25 h 21"/>
                <a:gd name="T8" fmla="*/ 4 w 9"/>
                <a:gd name="T9" fmla="*/ 0 h 21"/>
                <a:gd name="T10" fmla="*/ 3 w 9"/>
                <a:gd name="T11" fmla="*/ 22 h 21"/>
                <a:gd name="T12" fmla="*/ 2 w 9"/>
                <a:gd name="T13" fmla="*/ 53 h 21"/>
                <a:gd name="T14" fmla="*/ 0 w 9"/>
                <a:gd name="T15" fmla="*/ 9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1"/>
                <a:gd name="T26" fmla="*/ 9 w 9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1">
                  <a:moveTo>
                    <a:pt x="0" y="21"/>
                  </a:moveTo>
                  <a:cubicBezTo>
                    <a:pt x="1" y="20"/>
                    <a:pt x="2" y="18"/>
                    <a:pt x="3" y="17"/>
                  </a:cubicBezTo>
                  <a:cubicBezTo>
                    <a:pt x="4" y="16"/>
                    <a:pt x="5" y="15"/>
                    <a:pt x="6" y="14"/>
                  </a:cubicBezTo>
                  <a:cubicBezTo>
                    <a:pt x="7" y="11"/>
                    <a:pt x="8" y="9"/>
                    <a:pt x="9" y="6"/>
                  </a:cubicBezTo>
                  <a:cubicBezTo>
                    <a:pt x="9" y="3"/>
                    <a:pt x="6" y="1"/>
                    <a:pt x="4" y="0"/>
                  </a:cubicBezTo>
                  <a:cubicBezTo>
                    <a:pt x="3" y="2"/>
                    <a:pt x="3" y="4"/>
                    <a:pt x="3" y="5"/>
                  </a:cubicBezTo>
                  <a:cubicBezTo>
                    <a:pt x="2" y="8"/>
                    <a:pt x="2" y="10"/>
                    <a:pt x="2" y="12"/>
                  </a:cubicBezTo>
                  <a:cubicBezTo>
                    <a:pt x="2" y="15"/>
                    <a:pt x="1" y="18"/>
                    <a:pt x="0" y="2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2F47E005-A790-4613-86DD-AA63B939D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53"/>
              <a:ext cx="80" cy="113"/>
            </a:xfrm>
            <a:custGeom>
              <a:avLst/>
              <a:gdLst>
                <a:gd name="T0" fmla="*/ 3 w 72"/>
                <a:gd name="T1" fmla="*/ 0 h 102"/>
                <a:gd name="T2" fmla="*/ 20 w 72"/>
                <a:gd name="T3" fmla="*/ 215 h 102"/>
                <a:gd name="T4" fmla="*/ 231 w 72"/>
                <a:gd name="T5" fmla="*/ 298 h 102"/>
                <a:gd name="T6" fmla="*/ 98 w 72"/>
                <a:gd name="T7" fmla="*/ 143 h 102"/>
                <a:gd name="T8" fmla="*/ 20 w 72"/>
                <a:gd name="T9" fmla="*/ 2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2"/>
                <a:gd name="T17" fmla="*/ 72 w 72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2">
                  <a:moveTo>
                    <a:pt x="3" y="0"/>
                  </a:moveTo>
                  <a:cubicBezTo>
                    <a:pt x="2" y="20"/>
                    <a:pt x="0" y="51"/>
                    <a:pt x="6" y="70"/>
                  </a:cubicBezTo>
                  <a:cubicBezTo>
                    <a:pt x="13" y="90"/>
                    <a:pt x="52" y="102"/>
                    <a:pt x="72" y="97"/>
                  </a:cubicBezTo>
                  <a:cubicBezTo>
                    <a:pt x="60" y="79"/>
                    <a:pt x="43" y="64"/>
                    <a:pt x="31" y="46"/>
                  </a:cubicBezTo>
                  <a:cubicBezTo>
                    <a:pt x="22" y="33"/>
                    <a:pt x="15" y="19"/>
                    <a:pt x="6" y="6"/>
                  </a:cubicBezTo>
                </a:path>
              </a:pathLst>
            </a:custGeom>
            <a:solidFill>
              <a:srgbClr val="A4C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E04AC74C-BD57-4A85-BE99-A8D9EB5C7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832"/>
              <a:ext cx="93" cy="123"/>
            </a:xfrm>
            <a:custGeom>
              <a:avLst/>
              <a:gdLst>
                <a:gd name="T0" fmla="*/ 2 w 83"/>
                <a:gd name="T1" fmla="*/ 0 h 111"/>
                <a:gd name="T2" fmla="*/ 4 w 83"/>
                <a:gd name="T3" fmla="*/ 111 h 111"/>
                <a:gd name="T4" fmla="*/ 4 w 83"/>
                <a:gd name="T5" fmla="*/ 228 h 111"/>
                <a:gd name="T6" fmla="*/ 291 w 83"/>
                <a:gd name="T7" fmla="*/ 321 h 111"/>
                <a:gd name="T8" fmla="*/ 232 w 83"/>
                <a:gd name="T9" fmla="*/ 204 h 111"/>
                <a:gd name="T10" fmla="*/ 185 w 83"/>
                <a:gd name="T11" fmla="*/ 83 h 111"/>
                <a:gd name="T12" fmla="*/ 3 w 83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11"/>
                <a:gd name="T23" fmla="*/ 83 w 83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11">
                  <a:moveTo>
                    <a:pt x="2" y="0"/>
                  </a:moveTo>
                  <a:cubicBezTo>
                    <a:pt x="1" y="11"/>
                    <a:pt x="4" y="24"/>
                    <a:pt x="4" y="36"/>
                  </a:cubicBezTo>
                  <a:cubicBezTo>
                    <a:pt x="4" y="48"/>
                    <a:pt x="0" y="63"/>
                    <a:pt x="4" y="74"/>
                  </a:cubicBezTo>
                  <a:cubicBezTo>
                    <a:pt x="12" y="97"/>
                    <a:pt x="62" y="111"/>
                    <a:pt x="83" y="104"/>
                  </a:cubicBezTo>
                  <a:cubicBezTo>
                    <a:pt x="78" y="90"/>
                    <a:pt x="69" y="81"/>
                    <a:pt x="66" y="65"/>
                  </a:cubicBezTo>
                  <a:cubicBezTo>
                    <a:pt x="63" y="51"/>
                    <a:pt x="63" y="37"/>
                    <a:pt x="53" y="27"/>
                  </a:cubicBezTo>
                  <a:cubicBezTo>
                    <a:pt x="40" y="13"/>
                    <a:pt x="14" y="16"/>
                    <a:pt x="3" y="0"/>
                  </a:cubicBezTo>
                </a:path>
              </a:pathLst>
            </a:custGeom>
            <a:solidFill>
              <a:srgbClr val="A4C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D628AAEA-147B-406A-8BE9-39D1A6EC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540"/>
              <a:ext cx="41" cy="90"/>
            </a:xfrm>
            <a:custGeom>
              <a:avLst/>
              <a:gdLst>
                <a:gd name="T0" fmla="*/ 88 w 37"/>
                <a:gd name="T1" fmla="*/ 0 h 81"/>
                <a:gd name="T2" fmla="*/ 80 w 37"/>
                <a:gd name="T3" fmla="*/ 79 h 81"/>
                <a:gd name="T4" fmla="*/ 45 w 37"/>
                <a:gd name="T5" fmla="*/ 147 h 81"/>
                <a:gd name="T6" fmla="*/ 3 w 37"/>
                <a:gd name="T7" fmla="*/ 181 h 81"/>
                <a:gd name="T8" fmla="*/ 22 w 37"/>
                <a:gd name="T9" fmla="*/ 233 h 81"/>
                <a:gd name="T10" fmla="*/ 92 w 37"/>
                <a:gd name="T11" fmla="*/ 258 h 81"/>
                <a:gd name="T12" fmla="*/ 113 w 37"/>
                <a:gd name="T13" fmla="*/ 248 h 81"/>
                <a:gd name="T14" fmla="*/ 102 w 37"/>
                <a:gd name="T15" fmla="*/ 209 h 81"/>
                <a:gd name="T16" fmla="*/ 89 w 37"/>
                <a:gd name="T17" fmla="*/ 169 h 81"/>
                <a:gd name="T18" fmla="*/ 102 w 37"/>
                <a:gd name="T19" fmla="*/ 57 h 81"/>
                <a:gd name="T20" fmla="*/ 98 w 37"/>
                <a:gd name="T21" fmla="*/ 2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81"/>
                <a:gd name="T35" fmla="*/ 37 w 37"/>
                <a:gd name="T36" fmla="*/ 81 h 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81">
                  <a:moveTo>
                    <a:pt x="28" y="0"/>
                  </a:moveTo>
                  <a:cubicBezTo>
                    <a:pt x="28" y="9"/>
                    <a:pt x="29" y="17"/>
                    <a:pt x="26" y="25"/>
                  </a:cubicBezTo>
                  <a:cubicBezTo>
                    <a:pt x="23" y="33"/>
                    <a:pt x="20" y="40"/>
                    <a:pt x="14" y="45"/>
                  </a:cubicBezTo>
                  <a:cubicBezTo>
                    <a:pt x="11" y="48"/>
                    <a:pt x="5" y="52"/>
                    <a:pt x="3" y="56"/>
                  </a:cubicBezTo>
                  <a:cubicBezTo>
                    <a:pt x="0" y="62"/>
                    <a:pt x="4" y="70"/>
                    <a:pt x="7" y="74"/>
                  </a:cubicBezTo>
                  <a:cubicBezTo>
                    <a:pt x="13" y="80"/>
                    <a:pt x="22" y="81"/>
                    <a:pt x="30" y="81"/>
                  </a:cubicBezTo>
                  <a:cubicBezTo>
                    <a:pt x="34" y="81"/>
                    <a:pt x="36" y="81"/>
                    <a:pt x="37" y="77"/>
                  </a:cubicBezTo>
                  <a:cubicBezTo>
                    <a:pt x="37" y="74"/>
                    <a:pt x="34" y="69"/>
                    <a:pt x="33" y="66"/>
                  </a:cubicBezTo>
                  <a:cubicBezTo>
                    <a:pt x="31" y="62"/>
                    <a:pt x="30" y="58"/>
                    <a:pt x="29" y="53"/>
                  </a:cubicBezTo>
                  <a:cubicBezTo>
                    <a:pt x="28" y="40"/>
                    <a:pt x="31" y="30"/>
                    <a:pt x="33" y="18"/>
                  </a:cubicBezTo>
                  <a:cubicBezTo>
                    <a:pt x="34" y="12"/>
                    <a:pt x="34" y="7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8293B01F-B82A-4769-AF0C-901EC81E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581"/>
              <a:ext cx="50" cy="77"/>
            </a:xfrm>
            <a:custGeom>
              <a:avLst/>
              <a:gdLst>
                <a:gd name="T0" fmla="*/ 109 w 45"/>
                <a:gd name="T1" fmla="*/ 1 h 70"/>
                <a:gd name="T2" fmla="*/ 79 w 45"/>
                <a:gd name="T3" fmla="*/ 4 h 70"/>
                <a:gd name="T4" fmla="*/ 30 w 45"/>
                <a:gd name="T5" fmla="*/ 35 h 70"/>
                <a:gd name="T6" fmla="*/ 2 w 45"/>
                <a:gd name="T7" fmla="*/ 58 h 70"/>
                <a:gd name="T8" fmla="*/ 1 w 45"/>
                <a:gd name="T9" fmla="*/ 101 h 70"/>
                <a:gd name="T10" fmla="*/ 46 w 45"/>
                <a:gd name="T11" fmla="*/ 173 h 70"/>
                <a:gd name="T12" fmla="*/ 97 w 45"/>
                <a:gd name="T13" fmla="*/ 190 h 70"/>
                <a:gd name="T14" fmla="*/ 147 w 45"/>
                <a:gd name="T15" fmla="*/ 198 h 70"/>
                <a:gd name="T16" fmla="*/ 46 w 45"/>
                <a:gd name="T17" fmla="*/ 84 h 70"/>
                <a:gd name="T18" fmla="*/ 101 w 45"/>
                <a:gd name="T19" fmla="*/ 1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70"/>
                <a:gd name="T32" fmla="*/ 45 w 45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70">
                  <a:moveTo>
                    <a:pt x="34" y="1"/>
                  </a:moveTo>
                  <a:cubicBezTo>
                    <a:pt x="31" y="0"/>
                    <a:pt x="27" y="2"/>
                    <a:pt x="25" y="4"/>
                  </a:cubicBezTo>
                  <a:cubicBezTo>
                    <a:pt x="20" y="7"/>
                    <a:pt x="14" y="9"/>
                    <a:pt x="10" y="13"/>
                  </a:cubicBezTo>
                  <a:cubicBezTo>
                    <a:pt x="7" y="15"/>
                    <a:pt x="4" y="18"/>
                    <a:pt x="2" y="21"/>
                  </a:cubicBezTo>
                  <a:cubicBezTo>
                    <a:pt x="0" y="25"/>
                    <a:pt x="1" y="31"/>
                    <a:pt x="1" y="35"/>
                  </a:cubicBezTo>
                  <a:cubicBezTo>
                    <a:pt x="2" y="44"/>
                    <a:pt x="6" y="55"/>
                    <a:pt x="14" y="60"/>
                  </a:cubicBezTo>
                  <a:cubicBezTo>
                    <a:pt x="19" y="63"/>
                    <a:pt x="24" y="65"/>
                    <a:pt x="30" y="66"/>
                  </a:cubicBezTo>
                  <a:cubicBezTo>
                    <a:pt x="35" y="68"/>
                    <a:pt x="40" y="70"/>
                    <a:pt x="45" y="70"/>
                  </a:cubicBezTo>
                  <a:cubicBezTo>
                    <a:pt x="30" y="63"/>
                    <a:pt x="15" y="46"/>
                    <a:pt x="14" y="29"/>
                  </a:cubicBezTo>
                  <a:cubicBezTo>
                    <a:pt x="13" y="19"/>
                    <a:pt x="21" y="5"/>
                    <a:pt x="3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D64D9C3D-777C-45E1-A073-4D14F6257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749"/>
              <a:ext cx="89" cy="79"/>
            </a:xfrm>
            <a:custGeom>
              <a:avLst/>
              <a:gdLst>
                <a:gd name="T0" fmla="*/ 1 w 80"/>
                <a:gd name="T1" fmla="*/ 0 h 71"/>
                <a:gd name="T2" fmla="*/ 1 w 80"/>
                <a:gd name="T3" fmla="*/ 86 h 71"/>
                <a:gd name="T4" fmla="*/ 24 w 80"/>
                <a:gd name="T5" fmla="*/ 164 h 71"/>
                <a:gd name="T6" fmla="*/ 69 w 80"/>
                <a:gd name="T7" fmla="*/ 200 h 71"/>
                <a:gd name="T8" fmla="*/ 120 w 80"/>
                <a:gd name="T9" fmla="*/ 226 h 71"/>
                <a:gd name="T10" fmla="*/ 188 w 80"/>
                <a:gd name="T11" fmla="*/ 226 h 71"/>
                <a:gd name="T12" fmla="*/ 257 w 80"/>
                <a:gd name="T13" fmla="*/ 211 h 71"/>
                <a:gd name="T14" fmla="*/ 70 w 80"/>
                <a:gd name="T15" fmla="*/ 107 h 71"/>
                <a:gd name="T16" fmla="*/ 33 w 80"/>
                <a:gd name="T17" fmla="*/ 37 h 71"/>
                <a:gd name="T18" fmla="*/ 3 w 80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71"/>
                <a:gd name="T32" fmla="*/ 80 w 80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71">
                  <a:moveTo>
                    <a:pt x="1" y="0"/>
                  </a:moveTo>
                  <a:cubicBezTo>
                    <a:pt x="4" y="2"/>
                    <a:pt x="2" y="21"/>
                    <a:pt x="1" y="26"/>
                  </a:cubicBezTo>
                  <a:cubicBezTo>
                    <a:pt x="0" y="36"/>
                    <a:pt x="1" y="43"/>
                    <a:pt x="8" y="50"/>
                  </a:cubicBezTo>
                  <a:cubicBezTo>
                    <a:pt x="11" y="55"/>
                    <a:pt x="16" y="59"/>
                    <a:pt x="21" y="61"/>
                  </a:cubicBezTo>
                  <a:cubicBezTo>
                    <a:pt x="26" y="64"/>
                    <a:pt x="32" y="68"/>
                    <a:pt x="37" y="69"/>
                  </a:cubicBezTo>
                  <a:cubicBezTo>
                    <a:pt x="44" y="71"/>
                    <a:pt x="52" y="70"/>
                    <a:pt x="59" y="69"/>
                  </a:cubicBezTo>
                  <a:cubicBezTo>
                    <a:pt x="64" y="69"/>
                    <a:pt x="75" y="64"/>
                    <a:pt x="80" y="66"/>
                  </a:cubicBezTo>
                  <a:cubicBezTo>
                    <a:pt x="58" y="69"/>
                    <a:pt x="34" y="47"/>
                    <a:pt x="22" y="32"/>
                  </a:cubicBezTo>
                  <a:cubicBezTo>
                    <a:pt x="17" y="26"/>
                    <a:pt x="14" y="19"/>
                    <a:pt x="11" y="12"/>
                  </a:cubicBezTo>
                  <a:cubicBezTo>
                    <a:pt x="9" y="9"/>
                    <a:pt x="7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327A4615-3AC8-4A92-8E5D-B9AE6BE4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2722"/>
              <a:ext cx="34" cy="80"/>
            </a:xfrm>
            <a:custGeom>
              <a:avLst/>
              <a:gdLst>
                <a:gd name="T0" fmla="*/ 109 w 30"/>
                <a:gd name="T1" fmla="*/ 0 h 73"/>
                <a:gd name="T2" fmla="*/ 109 w 30"/>
                <a:gd name="T3" fmla="*/ 57 h 73"/>
                <a:gd name="T4" fmla="*/ 113 w 30"/>
                <a:gd name="T5" fmla="*/ 134 h 73"/>
                <a:gd name="T6" fmla="*/ 0 w 30"/>
                <a:gd name="T7" fmla="*/ 198 h 73"/>
                <a:gd name="T8" fmla="*/ 3 w 30"/>
                <a:gd name="T9" fmla="*/ 161 h 73"/>
                <a:gd name="T10" fmla="*/ 33 w 30"/>
                <a:gd name="T11" fmla="*/ 93 h 73"/>
                <a:gd name="T12" fmla="*/ 96 w 30"/>
                <a:gd name="T13" fmla="*/ 5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3"/>
                <a:gd name="T23" fmla="*/ 30 w 30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3">
                  <a:moveTo>
                    <a:pt x="27" y="0"/>
                  </a:moveTo>
                  <a:cubicBezTo>
                    <a:pt x="24" y="2"/>
                    <a:pt x="27" y="16"/>
                    <a:pt x="27" y="21"/>
                  </a:cubicBezTo>
                  <a:cubicBezTo>
                    <a:pt x="27" y="30"/>
                    <a:pt x="30" y="39"/>
                    <a:pt x="29" y="48"/>
                  </a:cubicBezTo>
                  <a:cubicBezTo>
                    <a:pt x="26" y="61"/>
                    <a:pt x="13" y="71"/>
                    <a:pt x="0" y="73"/>
                  </a:cubicBezTo>
                  <a:cubicBezTo>
                    <a:pt x="0" y="68"/>
                    <a:pt x="2" y="63"/>
                    <a:pt x="3" y="58"/>
                  </a:cubicBezTo>
                  <a:cubicBezTo>
                    <a:pt x="4" y="50"/>
                    <a:pt x="6" y="41"/>
                    <a:pt x="9" y="34"/>
                  </a:cubicBezTo>
                  <a:cubicBezTo>
                    <a:pt x="12" y="24"/>
                    <a:pt x="19" y="15"/>
                    <a:pt x="24" y="5"/>
                  </a:cubicBezTo>
                </a:path>
              </a:pathLst>
            </a:custGeom>
            <a:solidFill>
              <a:srgbClr val="E3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326DABF9-3570-4205-A871-2B65CEEC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3259"/>
              <a:ext cx="119" cy="214"/>
            </a:xfrm>
            <a:custGeom>
              <a:avLst/>
              <a:gdLst>
                <a:gd name="T0" fmla="*/ 1 w 107"/>
                <a:gd name="T1" fmla="*/ 0 h 193"/>
                <a:gd name="T2" fmla="*/ 2 w 107"/>
                <a:gd name="T3" fmla="*/ 174 h 193"/>
                <a:gd name="T4" fmla="*/ 1 w 107"/>
                <a:gd name="T5" fmla="*/ 240 h 193"/>
                <a:gd name="T6" fmla="*/ 37 w 107"/>
                <a:gd name="T7" fmla="*/ 318 h 193"/>
                <a:gd name="T8" fmla="*/ 222 w 107"/>
                <a:gd name="T9" fmla="*/ 481 h 193"/>
                <a:gd name="T10" fmla="*/ 291 w 107"/>
                <a:gd name="T11" fmla="*/ 543 h 193"/>
                <a:gd name="T12" fmla="*/ 343 w 107"/>
                <a:gd name="T13" fmla="*/ 601 h 193"/>
                <a:gd name="T14" fmla="*/ 335 w 107"/>
                <a:gd name="T15" fmla="*/ 511 h 193"/>
                <a:gd name="T16" fmla="*/ 333 w 107"/>
                <a:gd name="T17" fmla="*/ 434 h 193"/>
                <a:gd name="T18" fmla="*/ 209 w 107"/>
                <a:gd name="T19" fmla="*/ 261 h 193"/>
                <a:gd name="T20" fmla="*/ 92 w 107"/>
                <a:gd name="T21" fmla="*/ 112 h 193"/>
                <a:gd name="T22" fmla="*/ 0 w 107"/>
                <a:gd name="T23" fmla="*/ 4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193"/>
                <a:gd name="T38" fmla="*/ 107 w 107"/>
                <a:gd name="T39" fmla="*/ 193 h 1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193">
                  <a:moveTo>
                    <a:pt x="1" y="0"/>
                  </a:moveTo>
                  <a:cubicBezTo>
                    <a:pt x="0" y="18"/>
                    <a:pt x="2" y="37"/>
                    <a:pt x="2" y="56"/>
                  </a:cubicBezTo>
                  <a:cubicBezTo>
                    <a:pt x="2" y="63"/>
                    <a:pt x="2" y="70"/>
                    <a:pt x="1" y="78"/>
                  </a:cubicBezTo>
                  <a:cubicBezTo>
                    <a:pt x="1" y="88"/>
                    <a:pt x="5" y="94"/>
                    <a:pt x="12" y="102"/>
                  </a:cubicBezTo>
                  <a:cubicBezTo>
                    <a:pt x="29" y="120"/>
                    <a:pt x="50" y="136"/>
                    <a:pt x="68" y="154"/>
                  </a:cubicBezTo>
                  <a:cubicBezTo>
                    <a:pt x="76" y="161"/>
                    <a:pt x="83" y="168"/>
                    <a:pt x="91" y="175"/>
                  </a:cubicBezTo>
                  <a:cubicBezTo>
                    <a:pt x="96" y="181"/>
                    <a:pt x="100" y="189"/>
                    <a:pt x="107" y="193"/>
                  </a:cubicBezTo>
                  <a:cubicBezTo>
                    <a:pt x="107" y="184"/>
                    <a:pt x="104" y="174"/>
                    <a:pt x="104" y="164"/>
                  </a:cubicBezTo>
                  <a:cubicBezTo>
                    <a:pt x="104" y="156"/>
                    <a:pt x="105" y="146"/>
                    <a:pt x="103" y="139"/>
                  </a:cubicBezTo>
                  <a:cubicBezTo>
                    <a:pt x="96" y="118"/>
                    <a:pt x="78" y="102"/>
                    <a:pt x="66" y="84"/>
                  </a:cubicBezTo>
                  <a:cubicBezTo>
                    <a:pt x="55" y="67"/>
                    <a:pt x="41" y="53"/>
                    <a:pt x="29" y="36"/>
                  </a:cubicBezTo>
                  <a:cubicBezTo>
                    <a:pt x="20" y="24"/>
                    <a:pt x="11" y="14"/>
                    <a:pt x="0" y="4"/>
                  </a:cubicBezTo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025AB19-B7DD-4C97-93C9-E3FB6B866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3251"/>
              <a:ext cx="334" cy="331"/>
            </a:xfrm>
            <a:custGeom>
              <a:avLst/>
              <a:gdLst>
                <a:gd name="T0" fmla="*/ 113 w 301"/>
                <a:gd name="T1" fmla="*/ 947 h 298"/>
                <a:gd name="T2" fmla="*/ 948 w 301"/>
                <a:gd name="T3" fmla="*/ 325 h 298"/>
                <a:gd name="T4" fmla="*/ 944 w 301"/>
                <a:gd name="T5" fmla="*/ 0 h 298"/>
                <a:gd name="T6" fmla="*/ 0 w 301"/>
                <a:gd name="T7" fmla="*/ 742 h 298"/>
                <a:gd name="T8" fmla="*/ 20 w 301"/>
                <a:gd name="T9" fmla="*/ 809 h 298"/>
                <a:gd name="T10" fmla="*/ 113 w 301"/>
                <a:gd name="T11" fmla="*/ 947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298"/>
                <a:gd name="T20" fmla="*/ 301 w 301"/>
                <a:gd name="T21" fmla="*/ 298 h 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298">
                  <a:moveTo>
                    <a:pt x="37" y="298"/>
                  </a:moveTo>
                  <a:cubicBezTo>
                    <a:pt x="301" y="103"/>
                    <a:pt x="301" y="103"/>
                    <a:pt x="301" y="10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0"/>
                    <a:pt x="86" y="94"/>
                    <a:pt x="0" y="233"/>
                  </a:cubicBezTo>
                  <a:cubicBezTo>
                    <a:pt x="0" y="233"/>
                    <a:pt x="0" y="246"/>
                    <a:pt x="6" y="254"/>
                  </a:cubicBezTo>
                  <a:cubicBezTo>
                    <a:pt x="12" y="263"/>
                    <a:pt x="37" y="298"/>
                    <a:pt x="37" y="298"/>
                  </a:cubicBezTo>
                  <a:close/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29EAB29E-9B7A-4A43-A6E0-0F27A8F45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3832"/>
              <a:ext cx="89" cy="67"/>
            </a:xfrm>
            <a:custGeom>
              <a:avLst/>
              <a:gdLst>
                <a:gd name="T0" fmla="*/ 0 w 89"/>
                <a:gd name="T1" fmla="*/ 0 h 67"/>
                <a:gd name="T2" fmla="*/ 2 w 89"/>
                <a:gd name="T3" fmla="*/ 67 h 67"/>
                <a:gd name="T4" fmla="*/ 89 w 89"/>
                <a:gd name="T5" fmla="*/ 5 h 67"/>
                <a:gd name="T6" fmla="*/ 0 w 89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67"/>
                <a:gd name="T14" fmla="*/ 89 w 89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67">
                  <a:moveTo>
                    <a:pt x="0" y="0"/>
                  </a:moveTo>
                  <a:lnTo>
                    <a:pt x="2" y="67"/>
                  </a:lnTo>
                  <a:lnTo>
                    <a:pt x="8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3809E779-57DE-4411-AD18-9F002120E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3422"/>
              <a:ext cx="86" cy="69"/>
            </a:xfrm>
            <a:custGeom>
              <a:avLst/>
              <a:gdLst>
                <a:gd name="T0" fmla="*/ 0 w 86"/>
                <a:gd name="T1" fmla="*/ 0 h 69"/>
                <a:gd name="T2" fmla="*/ 0 w 86"/>
                <a:gd name="T3" fmla="*/ 69 h 69"/>
                <a:gd name="T4" fmla="*/ 86 w 86"/>
                <a:gd name="T5" fmla="*/ 2 h 69"/>
                <a:gd name="T6" fmla="*/ 0 w 86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69"/>
                <a:gd name="T14" fmla="*/ 86 w 86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69">
                  <a:moveTo>
                    <a:pt x="0" y="0"/>
                  </a:moveTo>
                  <a:lnTo>
                    <a:pt x="0" y="69"/>
                  </a:lnTo>
                  <a:lnTo>
                    <a:pt x="8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BF03CE5E-6543-41E4-9FD9-385D28B48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828"/>
              <a:ext cx="94" cy="93"/>
            </a:xfrm>
            <a:custGeom>
              <a:avLst/>
              <a:gdLst>
                <a:gd name="T0" fmla="*/ 0 w 94"/>
                <a:gd name="T1" fmla="*/ 65 h 93"/>
                <a:gd name="T2" fmla="*/ 94 w 94"/>
                <a:gd name="T3" fmla="*/ 0 h 93"/>
                <a:gd name="T4" fmla="*/ 94 w 94"/>
                <a:gd name="T5" fmla="*/ 20 h 93"/>
                <a:gd name="T6" fmla="*/ 0 w 94"/>
                <a:gd name="T7" fmla="*/ 93 h 93"/>
                <a:gd name="T8" fmla="*/ 0 w 94"/>
                <a:gd name="T9" fmla="*/ 65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3"/>
                <a:gd name="T17" fmla="*/ 94 w 9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3">
                  <a:moveTo>
                    <a:pt x="0" y="65"/>
                  </a:moveTo>
                  <a:lnTo>
                    <a:pt x="94" y="0"/>
                  </a:lnTo>
                  <a:lnTo>
                    <a:pt x="94" y="20"/>
                  </a:lnTo>
                  <a:lnTo>
                    <a:pt x="0" y="9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48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A18F550C-E2A3-4DD2-8274-44802193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3416"/>
              <a:ext cx="65" cy="73"/>
            </a:xfrm>
            <a:custGeom>
              <a:avLst/>
              <a:gdLst>
                <a:gd name="T0" fmla="*/ 0 w 65"/>
                <a:gd name="T1" fmla="*/ 49 h 73"/>
                <a:gd name="T2" fmla="*/ 65 w 65"/>
                <a:gd name="T3" fmla="*/ 0 h 73"/>
                <a:gd name="T4" fmla="*/ 65 w 65"/>
                <a:gd name="T5" fmla="*/ 25 h 73"/>
                <a:gd name="T6" fmla="*/ 1 w 65"/>
                <a:gd name="T7" fmla="*/ 73 h 73"/>
                <a:gd name="T8" fmla="*/ 0 w 65"/>
                <a:gd name="T9" fmla="*/ 49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73"/>
                <a:gd name="T17" fmla="*/ 65 w 65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73">
                  <a:moveTo>
                    <a:pt x="0" y="49"/>
                  </a:moveTo>
                  <a:lnTo>
                    <a:pt x="65" y="0"/>
                  </a:lnTo>
                  <a:lnTo>
                    <a:pt x="65" y="25"/>
                  </a:lnTo>
                  <a:lnTo>
                    <a:pt x="1" y="7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48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3AB29BFE-F66D-4F09-A776-7BF76FA6E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062"/>
              <a:ext cx="175" cy="408"/>
            </a:xfrm>
            <a:custGeom>
              <a:avLst/>
              <a:gdLst>
                <a:gd name="T0" fmla="*/ 291 w 158"/>
                <a:gd name="T1" fmla="*/ 53 h 368"/>
                <a:gd name="T2" fmla="*/ 135 w 158"/>
                <a:gd name="T3" fmla="*/ 20 h 368"/>
                <a:gd name="T4" fmla="*/ 52 w 158"/>
                <a:gd name="T5" fmla="*/ 249 h 368"/>
                <a:gd name="T6" fmla="*/ 45 w 158"/>
                <a:gd name="T7" fmla="*/ 1142 h 368"/>
                <a:gd name="T8" fmla="*/ 110 w 158"/>
                <a:gd name="T9" fmla="*/ 644 h 368"/>
                <a:gd name="T10" fmla="*/ 206 w 158"/>
                <a:gd name="T11" fmla="*/ 294 h 368"/>
                <a:gd name="T12" fmla="*/ 487 w 158"/>
                <a:gd name="T13" fmla="*/ 259 h 368"/>
                <a:gd name="T14" fmla="*/ 281 w 158"/>
                <a:gd name="T15" fmla="*/ 53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368"/>
                <a:gd name="T26" fmla="*/ 158 w 158"/>
                <a:gd name="T27" fmla="*/ 368 h 3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368">
                  <a:moveTo>
                    <a:pt x="95" y="17"/>
                  </a:moveTo>
                  <a:cubicBezTo>
                    <a:pt x="83" y="10"/>
                    <a:pt x="58" y="0"/>
                    <a:pt x="43" y="6"/>
                  </a:cubicBezTo>
                  <a:cubicBezTo>
                    <a:pt x="23" y="15"/>
                    <a:pt x="21" y="58"/>
                    <a:pt x="17" y="79"/>
                  </a:cubicBezTo>
                  <a:cubicBezTo>
                    <a:pt x="0" y="172"/>
                    <a:pt x="14" y="274"/>
                    <a:pt x="14" y="368"/>
                  </a:cubicBezTo>
                  <a:cubicBezTo>
                    <a:pt x="14" y="314"/>
                    <a:pt x="28" y="260"/>
                    <a:pt x="35" y="207"/>
                  </a:cubicBezTo>
                  <a:cubicBezTo>
                    <a:pt x="40" y="170"/>
                    <a:pt x="48" y="127"/>
                    <a:pt x="67" y="95"/>
                  </a:cubicBezTo>
                  <a:cubicBezTo>
                    <a:pt x="90" y="55"/>
                    <a:pt x="126" y="56"/>
                    <a:pt x="158" y="83"/>
                  </a:cubicBezTo>
                  <a:cubicBezTo>
                    <a:pt x="132" y="66"/>
                    <a:pt x="117" y="31"/>
                    <a:pt x="92" y="17"/>
                  </a:cubicBezTo>
                </a:path>
              </a:pathLst>
            </a:custGeom>
            <a:solidFill>
              <a:srgbClr val="EF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7F53CA63-B484-486B-B7F2-CC03CAC0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121"/>
              <a:ext cx="63" cy="97"/>
            </a:xfrm>
            <a:custGeom>
              <a:avLst/>
              <a:gdLst>
                <a:gd name="T0" fmla="*/ 1 w 57"/>
                <a:gd name="T1" fmla="*/ 2 h 88"/>
                <a:gd name="T2" fmla="*/ 2 w 57"/>
                <a:gd name="T3" fmla="*/ 69 h 88"/>
                <a:gd name="T4" fmla="*/ 49 w 57"/>
                <a:gd name="T5" fmla="*/ 161 h 88"/>
                <a:gd name="T6" fmla="*/ 84 w 57"/>
                <a:gd name="T7" fmla="*/ 235 h 88"/>
                <a:gd name="T8" fmla="*/ 171 w 57"/>
                <a:gd name="T9" fmla="*/ 258 h 88"/>
                <a:gd name="T10" fmla="*/ 84 w 57"/>
                <a:gd name="T11" fmla="*/ 155 h 88"/>
                <a:gd name="T12" fmla="*/ 60 w 57"/>
                <a:gd name="T13" fmla="*/ 37 h 88"/>
                <a:gd name="T14" fmla="*/ 46 w 57"/>
                <a:gd name="T15" fmla="*/ 1 h 88"/>
                <a:gd name="T16" fmla="*/ 2 w 57"/>
                <a:gd name="T17" fmla="*/ 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88"/>
                <a:gd name="T29" fmla="*/ 57 w 57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88">
                  <a:moveTo>
                    <a:pt x="1" y="2"/>
                  </a:moveTo>
                  <a:cubicBezTo>
                    <a:pt x="2" y="10"/>
                    <a:pt x="0" y="16"/>
                    <a:pt x="2" y="24"/>
                  </a:cubicBezTo>
                  <a:cubicBezTo>
                    <a:pt x="5" y="35"/>
                    <a:pt x="11" y="45"/>
                    <a:pt x="16" y="55"/>
                  </a:cubicBezTo>
                  <a:cubicBezTo>
                    <a:pt x="19" y="63"/>
                    <a:pt x="22" y="76"/>
                    <a:pt x="28" y="81"/>
                  </a:cubicBezTo>
                  <a:cubicBezTo>
                    <a:pt x="34" y="86"/>
                    <a:pt x="49" y="88"/>
                    <a:pt x="57" y="88"/>
                  </a:cubicBezTo>
                  <a:cubicBezTo>
                    <a:pt x="44" y="82"/>
                    <a:pt x="34" y="65"/>
                    <a:pt x="28" y="53"/>
                  </a:cubicBezTo>
                  <a:cubicBezTo>
                    <a:pt x="22" y="40"/>
                    <a:pt x="20" y="27"/>
                    <a:pt x="20" y="13"/>
                  </a:cubicBezTo>
                  <a:cubicBezTo>
                    <a:pt x="21" y="7"/>
                    <a:pt x="22" y="3"/>
                    <a:pt x="15" y="1"/>
                  </a:cubicBezTo>
                  <a:cubicBezTo>
                    <a:pt x="11" y="0"/>
                    <a:pt x="6" y="2"/>
                    <a:pt x="2" y="1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C10496F9-14F4-487C-86E1-CE45C2B4B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277"/>
              <a:ext cx="45" cy="37"/>
            </a:xfrm>
            <a:custGeom>
              <a:avLst/>
              <a:gdLst>
                <a:gd name="T0" fmla="*/ 0 w 40"/>
                <a:gd name="T1" fmla="*/ 0 h 33"/>
                <a:gd name="T2" fmla="*/ 61 w 40"/>
                <a:gd name="T3" fmla="*/ 82 h 33"/>
                <a:gd name="T4" fmla="*/ 127 w 40"/>
                <a:gd name="T5" fmla="*/ 110 h 33"/>
                <a:gd name="T6" fmla="*/ 135 w 40"/>
                <a:gd name="T7" fmla="*/ 82 h 33"/>
                <a:gd name="T8" fmla="*/ 78 w 40"/>
                <a:gd name="T9" fmla="*/ 27 h 33"/>
                <a:gd name="T10" fmla="*/ 48 w 40"/>
                <a:gd name="T11" fmla="*/ 1 h 33"/>
                <a:gd name="T12" fmla="*/ 2 w 40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3"/>
                <a:gd name="T23" fmla="*/ 40 w 40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3">
                  <a:moveTo>
                    <a:pt x="0" y="0"/>
                  </a:moveTo>
                  <a:cubicBezTo>
                    <a:pt x="7" y="4"/>
                    <a:pt x="10" y="17"/>
                    <a:pt x="17" y="23"/>
                  </a:cubicBezTo>
                  <a:cubicBezTo>
                    <a:pt x="21" y="27"/>
                    <a:pt x="29" y="33"/>
                    <a:pt x="35" y="31"/>
                  </a:cubicBezTo>
                  <a:cubicBezTo>
                    <a:pt x="40" y="29"/>
                    <a:pt x="40" y="26"/>
                    <a:pt x="37" y="23"/>
                  </a:cubicBezTo>
                  <a:cubicBezTo>
                    <a:pt x="31" y="18"/>
                    <a:pt x="26" y="14"/>
                    <a:pt x="21" y="8"/>
                  </a:cubicBezTo>
                  <a:cubicBezTo>
                    <a:pt x="19" y="6"/>
                    <a:pt x="16" y="2"/>
                    <a:pt x="13" y="1"/>
                  </a:cubicBezTo>
                  <a:cubicBezTo>
                    <a:pt x="10" y="0"/>
                    <a:pt x="5" y="1"/>
                    <a:pt x="2" y="1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B9CA43E8-67EF-48FA-87F6-734FBC65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224"/>
              <a:ext cx="28" cy="41"/>
            </a:xfrm>
            <a:custGeom>
              <a:avLst/>
              <a:gdLst>
                <a:gd name="T0" fmla="*/ 1 w 26"/>
                <a:gd name="T1" fmla="*/ 0 h 37"/>
                <a:gd name="T2" fmla="*/ 1 w 26"/>
                <a:gd name="T3" fmla="*/ 58 h 37"/>
                <a:gd name="T4" fmla="*/ 1 w 26"/>
                <a:gd name="T5" fmla="*/ 98 h 37"/>
                <a:gd name="T6" fmla="*/ 30 w 26"/>
                <a:gd name="T7" fmla="*/ 109 h 37"/>
                <a:gd name="T8" fmla="*/ 52 w 26"/>
                <a:gd name="T9" fmla="*/ 111 h 37"/>
                <a:gd name="T10" fmla="*/ 54 w 26"/>
                <a:gd name="T11" fmla="*/ 99 h 37"/>
                <a:gd name="T12" fmla="*/ 50 w 26"/>
                <a:gd name="T13" fmla="*/ 41 h 37"/>
                <a:gd name="T14" fmla="*/ 46 w 26"/>
                <a:gd name="T15" fmla="*/ 20 h 37"/>
                <a:gd name="T16" fmla="*/ 2 w 26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37"/>
                <a:gd name="T29" fmla="*/ 26 w 26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37">
                  <a:moveTo>
                    <a:pt x="1" y="0"/>
                  </a:moveTo>
                  <a:cubicBezTo>
                    <a:pt x="1" y="6"/>
                    <a:pt x="1" y="13"/>
                    <a:pt x="1" y="19"/>
                  </a:cubicBezTo>
                  <a:cubicBezTo>
                    <a:pt x="1" y="22"/>
                    <a:pt x="0" y="28"/>
                    <a:pt x="1" y="31"/>
                  </a:cubicBezTo>
                  <a:cubicBezTo>
                    <a:pt x="3" y="33"/>
                    <a:pt x="11" y="33"/>
                    <a:pt x="14" y="34"/>
                  </a:cubicBezTo>
                  <a:cubicBezTo>
                    <a:pt x="16" y="34"/>
                    <a:pt x="21" y="37"/>
                    <a:pt x="23" y="36"/>
                  </a:cubicBezTo>
                  <a:cubicBezTo>
                    <a:pt x="26" y="34"/>
                    <a:pt x="24" y="35"/>
                    <a:pt x="24" y="32"/>
                  </a:cubicBezTo>
                  <a:cubicBezTo>
                    <a:pt x="24" y="26"/>
                    <a:pt x="23" y="19"/>
                    <a:pt x="22" y="13"/>
                  </a:cubicBezTo>
                  <a:cubicBezTo>
                    <a:pt x="22" y="10"/>
                    <a:pt x="22" y="8"/>
                    <a:pt x="20" y="6"/>
                  </a:cubicBezTo>
                  <a:cubicBezTo>
                    <a:pt x="16" y="2"/>
                    <a:pt x="5" y="4"/>
                    <a:pt x="2" y="0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F2A39C1D-374B-4133-AFC3-4EED7058A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207"/>
              <a:ext cx="35" cy="54"/>
            </a:xfrm>
            <a:custGeom>
              <a:avLst/>
              <a:gdLst>
                <a:gd name="T0" fmla="*/ 110 w 31"/>
                <a:gd name="T1" fmla="*/ 0 h 48"/>
                <a:gd name="T2" fmla="*/ 110 w 31"/>
                <a:gd name="T3" fmla="*/ 69 h 48"/>
                <a:gd name="T4" fmla="*/ 111 w 31"/>
                <a:gd name="T5" fmla="*/ 117 h 48"/>
                <a:gd name="T6" fmla="*/ 70 w 31"/>
                <a:gd name="T7" fmla="*/ 145 h 48"/>
                <a:gd name="T8" fmla="*/ 2 w 31"/>
                <a:gd name="T9" fmla="*/ 163 h 48"/>
                <a:gd name="T10" fmla="*/ 2 w 31"/>
                <a:gd name="T11" fmla="*/ 114 h 48"/>
                <a:gd name="T12" fmla="*/ 2 w 31"/>
                <a:gd name="T13" fmla="*/ 68 h 48"/>
                <a:gd name="T14" fmla="*/ 26 w 31"/>
                <a:gd name="T15" fmla="*/ 54 h 48"/>
                <a:gd name="T16" fmla="*/ 60 w 31"/>
                <a:gd name="T17" fmla="*/ 33 h 48"/>
                <a:gd name="T18" fmla="*/ 110 w 31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48"/>
                <a:gd name="T32" fmla="*/ 31 w 31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48">
                  <a:moveTo>
                    <a:pt x="28" y="0"/>
                  </a:moveTo>
                  <a:cubicBezTo>
                    <a:pt x="28" y="6"/>
                    <a:pt x="28" y="13"/>
                    <a:pt x="28" y="19"/>
                  </a:cubicBezTo>
                  <a:cubicBezTo>
                    <a:pt x="29" y="22"/>
                    <a:pt x="31" y="29"/>
                    <a:pt x="29" y="32"/>
                  </a:cubicBezTo>
                  <a:cubicBezTo>
                    <a:pt x="28" y="34"/>
                    <a:pt x="21" y="39"/>
                    <a:pt x="19" y="40"/>
                  </a:cubicBezTo>
                  <a:cubicBezTo>
                    <a:pt x="16" y="42"/>
                    <a:pt x="5" y="48"/>
                    <a:pt x="2" y="45"/>
                  </a:cubicBezTo>
                  <a:cubicBezTo>
                    <a:pt x="0" y="43"/>
                    <a:pt x="2" y="34"/>
                    <a:pt x="2" y="31"/>
                  </a:cubicBezTo>
                  <a:cubicBezTo>
                    <a:pt x="1" y="28"/>
                    <a:pt x="0" y="21"/>
                    <a:pt x="2" y="18"/>
                  </a:cubicBezTo>
                  <a:cubicBezTo>
                    <a:pt x="2" y="17"/>
                    <a:pt x="6" y="16"/>
                    <a:pt x="7" y="15"/>
                  </a:cubicBezTo>
                  <a:cubicBezTo>
                    <a:pt x="10" y="14"/>
                    <a:pt x="13" y="11"/>
                    <a:pt x="16" y="9"/>
                  </a:cubicBezTo>
                  <a:cubicBezTo>
                    <a:pt x="20" y="7"/>
                    <a:pt x="25" y="5"/>
                    <a:pt x="2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0F1E7D28-17FB-4954-9D5B-AD6839C7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2029"/>
              <a:ext cx="22" cy="35"/>
            </a:xfrm>
            <a:custGeom>
              <a:avLst/>
              <a:gdLst>
                <a:gd name="T0" fmla="*/ 52 w 20"/>
                <a:gd name="T1" fmla="*/ 0 h 32"/>
                <a:gd name="T2" fmla="*/ 0 w 20"/>
                <a:gd name="T3" fmla="*/ 44 h 32"/>
                <a:gd name="T4" fmla="*/ 4 w 20"/>
                <a:gd name="T5" fmla="*/ 73 h 32"/>
                <a:gd name="T6" fmla="*/ 57 w 20"/>
                <a:gd name="T7" fmla="*/ 67 h 32"/>
                <a:gd name="T8" fmla="*/ 25 w 20"/>
                <a:gd name="T9" fmla="*/ 44 h 32"/>
                <a:gd name="T10" fmla="*/ 48 w 20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2"/>
                <a:gd name="T20" fmla="*/ 20 w 2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2">
                  <a:moveTo>
                    <a:pt x="18" y="0"/>
                  </a:moveTo>
                  <a:cubicBezTo>
                    <a:pt x="11" y="0"/>
                    <a:pt x="1" y="9"/>
                    <a:pt x="0" y="16"/>
                  </a:cubicBezTo>
                  <a:cubicBezTo>
                    <a:pt x="0" y="20"/>
                    <a:pt x="1" y="24"/>
                    <a:pt x="4" y="27"/>
                  </a:cubicBezTo>
                  <a:cubicBezTo>
                    <a:pt x="10" y="32"/>
                    <a:pt x="14" y="26"/>
                    <a:pt x="20" y="25"/>
                  </a:cubicBezTo>
                  <a:cubicBezTo>
                    <a:pt x="16" y="22"/>
                    <a:pt x="11" y="22"/>
                    <a:pt x="9" y="16"/>
                  </a:cubicBezTo>
                  <a:cubicBezTo>
                    <a:pt x="7" y="11"/>
                    <a:pt x="11" y="2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B5987AFE-A9E8-4E14-B1ED-6FFB1794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057"/>
              <a:ext cx="82" cy="53"/>
            </a:xfrm>
            <a:custGeom>
              <a:avLst/>
              <a:gdLst>
                <a:gd name="T0" fmla="*/ 22 w 74"/>
                <a:gd name="T1" fmla="*/ 0 h 48"/>
                <a:gd name="T2" fmla="*/ 37 w 74"/>
                <a:gd name="T3" fmla="*/ 121 h 48"/>
                <a:gd name="T4" fmla="*/ 113 w 74"/>
                <a:gd name="T5" fmla="*/ 138 h 48"/>
                <a:gd name="T6" fmla="*/ 228 w 74"/>
                <a:gd name="T7" fmla="*/ 140 h 48"/>
                <a:gd name="T8" fmla="*/ 150 w 74"/>
                <a:gd name="T9" fmla="*/ 119 h 48"/>
                <a:gd name="T10" fmla="*/ 64 w 74"/>
                <a:gd name="T11" fmla="*/ 102 h 48"/>
                <a:gd name="T12" fmla="*/ 27 w 74"/>
                <a:gd name="T13" fmla="*/ 3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48"/>
                <a:gd name="T23" fmla="*/ 74 w 7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48">
                  <a:moveTo>
                    <a:pt x="7" y="0"/>
                  </a:moveTo>
                  <a:cubicBezTo>
                    <a:pt x="2" y="15"/>
                    <a:pt x="0" y="29"/>
                    <a:pt x="12" y="41"/>
                  </a:cubicBezTo>
                  <a:cubicBezTo>
                    <a:pt x="19" y="48"/>
                    <a:pt x="28" y="47"/>
                    <a:pt x="37" y="46"/>
                  </a:cubicBezTo>
                  <a:cubicBezTo>
                    <a:pt x="49" y="45"/>
                    <a:pt x="62" y="47"/>
                    <a:pt x="74" y="47"/>
                  </a:cubicBezTo>
                  <a:cubicBezTo>
                    <a:pt x="65" y="44"/>
                    <a:pt x="57" y="41"/>
                    <a:pt x="48" y="40"/>
                  </a:cubicBezTo>
                  <a:cubicBezTo>
                    <a:pt x="39" y="40"/>
                    <a:pt x="28" y="39"/>
                    <a:pt x="21" y="34"/>
                  </a:cubicBezTo>
                  <a:cubicBezTo>
                    <a:pt x="13" y="28"/>
                    <a:pt x="4" y="13"/>
                    <a:pt x="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4DCA2501-B184-4B35-895A-A40CDE31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048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888E6B07-4551-438D-92C7-A377C8C82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046"/>
              <a:ext cx="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2389005A-44DB-4B4D-BFC4-43BAA1D0C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1816"/>
              <a:ext cx="24" cy="81"/>
            </a:xfrm>
            <a:custGeom>
              <a:avLst/>
              <a:gdLst>
                <a:gd name="T0" fmla="*/ 0 w 22"/>
                <a:gd name="T1" fmla="*/ 0 h 73"/>
                <a:gd name="T2" fmla="*/ 2 w 22"/>
                <a:gd name="T3" fmla="*/ 124 h 73"/>
                <a:gd name="T4" fmla="*/ 57 w 22"/>
                <a:gd name="T5" fmla="*/ 229 h 73"/>
                <a:gd name="T6" fmla="*/ 41 w 22"/>
                <a:gd name="T7" fmla="*/ 82 h 73"/>
                <a:gd name="T8" fmla="*/ 2 w 22"/>
                <a:gd name="T9" fmla="*/ 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3"/>
                <a:gd name="T17" fmla="*/ 22 w 2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3">
                  <a:moveTo>
                    <a:pt x="0" y="0"/>
                  </a:moveTo>
                  <a:cubicBezTo>
                    <a:pt x="2" y="12"/>
                    <a:pt x="2" y="27"/>
                    <a:pt x="2" y="40"/>
                  </a:cubicBezTo>
                  <a:cubicBezTo>
                    <a:pt x="3" y="53"/>
                    <a:pt x="13" y="63"/>
                    <a:pt x="22" y="73"/>
                  </a:cubicBezTo>
                  <a:cubicBezTo>
                    <a:pt x="20" y="57"/>
                    <a:pt x="18" y="42"/>
                    <a:pt x="16" y="26"/>
                  </a:cubicBezTo>
                  <a:cubicBezTo>
                    <a:pt x="14" y="15"/>
                    <a:pt x="8" y="11"/>
                    <a:pt x="2" y="2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7ED58B4E-0FF5-4607-8475-33ECE038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1936"/>
              <a:ext cx="25" cy="88"/>
            </a:xfrm>
            <a:custGeom>
              <a:avLst/>
              <a:gdLst>
                <a:gd name="T0" fmla="*/ 0 w 23"/>
                <a:gd name="T1" fmla="*/ 0 h 80"/>
                <a:gd name="T2" fmla="*/ 1 w 23"/>
                <a:gd name="T3" fmla="*/ 147 h 80"/>
                <a:gd name="T4" fmla="*/ 22 w 23"/>
                <a:gd name="T5" fmla="*/ 190 h 80"/>
                <a:gd name="T6" fmla="*/ 58 w 23"/>
                <a:gd name="T7" fmla="*/ 230 h 80"/>
                <a:gd name="T8" fmla="*/ 39 w 23"/>
                <a:gd name="T9" fmla="*/ 69 h 80"/>
                <a:gd name="T10" fmla="*/ 2 w 23"/>
                <a:gd name="T11" fmla="*/ 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80"/>
                <a:gd name="T20" fmla="*/ 23 w 23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80">
                  <a:moveTo>
                    <a:pt x="0" y="0"/>
                  </a:moveTo>
                  <a:cubicBezTo>
                    <a:pt x="1" y="17"/>
                    <a:pt x="1" y="34"/>
                    <a:pt x="1" y="52"/>
                  </a:cubicBezTo>
                  <a:cubicBezTo>
                    <a:pt x="1" y="61"/>
                    <a:pt x="3" y="60"/>
                    <a:pt x="9" y="66"/>
                  </a:cubicBezTo>
                  <a:cubicBezTo>
                    <a:pt x="13" y="70"/>
                    <a:pt x="17" y="78"/>
                    <a:pt x="23" y="80"/>
                  </a:cubicBezTo>
                  <a:cubicBezTo>
                    <a:pt x="16" y="64"/>
                    <a:pt x="16" y="42"/>
                    <a:pt x="16" y="24"/>
                  </a:cubicBezTo>
                  <a:cubicBezTo>
                    <a:pt x="16" y="13"/>
                    <a:pt x="8" y="11"/>
                    <a:pt x="2" y="3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630AC631-A85C-4244-8352-03031A898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888"/>
              <a:ext cx="23" cy="79"/>
            </a:xfrm>
            <a:custGeom>
              <a:avLst/>
              <a:gdLst>
                <a:gd name="T0" fmla="*/ 0 w 21"/>
                <a:gd name="T1" fmla="*/ 0 h 71"/>
                <a:gd name="T2" fmla="*/ 56 w 21"/>
                <a:gd name="T3" fmla="*/ 18 h 71"/>
                <a:gd name="T4" fmla="*/ 51 w 21"/>
                <a:gd name="T5" fmla="*/ 62 h 71"/>
                <a:gd name="T6" fmla="*/ 47 w 21"/>
                <a:gd name="T7" fmla="*/ 164 h 71"/>
                <a:gd name="T8" fmla="*/ 51 w 21"/>
                <a:gd name="T9" fmla="*/ 230 h 71"/>
                <a:gd name="T10" fmla="*/ 5 w 21"/>
                <a:gd name="T11" fmla="*/ 168 h 71"/>
                <a:gd name="T12" fmla="*/ 1 w 21"/>
                <a:gd name="T13" fmla="*/ 24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71"/>
                <a:gd name="T23" fmla="*/ 21 w 21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71">
                  <a:moveTo>
                    <a:pt x="0" y="0"/>
                  </a:moveTo>
                  <a:cubicBezTo>
                    <a:pt x="7" y="4"/>
                    <a:pt x="13" y="7"/>
                    <a:pt x="21" y="5"/>
                  </a:cubicBezTo>
                  <a:cubicBezTo>
                    <a:pt x="18" y="9"/>
                    <a:pt x="19" y="14"/>
                    <a:pt x="19" y="19"/>
                  </a:cubicBezTo>
                  <a:cubicBezTo>
                    <a:pt x="19" y="29"/>
                    <a:pt x="17" y="40"/>
                    <a:pt x="17" y="50"/>
                  </a:cubicBezTo>
                  <a:cubicBezTo>
                    <a:pt x="17" y="57"/>
                    <a:pt x="17" y="65"/>
                    <a:pt x="19" y="71"/>
                  </a:cubicBezTo>
                  <a:cubicBezTo>
                    <a:pt x="15" y="65"/>
                    <a:pt x="7" y="58"/>
                    <a:pt x="5" y="52"/>
                  </a:cubicBezTo>
                  <a:cubicBezTo>
                    <a:pt x="0" y="38"/>
                    <a:pt x="6" y="21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3D24101D-9233-4D89-AD0E-BC718323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003"/>
              <a:ext cx="35" cy="115"/>
            </a:xfrm>
            <a:custGeom>
              <a:avLst/>
              <a:gdLst>
                <a:gd name="T0" fmla="*/ 0 w 32"/>
                <a:gd name="T1" fmla="*/ 0 h 103"/>
                <a:gd name="T2" fmla="*/ 79 w 32"/>
                <a:gd name="T3" fmla="*/ 23 h 103"/>
                <a:gd name="T4" fmla="*/ 86 w 32"/>
                <a:gd name="T5" fmla="*/ 346 h 103"/>
                <a:gd name="T6" fmla="*/ 51 w 32"/>
                <a:gd name="T7" fmla="*/ 286 h 103"/>
                <a:gd name="T8" fmla="*/ 22 w 32"/>
                <a:gd name="T9" fmla="*/ 249 h 103"/>
                <a:gd name="T10" fmla="*/ 24 w 32"/>
                <a:gd name="T11" fmla="*/ 163 h 103"/>
                <a:gd name="T12" fmla="*/ 22 w 32"/>
                <a:gd name="T13" fmla="*/ 85 h 103"/>
                <a:gd name="T14" fmla="*/ 4 w 32"/>
                <a:gd name="T15" fmla="*/ 19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03"/>
                <a:gd name="T26" fmla="*/ 32 w 32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03">
                  <a:moveTo>
                    <a:pt x="0" y="0"/>
                  </a:moveTo>
                  <a:cubicBezTo>
                    <a:pt x="3" y="2"/>
                    <a:pt x="32" y="22"/>
                    <a:pt x="29" y="7"/>
                  </a:cubicBezTo>
                  <a:cubicBezTo>
                    <a:pt x="29" y="37"/>
                    <a:pt x="24" y="74"/>
                    <a:pt x="32" y="103"/>
                  </a:cubicBezTo>
                  <a:cubicBezTo>
                    <a:pt x="27" y="98"/>
                    <a:pt x="24" y="91"/>
                    <a:pt x="19" y="86"/>
                  </a:cubicBezTo>
                  <a:cubicBezTo>
                    <a:pt x="14" y="81"/>
                    <a:pt x="9" y="79"/>
                    <a:pt x="8" y="73"/>
                  </a:cubicBezTo>
                  <a:cubicBezTo>
                    <a:pt x="6" y="66"/>
                    <a:pt x="9" y="56"/>
                    <a:pt x="9" y="48"/>
                  </a:cubicBezTo>
                  <a:cubicBezTo>
                    <a:pt x="9" y="41"/>
                    <a:pt x="9" y="33"/>
                    <a:pt x="8" y="25"/>
                  </a:cubicBezTo>
                  <a:cubicBezTo>
                    <a:pt x="8" y="19"/>
                    <a:pt x="7" y="11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40A435B6-25F9-44A8-8A6F-C6472F46A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772"/>
              <a:ext cx="42" cy="64"/>
            </a:xfrm>
            <a:custGeom>
              <a:avLst/>
              <a:gdLst>
                <a:gd name="T0" fmla="*/ 56 w 38"/>
                <a:gd name="T1" fmla="*/ 0 h 58"/>
                <a:gd name="T2" fmla="*/ 3 w 38"/>
                <a:gd name="T3" fmla="*/ 57 h 58"/>
                <a:gd name="T4" fmla="*/ 114 w 38"/>
                <a:gd name="T5" fmla="*/ 172 h 58"/>
                <a:gd name="T6" fmla="*/ 49 w 38"/>
                <a:gd name="T7" fmla="*/ 2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58"/>
                <a:gd name="T14" fmla="*/ 38 w 38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58">
                  <a:moveTo>
                    <a:pt x="19" y="0"/>
                  </a:moveTo>
                  <a:cubicBezTo>
                    <a:pt x="6" y="0"/>
                    <a:pt x="0" y="6"/>
                    <a:pt x="3" y="20"/>
                  </a:cubicBezTo>
                  <a:cubicBezTo>
                    <a:pt x="7" y="35"/>
                    <a:pt x="27" y="47"/>
                    <a:pt x="38" y="58"/>
                  </a:cubicBezTo>
                  <a:cubicBezTo>
                    <a:pt x="33" y="51"/>
                    <a:pt x="4" y="8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F7842D9E-5277-4EF9-9038-89B078DF9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889"/>
              <a:ext cx="77" cy="69"/>
            </a:xfrm>
            <a:custGeom>
              <a:avLst/>
              <a:gdLst>
                <a:gd name="T0" fmla="*/ 136 w 69"/>
                <a:gd name="T1" fmla="*/ 0 h 62"/>
                <a:gd name="T2" fmla="*/ 229 w 69"/>
                <a:gd name="T3" fmla="*/ 204 h 62"/>
                <a:gd name="T4" fmla="*/ 133 w 69"/>
                <a:gd name="T5" fmla="*/ 3 h 62"/>
                <a:gd name="T6" fmla="*/ 0 60000 65536"/>
                <a:gd name="T7" fmla="*/ 0 60000 65536"/>
                <a:gd name="T8" fmla="*/ 0 60000 65536"/>
                <a:gd name="T9" fmla="*/ 0 w 69"/>
                <a:gd name="T10" fmla="*/ 0 h 62"/>
                <a:gd name="T11" fmla="*/ 69 w 69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62">
                  <a:moveTo>
                    <a:pt x="41" y="0"/>
                  </a:moveTo>
                  <a:cubicBezTo>
                    <a:pt x="0" y="10"/>
                    <a:pt x="57" y="52"/>
                    <a:pt x="69" y="62"/>
                  </a:cubicBezTo>
                  <a:cubicBezTo>
                    <a:pt x="55" y="47"/>
                    <a:pt x="35" y="25"/>
                    <a:pt x="4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148221C8-9E6A-4E92-B4FE-11D11FEDA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1836"/>
              <a:ext cx="13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26AA19C0-D95A-4AB7-A700-58734FE6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1856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8D77B8E-BA15-4680-A995-1D3D135A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1947"/>
              <a:ext cx="14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07636648-ABB3-4ED6-BD90-866E4C179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1971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97C0AAB-0686-491F-8737-E94AA28F1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63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047EDFA1-C179-4E8A-A7F7-2F66AF6F6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2666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6E6D97C3-273A-4F9E-A73A-0306B6AB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2660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434CB73B-2E08-4225-83D8-2064A33AD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705"/>
              <a:ext cx="294" cy="182"/>
            </a:xfrm>
            <a:custGeom>
              <a:avLst/>
              <a:gdLst>
                <a:gd name="T0" fmla="*/ 0 w 265"/>
                <a:gd name="T1" fmla="*/ 515 h 164"/>
                <a:gd name="T2" fmla="*/ 98 w 265"/>
                <a:gd name="T3" fmla="*/ 459 h 164"/>
                <a:gd name="T4" fmla="*/ 239 w 265"/>
                <a:gd name="T5" fmla="*/ 363 h 164"/>
                <a:gd name="T6" fmla="*/ 440 w 265"/>
                <a:gd name="T7" fmla="*/ 225 h 164"/>
                <a:gd name="T8" fmla="*/ 812 w 265"/>
                <a:gd name="T9" fmla="*/ 0 h 164"/>
                <a:gd name="T10" fmla="*/ 777 w 265"/>
                <a:gd name="T11" fmla="*/ 182 h 164"/>
                <a:gd name="T12" fmla="*/ 572 w 265"/>
                <a:gd name="T13" fmla="*/ 382 h 164"/>
                <a:gd name="T14" fmla="*/ 3 w 265"/>
                <a:gd name="T15" fmla="*/ 51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5"/>
                <a:gd name="T25" fmla="*/ 0 h 164"/>
                <a:gd name="T26" fmla="*/ 265 w 265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" h="164">
                  <a:moveTo>
                    <a:pt x="0" y="164"/>
                  </a:moveTo>
                  <a:cubicBezTo>
                    <a:pt x="8" y="155"/>
                    <a:pt x="21" y="152"/>
                    <a:pt x="31" y="146"/>
                  </a:cubicBezTo>
                  <a:cubicBezTo>
                    <a:pt x="48" y="137"/>
                    <a:pt x="61" y="126"/>
                    <a:pt x="77" y="116"/>
                  </a:cubicBezTo>
                  <a:cubicBezTo>
                    <a:pt x="99" y="103"/>
                    <a:pt x="120" y="87"/>
                    <a:pt x="141" y="71"/>
                  </a:cubicBezTo>
                  <a:cubicBezTo>
                    <a:pt x="178" y="44"/>
                    <a:pt x="222" y="26"/>
                    <a:pt x="259" y="0"/>
                  </a:cubicBezTo>
                  <a:cubicBezTo>
                    <a:pt x="265" y="12"/>
                    <a:pt x="253" y="45"/>
                    <a:pt x="248" y="57"/>
                  </a:cubicBezTo>
                  <a:cubicBezTo>
                    <a:pt x="237" y="87"/>
                    <a:pt x="210" y="106"/>
                    <a:pt x="183" y="122"/>
                  </a:cubicBezTo>
                  <a:cubicBezTo>
                    <a:pt x="126" y="155"/>
                    <a:pt x="64" y="152"/>
                    <a:pt x="3" y="164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F929F4F4-0BEA-4CD1-B113-F86407080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910"/>
              <a:ext cx="119" cy="164"/>
            </a:xfrm>
            <a:custGeom>
              <a:avLst/>
              <a:gdLst>
                <a:gd name="T0" fmla="*/ 20 w 107"/>
                <a:gd name="T1" fmla="*/ 0 h 148"/>
                <a:gd name="T2" fmla="*/ 4 w 107"/>
                <a:gd name="T3" fmla="*/ 202 h 148"/>
                <a:gd name="T4" fmla="*/ 37 w 107"/>
                <a:gd name="T5" fmla="*/ 307 h 148"/>
                <a:gd name="T6" fmla="*/ 169 w 107"/>
                <a:gd name="T7" fmla="*/ 377 h 148"/>
                <a:gd name="T8" fmla="*/ 343 w 107"/>
                <a:gd name="T9" fmla="*/ 442 h 148"/>
                <a:gd name="T10" fmla="*/ 57 w 107"/>
                <a:gd name="T11" fmla="*/ 285 h 148"/>
                <a:gd name="T12" fmla="*/ 4 w 107"/>
                <a:gd name="T13" fmla="*/ 5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148"/>
                <a:gd name="T23" fmla="*/ 107 w 107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148">
                  <a:moveTo>
                    <a:pt x="6" y="0"/>
                  </a:moveTo>
                  <a:cubicBezTo>
                    <a:pt x="6" y="21"/>
                    <a:pt x="5" y="42"/>
                    <a:pt x="4" y="64"/>
                  </a:cubicBezTo>
                  <a:cubicBezTo>
                    <a:pt x="4" y="77"/>
                    <a:pt x="3" y="89"/>
                    <a:pt x="12" y="99"/>
                  </a:cubicBezTo>
                  <a:cubicBezTo>
                    <a:pt x="22" y="110"/>
                    <a:pt x="40" y="115"/>
                    <a:pt x="53" y="122"/>
                  </a:cubicBezTo>
                  <a:cubicBezTo>
                    <a:pt x="68" y="129"/>
                    <a:pt x="91" y="148"/>
                    <a:pt x="107" y="143"/>
                  </a:cubicBezTo>
                  <a:cubicBezTo>
                    <a:pt x="78" y="128"/>
                    <a:pt x="40" y="116"/>
                    <a:pt x="18" y="92"/>
                  </a:cubicBezTo>
                  <a:cubicBezTo>
                    <a:pt x="0" y="73"/>
                    <a:pt x="4" y="41"/>
                    <a:pt x="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8525C7FC-61D9-4213-83BA-6D2281E3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091"/>
              <a:ext cx="27" cy="809"/>
            </a:xfrm>
            <a:custGeom>
              <a:avLst/>
              <a:gdLst>
                <a:gd name="T0" fmla="*/ 0 w 24"/>
                <a:gd name="T1" fmla="*/ 0 h 730"/>
                <a:gd name="T2" fmla="*/ 0 w 24"/>
                <a:gd name="T3" fmla="*/ 2261 h 730"/>
                <a:gd name="T4" fmla="*/ 0 w 24"/>
                <a:gd name="T5" fmla="*/ 0 h 730"/>
                <a:gd name="T6" fmla="*/ 0 60000 65536"/>
                <a:gd name="T7" fmla="*/ 0 60000 65536"/>
                <a:gd name="T8" fmla="*/ 0 60000 65536"/>
                <a:gd name="T9" fmla="*/ 0 w 24"/>
                <a:gd name="T10" fmla="*/ 0 h 730"/>
                <a:gd name="T11" fmla="*/ 24 w 24"/>
                <a:gd name="T12" fmla="*/ 730 h 7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730">
                  <a:moveTo>
                    <a:pt x="0" y="0"/>
                  </a:moveTo>
                  <a:cubicBezTo>
                    <a:pt x="0" y="730"/>
                    <a:pt x="0" y="730"/>
                    <a:pt x="0" y="730"/>
                  </a:cubicBezTo>
                  <a:cubicBezTo>
                    <a:pt x="0" y="730"/>
                    <a:pt x="24" y="2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2" name="Line 381">
              <a:extLst>
                <a:ext uri="{FF2B5EF4-FFF2-40B4-BE49-F238E27FC236}">
                  <a16:creationId xmlns:a16="http://schemas.microsoft.com/office/drawing/2014/main" id="{14009711-1FD2-4997-A556-F64790B00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0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3" name="Line 382">
              <a:extLst>
                <a:ext uri="{FF2B5EF4-FFF2-40B4-BE49-F238E27FC236}">
                  <a16:creationId xmlns:a16="http://schemas.microsoft.com/office/drawing/2014/main" id="{A7EFD3B5-CB6A-4D2B-89DE-55B2C194E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0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A599EE85-8FF8-4C60-B9F1-392FAB2D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713"/>
              <a:ext cx="695" cy="361"/>
            </a:xfrm>
            <a:custGeom>
              <a:avLst/>
              <a:gdLst>
                <a:gd name="T0" fmla="*/ 0 w 626"/>
                <a:gd name="T1" fmla="*/ 1032 h 325"/>
                <a:gd name="T2" fmla="*/ 1976 w 626"/>
                <a:gd name="T3" fmla="*/ 0 h 325"/>
                <a:gd name="T4" fmla="*/ 0 w 626"/>
                <a:gd name="T5" fmla="*/ 1032 h 325"/>
                <a:gd name="T6" fmla="*/ 0 60000 65536"/>
                <a:gd name="T7" fmla="*/ 0 60000 65536"/>
                <a:gd name="T8" fmla="*/ 0 60000 65536"/>
                <a:gd name="T9" fmla="*/ 0 w 626"/>
                <a:gd name="T10" fmla="*/ 0 h 325"/>
                <a:gd name="T11" fmla="*/ 626 w 626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6" h="325">
                  <a:moveTo>
                    <a:pt x="0" y="325"/>
                  </a:moveTo>
                  <a:cubicBezTo>
                    <a:pt x="626" y="0"/>
                    <a:pt x="626" y="0"/>
                    <a:pt x="626" y="0"/>
                  </a:cubicBezTo>
                  <a:cubicBezTo>
                    <a:pt x="626" y="0"/>
                    <a:pt x="127" y="285"/>
                    <a:pt x="0" y="3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19F24329-78F6-4FB1-AF87-64D163124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229"/>
              <a:ext cx="20" cy="497"/>
            </a:xfrm>
            <a:custGeom>
              <a:avLst/>
              <a:gdLst>
                <a:gd name="T0" fmla="*/ 18 w 18"/>
                <a:gd name="T1" fmla="*/ 3 h 449"/>
                <a:gd name="T2" fmla="*/ 0 w 18"/>
                <a:gd name="T3" fmla="*/ 1373 h 449"/>
                <a:gd name="T4" fmla="*/ 18 w 18"/>
                <a:gd name="T5" fmla="*/ 0 h 449"/>
                <a:gd name="T6" fmla="*/ 0 60000 65536"/>
                <a:gd name="T7" fmla="*/ 0 60000 65536"/>
                <a:gd name="T8" fmla="*/ 0 60000 65536"/>
                <a:gd name="T9" fmla="*/ 0 w 18"/>
                <a:gd name="T10" fmla="*/ 0 h 449"/>
                <a:gd name="T11" fmla="*/ 18 w 18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49">
                  <a:moveTo>
                    <a:pt x="5" y="3"/>
                  </a:move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18" y="24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A8596222-616F-4C18-80A7-FCB34222D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1988"/>
              <a:ext cx="88" cy="91"/>
            </a:xfrm>
            <a:custGeom>
              <a:avLst/>
              <a:gdLst>
                <a:gd name="T0" fmla="*/ 206 w 79"/>
                <a:gd name="T1" fmla="*/ 0 h 82"/>
                <a:gd name="T2" fmla="*/ 257 w 79"/>
                <a:gd name="T3" fmla="*/ 124 h 82"/>
                <a:gd name="T4" fmla="*/ 146 w 79"/>
                <a:gd name="T5" fmla="*/ 153 h 82"/>
                <a:gd name="T6" fmla="*/ 50 w 79"/>
                <a:gd name="T7" fmla="*/ 250 h 82"/>
                <a:gd name="T8" fmla="*/ 69 w 79"/>
                <a:gd name="T9" fmla="*/ 88 h 82"/>
                <a:gd name="T10" fmla="*/ 189 w 79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82"/>
                <a:gd name="T20" fmla="*/ 79 w 7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82">
                  <a:moveTo>
                    <a:pt x="63" y="0"/>
                  </a:moveTo>
                  <a:cubicBezTo>
                    <a:pt x="55" y="21"/>
                    <a:pt x="71" y="24"/>
                    <a:pt x="79" y="40"/>
                  </a:cubicBezTo>
                  <a:cubicBezTo>
                    <a:pt x="65" y="40"/>
                    <a:pt x="55" y="39"/>
                    <a:pt x="44" y="49"/>
                  </a:cubicBezTo>
                  <a:cubicBezTo>
                    <a:pt x="38" y="54"/>
                    <a:pt x="25" y="82"/>
                    <a:pt x="15" y="79"/>
                  </a:cubicBezTo>
                  <a:cubicBezTo>
                    <a:pt x="0" y="74"/>
                    <a:pt x="16" y="35"/>
                    <a:pt x="21" y="28"/>
                  </a:cubicBezTo>
                  <a:cubicBezTo>
                    <a:pt x="30" y="14"/>
                    <a:pt x="43" y="6"/>
                    <a:pt x="58" y="0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02C816A2-8374-49CC-AB96-37C42B4AF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807"/>
              <a:ext cx="42" cy="34"/>
            </a:xfrm>
            <a:custGeom>
              <a:avLst/>
              <a:gdLst>
                <a:gd name="T0" fmla="*/ 1 w 38"/>
                <a:gd name="T1" fmla="*/ 122 h 30"/>
                <a:gd name="T2" fmla="*/ 114 w 38"/>
                <a:gd name="T3" fmla="*/ 85 h 30"/>
                <a:gd name="T4" fmla="*/ 0 w 38"/>
                <a:gd name="T5" fmla="*/ 100 h 30"/>
                <a:gd name="T6" fmla="*/ 0 60000 65536"/>
                <a:gd name="T7" fmla="*/ 0 60000 65536"/>
                <a:gd name="T8" fmla="*/ 0 60000 65536"/>
                <a:gd name="T9" fmla="*/ 0 w 38"/>
                <a:gd name="T10" fmla="*/ 0 h 30"/>
                <a:gd name="T11" fmla="*/ 38 w 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0">
                  <a:moveTo>
                    <a:pt x="1" y="30"/>
                  </a:moveTo>
                  <a:cubicBezTo>
                    <a:pt x="7" y="15"/>
                    <a:pt x="28" y="25"/>
                    <a:pt x="38" y="21"/>
                  </a:cubicBezTo>
                  <a:cubicBezTo>
                    <a:pt x="20" y="10"/>
                    <a:pt x="6" y="0"/>
                    <a:pt x="0" y="26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15E84557-A6CE-4A04-AFAB-1083D5141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2793"/>
              <a:ext cx="18" cy="120"/>
            </a:xfrm>
            <a:custGeom>
              <a:avLst/>
              <a:gdLst>
                <a:gd name="T0" fmla="*/ 56 w 16"/>
                <a:gd name="T1" fmla="*/ 0 h 109"/>
                <a:gd name="T2" fmla="*/ 30 w 16"/>
                <a:gd name="T3" fmla="*/ 172 h 109"/>
                <a:gd name="T4" fmla="*/ 24 w 16"/>
                <a:gd name="T5" fmla="*/ 253 h 109"/>
                <a:gd name="T6" fmla="*/ 18 w 16"/>
                <a:gd name="T7" fmla="*/ 315 h 109"/>
                <a:gd name="T8" fmla="*/ 18 w 16"/>
                <a:gd name="T9" fmla="*/ 189 h 109"/>
                <a:gd name="T10" fmla="*/ 2 w 16"/>
                <a:gd name="T11" fmla="*/ 111 h 109"/>
                <a:gd name="T12" fmla="*/ 43 w 16"/>
                <a:gd name="T13" fmla="*/ 17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09"/>
                <a:gd name="T23" fmla="*/ 16 w 16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09">
                  <a:moveTo>
                    <a:pt x="16" y="0"/>
                  </a:moveTo>
                  <a:cubicBezTo>
                    <a:pt x="11" y="19"/>
                    <a:pt x="11" y="39"/>
                    <a:pt x="9" y="59"/>
                  </a:cubicBezTo>
                  <a:cubicBezTo>
                    <a:pt x="8" y="68"/>
                    <a:pt x="8" y="78"/>
                    <a:pt x="7" y="88"/>
                  </a:cubicBezTo>
                  <a:cubicBezTo>
                    <a:pt x="6" y="94"/>
                    <a:pt x="7" y="103"/>
                    <a:pt x="4" y="109"/>
                  </a:cubicBezTo>
                  <a:cubicBezTo>
                    <a:pt x="3" y="95"/>
                    <a:pt x="4" y="80"/>
                    <a:pt x="4" y="65"/>
                  </a:cubicBezTo>
                  <a:cubicBezTo>
                    <a:pt x="4" y="56"/>
                    <a:pt x="2" y="47"/>
                    <a:pt x="2" y="39"/>
                  </a:cubicBezTo>
                  <a:cubicBezTo>
                    <a:pt x="0" y="24"/>
                    <a:pt x="1" y="14"/>
                    <a:pt x="12" y="5"/>
                  </a:cubicBezTo>
                </a:path>
              </a:pathLst>
            </a:custGeom>
            <a:solidFill>
              <a:srgbClr val="CC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51266203-0119-47D0-A863-9EFB922E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3533"/>
              <a:ext cx="158" cy="266"/>
            </a:xfrm>
            <a:custGeom>
              <a:avLst/>
              <a:gdLst>
                <a:gd name="T0" fmla="*/ 343 w 143"/>
                <a:gd name="T1" fmla="*/ 3 h 240"/>
                <a:gd name="T2" fmla="*/ 176 w 143"/>
                <a:gd name="T3" fmla="*/ 98 h 240"/>
                <a:gd name="T4" fmla="*/ 80 w 143"/>
                <a:gd name="T5" fmla="*/ 165 h 240"/>
                <a:gd name="T6" fmla="*/ 131 w 143"/>
                <a:gd name="T7" fmla="*/ 374 h 240"/>
                <a:gd name="T8" fmla="*/ 230 w 143"/>
                <a:gd name="T9" fmla="*/ 538 h 240"/>
                <a:gd name="T10" fmla="*/ 324 w 143"/>
                <a:gd name="T11" fmla="*/ 695 h 240"/>
                <a:gd name="T12" fmla="*/ 381 w 143"/>
                <a:gd name="T13" fmla="*/ 739 h 240"/>
                <a:gd name="T14" fmla="*/ 414 w 143"/>
                <a:gd name="T15" fmla="*/ 631 h 240"/>
                <a:gd name="T16" fmla="*/ 379 w 143"/>
                <a:gd name="T17" fmla="*/ 463 h 240"/>
                <a:gd name="T18" fmla="*/ 381 w 143"/>
                <a:gd name="T19" fmla="*/ 259 h 240"/>
                <a:gd name="T20" fmla="*/ 350 w 143"/>
                <a:gd name="T21" fmla="*/ 0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240"/>
                <a:gd name="T35" fmla="*/ 143 w 143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240">
                  <a:moveTo>
                    <a:pt x="114" y="3"/>
                  </a:moveTo>
                  <a:cubicBezTo>
                    <a:pt x="96" y="11"/>
                    <a:pt x="79" y="24"/>
                    <a:pt x="59" y="31"/>
                  </a:cubicBezTo>
                  <a:cubicBezTo>
                    <a:pt x="46" y="36"/>
                    <a:pt x="38" y="45"/>
                    <a:pt x="26" y="52"/>
                  </a:cubicBezTo>
                  <a:cubicBezTo>
                    <a:pt x="0" y="68"/>
                    <a:pt x="34" y="102"/>
                    <a:pt x="44" y="120"/>
                  </a:cubicBezTo>
                  <a:cubicBezTo>
                    <a:pt x="54" y="138"/>
                    <a:pt x="66" y="155"/>
                    <a:pt x="76" y="173"/>
                  </a:cubicBezTo>
                  <a:cubicBezTo>
                    <a:pt x="86" y="191"/>
                    <a:pt x="96" y="209"/>
                    <a:pt x="108" y="224"/>
                  </a:cubicBezTo>
                  <a:cubicBezTo>
                    <a:pt x="112" y="229"/>
                    <a:pt x="119" y="240"/>
                    <a:pt x="127" y="238"/>
                  </a:cubicBezTo>
                  <a:cubicBezTo>
                    <a:pt x="138" y="234"/>
                    <a:pt x="140" y="212"/>
                    <a:pt x="138" y="204"/>
                  </a:cubicBezTo>
                  <a:cubicBezTo>
                    <a:pt x="134" y="185"/>
                    <a:pt x="128" y="169"/>
                    <a:pt x="126" y="150"/>
                  </a:cubicBezTo>
                  <a:cubicBezTo>
                    <a:pt x="123" y="127"/>
                    <a:pt x="124" y="105"/>
                    <a:pt x="127" y="83"/>
                  </a:cubicBezTo>
                  <a:cubicBezTo>
                    <a:pt x="129" y="69"/>
                    <a:pt x="143" y="4"/>
                    <a:pt x="117" y="0"/>
                  </a:cubicBezTo>
                </a:path>
              </a:pathLst>
            </a:custGeom>
            <a:solidFill>
              <a:srgbClr val="D2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B88A2CAD-1F31-477F-89A4-FFCDD7A2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3167"/>
              <a:ext cx="135" cy="220"/>
            </a:xfrm>
            <a:custGeom>
              <a:avLst/>
              <a:gdLst>
                <a:gd name="T0" fmla="*/ 194 w 122"/>
                <a:gd name="T1" fmla="*/ 57 h 198"/>
                <a:gd name="T2" fmla="*/ 123 w 122"/>
                <a:gd name="T3" fmla="*/ 108 h 198"/>
                <a:gd name="T4" fmla="*/ 31 w 122"/>
                <a:gd name="T5" fmla="*/ 169 h 198"/>
                <a:gd name="T6" fmla="*/ 108 w 122"/>
                <a:gd name="T7" fmla="*/ 293 h 198"/>
                <a:gd name="T8" fmla="*/ 262 w 122"/>
                <a:gd name="T9" fmla="*/ 492 h 198"/>
                <a:gd name="T10" fmla="*/ 365 w 122"/>
                <a:gd name="T11" fmla="*/ 627 h 198"/>
                <a:gd name="T12" fmla="*/ 307 w 122"/>
                <a:gd name="T13" fmla="*/ 393 h 198"/>
                <a:gd name="T14" fmla="*/ 266 w 122"/>
                <a:gd name="T15" fmla="*/ 152 h 198"/>
                <a:gd name="T16" fmla="*/ 255 w 122"/>
                <a:gd name="T17" fmla="*/ 24 h 198"/>
                <a:gd name="T18" fmla="*/ 207 w 122"/>
                <a:gd name="T19" fmla="*/ 27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198"/>
                <a:gd name="T32" fmla="*/ 122 w 122"/>
                <a:gd name="T33" fmla="*/ 198 h 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198">
                  <a:moveTo>
                    <a:pt x="64" y="18"/>
                  </a:moveTo>
                  <a:cubicBezTo>
                    <a:pt x="58" y="18"/>
                    <a:pt x="46" y="30"/>
                    <a:pt x="40" y="33"/>
                  </a:cubicBezTo>
                  <a:cubicBezTo>
                    <a:pt x="31" y="39"/>
                    <a:pt x="18" y="45"/>
                    <a:pt x="11" y="53"/>
                  </a:cubicBezTo>
                  <a:cubicBezTo>
                    <a:pt x="0" y="64"/>
                    <a:pt x="27" y="84"/>
                    <a:pt x="35" y="93"/>
                  </a:cubicBezTo>
                  <a:cubicBezTo>
                    <a:pt x="53" y="114"/>
                    <a:pt x="70" y="134"/>
                    <a:pt x="86" y="155"/>
                  </a:cubicBezTo>
                  <a:cubicBezTo>
                    <a:pt x="93" y="164"/>
                    <a:pt x="106" y="198"/>
                    <a:pt x="120" y="197"/>
                  </a:cubicBezTo>
                  <a:cubicBezTo>
                    <a:pt x="122" y="171"/>
                    <a:pt x="108" y="147"/>
                    <a:pt x="100" y="123"/>
                  </a:cubicBezTo>
                  <a:cubicBezTo>
                    <a:pt x="93" y="99"/>
                    <a:pt x="91" y="73"/>
                    <a:pt x="88" y="48"/>
                  </a:cubicBezTo>
                  <a:cubicBezTo>
                    <a:pt x="86" y="38"/>
                    <a:pt x="90" y="17"/>
                    <a:pt x="84" y="8"/>
                  </a:cubicBezTo>
                  <a:cubicBezTo>
                    <a:pt x="79" y="0"/>
                    <a:pt x="76" y="6"/>
                    <a:pt x="68" y="9"/>
                  </a:cubicBezTo>
                </a:path>
              </a:pathLst>
            </a:custGeom>
            <a:solidFill>
              <a:srgbClr val="D2C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83FBE242-687A-4188-85DB-BCA4788B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3433"/>
              <a:ext cx="55" cy="112"/>
            </a:xfrm>
            <a:custGeom>
              <a:avLst/>
              <a:gdLst>
                <a:gd name="T0" fmla="*/ 143 w 50"/>
                <a:gd name="T1" fmla="*/ 3 h 101"/>
                <a:gd name="T2" fmla="*/ 39 w 50"/>
                <a:gd name="T3" fmla="*/ 124 h 101"/>
                <a:gd name="T4" fmla="*/ 39 w 50"/>
                <a:gd name="T5" fmla="*/ 317 h 101"/>
                <a:gd name="T6" fmla="*/ 1 w 50"/>
                <a:gd name="T7" fmla="*/ 174 h 101"/>
                <a:gd name="T8" fmla="*/ 107 w 50"/>
                <a:gd name="T9" fmla="*/ 2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1"/>
                <a:gd name="T17" fmla="*/ 50 w 50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1">
                  <a:moveTo>
                    <a:pt x="50" y="3"/>
                  </a:moveTo>
                  <a:cubicBezTo>
                    <a:pt x="37" y="0"/>
                    <a:pt x="18" y="30"/>
                    <a:pt x="14" y="40"/>
                  </a:cubicBezTo>
                  <a:cubicBezTo>
                    <a:pt x="7" y="60"/>
                    <a:pt x="10" y="81"/>
                    <a:pt x="14" y="101"/>
                  </a:cubicBezTo>
                  <a:cubicBezTo>
                    <a:pt x="7" y="86"/>
                    <a:pt x="0" y="73"/>
                    <a:pt x="1" y="56"/>
                  </a:cubicBezTo>
                  <a:cubicBezTo>
                    <a:pt x="3" y="38"/>
                    <a:pt x="19" y="11"/>
                    <a:pt x="37" y="6"/>
                  </a:cubicBezTo>
                </a:path>
              </a:pathLst>
            </a:custGeom>
            <a:solidFill>
              <a:srgbClr val="E0D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A46D9691-1833-4C38-82EC-08C65C44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3224"/>
              <a:ext cx="59" cy="18"/>
            </a:xfrm>
            <a:custGeom>
              <a:avLst/>
              <a:gdLst>
                <a:gd name="T0" fmla="*/ 0 w 53"/>
                <a:gd name="T1" fmla="*/ 30 h 17"/>
                <a:gd name="T2" fmla="*/ 107 w 53"/>
                <a:gd name="T3" fmla="*/ 7 h 17"/>
                <a:gd name="T4" fmla="*/ 171 w 53"/>
                <a:gd name="T5" fmla="*/ 25 h 17"/>
                <a:gd name="T6" fmla="*/ 107 w 53"/>
                <a:gd name="T7" fmla="*/ 1 h 17"/>
                <a:gd name="T8" fmla="*/ 4 w 53"/>
                <a:gd name="T9" fmla="*/ 2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0" y="17"/>
                  </a:moveTo>
                  <a:cubicBezTo>
                    <a:pt x="10" y="16"/>
                    <a:pt x="20" y="8"/>
                    <a:pt x="32" y="7"/>
                  </a:cubicBezTo>
                  <a:cubicBezTo>
                    <a:pt x="41" y="6"/>
                    <a:pt x="46" y="8"/>
                    <a:pt x="53" y="14"/>
                  </a:cubicBezTo>
                  <a:cubicBezTo>
                    <a:pt x="46" y="8"/>
                    <a:pt x="41" y="1"/>
                    <a:pt x="32" y="1"/>
                  </a:cubicBezTo>
                  <a:cubicBezTo>
                    <a:pt x="22" y="0"/>
                    <a:pt x="8" y="5"/>
                    <a:pt x="4" y="14"/>
                  </a:cubicBezTo>
                </a:path>
              </a:pathLst>
            </a:custGeom>
            <a:solidFill>
              <a:srgbClr val="E0D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C1890FF0-295A-4333-A8F6-5A0A7657F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3231"/>
              <a:ext cx="159" cy="154"/>
            </a:xfrm>
            <a:custGeom>
              <a:avLst/>
              <a:gdLst>
                <a:gd name="T0" fmla="*/ 0 w 159"/>
                <a:gd name="T1" fmla="*/ 0 h 154"/>
                <a:gd name="T2" fmla="*/ 159 w 159"/>
                <a:gd name="T3" fmla="*/ 154 h 154"/>
                <a:gd name="T4" fmla="*/ 155 w 159"/>
                <a:gd name="T5" fmla="*/ 103 h 154"/>
                <a:gd name="T6" fmla="*/ 0 w 159"/>
                <a:gd name="T7" fmla="*/ 0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4"/>
                <a:gd name="T14" fmla="*/ 159 w 159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4">
                  <a:moveTo>
                    <a:pt x="0" y="0"/>
                  </a:moveTo>
                  <a:lnTo>
                    <a:pt x="159" y="154"/>
                  </a:lnTo>
                  <a:lnTo>
                    <a:pt x="155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5BABBF6F-084F-4EC2-A5BE-3F1E49134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541"/>
              <a:ext cx="27" cy="1043"/>
            </a:xfrm>
            <a:custGeom>
              <a:avLst/>
              <a:gdLst>
                <a:gd name="T0" fmla="*/ 0 w 24"/>
                <a:gd name="T1" fmla="*/ 18 h 941"/>
                <a:gd name="T2" fmla="*/ 0 w 24"/>
                <a:gd name="T3" fmla="*/ 2920 h 941"/>
                <a:gd name="T4" fmla="*/ 3 w 24"/>
                <a:gd name="T5" fmla="*/ 0 h 941"/>
                <a:gd name="T6" fmla="*/ 0 60000 65536"/>
                <a:gd name="T7" fmla="*/ 0 60000 65536"/>
                <a:gd name="T8" fmla="*/ 0 60000 65536"/>
                <a:gd name="T9" fmla="*/ 0 w 24"/>
                <a:gd name="T10" fmla="*/ 0 h 941"/>
                <a:gd name="T11" fmla="*/ 24 w 24"/>
                <a:gd name="T12" fmla="*/ 941 h 9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941">
                  <a:moveTo>
                    <a:pt x="0" y="5"/>
                  </a:move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24" y="46"/>
                    <a:pt x="3" y="0"/>
                  </a:cubicBezTo>
                </a:path>
              </a:pathLst>
            </a:custGeom>
            <a:solidFill>
              <a:srgbClr val="F2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5FAE5388-E5A2-436D-9D9A-D26AC7D29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072"/>
              <a:ext cx="446" cy="445"/>
            </a:xfrm>
            <a:custGeom>
              <a:avLst/>
              <a:gdLst>
                <a:gd name="T0" fmla="*/ 1260 w 402"/>
                <a:gd name="T1" fmla="*/ 1260 h 401"/>
                <a:gd name="T2" fmla="*/ 0 w 402"/>
                <a:gd name="T3" fmla="*/ 0 h 401"/>
                <a:gd name="T4" fmla="*/ 1260 w 402"/>
                <a:gd name="T5" fmla="*/ 1260 h 401"/>
                <a:gd name="T6" fmla="*/ 0 60000 65536"/>
                <a:gd name="T7" fmla="*/ 0 60000 65536"/>
                <a:gd name="T8" fmla="*/ 0 60000 65536"/>
                <a:gd name="T9" fmla="*/ 0 w 402"/>
                <a:gd name="T10" fmla="*/ 0 h 401"/>
                <a:gd name="T11" fmla="*/ 402 w 402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401">
                  <a:moveTo>
                    <a:pt x="402" y="40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95" y="376"/>
                    <a:pt x="402" y="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2F4E032E-7741-40DC-9B03-1AF13A40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2728"/>
              <a:ext cx="176" cy="194"/>
            </a:xfrm>
            <a:custGeom>
              <a:avLst/>
              <a:gdLst>
                <a:gd name="T0" fmla="*/ 518 w 158"/>
                <a:gd name="T1" fmla="*/ 543 h 175"/>
                <a:gd name="T2" fmla="*/ 0 w 158"/>
                <a:gd name="T3" fmla="*/ 0 h 175"/>
                <a:gd name="T4" fmla="*/ 518 w 158"/>
                <a:gd name="T5" fmla="*/ 543 h 175"/>
                <a:gd name="T6" fmla="*/ 0 60000 65536"/>
                <a:gd name="T7" fmla="*/ 0 60000 65536"/>
                <a:gd name="T8" fmla="*/ 0 60000 65536"/>
                <a:gd name="T9" fmla="*/ 0 w 158"/>
                <a:gd name="T10" fmla="*/ 0 h 175"/>
                <a:gd name="T11" fmla="*/ 158 w 158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75">
                  <a:moveTo>
                    <a:pt x="158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7" y="155"/>
                    <a:pt x="158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820CDB1C-4696-467D-AD76-893E7710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3906"/>
              <a:ext cx="45" cy="58"/>
            </a:xfrm>
            <a:custGeom>
              <a:avLst/>
              <a:gdLst>
                <a:gd name="T0" fmla="*/ 2 w 40"/>
                <a:gd name="T1" fmla="*/ 0 h 52"/>
                <a:gd name="T2" fmla="*/ 20 w 40"/>
                <a:gd name="T3" fmla="*/ 107 h 52"/>
                <a:gd name="T4" fmla="*/ 135 w 40"/>
                <a:gd name="T5" fmla="*/ 173 h 52"/>
                <a:gd name="T6" fmla="*/ 117 w 40"/>
                <a:gd name="T7" fmla="*/ 96 h 52"/>
                <a:gd name="T8" fmla="*/ 20 w 4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2"/>
                <a:gd name="T17" fmla="*/ 40 w 4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2">
                  <a:moveTo>
                    <a:pt x="2" y="0"/>
                  </a:moveTo>
                  <a:cubicBezTo>
                    <a:pt x="2" y="9"/>
                    <a:pt x="0" y="24"/>
                    <a:pt x="5" y="32"/>
                  </a:cubicBezTo>
                  <a:cubicBezTo>
                    <a:pt x="10" y="39"/>
                    <a:pt x="29" y="52"/>
                    <a:pt x="37" y="52"/>
                  </a:cubicBezTo>
                  <a:cubicBezTo>
                    <a:pt x="38" y="41"/>
                    <a:pt x="40" y="38"/>
                    <a:pt x="32" y="29"/>
                  </a:cubicBezTo>
                  <a:cubicBezTo>
                    <a:pt x="22" y="20"/>
                    <a:pt x="13" y="10"/>
                    <a:pt x="5" y="0"/>
                  </a:cubicBezTo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B3DF829E-9286-4905-8F69-92924BDA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804"/>
              <a:ext cx="88" cy="103"/>
            </a:xfrm>
            <a:custGeom>
              <a:avLst/>
              <a:gdLst>
                <a:gd name="T0" fmla="*/ 0 w 79"/>
                <a:gd name="T1" fmla="*/ 0 h 93"/>
                <a:gd name="T2" fmla="*/ 257 w 79"/>
                <a:gd name="T3" fmla="*/ 286 h 93"/>
                <a:gd name="T4" fmla="*/ 22 w 79"/>
                <a:gd name="T5" fmla="*/ 30 h 93"/>
                <a:gd name="T6" fmla="*/ 0 60000 65536"/>
                <a:gd name="T7" fmla="*/ 0 60000 65536"/>
                <a:gd name="T8" fmla="*/ 0 60000 65536"/>
                <a:gd name="T9" fmla="*/ 0 w 79"/>
                <a:gd name="T10" fmla="*/ 0 h 93"/>
                <a:gd name="T11" fmla="*/ 79 w 79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93">
                  <a:moveTo>
                    <a:pt x="0" y="0"/>
                  </a:moveTo>
                  <a:cubicBezTo>
                    <a:pt x="31" y="27"/>
                    <a:pt x="50" y="65"/>
                    <a:pt x="79" y="93"/>
                  </a:cubicBezTo>
                  <a:cubicBezTo>
                    <a:pt x="46" y="83"/>
                    <a:pt x="27" y="35"/>
                    <a:pt x="7" y="10"/>
                  </a:cubicBezTo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2DAC3149-E0B3-46FF-9013-6276A63E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3504"/>
              <a:ext cx="47" cy="48"/>
            </a:xfrm>
            <a:custGeom>
              <a:avLst/>
              <a:gdLst>
                <a:gd name="T0" fmla="*/ 0 w 43"/>
                <a:gd name="T1" fmla="*/ 0 h 43"/>
                <a:gd name="T2" fmla="*/ 68 w 43"/>
                <a:gd name="T3" fmla="*/ 76 h 43"/>
                <a:gd name="T4" fmla="*/ 114 w 43"/>
                <a:gd name="T5" fmla="*/ 112 h 43"/>
                <a:gd name="T6" fmla="*/ 61 w 43"/>
                <a:gd name="T7" fmla="*/ 109 h 43"/>
                <a:gd name="T8" fmla="*/ 1 w 43"/>
                <a:gd name="T9" fmla="*/ 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0" y="0"/>
                  </a:moveTo>
                  <a:cubicBezTo>
                    <a:pt x="8" y="8"/>
                    <a:pt x="17" y="15"/>
                    <a:pt x="26" y="22"/>
                  </a:cubicBezTo>
                  <a:cubicBezTo>
                    <a:pt x="32" y="26"/>
                    <a:pt x="38" y="29"/>
                    <a:pt x="43" y="34"/>
                  </a:cubicBezTo>
                  <a:cubicBezTo>
                    <a:pt x="37" y="43"/>
                    <a:pt x="31" y="38"/>
                    <a:pt x="23" y="33"/>
                  </a:cubicBezTo>
                  <a:cubicBezTo>
                    <a:pt x="16" y="28"/>
                    <a:pt x="2" y="18"/>
                    <a:pt x="1" y="9"/>
                  </a:cubicBezTo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6F69D277-EF83-4CDF-A29B-B234D49D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3413"/>
              <a:ext cx="101" cy="87"/>
            </a:xfrm>
            <a:custGeom>
              <a:avLst/>
              <a:gdLst>
                <a:gd name="T0" fmla="*/ 1 w 91"/>
                <a:gd name="T1" fmla="*/ 1 h 78"/>
                <a:gd name="T2" fmla="*/ 3 w 91"/>
                <a:gd name="T3" fmla="*/ 2 h 78"/>
                <a:gd name="T4" fmla="*/ 24 w 91"/>
                <a:gd name="T5" fmla="*/ 21 h 78"/>
                <a:gd name="T6" fmla="*/ 74 w 91"/>
                <a:gd name="T7" fmla="*/ 68 h 78"/>
                <a:gd name="T8" fmla="*/ 149 w 91"/>
                <a:gd name="T9" fmla="*/ 146 h 78"/>
                <a:gd name="T10" fmla="*/ 224 w 91"/>
                <a:gd name="T11" fmla="*/ 205 h 78"/>
                <a:gd name="T12" fmla="*/ 287 w 91"/>
                <a:gd name="T13" fmla="*/ 257 h 78"/>
                <a:gd name="T14" fmla="*/ 112 w 91"/>
                <a:gd name="T15" fmla="*/ 163 h 78"/>
                <a:gd name="T16" fmla="*/ 78 w 91"/>
                <a:gd name="T17" fmla="*/ 119 h 78"/>
                <a:gd name="T18" fmla="*/ 33 w 91"/>
                <a:gd name="T19" fmla="*/ 77 h 78"/>
                <a:gd name="T20" fmla="*/ 4 w 91"/>
                <a:gd name="T21" fmla="*/ 4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78"/>
                <a:gd name="T35" fmla="*/ 91 w 91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78">
                  <a:moveTo>
                    <a:pt x="1" y="1"/>
                  </a:moveTo>
                  <a:cubicBezTo>
                    <a:pt x="0" y="0"/>
                    <a:pt x="2" y="1"/>
                    <a:pt x="3" y="2"/>
                  </a:cubicBezTo>
                  <a:cubicBezTo>
                    <a:pt x="5" y="3"/>
                    <a:pt x="7" y="4"/>
                    <a:pt x="8" y="6"/>
                  </a:cubicBezTo>
                  <a:cubicBezTo>
                    <a:pt x="14" y="10"/>
                    <a:pt x="18" y="15"/>
                    <a:pt x="23" y="20"/>
                  </a:cubicBezTo>
                  <a:cubicBezTo>
                    <a:pt x="31" y="27"/>
                    <a:pt x="38" y="36"/>
                    <a:pt x="47" y="43"/>
                  </a:cubicBezTo>
                  <a:cubicBezTo>
                    <a:pt x="54" y="49"/>
                    <a:pt x="62" y="55"/>
                    <a:pt x="70" y="62"/>
                  </a:cubicBezTo>
                  <a:cubicBezTo>
                    <a:pt x="76" y="67"/>
                    <a:pt x="87" y="71"/>
                    <a:pt x="91" y="78"/>
                  </a:cubicBezTo>
                  <a:cubicBezTo>
                    <a:pt x="71" y="70"/>
                    <a:pt x="52" y="64"/>
                    <a:pt x="36" y="48"/>
                  </a:cubicBezTo>
                  <a:cubicBezTo>
                    <a:pt x="32" y="44"/>
                    <a:pt x="29" y="40"/>
                    <a:pt x="24" y="36"/>
                  </a:cubicBezTo>
                  <a:cubicBezTo>
                    <a:pt x="20" y="31"/>
                    <a:pt x="14" y="28"/>
                    <a:pt x="11" y="23"/>
                  </a:cubicBezTo>
                  <a:cubicBezTo>
                    <a:pt x="7" y="19"/>
                    <a:pt x="3" y="10"/>
                    <a:pt x="4" y="4"/>
                  </a:cubicBezTo>
                </a:path>
              </a:pathLst>
            </a:custGeom>
            <a:solidFill>
              <a:srgbClr val="AA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FFC2D297-8A59-48AD-8D35-3C6A6595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3312"/>
              <a:ext cx="38" cy="65"/>
            </a:xfrm>
            <a:custGeom>
              <a:avLst/>
              <a:gdLst>
                <a:gd name="T0" fmla="*/ 2 w 34"/>
                <a:gd name="T1" fmla="*/ 2 h 58"/>
                <a:gd name="T2" fmla="*/ 23 w 34"/>
                <a:gd name="T3" fmla="*/ 142 h 58"/>
                <a:gd name="T4" fmla="*/ 63 w 34"/>
                <a:gd name="T5" fmla="*/ 179 h 58"/>
                <a:gd name="T6" fmla="*/ 116 w 34"/>
                <a:gd name="T7" fmla="*/ 205 h 58"/>
                <a:gd name="T8" fmla="*/ 106 w 34"/>
                <a:gd name="T9" fmla="*/ 136 h 58"/>
                <a:gd name="T10" fmla="*/ 93 w 34"/>
                <a:gd name="T11" fmla="*/ 86 h 58"/>
                <a:gd name="T12" fmla="*/ 45 w 34"/>
                <a:gd name="T13" fmla="*/ 48 h 58"/>
                <a:gd name="T14" fmla="*/ 0 w 34"/>
                <a:gd name="T15" fmla="*/ 0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58"/>
                <a:gd name="T26" fmla="*/ 34 w 34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58">
                  <a:moveTo>
                    <a:pt x="2" y="2"/>
                  </a:moveTo>
                  <a:cubicBezTo>
                    <a:pt x="2" y="15"/>
                    <a:pt x="0" y="28"/>
                    <a:pt x="7" y="40"/>
                  </a:cubicBezTo>
                  <a:cubicBezTo>
                    <a:pt x="10" y="45"/>
                    <a:pt x="13" y="48"/>
                    <a:pt x="19" y="51"/>
                  </a:cubicBezTo>
                  <a:cubicBezTo>
                    <a:pt x="24" y="53"/>
                    <a:pt x="29" y="57"/>
                    <a:pt x="34" y="58"/>
                  </a:cubicBezTo>
                  <a:cubicBezTo>
                    <a:pt x="33" y="52"/>
                    <a:pt x="32" y="45"/>
                    <a:pt x="31" y="39"/>
                  </a:cubicBezTo>
                  <a:cubicBezTo>
                    <a:pt x="31" y="34"/>
                    <a:pt x="29" y="28"/>
                    <a:pt x="27" y="25"/>
                  </a:cubicBezTo>
                  <a:cubicBezTo>
                    <a:pt x="23" y="20"/>
                    <a:pt x="17" y="17"/>
                    <a:pt x="13" y="13"/>
                  </a:cubicBezTo>
                  <a:cubicBezTo>
                    <a:pt x="9" y="9"/>
                    <a:pt x="4" y="2"/>
                    <a:pt x="0" y="0"/>
                  </a:cubicBezTo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D0CAD440-A3A7-4329-B408-906E256A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3388"/>
              <a:ext cx="39" cy="43"/>
            </a:xfrm>
            <a:custGeom>
              <a:avLst/>
              <a:gdLst>
                <a:gd name="T0" fmla="*/ 22 w 35"/>
                <a:gd name="T1" fmla="*/ 0 h 39"/>
                <a:gd name="T2" fmla="*/ 0 w 35"/>
                <a:gd name="T3" fmla="*/ 21 h 39"/>
                <a:gd name="T4" fmla="*/ 28 w 35"/>
                <a:gd name="T5" fmla="*/ 50 h 39"/>
                <a:gd name="T6" fmla="*/ 113 w 35"/>
                <a:gd name="T7" fmla="*/ 114 h 39"/>
                <a:gd name="T8" fmla="*/ 96 w 35"/>
                <a:gd name="T9" fmla="*/ 67 h 39"/>
                <a:gd name="T10" fmla="*/ 53 w 35"/>
                <a:gd name="T11" fmla="*/ 28 h 39"/>
                <a:gd name="T12" fmla="*/ 31 w 35"/>
                <a:gd name="T13" fmla="*/ 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9"/>
                <a:gd name="T23" fmla="*/ 35 w 3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9">
                  <a:moveTo>
                    <a:pt x="7" y="0"/>
                  </a:moveTo>
                  <a:cubicBezTo>
                    <a:pt x="5" y="2"/>
                    <a:pt x="0" y="4"/>
                    <a:pt x="0" y="7"/>
                  </a:cubicBezTo>
                  <a:cubicBezTo>
                    <a:pt x="0" y="11"/>
                    <a:pt x="6" y="15"/>
                    <a:pt x="9" y="17"/>
                  </a:cubicBezTo>
                  <a:cubicBezTo>
                    <a:pt x="15" y="24"/>
                    <a:pt x="25" y="39"/>
                    <a:pt x="35" y="39"/>
                  </a:cubicBezTo>
                  <a:cubicBezTo>
                    <a:pt x="35" y="34"/>
                    <a:pt x="32" y="27"/>
                    <a:pt x="29" y="23"/>
                  </a:cubicBezTo>
                  <a:cubicBezTo>
                    <a:pt x="25" y="18"/>
                    <a:pt x="20" y="14"/>
                    <a:pt x="16" y="10"/>
                  </a:cubicBezTo>
                  <a:cubicBezTo>
                    <a:pt x="14" y="8"/>
                    <a:pt x="10" y="4"/>
                    <a:pt x="10" y="3"/>
                  </a:cubicBezTo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3EF3BB63-54CE-41C7-BA09-F25ED4089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3887"/>
              <a:ext cx="16" cy="48"/>
            </a:xfrm>
            <a:custGeom>
              <a:avLst/>
              <a:gdLst>
                <a:gd name="T0" fmla="*/ 29 w 15"/>
                <a:gd name="T1" fmla="*/ 3 h 43"/>
                <a:gd name="T2" fmla="*/ 23 w 15"/>
                <a:gd name="T3" fmla="*/ 146 h 43"/>
                <a:gd name="T4" fmla="*/ 2 w 15"/>
                <a:gd name="T5" fmla="*/ 98 h 43"/>
                <a:gd name="T6" fmla="*/ 6 w 15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3"/>
                <a:gd name="T14" fmla="*/ 15 w 15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3">
                  <a:moveTo>
                    <a:pt x="15" y="3"/>
                  </a:moveTo>
                  <a:cubicBezTo>
                    <a:pt x="15" y="17"/>
                    <a:pt x="13" y="30"/>
                    <a:pt x="12" y="43"/>
                  </a:cubicBezTo>
                  <a:cubicBezTo>
                    <a:pt x="8" y="39"/>
                    <a:pt x="3" y="37"/>
                    <a:pt x="2" y="30"/>
                  </a:cubicBezTo>
                  <a:cubicBezTo>
                    <a:pt x="0" y="24"/>
                    <a:pt x="1" y="4"/>
                    <a:pt x="6" y="0"/>
                  </a:cubicBezTo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2E4B29EC-B5FA-4262-9892-A58EC0503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3965"/>
              <a:ext cx="42" cy="65"/>
            </a:xfrm>
            <a:custGeom>
              <a:avLst/>
              <a:gdLst>
                <a:gd name="T0" fmla="*/ 1 w 38"/>
                <a:gd name="T1" fmla="*/ 0 h 59"/>
                <a:gd name="T2" fmla="*/ 2 w 38"/>
                <a:gd name="T3" fmla="*/ 63 h 59"/>
                <a:gd name="T4" fmla="*/ 4 w 38"/>
                <a:gd name="T5" fmla="*/ 123 h 59"/>
                <a:gd name="T6" fmla="*/ 54 w 38"/>
                <a:gd name="T7" fmla="*/ 145 h 59"/>
                <a:gd name="T8" fmla="*/ 80 w 38"/>
                <a:gd name="T9" fmla="*/ 172 h 59"/>
                <a:gd name="T10" fmla="*/ 107 w 38"/>
                <a:gd name="T11" fmla="*/ 109 h 59"/>
                <a:gd name="T12" fmla="*/ 114 w 38"/>
                <a:gd name="T13" fmla="*/ 84 h 59"/>
                <a:gd name="T14" fmla="*/ 112 w 38"/>
                <a:gd name="T15" fmla="*/ 63 h 59"/>
                <a:gd name="T16" fmla="*/ 73 w 38"/>
                <a:gd name="T17" fmla="*/ 74 h 59"/>
                <a:gd name="T18" fmla="*/ 31 w 38"/>
                <a:gd name="T19" fmla="*/ 37 h 59"/>
                <a:gd name="T20" fmla="*/ 4 w 38"/>
                <a:gd name="T21" fmla="*/ 3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59"/>
                <a:gd name="T35" fmla="*/ 38 w 38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59">
                  <a:moveTo>
                    <a:pt x="1" y="0"/>
                  </a:moveTo>
                  <a:cubicBezTo>
                    <a:pt x="2" y="7"/>
                    <a:pt x="3" y="14"/>
                    <a:pt x="2" y="22"/>
                  </a:cubicBezTo>
                  <a:cubicBezTo>
                    <a:pt x="2" y="27"/>
                    <a:pt x="0" y="38"/>
                    <a:pt x="4" y="43"/>
                  </a:cubicBezTo>
                  <a:cubicBezTo>
                    <a:pt x="7" y="46"/>
                    <a:pt x="14" y="47"/>
                    <a:pt x="18" y="50"/>
                  </a:cubicBezTo>
                  <a:cubicBezTo>
                    <a:pt x="20" y="53"/>
                    <a:pt x="23" y="58"/>
                    <a:pt x="26" y="59"/>
                  </a:cubicBezTo>
                  <a:cubicBezTo>
                    <a:pt x="31" y="53"/>
                    <a:pt x="33" y="44"/>
                    <a:pt x="35" y="37"/>
                  </a:cubicBezTo>
                  <a:cubicBezTo>
                    <a:pt x="36" y="35"/>
                    <a:pt x="38" y="32"/>
                    <a:pt x="38" y="29"/>
                  </a:cubicBezTo>
                  <a:cubicBezTo>
                    <a:pt x="38" y="27"/>
                    <a:pt x="37" y="24"/>
                    <a:pt x="37" y="22"/>
                  </a:cubicBezTo>
                  <a:cubicBezTo>
                    <a:pt x="37" y="29"/>
                    <a:pt x="27" y="28"/>
                    <a:pt x="24" y="25"/>
                  </a:cubicBezTo>
                  <a:cubicBezTo>
                    <a:pt x="20" y="21"/>
                    <a:pt x="15" y="17"/>
                    <a:pt x="11" y="13"/>
                  </a:cubicBezTo>
                  <a:cubicBezTo>
                    <a:pt x="10" y="12"/>
                    <a:pt x="5" y="3"/>
                    <a:pt x="4" y="3"/>
                  </a:cubicBezTo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A1EC7AEB-BE09-4DE8-A6F6-F92DC0FA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3487"/>
              <a:ext cx="22" cy="51"/>
            </a:xfrm>
            <a:custGeom>
              <a:avLst/>
              <a:gdLst>
                <a:gd name="T0" fmla="*/ 19 w 20"/>
                <a:gd name="T1" fmla="*/ 0 h 46"/>
                <a:gd name="T2" fmla="*/ 35 w 20"/>
                <a:gd name="T3" fmla="*/ 20 h 46"/>
                <a:gd name="T4" fmla="*/ 48 w 20"/>
                <a:gd name="T5" fmla="*/ 45 h 46"/>
                <a:gd name="T6" fmla="*/ 53 w 20"/>
                <a:gd name="T7" fmla="*/ 143 h 46"/>
                <a:gd name="T8" fmla="*/ 26 w 20"/>
                <a:gd name="T9" fmla="*/ 125 h 46"/>
                <a:gd name="T10" fmla="*/ 2 w 20"/>
                <a:gd name="T11" fmla="*/ 110 h 46"/>
                <a:gd name="T12" fmla="*/ 1 w 20"/>
                <a:gd name="T13" fmla="*/ 65 h 46"/>
                <a:gd name="T14" fmla="*/ 17 w 20"/>
                <a:gd name="T15" fmla="*/ 4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46"/>
                <a:gd name="T26" fmla="*/ 20 w 20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46">
                  <a:moveTo>
                    <a:pt x="6" y="0"/>
                  </a:moveTo>
                  <a:cubicBezTo>
                    <a:pt x="8" y="2"/>
                    <a:pt x="10" y="4"/>
                    <a:pt x="13" y="6"/>
                  </a:cubicBezTo>
                  <a:cubicBezTo>
                    <a:pt x="16" y="10"/>
                    <a:pt x="16" y="10"/>
                    <a:pt x="17" y="14"/>
                  </a:cubicBezTo>
                  <a:cubicBezTo>
                    <a:pt x="20" y="24"/>
                    <a:pt x="19" y="36"/>
                    <a:pt x="19" y="46"/>
                  </a:cubicBezTo>
                  <a:cubicBezTo>
                    <a:pt x="16" y="45"/>
                    <a:pt x="13" y="42"/>
                    <a:pt x="10" y="41"/>
                  </a:cubicBezTo>
                  <a:cubicBezTo>
                    <a:pt x="7" y="39"/>
                    <a:pt x="4" y="39"/>
                    <a:pt x="2" y="35"/>
                  </a:cubicBezTo>
                  <a:cubicBezTo>
                    <a:pt x="0" y="32"/>
                    <a:pt x="1" y="25"/>
                    <a:pt x="1" y="21"/>
                  </a:cubicBezTo>
                  <a:cubicBezTo>
                    <a:pt x="1" y="15"/>
                    <a:pt x="4" y="10"/>
                    <a:pt x="5" y="4"/>
                  </a:cubicBezTo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6DFB277C-77DB-43EB-BC0D-DCFEE7F9D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3553"/>
              <a:ext cx="44" cy="59"/>
            </a:xfrm>
            <a:custGeom>
              <a:avLst/>
              <a:gdLst>
                <a:gd name="T0" fmla="*/ 3 w 39"/>
                <a:gd name="T1" fmla="*/ 0 h 53"/>
                <a:gd name="T2" fmla="*/ 123 w 39"/>
                <a:gd name="T3" fmla="*/ 87 h 53"/>
                <a:gd name="T4" fmla="*/ 125 w 39"/>
                <a:gd name="T5" fmla="*/ 154 h 53"/>
                <a:gd name="T6" fmla="*/ 97 w 39"/>
                <a:gd name="T7" fmla="*/ 166 h 53"/>
                <a:gd name="T8" fmla="*/ 42 w 39"/>
                <a:gd name="T9" fmla="*/ 132 h 53"/>
                <a:gd name="T10" fmla="*/ 3 w 39"/>
                <a:gd name="T11" fmla="*/ 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53"/>
                <a:gd name="T20" fmla="*/ 39 w 39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53">
                  <a:moveTo>
                    <a:pt x="3" y="0"/>
                  </a:moveTo>
                  <a:cubicBezTo>
                    <a:pt x="13" y="7"/>
                    <a:pt x="23" y="18"/>
                    <a:pt x="32" y="27"/>
                  </a:cubicBezTo>
                  <a:cubicBezTo>
                    <a:pt x="39" y="34"/>
                    <a:pt x="39" y="39"/>
                    <a:pt x="33" y="48"/>
                  </a:cubicBezTo>
                  <a:cubicBezTo>
                    <a:pt x="30" y="52"/>
                    <a:pt x="29" y="53"/>
                    <a:pt x="25" y="51"/>
                  </a:cubicBezTo>
                  <a:cubicBezTo>
                    <a:pt x="20" y="49"/>
                    <a:pt x="14" y="43"/>
                    <a:pt x="11" y="40"/>
                  </a:cubicBezTo>
                  <a:cubicBezTo>
                    <a:pt x="3" y="30"/>
                    <a:pt x="0" y="15"/>
                    <a:pt x="3" y="3"/>
                  </a:cubicBezTo>
                </a:path>
              </a:pathLst>
            </a:custGeom>
            <a:solidFill>
              <a:srgbClr val="86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855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CAAE-B200-472A-AA3E-3BD0F15F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605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Рентгенография грудной клетки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24CF1-8E20-4A99-A959-78C36B79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23" y="908720"/>
            <a:ext cx="8229600" cy="4525963"/>
          </a:xfrm>
        </p:spPr>
        <p:txBody>
          <a:bodyPr/>
          <a:lstStyle/>
          <a:p>
            <a:r>
              <a:rPr lang="ru-RU" dirty="0"/>
              <a:t>Рентгенография грудной клетки позволяет обнаружить кардиомегалию (</a:t>
            </a:r>
            <a:r>
              <a:rPr lang="ru-RU" dirty="0" err="1"/>
              <a:t>кардиоторакальный</a:t>
            </a:r>
            <a:r>
              <a:rPr lang="ru-RU" dirty="0"/>
              <a:t> индекс более 50 %), венозный застой или отёк лёгких, наличие плеврального выпота, заподозрить экссудативный перикардит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C). </a:t>
            </a:r>
          </a:p>
        </p:txBody>
      </p:sp>
      <p:pic>
        <p:nvPicPr>
          <p:cNvPr id="4098" name="Picture 2" descr="https://www.bcm.edu/radiology/cases/pediatric/images/4f1a.jpg">
            <a:extLst>
              <a:ext uri="{FF2B5EF4-FFF2-40B4-BE49-F238E27FC236}">
                <a16:creationId xmlns:a16="http://schemas.microsoft.com/office/drawing/2014/main" id="{A3038AA6-E0C4-49E0-9CE8-0EFA0F2C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70" y="4581128"/>
            <a:ext cx="2124859" cy="20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750C-5FDE-43B0-BBC0-6C092875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Магнитно-резонансная томография (МРТ)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A864-37E8-4BAC-A8D3-D0DAC232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289" y="1874837"/>
            <a:ext cx="4799711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МРТ сердца рекомендована для оценки структуры и функции миокарда (включая правые отделы) с плохим акустическим окном, а также у пациентов со сложной сочетанной врожденной патологией сердца (с учетом ограничений/противопоказаний к МРТ), а также для характеристики миокарда при подозрении на миокардит, амилоидоз, болезнь </a:t>
            </a:r>
            <a:r>
              <a:rPr lang="ru-RU" dirty="0" err="1"/>
              <a:t>Чагаса</a:t>
            </a:r>
            <a:r>
              <a:rPr lang="ru-RU" dirty="0"/>
              <a:t>, болезнь Фабри, некомпактный миокард, </a:t>
            </a:r>
            <a:r>
              <a:rPr lang="ru-RU" dirty="0" err="1"/>
              <a:t>гемохроматоз</a:t>
            </a:r>
            <a:r>
              <a:rPr lang="ru-RU" dirty="0"/>
              <a:t> (класс рекомендаций I, уровень доказанности С). </a:t>
            </a:r>
          </a:p>
        </p:txBody>
      </p:sp>
      <p:pic>
        <p:nvPicPr>
          <p:cNvPr id="5122" name="Picture 2" descr="https://cf.ppt-online.org/files1/slide/c/CT38pqhMYV9mausv02o6UDl1LZ7QnNiHJbtRBGw45F/slide-38.jpg">
            <a:extLst>
              <a:ext uri="{FF2B5EF4-FFF2-40B4-BE49-F238E27FC236}">
                <a16:creationId xmlns:a16="http://schemas.microsoft.com/office/drawing/2014/main" id="{FA7AA565-5DE5-4C36-8E57-5FE5C6A0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" y="2708920"/>
            <a:ext cx="3610559" cy="27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71092-BF60-4B62-8212-EFAF5C20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Коронарная ангиография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82BD0-CB24-42CB-BB3F-7CBD0EA0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26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Коронарная ангиография рекомендована для оценки поражения коронарных артерий у больных со стенокардией напряжения, которым в дальнейшем может быть выполнена </a:t>
            </a:r>
            <a:r>
              <a:rPr lang="ru-RU" dirty="0" err="1"/>
              <a:t>реваскуляризация</a:t>
            </a:r>
            <a:r>
              <a:rPr lang="ru-RU" dirty="0"/>
              <a:t> миокарда (класс рекомендаций I, уровень доказанности C). </a:t>
            </a:r>
          </a:p>
          <a:p>
            <a:r>
              <a:rPr lang="ru-RU" dirty="0"/>
              <a:t>Катетеризация левых и правых отделов сердца рекомендована перед трансплантацией сердца или имплантацией устройства для длительного вспомогательного кровообращения с целью оценки функции левых и правых отделов сердца, а также легочного сосудистого сопротивления (класс рекомендаций I, уровень доказанности C). </a:t>
            </a:r>
          </a:p>
        </p:txBody>
      </p:sp>
      <p:pic>
        <p:nvPicPr>
          <p:cNvPr id="6146" name="Picture 2" descr="http://images.myshared.ru/9/686662/slide_18.jpg">
            <a:extLst>
              <a:ext uri="{FF2B5EF4-FFF2-40B4-BE49-F238E27FC236}">
                <a16:creationId xmlns:a16="http://schemas.microsoft.com/office/drawing/2014/main" id="{6B10376E-2566-4373-B239-C2CE93B29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2750" b="5901"/>
          <a:stretch/>
        </p:blipFill>
        <p:spPr bwMode="auto">
          <a:xfrm>
            <a:off x="5158408" y="113738"/>
            <a:ext cx="3528392" cy="19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7012C-2EB4-4D44-93C5-CF8E2382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" y="908720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Стресс-</a:t>
            </a:r>
            <a:r>
              <a:rPr lang="ru-RU" b="1" dirty="0" err="1">
                <a:solidFill>
                  <a:srgbClr val="C00000"/>
                </a:solidFill>
              </a:rPr>
              <a:t>ЭхоКГ</a:t>
            </a:r>
            <a:r>
              <a:rPr lang="ru-RU" b="1" dirty="0">
                <a:solidFill>
                  <a:srgbClr val="C00000"/>
                </a:solidFill>
              </a:rPr>
              <a:t>, ОФЭКТ, ПЭТ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40397-A26E-42BA-9610-95288615E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оценки ишемии и жизнеспособности миокарда могут применяться: стресс-</a:t>
            </a:r>
            <a:r>
              <a:rPr lang="ru-RU" dirty="0" err="1"/>
              <a:t>ЭхоКГ</a:t>
            </a:r>
            <a:r>
              <a:rPr lang="ru-RU" dirty="0"/>
              <a:t> с физической или фармакологической нагрузкой, однофотонная эмиссионная компьютерная томография (ОФЭКТ), позитронно-эмиссионная томография (ПЭТ) у пациентов с СН и ИБС для принятия решения о </a:t>
            </a:r>
            <a:r>
              <a:rPr lang="ru-RU" dirty="0" err="1"/>
              <a:t>реваскуляризации</a:t>
            </a:r>
            <a:r>
              <a:rPr lang="ru-RU" dirty="0"/>
              <a:t>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B). </a:t>
            </a:r>
          </a:p>
        </p:txBody>
      </p:sp>
      <p:pic>
        <p:nvPicPr>
          <p:cNvPr id="7170" name="Picture 2" descr="http://www.med24info.com/data/books/5612f393d319720151006_0102.054.jpg">
            <a:extLst>
              <a:ext uri="{FF2B5EF4-FFF2-40B4-BE49-F238E27FC236}">
                <a16:creationId xmlns:a16="http://schemas.microsoft.com/office/drawing/2014/main" id="{960D2DC8-B28F-43F2-A3B4-6D8CE4B1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7"/>
            <a:ext cx="3593226" cy="20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E79C9-A714-41C1-B59E-A6DB7EB0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36712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Холтеровское</a:t>
            </a:r>
            <a:r>
              <a:rPr lang="ru-RU" b="1" dirty="0">
                <a:solidFill>
                  <a:srgbClr val="C00000"/>
                </a:solidFill>
              </a:rPr>
              <a:t> мониторирование ЭКГ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4C582-48DD-47EE-8246-F084DD40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1530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Холтеровский</a:t>
            </a:r>
            <a:r>
              <a:rPr lang="ru-RU" dirty="0"/>
              <a:t> мониторинг ЭКГ рутинно не применяется у больных ХСН и показан только при наличии симптомов, предположительно связанных с нарушениями ритма сердца и проводимости (например, при сердцебиении или обмороках). У больных с ФП при суточном мониторинге ЭКГ следят за частотой желудочковых сокращений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С); </a:t>
            </a:r>
          </a:p>
        </p:txBody>
      </p:sp>
      <p:pic>
        <p:nvPicPr>
          <p:cNvPr id="8194" name="Picture 2" descr="http://moydiagnos.ru/wp-content/uploads/2016/03/articles126.jpg">
            <a:extLst>
              <a:ext uri="{FF2B5EF4-FFF2-40B4-BE49-F238E27FC236}">
                <a16:creationId xmlns:a16="http://schemas.microsoft.com/office/drawing/2014/main" id="{B046F072-BFC5-4F06-B4E0-2515384D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84" y="47662"/>
            <a:ext cx="2586596" cy="27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1F096-8842-4CFA-8A9E-34E4775A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06" y="1484784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Пробы с физической нагрузкой под контролем ЭКГ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36BD7-74CC-44D5-A33C-A8E79576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26" y="314096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Пробы с физической нагрузкой под контролем ЭКГ позволяют получить объективную оценку переносимости физической нагрузки, а также выяснить наличие ишемии миокарда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C). </a:t>
            </a:r>
          </a:p>
        </p:txBody>
      </p:sp>
      <p:pic>
        <p:nvPicPr>
          <p:cNvPr id="9218" name="Picture 2" descr="https://brokgauz.academic.ru/pictures/wiki/files/83/Stress_test.jpg">
            <a:extLst>
              <a:ext uri="{FF2B5EF4-FFF2-40B4-BE49-F238E27FC236}">
                <a16:creationId xmlns:a16="http://schemas.microsoft.com/office/drawing/2014/main" id="{012DE405-1920-4960-ABD3-F1E4C070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06" y="764704"/>
            <a:ext cx="29518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351" y="1330033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По данным эпидемиологических исследований, проведенных в нашей стране, было выявлено, что в РФ насчитывалось более 8 миллионов человек с четкими признаками ХСН, из которых более 3 миллиона имели терминальный, III–IV ФК заболевания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ХСН в различных регионах Российской Федерации варьирует в пределах 7–10%.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Декомпенсация ХСН стала причиной госпитализаций в стационары, имеющие кардиологические отделения, почти каждого второго больного (49 %), а ХСН фигурировала в диагнозе у 92 % госпитализированных в такие стационары больных.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Однолетняя смертность больных с клинически выраженной СН достигает 26–29 %, то есть за один год в РФ умирает от 880 до 986 тысяч больных СН.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это свидетельствует о чрезвычайной важности проблемы СН, необходимости хорошо ориентироваться в вопросах диагностики, лечения и профилактики этой распространенной и имеющей очень серьезной прогноз патологии.. </a:t>
            </a:r>
          </a:p>
        </p:txBody>
      </p:sp>
    </p:spTree>
    <p:extLst>
      <p:ext uri="{BB962C8B-B14F-4D97-AF65-F5344CB8AC3E}">
        <p14:creationId xmlns:p14="http://schemas.microsoft.com/office/powerpoint/2010/main" val="9975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372FE-81CD-4B1B-8310-EBBBF1A9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36712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Кардиопульмональное нагрузочное тестирование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FACC1-E8A2-4030-A49B-38EE44C3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71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Тестирование помогает выяснить, с чем связана одышка – с патологией сердца или легких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C), также оно важно при рассмотрении вопроса о трансплантации или установке искусственного ЛЖ (класс рекомендаций I, уровень доказанности C), для назначения физических тренировок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C). </a:t>
            </a:r>
          </a:p>
        </p:txBody>
      </p:sp>
      <p:pic>
        <p:nvPicPr>
          <p:cNvPr id="10242" name="Picture 2" descr="http://old.med.ru/userfiles/files/spiro_ergometr_ivanova_300(1).jpg">
            <a:extLst>
              <a:ext uri="{FF2B5EF4-FFF2-40B4-BE49-F238E27FC236}">
                <a16:creationId xmlns:a16="http://schemas.microsoft.com/office/drawing/2014/main" id="{0D0964F5-CAFE-4C71-981A-248A4F0F1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2" y="319743"/>
            <a:ext cx="2857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8FD64-BB92-424C-8985-0F7B80FE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6-минутный тест ходьбы (6МТХ)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3E7F7-F23D-47EF-9D72-C4856BBE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/>
          <a:lstStyle/>
          <a:p>
            <a:r>
              <a:rPr lang="ru-RU" dirty="0"/>
              <a:t>Дистанция 6МТХ может быть использована для определения функционального класса ХСН и объёма физических тренировок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35CFD766-F6CE-4CD6-B179-3A6293906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168348"/>
              </p:ext>
            </p:extLst>
          </p:nvPr>
        </p:nvGraphicFramePr>
        <p:xfrm>
          <a:off x="683568" y="3595686"/>
          <a:ext cx="8229600" cy="298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Выраженность ХСН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Дистанция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6-минутной ходьбы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 ХСН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551 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</a:t>
                      </a: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ФК ХСН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426-550 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 </a:t>
                      </a: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ФК ХСН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301-425 м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 </a:t>
                      </a: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ФК ХСН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151-300 м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ФК ХСН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 150 </a:t>
                      </a:r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69569-3C2A-4C92-BB0A-A4016867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Шкала оценки тяжести сердечной недостаточности (ШОКС)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7385C-BFEF-416E-9384-74F465C97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Шкала при сборе анамнеза и клиническом обследовании больного позволяет в динамике оценивать эффективность проводимого лечения ХСН (класс рекомендаций I, уровень доказанности B).</a:t>
            </a:r>
          </a:p>
        </p:txBody>
      </p:sp>
    </p:spTree>
    <p:extLst>
      <p:ext uri="{BB962C8B-B14F-4D97-AF65-F5344CB8AC3E}">
        <p14:creationId xmlns:p14="http://schemas.microsoft.com/office/powerpoint/2010/main" val="19633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59736-552D-4418-8151-95086477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1B9B9-6BE6-4E99-A4EF-1825E185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884" y="1600200"/>
            <a:ext cx="3314915" cy="45259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Шкала оценки клинического состояния больного ХСН (ШОКС) (в модификации Мареева В. Ю.)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4A82E-8E16-40E1-AB60-8AC74D42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3" y="168890"/>
            <a:ext cx="4895579" cy="65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ЛЕЧЕНИЕ ХСН </a:t>
            </a:r>
            <a:r>
              <a:rPr lang="ru-RU" i="1" dirty="0">
                <a:solidFill>
                  <a:srgbClr val="C00000"/>
                </a:solidFill>
              </a:rPr>
              <a:t>(ВНОК, ОССН)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i="1"/>
              <a:t>Диета </a:t>
            </a:r>
            <a:endParaRPr lang="ru-RU"/>
          </a:p>
          <a:p>
            <a:pPr eaLnBrk="1" hangingPunct="1"/>
            <a:r>
              <a:rPr lang="ru-RU" i="1"/>
              <a:t>Режим физической активности </a:t>
            </a:r>
            <a:endParaRPr lang="ru-RU"/>
          </a:p>
          <a:p>
            <a:pPr eaLnBrk="1" hangingPunct="1"/>
            <a:r>
              <a:rPr lang="ru-RU" i="1"/>
              <a:t>Психологическая реабилитация, организация врачебного контроля, школ для больных с ХСН </a:t>
            </a:r>
            <a:endParaRPr lang="ru-RU"/>
          </a:p>
          <a:p>
            <a:pPr eaLnBrk="1" hangingPunct="1"/>
            <a:r>
              <a:rPr lang="ru-RU" i="1"/>
              <a:t>Медикаментозная терапия </a:t>
            </a:r>
            <a:endParaRPr lang="ru-RU"/>
          </a:p>
          <a:p>
            <a:pPr eaLnBrk="1" hangingPunct="1"/>
            <a:r>
              <a:rPr lang="ru-RU" i="1"/>
              <a:t>Электрофизиологические методы терапии </a:t>
            </a:r>
            <a:endParaRPr lang="ru-RU"/>
          </a:p>
          <a:p>
            <a:pPr eaLnBrk="1" hangingPunct="1"/>
            <a:r>
              <a:rPr lang="ru-RU" i="1"/>
              <a:t>Хирургические, механические методы лечения </a:t>
            </a:r>
            <a:endParaRPr lang="ru-RU"/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4EA0-2929-45C6-8DC5-FDF8DA7A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5215D-5F62-4A4F-A21A-5B9F5955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Задачи лечения: предотвращение прогрессирования ХСН (при I ФК), уменьшение симптомов, повышение качества жизни, торможение и обратное развитие </a:t>
            </a:r>
            <a:r>
              <a:rPr lang="ru-RU" dirty="0" err="1"/>
              <a:t>ремоделирования</a:t>
            </a:r>
            <a:r>
              <a:rPr lang="ru-RU" dirty="0"/>
              <a:t> органов-мишеней, уменьшение количества госпитализаций, снижение смертности.</a:t>
            </a:r>
          </a:p>
        </p:txBody>
      </p:sp>
    </p:spTree>
    <p:extLst>
      <p:ext uri="{BB962C8B-B14F-4D97-AF65-F5344CB8AC3E}">
        <p14:creationId xmlns:p14="http://schemas.microsoft.com/office/powerpoint/2010/main" val="20457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66800"/>
          </a:xfrm>
        </p:spPr>
        <p:txBody>
          <a:bodyPr/>
          <a:lstStyle/>
          <a:p>
            <a:pPr eaLnBrk="1" hangingPunct="1"/>
            <a:r>
              <a:rPr lang="ru-RU">
                <a:solidFill>
                  <a:srgbClr val="C00000"/>
                </a:solidFill>
              </a:rPr>
              <a:t>Диета 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65124" y="1214438"/>
            <a:ext cx="7215188" cy="5359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>
                <a:latin typeface="Arial" charset="0"/>
                <a:cs typeface="Arial" charset="0"/>
              </a:rPr>
              <a:t>При ХСН рекомендуется ограничение приема поваренной соли, причем тем большее, чем </a:t>
            </a:r>
            <a:r>
              <a:rPr lang="ru-RU" dirty="0" err="1">
                <a:latin typeface="Arial" charset="0"/>
                <a:cs typeface="Arial" charset="0"/>
              </a:rPr>
              <a:t>выраженнее</a:t>
            </a:r>
            <a:r>
              <a:rPr lang="ru-RU" dirty="0">
                <a:latin typeface="Arial" charset="0"/>
                <a:cs typeface="Arial" charset="0"/>
              </a:rPr>
              <a:t> симптомы болезни и застойные явления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I ФК - не употреблять соленой пищи (до 3 г </a:t>
            </a:r>
            <a:r>
              <a:rPr lang="ru-RU" dirty="0" err="1">
                <a:latin typeface="Arial" charset="0"/>
                <a:cs typeface="Arial" charset="0"/>
              </a:rPr>
              <a:t>NaCl</a:t>
            </a:r>
            <a:r>
              <a:rPr lang="ru-RU" dirty="0">
                <a:latin typeface="Arial" charset="0"/>
                <a:cs typeface="Arial" charset="0"/>
              </a:rPr>
              <a:t>);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II ФК - плюс не досаливать пищу (до 1,5 г </a:t>
            </a:r>
            <a:r>
              <a:rPr lang="ru-RU" dirty="0" err="1">
                <a:latin typeface="Arial" charset="0"/>
                <a:cs typeface="Arial" charset="0"/>
              </a:rPr>
              <a:t>NaCl</a:t>
            </a:r>
            <a:r>
              <a:rPr lang="ru-RU" dirty="0">
                <a:latin typeface="Arial" charset="0"/>
                <a:cs typeface="Arial" charset="0"/>
              </a:rPr>
              <a:t>);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III ФК - плюс продукты с уменьшенным содержанием соли и приготовление без соли (&lt;1,0 г </a:t>
            </a:r>
            <a:r>
              <a:rPr lang="ru-RU" dirty="0" err="1">
                <a:latin typeface="Arial" charset="0"/>
                <a:cs typeface="Arial" charset="0"/>
              </a:rPr>
              <a:t>NaCl</a:t>
            </a:r>
            <a:r>
              <a:rPr lang="ru-RU" dirty="0">
                <a:latin typeface="Arial" charset="0"/>
                <a:cs typeface="Arial" charset="0"/>
              </a:rPr>
              <a:t>).</a:t>
            </a:r>
          </a:p>
          <a:p>
            <a:pPr eaLnBrk="1" hangingPunct="1">
              <a:buFont typeface="Georgia" pitchFamily="18" charset="0"/>
              <a:buNone/>
            </a:pP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7429500" y="1214438"/>
            <a:ext cx="1487488" cy="3367087"/>
            <a:chOff x="1425" y="1210"/>
            <a:chExt cx="1117" cy="2301"/>
          </a:xfrm>
        </p:grpSpPr>
        <p:sp>
          <p:nvSpPr>
            <p:cNvPr id="34821" name="Freeform 4"/>
            <p:cNvSpPr>
              <a:spLocks/>
            </p:cNvSpPr>
            <p:nvPr/>
          </p:nvSpPr>
          <p:spPr bwMode="auto">
            <a:xfrm>
              <a:off x="1425" y="1606"/>
              <a:ext cx="1117" cy="1848"/>
            </a:xfrm>
            <a:custGeom>
              <a:avLst/>
              <a:gdLst>
                <a:gd name="T0" fmla="*/ 40258 w 775"/>
                <a:gd name="T1" fmla="*/ 20085 h 1202"/>
                <a:gd name="T2" fmla="*/ 35401 w 775"/>
                <a:gd name="T3" fmla="*/ 10344 h 1202"/>
                <a:gd name="T4" fmla="*/ 34614 w 775"/>
                <a:gd name="T5" fmla="*/ 10344 h 1202"/>
                <a:gd name="T6" fmla="*/ 35773 w 775"/>
                <a:gd name="T7" fmla="*/ 5638 h 1202"/>
                <a:gd name="T8" fmla="*/ 32965 w 775"/>
                <a:gd name="T9" fmla="*/ 0 h 1202"/>
                <a:gd name="T10" fmla="*/ 10258 w 775"/>
                <a:gd name="T11" fmla="*/ 0 h 1202"/>
                <a:gd name="T12" fmla="*/ 7430 w 775"/>
                <a:gd name="T13" fmla="*/ 5638 h 1202"/>
                <a:gd name="T14" fmla="*/ 8577 w 775"/>
                <a:gd name="T15" fmla="*/ 10344 h 1202"/>
                <a:gd name="T16" fmla="*/ 7725 w 775"/>
                <a:gd name="T17" fmla="*/ 10344 h 1202"/>
                <a:gd name="T18" fmla="*/ 2960 w 775"/>
                <a:gd name="T19" fmla="*/ 20085 h 1202"/>
                <a:gd name="T20" fmla="*/ 0 w 775"/>
                <a:gd name="T21" fmla="*/ 120017 h 1202"/>
                <a:gd name="T22" fmla="*/ 5584 w 775"/>
                <a:gd name="T23" fmla="*/ 131363 h 1202"/>
                <a:gd name="T24" fmla="*/ 21575 w 775"/>
                <a:gd name="T25" fmla="*/ 135968 h 1202"/>
                <a:gd name="T26" fmla="*/ 37632 w 775"/>
                <a:gd name="T27" fmla="*/ 131363 h 1202"/>
                <a:gd name="T28" fmla="*/ 43210 w 775"/>
                <a:gd name="T29" fmla="*/ 120017 h 1202"/>
                <a:gd name="T30" fmla="*/ 40258 w 775"/>
                <a:gd name="T31" fmla="*/ 20085 h 1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5"/>
                <a:gd name="T49" fmla="*/ 0 h 1202"/>
                <a:gd name="T50" fmla="*/ 775 w 775"/>
                <a:gd name="T51" fmla="*/ 1202 h 1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5" h="1202">
                  <a:moveTo>
                    <a:pt x="722" y="177"/>
                  </a:moveTo>
                  <a:cubicBezTo>
                    <a:pt x="722" y="130"/>
                    <a:pt x="683" y="91"/>
                    <a:pt x="635" y="91"/>
                  </a:cubicBezTo>
                  <a:cubicBezTo>
                    <a:pt x="621" y="91"/>
                    <a:pt x="621" y="91"/>
                    <a:pt x="621" y="91"/>
                  </a:cubicBezTo>
                  <a:cubicBezTo>
                    <a:pt x="633" y="82"/>
                    <a:pt x="642" y="67"/>
                    <a:pt x="642" y="50"/>
                  </a:cubicBezTo>
                  <a:cubicBezTo>
                    <a:pt x="642" y="23"/>
                    <a:pt x="619" y="0"/>
                    <a:pt x="591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56" y="0"/>
                    <a:pt x="133" y="23"/>
                    <a:pt x="133" y="50"/>
                  </a:cubicBezTo>
                  <a:cubicBezTo>
                    <a:pt x="133" y="67"/>
                    <a:pt x="142" y="82"/>
                    <a:pt x="154" y="91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92" y="91"/>
                    <a:pt x="53" y="130"/>
                    <a:pt x="53" y="177"/>
                  </a:cubicBezTo>
                  <a:cubicBezTo>
                    <a:pt x="0" y="1058"/>
                    <a:pt x="0" y="1058"/>
                    <a:pt x="0" y="1058"/>
                  </a:cubicBezTo>
                  <a:cubicBezTo>
                    <a:pt x="0" y="1113"/>
                    <a:pt x="38" y="1140"/>
                    <a:pt x="100" y="1158"/>
                  </a:cubicBezTo>
                  <a:cubicBezTo>
                    <a:pt x="100" y="1158"/>
                    <a:pt x="231" y="1202"/>
                    <a:pt x="387" y="1199"/>
                  </a:cubicBezTo>
                  <a:cubicBezTo>
                    <a:pt x="543" y="1196"/>
                    <a:pt x="675" y="1158"/>
                    <a:pt x="675" y="1158"/>
                  </a:cubicBezTo>
                  <a:cubicBezTo>
                    <a:pt x="729" y="1143"/>
                    <a:pt x="775" y="1113"/>
                    <a:pt x="775" y="1058"/>
                  </a:cubicBezTo>
                  <a:lnTo>
                    <a:pt x="722" y="177"/>
                  </a:lnTo>
                  <a:close/>
                </a:path>
              </a:pathLst>
            </a:custGeom>
            <a:solidFill>
              <a:srgbClr val="BDB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Freeform 5"/>
            <p:cNvSpPr>
              <a:spLocks/>
            </p:cNvSpPr>
            <p:nvPr/>
          </p:nvSpPr>
          <p:spPr bwMode="auto">
            <a:xfrm>
              <a:off x="1452" y="2250"/>
              <a:ext cx="1030" cy="1075"/>
            </a:xfrm>
            <a:custGeom>
              <a:avLst/>
              <a:gdLst>
                <a:gd name="T0" fmla="*/ 2754 w 714"/>
                <a:gd name="T1" fmla="*/ 3856 h 699"/>
                <a:gd name="T2" fmla="*/ 20479 w 714"/>
                <a:gd name="T3" fmla="*/ 2753 h 699"/>
                <a:gd name="T4" fmla="*/ 31686 w 714"/>
                <a:gd name="T5" fmla="*/ 8955 h 699"/>
                <a:gd name="T6" fmla="*/ 36012 w 714"/>
                <a:gd name="T7" fmla="*/ 11273 h 699"/>
                <a:gd name="T8" fmla="*/ 38133 w 714"/>
                <a:gd name="T9" fmla="*/ 12895 h 699"/>
                <a:gd name="T10" fmla="*/ 38951 w 714"/>
                <a:gd name="T11" fmla="*/ 23784 h 699"/>
                <a:gd name="T12" fmla="*/ 39540 w 714"/>
                <a:gd name="T13" fmla="*/ 39747 h 699"/>
                <a:gd name="T14" fmla="*/ 40094 w 714"/>
                <a:gd name="T15" fmla="*/ 57530 h 699"/>
                <a:gd name="T16" fmla="*/ 38709 w 714"/>
                <a:gd name="T17" fmla="*/ 68628 h 699"/>
                <a:gd name="T18" fmla="*/ 36753 w 714"/>
                <a:gd name="T19" fmla="*/ 70030 h 699"/>
                <a:gd name="T20" fmla="*/ 34622 w 714"/>
                <a:gd name="T21" fmla="*/ 73297 h 699"/>
                <a:gd name="T22" fmla="*/ 32341 w 714"/>
                <a:gd name="T23" fmla="*/ 75148 h 699"/>
                <a:gd name="T24" fmla="*/ 29525 w 714"/>
                <a:gd name="T25" fmla="*/ 75957 h 699"/>
                <a:gd name="T26" fmla="*/ 22914 w 714"/>
                <a:gd name="T27" fmla="*/ 77311 h 699"/>
                <a:gd name="T28" fmla="*/ 20467 w 714"/>
                <a:gd name="T29" fmla="*/ 78049 h 699"/>
                <a:gd name="T30" fmla="*/ 17548 w 714"/>
                <a:gd name="T31" fmla="*/ 79413 h 699"/>
                <a:gd name="T32" fmla="*/ 11815 w 714"/>
                <a:gd name="T33" fmla="*/ 74742 h 699"/>
                <a:gd name="T34" fmla="*/ 6104 w 714"/>
                <a:gd name="T35" fmla="*/ 73200 h 699"/>
                <a:gd name="T36" fmla="*/ 1909 w 714"/>
                <a:gd name="T37" fmla="*/ 69590 h 699"/>
                <a:gd name="T38" fmla="*/ 677 w 714"/>
                <a:gd name="T39" fmla="*/ 54105 h 699"/>
                <a:gd name="T40" fmla="*/ 902 w 714"/>
                <a:gd name="T41" fmla="*/ 37233 h 699"/>
                <a:gd name="T42" fmla="*/ 2063 w 714"/>
                <a:gd name="T43" fmla="*/ 23973 h 699"/>
                <a:gd name="T44" fmla="*/ 2063 w 714"/>
                <a:gd name="T45" fmla="*/ 12519 h 699"/>
                <a:gd name="T46" fmla="*/ 2458 w 714"/>
                <a:gd name="T47" fmla="*/ 4657 h 6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4"/>
                <a:gd name="T73" fmla="*/ 0 h 699"/>
                <a:gd name="T74" fmla="*/ 714 w 714"/>
                <a:gd name="T75" fmla="*/ 699 h 6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4" h="699">
                  <a:moveTo>
                    <a:pt x="49" y="34"/>
                  </a:moveTo>
                  <a:cubicBezTo>
                    <a:pt x="145" y="2"/>
                    <a:pt x="263" y="0"/>
                    <a:pt x="364" y="24"/>
                  </a:cubicBezTo>
                  <a:cubicBezTo>
                    <a:pt x="431" y="40"/>
                    <a:pt x="496" y="66"/>
                    <a:pt x="563" y="79"/>
                  </a:cubicBezTo>
                  <a:cubicBezTo>
                    <a:pt x="591" y="84"/>
                    <a:pt x="615" y="88"/>
                    <a:pt x="640" y="99"/>
                  </a:cubicBezTo>
                  <a:cubicBezTo>
                    <a:pt x="651" y="104"/>
                    <a:pt x="668" y="106"/>
                    <a:pt x="677" y="113"/>
                  </a:cubicBezTo>
                  <a:cubicBezTo>
                    <a:pt x="699" y="128"/>
                    <a:pt x="689" y="186"/>
                    <a:pt x="692" y="209"/>
                  </a:cubicBezTo>
                  <a:cubicBezTo>
                    <a:pt x="697" y="256"/>
                    <a:pt x="698" y="302"/>
                    <a:pt x="702" y="349"/>
                  </a:cubicBezTo>
                  <a:cubicBezTo>
                    <a:pt x="707" y="401"/>
                    <a:pt x="710" y="453"/>
                    <a:pt x="712" y="505"/>
                  </a:cubicBezTo>
                  <a:cubicBezTo>
                    <a:pt x="714" y="541"/>
                    <a:pt x="712" y="576"/>
                    <a:pt x="688" y="603"/>
                  </a:cubicBezTo>
                  <a:cubicBezTo>
                    <a:pt x="677" y="616"/>
                    <a:pt x="667" y="608"/>
                    <a:pt x="653" y="615"/>
                  </a:cubicBezTo>
                  <a:cubicBezTo>
                    <a:pt x="639" y="623"/>
                    <a:pt x="630" y="638"/>
                    <a:pt x="615" y="644"/>
                  </a:cubicBezTo>
                  <a:cubicBezTo>
                    <a:pt x="603" y="650"/>
                    <a:pt x="588" y="655"/>
                    <a:pt x="575" y="660"/>
                  </a:cubicBezTo>
                  <a:cubicBezTo>
                    <a:pt x="556" y="667"/>
                    <a:pt x="543" y="666"/>
                    <a:pt x="524" y="667"/>
                  </a:cubicBezTo>
                  <a:cubicBezTo>
                    <a:pt x="485" y="669"/>
                    <a:pt x="445" y="674"/>
                    <a:pt x="407" y="679"/>
                  </a:cubicBezTo>
                  <a:cubicBezTo>
                    <a:pt x="392" y="681"/>
                    <a:pt x="377" y="682"/>
                    <a:pt x="363" y="686"/>
                  </a:cubicBezTo>
                  <a:cubicBezTo>
                    <a:pt x="346" y="692"/>
                    <a:pt x="331" y="699"/>
                    <a:pt x="312" y="698"/>
                  </a:cubicBezTo>
                  <a:cubicBezTo>
                    <a:pt x="275" y="695"/>
                    <a:pt x="247" y="662"/>
                    <a:pt x="210" y="657"/>
                  </a:cubicBezTo>
                  <a:cubicBezTo>
                    <a:pt x="176" y="652"/>
                    <a:pt x="142" y="647"/>
                    <a:pt x="108" y="643"/>
                  </a:cubicBezTo>
                  <a:cubicBezTo>
                    <a:pt x="79" y="638"/>
                    <a:pt x="56" y="631"/>
                    <a:pt x="34" y="611"/>
                  </a:cubicBezTo>
                  <a:cubicBezTo>
                    <a:pt x="0" y="579"/>
                    <a:pt x="12" y="518"/>
                    <a:pt x="12" y="475"/>
                  </a:cubicBezTo>
                  <a:cubicBezTo>
                    <a:pt x="12" y="426"/>
                    <a:pt x="7" y="374"/>
                    <a:pt x="16" y="327"/>
                  </a:cubicBezTo>
                  <a:cubicBezTo>
                    <a:pt x="23" y="288"/>
                    <a:pt x="32" y="250"/>
                    <a:pt x="37" y="211"/>
                  </a:cubicBezTo>
                  <a:cubicBezTo>
                    <a:pt x="42" y="179"/>
                    <a:pt x="39" y="142"/>
                    <a:pt x="37" y="110"/>
                  </a:cubicBezTo>
                  <a:cubicBezTo>
                    <a:pt x="36" y="97"/>
                    <a:pt x="32" y="43"/>
                    <a:pt x="44" y="41"/>
                  </a:cubicBezTo>
                </a:path>
              </a:pathLst>
            </a:custGeom>
            <a:solidFill>
              <a:srgbClr val="D1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Freeform 6"/>
            <p:cNvSpPr>
              <a:spLocks/>
            </p:cNvSpPr>
            <p:nvPr/>
          </p:nvSpPr>
          <p:spPr bwMode="auto">
            <a:xfrm>
              <a:off x="1575" y="1266"/>
              <a:ext cx="804" cy="426"/>
            </a:xfrm>
            <a:custGeom>
              <a:avLst/>
              <a:gdLst>
                <a:gd name="T0" fmla="*/ 30003 w 558"/>
                <a:gd name="T1" fmla="*/ 13895 h 277"/>
                <a:gd name="T2" fmla="*/ 29850 w 558"/>
                <a:gd name="T3" fmla="*/ 9670 h 277"/>
                <a:gd name="T4" fmla="*/ 29572 w 558"/>
                <a:gd name="T5" fmla="*/ 1060 h 277"/>
                <a:gd name="T6" fmla="*/ 29507 w 558"/>
                <a:gd name="T7" fmla="*/ 0 h 277"/>
                <a:gd name="T8" fmla="*/ 1846 w 558"/>
                <a:gd name="T9" fmla="*/ 0 h 277"/>
                <a:gd name="T10" fmla="*/ 1846 w 558"/>
                <a:gd name="T11" fmla="*/ 818 h 277"/>
                <a:gd name="T12" fmla="*/ 1562 w 558"/>
                <a:gd name="T13" fmla="*/ 9487 h 277"/>
                <a:gd name="T14" fmla="*/ 1341 w 558"/>
                <a:gd name="T15" fmla="*/ 16748 h 277"/>
                <a:gd name="T16" fmla="*/ 984 w 558"/>
                <a:gd name="T17" fmla="*/ 26853 h 277"/>
                <a:gd name="T18" fmla="*/ 984 w 558"/>
                <a:gd name="T19" fmla="*/ 26935 h 277"/>
                <a:gd name="T20" fmla="*/ 15730 w 558"/>
                <a:gd name="T21" fmla="*/ 31512 h 277"/>
                <a:gd name="T22" fmla="*/ 30467 w 558"/>
                <a:gd name="T23" fmla="*/ 26935 h 277"/>
                <a:gd name="T24" fmla="*/ 30288 w 558"/>
                <a:gd name="T25" fmla="*/ 21628 h 277"/>
                <a:gd name="T26" fmla="*/ 30003 w 558"/>
                <a:gd name="T27" fmla="*/ 13895 h 2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8"/>
                <a:gd name="T43" fmla="*/ 0 h 277"/>
                <a:gd name="T44" fmla="*/ 558 w 558"/>
                <a:gd name="T45" fmla="*/ 277 h 2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8" h="277">
                  <a:moveTo>
                    <a:pt x="540" y="122"/>
                  </a:moveTo>
                  <a:cubicBezTo>
                    <a:pt x="537" y="85"/>
                    <a:pt x="537" y="85"/>
                    <a:pt x="537" y="85"/>
                  </a:cubicBezTo>
                  <a:cubicBezTo>
                    <a:pt x="555" y="37"/>
                    <a:pt x="538" y="15"/>
                    <a:pt x="532" y="9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15"/>
                    <a:pt x="8" y="62"/>
                    <a:pt x="28" y="83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6" y="166"/>
                    <a:pt x="0" y="214"/>
                    <a:pt x="18" y="236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18" y="259"/>
                    <a:pt x="137" y="277"/>
                    <a:pt x="283" y="277"/>
                  </a:cubicBezTo>
                  <a:cubicBezTo>
                    <a:pt x="430" y="277"/>
                    <a:pt x="548" y="259"/>
                    <a:pt x="548" y="237"/>
                  </a:cubicBezTo>
                  <a:cubicBezTo>
                    <a:pt x="545" y="190"/>
                    <a:pt x="545" y="190"/>
                    <a:pt x="545" y="190"/>
                  </a:cubicBezTo>
                  <a:cubicBezTo>
                    <a:pt x="558" y="148"/>
                    <a:pt x="545" y="128"/>
                    <a:pt x="540" y="122"/>
                  </a:cubicBezTo>
                  <a:close/>
                </a:path>
              </a:pathLst>
            </a:custGeom>
            <a:solidFill>
              <a:srgbClr val="A6A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Oval 7"/>
            <p:cNvSpPr>
              <a:spLocks noChangeArrowheads="1"/>
            </p:cNvSpPr>
            <p:nvPr/>
          </p:nvSpPr>
          <p:spPr bwMode="auto">
            <a:xfrm>
              <a:off x="1622" y="1211"/>
              <a:ext cx="721" cy="112"/>
            </a:xfrm>
            <a:prstGeom prst="ellipse">
              <a:avLst/>
            </a:prstGeom>
            <a:solidFill>
              <a:srgbClr val="888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25" name="Freeform 8"/>
            <p:cNvSpPr>
              <a:spLocks/>
            </p:cNvSpPr>
            <p:nvPr/>
          </p:nvSpPr>
          <p:spPr bwMode="auto">
            <a:xfrm>
              <a:off x="2332" y="1844"/>
              <a:ext cx="173" cy="1370"/>
            </a:xfrm>
            <a:custGeom>
              <a:avLst/>
              <a:gdLst>
                <a:gd name="T0" fmla="*/ 3921 w 120"/>
                <a:gd name="T1" fmla="*/ 2955 h 891"/>
                <a:gd name="T2" fmla="*/ 352 w 120"/>
                <a:gd name="T3" fmla="*/ 6343 h 891"/>
                <a:gd name="T4" fmla="*/ 1398 w 120"/>
                <a:gd name="T5" fmla="*/ 101226 h 891"/>
                <a:gd name="T6" fmla="*/ 6085 w 120"/>
                <a:gd name="T7" fmla="*/ 90786 h 891"/>
                <a:gd name="T8" fmla="*/ 3921 w 120"/>
                <a:gd name="T9" fmla="*/ 2955 h 8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891"/>
                <a:gd name="T17" fmla="*/ 120 w 120"/>
                <a:gd name="T18" fmla="*/ 891 h 8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891">
                  <a:moveTo>
                    <a:pt x="70" y="26"/>
                  </a:moveTo>
                  <a:cubicBezTo>
                    <a:pt x="70" y="26"/>
                    <a:pt x="12" y="0"/>
                    <a:pt x="6" y="56"/>
                  </a:cubicBezTo>
                  <a:cubicBezTo>
                    <a:pt x="0" y="112"/>
                    <a:pt x="25" y="891"/>
                    <a:pt x="25" y="891"/>
                  </a:cubicBezTo>
                  <a:cubicBezTo>
                    <a:pt x="25" y="891"/>
                    <a:pt x="120" y="863"/>
                    <a:pt x="109" y="799"/>
                  </a:cubicBezTo>
                  <a:cubicBezTo>
                    <a:pt x="98" y="735"/>
                    <a:pt x="70" y="26"/>
                    <a:pt x="70" y="26"/>
                  </a:cubicBezTo>
                  <a:close/>
                </a:path>
              </a:pathLst>
            </a:cu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Freeform 9"/>
            <p:cNvSpPr>
              <a:spLocks/>
            </p:cNvSpPr>
            <p:nvPr/>
          </p:nvSpPr>
          <p:spPr bwMode="auto">
            <a:xfrm>
              <a:off x="1621" y="2243"/>
              <a:ext cx="665" cy="261"/>
            </a:xfrm>
            <a:custGeom>
              <a:avLst/>
              <a:gdLst>
                <a:gd name="T0" fmla="*/ 508 w 461"/>
                <a:gd name="T1" fmla="*/ 10251 h 170"/>
                <a:gd name="T2" fmla="*/ 25913 w 461"/>
                <a:gd name="T3" fmla="*/ 17429 h 170"/>
                <a:gd name="T4" fmla="*/ 25551 w 461"/>
                <a:gd name="T5" fmla="*/ 5673 h 170"/>
                <a:gd name="T6" fmla="*/ 10256 w 461"/>
                <a:gd name="T7" fmla="*/ 365 h 170"/>
                <a:gd name="T8" fmla="*/ 3052 w 461"/>
                <a:gd name="T9" fmla="*/ 365 h 170"/>
                <a:gd name="T10" fmla="*/ 625 w 461"/>
                <a:gd name="T11" fmla="*/ 642 h 170"/>
                <a:gd name="T12" fmla="*/ 0 w 461"/>
                <a:gd name="T13" fmla="*/ 10251 h 170"/>
                <a:gd name="T14" fmla="*/ 508 w 461"/>
                <a:gd name="T15" fmla="*/ 10251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1"/>
                <a:gd name="T25" fmla="*/ 0 h 170"/>
                <a:gd name="T26" fmla="*/ 461 w 461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1" h="170">
                  <a:moveTo>
                    <a:pt x="9" y="92"/>
                  </a:moveTo>
                  <a:cubicBezTo>
                    <a:pt x="155" y="125"/>
                    <a:pt x="312" y="170"/>
                    <a:pt x="460" y="156"/>
                  </a:cubicBezTo>
                  <a:cubicBezTo>
                    <a:pt x="461" y="119"/>
                    <a:pt x="456" y="86"/>
                    <a:pt x="454" y="51"/>
                  </a:cubicBezTo>
                  <a:cubicBezTo>
                    <a:pt x="368" y="27"/>
                    <a:pt x="272" y="7"/>
                    <a:pt x="182" y="3"/>
                  </a:cubicBezTo>
                  <a:cubicBezTo>
                    <a:pt x="140" y="0"/>
                    <a:pt x="98" y="6"/>
                    <a:pt x="54" y="3"/>
                  </a:cubicBezTo>
                  <a:cubicBezTo>
                    <a:pt x="25" y="2"/>
                    <a:pt x="13" y="0"/>
                    <a:pt x="11" y="6"/>
                  </a:cubicBezTo>
                  <a:cubicBezTo>
                    <a:pt x="6" y="27"/>
                    <a:pt x="9" y="72"/>
                    <a:pt x="0" y="92"/>
                  </a:cubicBezTo>
                  <a:cubicBezTo>
                    <a:pt x="5" y="92"/>
                    <a:pt x="6" y="91"/>
                    <a:pt x="9" y="9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Freeform 10"/>
            <p:cNvSpPr>
              <a:spLocks/>
            </p:cNvSpPr>
            <p:nvPr/>
          </p:nvSpPr>
          <p:spPr bwMode="auto">
            <a:xfrm>
              <a:off x="2346" y="2346"/>
              <a:ext cx="114" cy="123"/>
            </a:xfrm>
            <a:custGeom>
              <a:avLst/>
              <a:gdLst>
                <a:gd name="T0" fmla="*/ 117 w 79"/>
                <a:gd name="T1" fmla="*/ 0 h 80"/>
                <a:gd name="T2" fmla="*/ 3994 w 79"/>
                <a:gd name="T3" fmla="*/ 5646 h 80"/>
                <a:gd name="T4" fmla="*/ 2302 w 79"/>
                <a:gd name="T5" fmla="*/ 7737 h 80"/>
                <a:gd name="T6" fmla="*/ 117 w 79"/>
                <a:gd name="T7" fmla="*/ 9074 h 80"/>
                <a:gd name="T8" fmla="*/ 1 w 79"/>
                <a:gd name="T9" fmla="*/ 4525 h 80"/>
                <a:gd name="T10" fmla="*/ 117 w 79"/>
                <a:gd name="T11" fmla="*/ 56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80"/>
                <a:gd name="T20" fmla="*/ 79 w 79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80">
                  <a:moveTo>
                    <a:pt x="2" y="0"/>
                  </a:moveTo>
                  <a:cubicBezTo>
                    <a:pt x="24" y="15"/>
                    <a:pt x="58" y="24"/>
                    <a:pt x="71" y="50"/>
                  </a:cubicBezTo>
                  <a:cubicBezTo>
                    <a:pt x="79" y="68"/>
                    <a:pt x="52" y="66"/>
                    <a:pt x="41" y="68"/>
                  </a:cubicBezTo>
                  <a:cubicBezTo>
                    <a:pt x="28" y="70"/>
                    <a:pt x="13" y="74"/>
                    <a:pt x="2" y="80"/>
                  </a:cubicBezTo>
                  <a:cubicBezTo>
                    <a:pt x="1" y="67"/>
                    <a:pt x="0" y="53"/>
                    <a:pt x="1" y="40"/>
                  </a:cubicBezTo>
                  <a:cubicBezTo>
                    <a:pt x="1" y="31"/>
                    <a:pt x="7" y="13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Freeform 11"/>
            <p:cNvSpPr>
              <a:spLocks/>
            </p:cNvSpPr>
            <p:nvPr/>
          </p:nvSpPr>
          <p:spPr bwMode="auto">
            <a:xfrm>
              <a:off x="1592" y="2390"/>
              <a:ext cx="400" cy="915"/>
            </a:xfrm>
            <a:custGeom>
              <a:avLst/>
              <a:gdLst>
                <a:gd name="T0" fmla="*/ 1531 w 277"/>
                <a:gd name="T1" fmla="*/ 0 h 595"/>
                <a:gd name="T2" fmla="*/ 6559 w 277"/>
                <a:gd name="T3" fmla="*/ 2507 h 595"/>
                <a:gd name="T4" fmla="*/ 11821 w 277"/>
                <a:gd name="T5" fmla="*/ 4577 h 595"/>
                <a:gd name="T6" fmla="*/ 13591 w 277"/>
                <a:gd name="T7" fmla="*/ 6280 h 595"/>
                <a:gd name="T8" fmla="*/ 15149 w 277"/>
                <a:gd name="T9" fmla="*/ 10183 h 595"/>
                <a:gd name="T10" fmla="*/ 14904 w 277"/>
                <a:gd name="T11" fmla="*/ 33809 h 595"/>
                <a:gd name="T12" fmla="*/ 14270 w 277"/>
                <a:gd name="T13" fmla="*/ 56951 h 595"/>
                <a:gd name="T14" fmla="*/ 13760 w 277"/>
                <a:gd name="T15" fmla="*/ 67281 h 595"/>
                <a:gd name="T16" fmla="*/ 12232 w 277"/>
                <a:gd name="T17" fmla="*/ 66344 h 595"/>
                <a:gd name="T18" fmla="*/ 9968 w 277"/>
                <a:gd name="T19" fmla="*/ 64490 h 595"/>
                <a:gd name="T20" fmla="*/ 4986 w 277"/>
                <a:gd name="T21" fmla="*/ 62861 h 595"/>
                <a:gd name="T22" fmla="*/ 2039 w 277"/>
                <a:gd name="T23" fmla="*/ 60931 h 595"/>
                <a:gd name="T24" fmla="*/ 352 w 277"/>
                <a:gd name="T25" fmla="*/ 59264 h 595"/>
                <a:gd name="T26" fmla="*/ 244 w 277"/>
                <a:gd name="T27" fmla="*/ 54494 h 595"/>
                <a:gd name="T28" fmla="*/ 244 w 277"/>
                <a:gd name="T29" fmla="*/ 49362 h 595"/>
                <a:gd name="T30" fmla="*/ 1 w 277"/>
                <a:gd name="T31" fmla="*/ 41243 h 595"/>
                <a:gd name="T32" fmla="*/ 469 w 277"/>
                <a:gd name="T33" fmla="*/ 23679 h 595"/>
                <a:gd name="T34" fmla="*/ 1412 w 277"/>
                <a:gd name="T35" fmla="*/ 8289 h 595"/>
                <a:gd name="T36" fmla="*/ 1497 w 277"/>
                <a:gd name="T37" fmla="*/ 689 h 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7"/>
                <a:gd name="T58" fmla="*/ 0 h 595"/>
                <a:gd name="T59" fmla="*/ 277 w 277"/>
                <a:gd name="T60" fmla="*/ 595 h 5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7" h="595">
                  <a:moveTo>
                    <a:pt x="27" y="0"/>
                  </a:moveTo>
                  <a:cubicBezTo>
                    <a:pt x="48" y="19"/>
                    <a:pt x="88" y="19"/>
                    <a:pt x="115" y="22"/>
                  </a:cubicBezTo>
                  <a:cubicBezTo>
                    <a:pt x="145" y="26"/>
                    <a:pt x="179" y="30"/>
                    <a:pt x="208" y="40"/>
                  </a:cubicBezTo>
                  <a:cubicBezTo>
                    <a:pt x="219" y="44"/>
                    <a:pt x="229" y="50"/>
                    <a:pt x="239" y="55"/>
                  </a:cubicBezTo>
                  <a:cubicBezTo>
                    <a:pt x="257" y="64"/>
                    <a:pt x="263" y="68"/>
                    <a:pt x="266" y="90"/>
                  </a:cubicBezTo>
                  <a:cubicBezTo>
                    <a:pt x="277" y="156"/>
                    <a:pt x="268" y="230"/>
                    <a:pt x="262" y="297"/>
                  </a:cubicBezTo>
                  <a:cubicBezTo>
                    <a:pt x="256" y="364"/>
                    <a:pt x="251" y="433"/>
                    <a:pt x="251" y="501"/>
                  </a:cubicBezTo>
                  <a:cubicBezTo>
                    <a:pt x="251" y="520"/>
                    <a:pt x="266" y="585"/>
                    <a:pt x="242" y="592"/>
                  </a:cubicBezTo>
                  <a:cubicBezTo>
                    <a:pt x="232" y="595"/>
                    <a:pt x="223" y="588"/>
                    <a:pt x="215" y="583"/>
                  </a:cubicBezTo>
                  <a:cubicBezTo>
                    <a:pt x="201" y="575"/>
                    <a:pt x="190" y="570"/>
                    <a:pt x="175" y="567"/>
                  </a:cubicBezTo>
                  <a:cubicBezTo>
                    <a:pt x="146" y="561"/>
                    <a:pt x="117" y="559"/>
                    <a:pt x="88" y="553"/>
                  </a:cubicBezTo>
                  <a:cubicBezTo>
                    <a:pt x="71" y="549"/>
                    <a:pt x="54" y="540"/>
                    <a:pt x="36" y="536"/>
                  </a:cubicBezTo>
                  <a:cubicBezTo>
                    <a:pt x="24" y="533"/>
                    <a:pt x="11" y="536"/>
                    <a:pt x="6" y="521"/>
                  </a:cubicBezTo>
                  <a:cubicBezTo>
                    <a:pt x="2" y="510"/>
                    <a:pt x="5" y="491"/>
                    <a:pt x="4" y="479"/>
                  </a:cubicBezTo>
                  <a:cubicBezTo>
                    <a:pt x="4" y="464"/>
                    <a:pt x="4" y="449"/>
                    <a:pt x="4" y="434"/>
                  </a:cubicBezTo>
                  <a:cubicBezTo>
                    <a:pt x="2" y="410"/>
                    <a:pt x="0" y="387"/>
                    <a:pt x="1" y="363"/>
                  </a:cubicBezTo>
                  <a:cubicBezTo>
                    <a:pt x="3" y="312"/>
                    <a:pt x="4" y="259"/>
                    <a:pt x="8" y="208"/>
                  </a:cubicBezTo>
                  <a:cubicBezTo>
                    <a:pt x="12" y="163"/>
                    <a:pt x="19" y="118"/>
                    <a:pt x="25" y="73"/>
                  </a:cubicBezTo>
                  <a:cubicBezTo>
                    <a:pt x="27" y="51"/>
                    <a:pt x="26" y="29"/>
                    <a:pt x="26" y="6"/>
                  </a:cubicBezTo>
                </a:path>
              </a:pathLst>
            </a:custGeom>
            <a:solidFill>
              <a:srgbClr val="ABA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9" name="Freeform 12"/>
            <p:cNvSpPr>
              <a:spLocks/>
            </p:cNvSpPr>
            <p:nvPr/>
          </p:nvSpPr>
          <p:spPr bwMode="auto">
            <a:xfrm>
              <a:off x="1522" y="2270"/>
              <a:ext cx="67" cy="97"/>
            </a:xfrm>
            <a:custGeom>
              <a:avLst/>
              <a:gdLst>
                <a:gd name="T0" fmla="*/ 2334 w 47"/>
                <a:gd name="T1" fmla="*/ 242 h 63"/>
                <a:gd name="T2" fmla="*/ 815 w 47"/>
                <a:gd name="T3" fmla="*/ 1361 h 63"/>
                <a:gd name="T4" fmla="*/ 157 w 47"/>
                <a:gd name="T5" fmla="*/ 2882 h 63"/>
                <a:gd name="T6" fmla="*/ 1967 w 47"/>
                <a:gd name="T7" fmla="*/ 7249 h 63"/>
                <a:gd name="T8" fmla="*/ 2088 w 47"/>
                <a:gd name="T9" fmla="*/ 37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63"/>
                <a:gd name="T17" fmla="*/ 47 w 4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63">
                  <a:moveTo>
                    <a:pt x="47" y="2"/>
                  </a:moveTo>
                  <a:cubicBezTo>
                    <a:pt x="35" y="0"/>
                    <a:pt x="27" y="8"/>
                    <a:pt x="17" y="12"/>
                  </a:cubicBezTo>
                  <a:cubicBezTo>
                    <a:pt x="7" y="15"/>
                    <a:pt x="0" y="14"/>
                    <a:pt x="3" y="25"/>
                  </a:cubicBezTo>
                  <a:cubicBezTo>
                    <a:pt x="6" y="37"/>
                    <a:pt x="32" y="54"/>
                    <a:pt x="40" y="63"/>
                  </a:cubicBezTo>
                  <a:cubicBezTo>
                    <a:pt x="43" y="44"/>
                    <a:pt x="31" y="20"/>
                    <a:pt x="4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13"/>
            <p:cNvSpPr>
              <a:spLocks/>
            </p:cNvSpPr>
            <p:nvPr/>
          </p:nvSpPr>
          <p:spPr bwMode="auto">
            <a:xfrm>
              <a:off x="1637" y="1697"/>
              <a:ext cx="470" cy="115"/>
            </a:xfrm>
            <a:custGeom>
              <a:avLst/>
              <a:gdLst>
                <a:gd name="T0" fmla="*/ 1142 w 326"/>
                <a:gd name="T1" fmla="*/ 3143 h 75"/>
                <a:gd name="T2" fmla="*/ 8081 w 326"/>
                <a:gd name="T3" fmla="*/ 6169 h 75"/>
                <a:gd name="T4" fmla="*/ 14577 w 326"/>
                <a:gd name="T5" fmla="*/ 7279 h 75"/>
                <a:gd name="T6" fmla="*/ 12301 w 326"/>
                <a:gd name="T7" fmla="*/ 1650 h 75"/>
                <a:gd name="T8" fmla="*/ 4812 w 326"/>
                <a:gd name="T9" fmla="*/ 974 h 75"/>
                <a:gd name="T10" fmla="*/ 1426 w 326"/>
                <a:gd name="T11" fmla="*/ 238 h 75"/>
                <a:gd name="T12" fmla="*/ 1342 w 326"/>
                <a:gd name="T13" fmla="*/ 3143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6"/>
                <a:gd name="T22" fmla="*/ 0 h 75"/>
                <a:gd name="T23" fmla="*/ 326 w 326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6" h="75">
                  <a:moveTo>
                    <a:pt x="20" y="29"/>
                  </a:moveTo>
                  <a:cubicBezTo>
                    <a:pt x="61" y="38"/>
                    <a:pt x="102" y="48"/>
                    <a:pt x="144" y="56"/>
                  </a:cubicBezTo>
                  <a:cubicBezTo>
                    <a:pt x="180" y="64"/>
                    <a:pt x="224" y="75"/>
                    <a:pt x="261" y="66"/>
                  </a:cubicBezTo>
                  <a:cubicBezTo>
                    <a:pt x="326" y="50"/>
                    <a:pt x="248" y="19"/>
                    <a:pt x="220" y="15"/>
                  </a:cubicBezTo>
                  <a:cubicBezTo>
                    <a:pt x="177" y="9"/>
                    <a:pt x="131" y="11"/>
                    <a:pt x="86" y="9"/>
                  </a:cubicBezTo>
                  <a:cubicBezTo>
                    <a:pt x="66" y="7"/>
                    <a:pt x="46" y="3"/>
                    <a:pt x="26" y="2"/>
                  </a:cubicBezTo>
                  <a:cubicBezTo>
                    <a:pt x="0" y="0"/>
                    <a:pt x="2" y="16"/>
                    <a:pt x="24" y="29"/>
                  </a:cubicBezTo>
                </a:path>
              </a:pathLst>
            </a:custGeom>
            <a:solidFill>
              <a:srgbClr val="AFA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Freeform 14"/>
            <p:cNvSpPr>
              <a:spLocks/>
            </p:cNvSpPr>
            <p:nvPr/>
          </p:nvSpPr>
          <p:spPr bwMode="auto">
            <a:xfrm>
              <a:off x="1480" y="1868"/>
              <a:ext cx="187" cy="1365"/>
            </a:xfrm>
            <a:custGeom>
              <a:avLst/>
              <a:gdLst>
                <a:gd name="T0" fmla="*/ 5370 w 130"/>
                <a:gd name="T1" fmla="*/ 238 h 888"/>
                <a:gd name="T2" fmla="*/ 6936 w 130"/>
                <a:gd name="T3" fmla="*/ 366 h 888"/>
                <a:gd name="T4" fmla="*/ 6067 w 130"/>
                <a:gd name="T5" fmla="*/ 23868 h 888"/>
                <a:gd name="T6" fmla="*/ 5112 w 130"/>
                <a:gd name="T7" fmla="*/ 47992 h 888"/>
                <a:gd name="T8" fmla="*/ 3836 w 130"/>
                <a:gd name="T9" fmla="*/ 74981 h 888"/>
                <a:gd name="T10" fmla="*/ 3087 w 130"/>
                <a:gd name="T11" fmla="*/ 99439 h 888"/>
                <a:gd name="T12" fmla="*/ 2389 w 130"/>
                <a:gd name="T13" fmla="*/ 100526 h 888"/>
                <a:gd name="T14" fmla="*/ 2667 w 130"/>
                <a:gd name="T15" fmla="*/ 71195 h 888"/>
                <a:gd name="T16" fmla="*/ 3352 w 130"/>
                <a:gd name="T17" fmla="*/ 43600 h 888"/>
                <a:gd name="T18" fmla="*/ 3836 w 130"/>
                <a:gd name="T19" fmla="*/ 20040 h 888"/>
                <a:gd name="T20" fmla="*/ 5370 w 130"/>
                <a:gd name="T21" fmla="*/ 1236 h 8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888"/>
                <a:gd name="T35" fmla="*/ 130 w 130"/>
                <a:gd name="T36" fmla="*/ 888 h 8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888">
                  <a:moveTo>
                    <a:pt x="99" y="2"/>
                  </a:moveTo>
                  <a:cubicBezTo>
                    <a:pt x="107" y="0"/>
                    <a:pt x="119" y="2"/>
                    <a:pt x="127" y="3"/>
                  </a:cubicBezTo>
                  <a:cubicBezTo>
                    <a:pt x="130" y="71"/>
                    <a:pt x="118" y="143"/>
                    <a:pt x="111" y="211"/>
                  </a:cubicBezTo>
                  <a:cubicBezTo>
                    <a:pt x="104" y="283"/>
                    <a:pt x="105" y="354"/>
                    <a:pt x="94" y="424"/>
                  </a:cubicBezTo>
                  <a:cubicBezTo>
                    <a:pt x="82" y="503"/>
                    <a:pt x="73" y="582"/>
                    <a:pt x="70" y="662"/>
                  </a:cubicBezTo>
                  <a:cubicBezTo>
                    <a:pt x="68" y="704"/>
                    <a:pt x="85" y="848"/>
                    <a:pt x="56" y="878"/>
                  </a:cubicBezTo>
                  <a:cubicBezTo>
                    <a:pt x="52" y="882"/>
                    <a:pt x="49" y="885"/>
                    <a:pt x="44" y="888"/>
                  </a:cubicBezTo>
                  <a:cubicBezTo>
                    <a:pt x="0" y="857"/>
                    <a:pt x="44" y="678"/>
                    <a:pt x="49" y="629"/>
                  </a:cubicBezTo>
                  <a:cubicBezTo>
                    <a:pt x="56" y="548"/>
                    <a:pt x="61" y="466"/>
                    <a:pt x="61" y="385"/>
                  </a:cubicBezTo>
                  <a:cubicBezTo>
                    <a:pt x="61" y="315"/>
                    <a:pt x="64" y="246"/>
                    <a:pt x="70" y="177"/>
                  </a:cubicBezTo>
                  <a:cubicBezTo>
                    <a:pt x="73" y="144"/>
                    <a:pt x="71" y="24"/>
                    <a:pt x="99" y="11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Freeform 15"/>
            <p:cNvSpPr>
              <a:spLocks/>
            </p:cNvSpPr>
            <p:nvPr/>
          </p:nvSpPr>
          <p:spPr bwMode="auto">
            <a:xfrm>
              <a:off x="2252" y="1881"/>
              <a:ext cx="114" cy="1336"/>
            </a:xfrm>
            <a:custGeom>
              <a:avLst/>
              <a:gdLst>
                <a:gd name="T0" fmla="*/ 264 w 79"/>
                <a:gd name="T1" fmla="*/ 2046 h 869"/>
                <a:gd name="T2" fmla="*/ 1241 w 79"/>
                <a:gd name="T3" fmla="*/ 24471 h 869"/>
                <a:gd name="T4" fmla="*/ 2006 w 79"/>
                <a:gd name="T5" fmla="*/ 47515 h 869"/>
                <a:gd name="T6" fmla="*/ 2006 w 79"/>
                <a:gd name="T7" fmla="*/ 76876 h 869"/>
                <a:gd name="T8" fmla="*/ 3613 w 79"/>
                <a:gd name="T9" fmla="*/ 98560 h 869"/>
                <a:gd name="T10" fmla="*/ 3789 w 79"/>
                <a:gd name="T11" fmla="*/ 88385 h 869"/>
                <a:gd name="T12" fmla="*/ 3613 w 79"/>
                <a:gd name="T13" fmla="*/ 66888 h 869"/>
                <a:gd name="T14" fmla="*/ 3430 w 79"/>
                <a:gd name="T15" fmla="*/ 35180 h 869"/>
                <a:gd name="T16" fmla="*/ 1918 w 79"/>
                <a:gd name="T17" fmla="*/ 238 h 869"/>
                <a:gd name="T18" fmla="*/ 794 w 79"/>
                <a:gd name="T19" fmla="*/ 238 h 869"/>
                <a:gd name="T20" fmla="*/ 794 w 79"/>
                <a:gd name="T21" fmla="*/ 2046 h 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869"/>
                <a:gd name="T35" fmla="*/ 79 w 79"/>
                <a:gd name="T36" fmla="*/ 869 h 8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869">
                  <a:moveTo>
                    <a:pt x="5" y="18"/>
                  </a:moveTo>
                  <a:cubicBezTo>
                    <a:pt x="0" y="81"/>
                    <a:pt x="16" y="153"/>
                    <a:pt x="22" y="216"/>
                  </a:cubicBezTo>
                  <a:cubicBezTo>
                    <a:pt x="29" y="283"/>
                    <a:pt x="32" y="351"/>
                    <a:pt x="35" y="419"/>
                  </a:cubicBezTo>
                  <a:cubicBezTo>
                    <a:pt x="38" y="505"/>
                    <a:pt x="35" y="592"/>
                    <a:pt x="35" y="678"/>
                  </a:cubicBezTo>
                  <a:cubicBezTo>
                    <a:pt x="35" y="732"/>
                    <a:pt x="25" y="829"/>
                    <a:pt x="64" y="869"/>
                  </a:cubicBezTo>
                  <a:cubicBezTo>
                    <a:pt x="79" y="842"/>
                    <a:pt x="69" y="808"/>
                    <a:pt x="67" y="779"/>
                  </a:cubicBezTo>
                  <a:cubicBezTo>
                    <a:pt x="62" y="716"/>
                    <a:pt x="67" y="653"/>
                    <a:pt x="64" y="590"/>
                  </a:cubicBezTo>
                  <a:cubicBezTo>
                    <a:pt x="60" y="497"/>
                    <a:pt x="67" y="403"/>
                    <a:pt x="60" y="310"/>
                  </a:cubicBezTo>
                  <a:cubicBezTo>
                    <a:pt x="51" y="208"/>
                    <a:pt x="55" y="102"/>
                    <a:pt x="34" y="2"/>
                  </a:cubicBezTo>
                  <a:cubicBezTo>
                    <a:pt x="28" y="0"/>
                    <a:pt x="20" y="1"/>
                    <a:pt x="14" y="2"/>
                  </a:cubicBezTo>
                  <a:cubicBezTo>
                    <a:pt x="13" y="8"/>
                    <a:pt x="14" y="13"/>
                    <a:pt x="14" y="18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3" name="Freeform 16"/>
            <p:cNvSpPr>
              <a:spLocks/>
            </p:cNvSpPr>
            <p:nvPr/>
          </p:nvSpPr>
          <p:spPr bwMode="auto">
            <a:xfrm>
              <a:off x="1555" y="1821"/>
              <a:ext cx="428" cy="202"/>
            </a:xfrm>
            <a:custGeom>
              <a:avLst/>
              <a:gdLst>
                <a:gd name="T0" fmla="*/ 3276 w 297"/>
                <a:gd name="T1" fmla="*/ 9721 h 131"/>
                <a:gd name="T2" fmla="*/ 16061 w 297"/>
                <a:gd name="T3" fmla="*/ 15333 h 131"/>
                <a:gd name="T4" fmla="*/ 9915 w 297"/>
                <a:gd name="T5" fmla="*/ 3943 h 131"/>
                <a:gd name="T6" fmla="*/ 2373 w 297"/>
                <a:gd name="T7" fmla="*/ 8265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"/>
                <a:gd name="T13" fmla="*/ 0 h 131"/>
                <a:gd name="T14" fmla="*/ 297 w 297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" h="131">
                  <a:moveTo>
                    <a:pt x="59" y="83"/>
                  </a:moveTo>
                  <a:cubicBezTo>
                    <a:pt x="63" y="32"/>
                    <a:pt x="297" y="46"/>
                    <a:pt x="289" y="131"/>
                  </a:cubicBezTo>
                  <a:cubicBezTo>
                    <a:pt x="289" y="45"/>
                    <a:pt x="252" y="46"/>
                    <a:pt x="178" y="34"/>
                  </a:cubicBezTo>
                  <a:cubicBezTo>
                    <a:pt x="150" y="30"/>
                    <a:pt x="0" y="0"/>
                    <a:pt x="43" y="71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Freeform 17"/>
            <p:cNvSpPr>
              <a:spLocks/>
            </p:cNvSpPr>
            <p:nvPr/>
          </p:nvSpPr>
          <p:spPr bwMode="auto">
            <a:xfrm>
              <a:off x="1974" y="1808"/>
              <a:ext cx="411" cy="224"/>
            </a:xfrm>
            <a:custGeom>
              <a:avLst/>
              <a:gdLst>
                <a:gd name="T0" fmla="*/ 117 w 285"/>
                <a:gd name="T1" fmla="*/ 15847 h 146"/>
                <a:gd name="T2" fmla="*/ 1938 w 285"/>
                <a:gd name="T3" fmla="*/ 9884 h 146"/>
                <a:gd name="T4" fmla="*/ 12062 w 285"/>
                <a:gd name="T5" fmla="*/ 8909 h 146"/>
                <a:gd name="T6" fmla="*/ 5616 w 285"/>
                <a:gd name="T7" fmla="*/ 11619 h 146"/>
                <a:gd name="T8" fmla="*/ 117 w 285"/>
                <a:gd name="T9" fmla="*/ 16211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6"/>
                <a:gd name="T17" fmla="*/ 285 w 285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6">
                  <a:moveTo>
                    <a:pt x="2" y="143"/>
                  </a:moveTo>
                  <a:cubicBezTo>
                    <a:pt x="0" y="122"/>
                    <a:pt x="17" y="98"/>
                    <a:pt x="35" y="89"/>
                  </a:cubicBezTo>
                  <a:cubicBezTo>
                    <a:pt x="49" y="85"/>
                    <a:pt x="285" y="0"/>
                    <a:pt x="215" y="80"/>
                  </a:cubicBezTo>
                  <a:cubicBezTo>
                    <a:pt x="206" y="91"/>
                    <a:pt x="119" y="102"/>
                    <a:pt x="100" y="105"/>
                  </a:cubicBezTo>
                  <a:cubicBezTo>
                    <a:pt x="71" y="110"/>
                    <a:pt x="13" y="112"/>
                    <a:pt x="2" y="146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Freeform 18"/>
            <p:cNvSpPr>
              <a:spLocks/>
            </p:cNvSpPr>
            <p:nvPr/>
          </p:nvSpPr>
          <p:spPr bwMode="auto">
            <a:xfrm>
              <a:off x="2314" y="1811"/>
              <a:ext cx="116" cy="101"/>
            </a:xfrm>
            <a:custGeom>
              <a:avLst/>
              <a:gdLst>
                <a:gd name="T0" fmla="*/ 262 w 80"/>
                <a:gd name="T1" fmla="*/ 7124 h 66"/>
                <a:gd name="T2" fmla="*/ 4771 w 80"/>
                <a:gd name="T3" fmla="*/ 4415 h 66"/>
                <a:gd name="T4" fmla="*/ 0 w 80"/>
                <a:gd name="T5" fmla="*/ 6678 h 66"/>
                <a:gd name="T6" fmla="*/ 0 60000 65536"/>
                <a:gd name="T7" fmla="*/ 0 60000 65536"/>
                <a:gd name="T8" fmla="*/ 0 60000 65536"/>
                <a:gd name="T9" fmla="*/ 0 w 80"/>
                <a:gd name="T10" fmla="*/ 0 h 66"/>
                <a:gd name="T11" fmla="*/ 80 w 80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66">
                  <a:moveTo>
                    <a:pt x="4" y="66"/>
                  </a:moveTo>
                  <a:cubicBezTo>
                    <a:pt x="21" y="37"/>
                    <a:pt x="50" y="31"/>
                    <a:pt x="80" y="41"/>
                  </a:cubicBezTo>
                  <a:cubicBezTo>
                    <a:pt x="60" y="0"/>
                    <a:pt x="11" y="34"/>
                    <a:pt x="0" y="62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19"/>
            <p:cNvSpPr>
              <a:spLocks/>
            </p:cNvSpPr>
            <p:nvPr/>
          </p:nvSpPr>
          <p:spPr bwMode="auto">
            <a:xfrm>
              <a:off x="1516" y="1837"/>
              <a:ext cx="94" cy="54"/>
            </a:xfrm>
            <a:custGeom>
              <a:avLst/>
              <a:gdLst>
                <a:gd name="T0" fmla="*/ 244 w 65"/>
                <a:gd name="T1" fmla="*/ 1433 h 35"/>
                <a:gd name="T2" fmla="*/ 3770 w 65"/>
                <a:gd name="T3" fmla="*/ 4101 h 35"/>
                <a:gd name="T4" fmla="*/ 266 w 65"/>
                <a:gd name="T5" fmla="*/ 452 h 35"/>
                <a:gd name="T6" fmla="*/ 244 w 65"/>
                <a:gd name="T7" fmla="*/ 193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35"/>
                <a:gd name="T14" fmla="*/ 65 w 65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35">
                  <a:moveTo>
                    <a:pt x="4" y="12"/>
                  </a:moveTo>
                  <a:cubicBezTo>
                    <a:pt x="25" y="9"/>
                    <a:pt x="53" y="15"/>
                    <a:pt x="65" y="35"/>
                  </a:cubicBezTo>
                  <a:cubicBezTo>
                    <a:pt x="65" y="11"/>
                    <a:pt x="27" y="0"/>
                    <a:pt x="5" y="4"/>
                  </a:cubicBezTo>
                  <a:cubicBezTo>
                    <a:pt x="0" y="11"/>
                    <a:pt x="4" y="14"/>
                    <a:pt x="4" y="16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7" name="Freeform 20"/>
            <p:cNvSpPr>
              <a:spLocks/>
            </p:cNvSpPr>
            <p:nvPr/>
          </p:nvSpPr>
          <p:spPr bwMode="auto">
            <a:xfrm>
              <a:off x="1716" y="3150"/>
              <a:ext cx="637" cy="238"/>
            </a:xfrm>
            <a:custGeom>
              <a:avLst/>
              <a:gdLst>
                <a:gd name="T0" fmla="*/ 23733 w 442"/>
                <a:gd name="T1" fmla="*/ 1789 h 155"/>
                <a:gd name="T2" fmla="*/ 22070 w 442"/>
                <a:gd name="T3" fmla="*/ 8418 h 155"/>
                <a:gd name="T4" fmla="*/ 16392 w 442"/>
                <a:gd name="T5" fmla="*/ 10722 h 155"/>
                <a:gd name="T6" fmla="*/ 9016 w 442"/>
                <a:gd name="T7" fmla="*/ 14199 h 155"/>
                <a:gd name="T8" fmla="*/ 7795 w 442"/>
                <a:gd name="T9" fmla="*/ 12135 h 155"/>
                <a:gd name="T10" fmla="*/ 5279 w 442"/>
                <a:gd name="T11" fmla="*/ 11430 h 155"/>
                <a:gd name="T12" fmla="*/ 2280 w 442"/>
                <a:gd name="T13" fmla="*/ 9247 h 155"/>
                <a:gd name="T14" fmla="*/ 0 w 442"/>
                <a:gd name="T15" fmla="*/ 8594 h 155"/>
                <a:gd name="T16" fmla="*/ 5701 w 442"/>
                <a:gd name="T17" fmla="*/ 12675 h 155"/>
                <a:gd name="T18" fmla="*/ 9532 w 442"/>
                <a:gd name="T19" fmla="*/ 17308 h 155"/>
                <a:gd name="T20" fmla="*/ 13925 w 442"/>
                <a:gd name="T21" fmla="*/ 12675 h 155"/>
                <a:gd name="T22" fmla="*/ 20672 w 442"/>
                <a:gd name="T23" fmla="*/ 10202 h 155"/>
                <a:gd name="T24" fmla="*/ 24122 w 442"/>
                <a:gd name="T25" fmla="*/ 6828 h 155"/>
                <a:gd name="T26" fmla="*/ 23578 w 442"/>
                <a:gd name="T27" fmla="*/ 1886 h 1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2"/>
                <a:gd name="T43" fmla="*/ 0 h 155"/>
                <a:gd name="T44" fmla="*/ 442 w 442"/>
                <a:gd name="T45" fmla="*/ 155 h 1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2" h="155">
                  <a:moveTo>
                    <a:pt x="426" y="16"/>
                  </a:moveTo>
                  <a:cubicBezTo>
                    <a:pt x="436" y="45"/>
                    <a:pt x="421" y="62"/>
                    <a:pt x="396" y="75"/>
                  </a:cubicBezTo>
                  <a:cubicBezTo>
                    <a:pt x="363" y="93"/>
                    <a:pt x="331" y="93"/>
                    <a:pt x="294" y="96"/>
                  </a:cubicBezTo>
                  <a:cubicBezTo>
                    <a:pt x="262" y="99"/>
                    <a:pt x="172" y="83"/>
                    <a:pt x="162" y="127"/>
                  </a:cubicBezTo>
                  <a:cubicBezTo>
                    <a:pt x="165" y="112"/>
                    <a:pt x="151" y="110"/>
                    <a:pt x="140" y="109"/>
                  </a:cubicBezTo>
                  <a:cubicBezTo>
                    <a:pt x="123" y="108"/>
                    <a:pt x="110" y="107"/>
                    <a:pt x="95" y="102"/>
                  </a:cubicBezTo>
                  <a:cubicBezTo>
                    <a:pt x="77" y="96"/>
                    <a:pt x="60" y="88"/>
                    <a:pt x="41" y="83"/>
                  </a:cubicBezTo>
                  <a:cubicBezTo>
                    <a:pt x="31" y="81"/>
                    <a:pt x="7" y="83"/>
                    <a:pt x="0" y="77"/>
                  </a:cubicBezTo>
                  <a:cubicBezTo>
                    <a:pt x="35" y="83"/>
                    <a:pt x="66" y="108"/>
                    <a:pt x="102" y="113"/>
                  </a:cubicBezTo>
                  <a:cubicBezTo>
                    <a:pt x="131" y="118"/>
                    <a:pt x="163" y="124"/>
                    <a:pt x="171" y="155"/>
                  </a:cubicBezTo>
                  <a:cubicBezTo>
                    <a:pt x="167" y="115"/>
                    <a:pt x="223" y="116"/>
                    <a:pt x="250" y="113"/>
                  </a:cubicBezTo>
                  <a:cubicBezTo>
                    <a:pt x="292" y="109"/>
                    <a:pt x="331" y="103"/>
                    <a:pt x="371" y="91"/>
                  </a:cubicBezTo>
                  <a:cubicBezTo>
                    <a:pt x="389" y="85"/>
                    <a:pt x="420" y="77"/>
                    <a:pt x="433" y="61"/>
                  </a:cubicBezTo>
                  <a:cubicBezTo>
                    <a:pt x="442" y="50"/>
                    <a:pt x="438" y="0"/>
                    <a:pt x="423" y="17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8" name="Freeform 21"/>
            <p:cNvSpPr>
              <a:spLocks/>
            </p:cNvSpPr>
            <p:nvPr/>
          </p:nvSpPr>
          <p:spPr bwMode="auto">
            <a:xfrm>
              <a:off x="1503" y="1877"/>
              <a:ext cx="832" cy="1489"/>
            </a:xfrm>
            <a:custGeom>
              <a:avLst/>
              <a:gdLst>
                <a:gd name="T0" fmla="*/ 18650 w 577"/>
                <a:gd name="T1" fmla="*/ 11804 h 969"/>
                <a:gd name="T2" fmla="*/ 22314 w 577"/>
                <a:gd name="T3" fmla="*/ 4387 h 969"/>
                <a:gd name="T4" fmla="*/ 29803 w 577"/>
                <a:gd name="T5" fmla="*/ 7202 h 969"/>
                <a:gd name="T6" fmla="*/ 31831 w 577"/>
                <a:gd name="T7" fmla="*/ 97370 h 969"/>
                <a:gd name="T8" fmla="*/ 29648 w 577"/>
                <a:gd name="T9" fmla="*/ 102421 h 969"/>
                <a:gd name="T10" fmla="*/ 18731 w 577"/>
                <a:gd name="T11" fmla="*/ 106808 h 969"/>
                <a:gd name="T12" fmla="*/ 3778 w 577"/>
                <a:gd name="T13" fmla="*/ 101095 h 969"/>
                <a:gd name="T14" fmla="*/ 6714 w 577"/>
                <a:gd name="T15" fmla="*/ 3136 h 969"/>
                <a:gd name="T16" fmla="*/ 8590 w 577"/>
                <a:gd name="T17" fmla="*/ 1893 h 969"/>
                <a:gd name="T18" fmla="*/ 17387 w 577"/>
                <a:gd name="T19" fmla="*/ 6306 h 969"/>
                <a:gd name="T20" fmla="*/ 18650 w 577"/>
                <a:gd name="T21" fmla="*/ 11804 h 9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7"/>
                <a:gd name="T34" fmla="*/ 0 h 969"/>
                <a:gd name="T35" fmla="*/ 577 w 577"/>
                <a:gd name="T36" fmla="*/ 969 h 9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7" h="969">
                  <a:moveTo>
                    <a:pt x="333" y="105"/>
                  </a:moveTo>
                  <a:cubicBezTo>
                    <a:pt x="333" y="105"/>
                    <a:pt x="357" y="45"/>
                    <a:pt x="398" y="39"/>
                  </a:cubicBezTo>
                  <a:cubicBezTo>
                    <a:pt x="440" y="33"/>
                    <a:pt x="529" y="0"/>
                    <a:pt x="532" y="64"/>
                  </a:cubicBezTo>
                  <a:cubicBezTo>
                    <a:pt x="535" y="128"/>
                    <a:pt x="560" y="807"/>
                    <a:pt x="568" y="863"/>
                  </a:cubicBezTo>
                  <a:cubicBezTo>
                    <a:pt x="577" y="919"/>
                    <a:pt x="568" y="910"/>
                    <a:pt x="529" y="908"/>
                  </a:cubicBezTo>
                  <a:cubicBezTo>
                    <a:pt x="490" y="905"/>
                    <a:pt x="359" y="924"/>
                    <a:pt x="334" y="947"/>
                  </a:cubicBezTo>
                  <a:cubicBezTo>
                    <a:pt x="309" y="969"/>
                    <a:pt x="134" y="883"/>
                    <a:pt x="67" y="896"/>
                  </a:cubicBezTo>
                  <a:cubicBezTo>
                    <a:pt x="0" y="910"/>
                    <a:pt x="120" y="28"/>
                    <a:pt x="120" y="28"/>
                  </a:cubicBezTo>
                  <a:cubicBezTo>
                    <a:pt x="120" y="28"/>
                    <a:pt x="114" y="14"/>
                    <a:pt x="153" y="17"/>
                  </a:cubicBezTo>
                  <a:cubicBezTo>
                    <a:pt x="198" y="20"/>
                    <a:pt x="305" y="24"/>
                    <a:pt x="310" y="56"/>
                  </a:cubicBezTo>
                  <a:cubicBezTo>
                    <a:pt x="316" y="87"/>
                    <a:pt x="318" y="127"/>
                    <a:pt x="333" y="105"/>
                  </a:cubicBezTo>
                  <a:close/>
                </a:path>
              </a:pathLst>
            </a:cu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9" name="Freeform 22"/>
            <p:cNvSpPr>
              <a:spLocks/>
            </p:cNvSpPr>
            <p:nvPr/>
          </p:nvSpPr>
          <p:spPr bwMode="auto">
            <a:xfrm>
              <a:off x="1461" y="1858"/>
              <a:ext cx="169" cy="1335"/>
            </a:xfrm>
            <a:custGeom>
              <a:avLst/>
              <a:gdLst>
                <a:gd name="T0" fmla="*/ 3568 w 117"/>
                <a:gd name="T1" fmla="*/ 571 h 868"/>
                <a:gd name="T2" fmla="*/ 6220 w 117"/>
                <a:gd name="T3" fmla="*/ 5043 h 868"/>
                <a:gd name="T4" fmla="*/ 2211 w 117"/>
                <a:gd name="T5" fmla="*/ 98876 h 868"/>
                <a:gd name="T6" fmla="*/ 0 w 117"/>
                <a:gd name="T7" fmla="*/ 93874 h 868"/>
                <a:gd name="T8" fmla="*/ 3568 w 117"/>
                <a:gd name="T9" fmla="*/ 571 h 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868"/>
                <a:gd name="T17" fmla="*/ 117 w 117"/>
                <a:gd name="T18" fmla="*/ 868 h 8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868">
                  <a:moveTo>
                    <a:pt x="62" y="5"/>
                  </a:moveTo>
                  <a:cubicBezTo>
                    <a:pt x="62" y="5"/>
                    <a:pt x="117" y="0"/>
                    <a:pt x="109" y="44"/>
                  </a:cubicBezTo>
                  <a:cubicBezTo>
                    <a:pt x="101" y="89"/>
                    <a:pt x="39" y="868"/>
                    <a:pt x="39" y="868"/>
                  </a:cubicBezTo>
                  <a:cubicBezTo>
                    <a:pt x="39" y="868"/>
                    <a:pt x="0" y="852"/>
                    <a:pt x="0" y="824"/>
                  </a:cubicBezTo>
                  <a:cubicBezTo>
                    <a:pt x="0" y="796"/>
                    <a:pt x="62" y="5"/>
                    <a:pt x="62" y="5"/>
                  </a:cubicBezTo>
                  <a:close/>
                </a:path>
              </a:pathLst>
            </a:cu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0" name="Freeform 23"/>
            <p:cNvSpPr>
              <a:spLocks/>
            </p:cNvSpPr>
            <p:nvPr/>
          </p:nvSpPr>
          <p:spPr bwMode="auto">
            <a:xfrm>
              <a:off x="1434" y="3219"/>
              <a:ext cx="1084" cy="292"/>
            </a:xfrm>
            <a:custGeom>
              <a:avLst/>
              <a:gdLst>
                <a:gd name="T0" fmla="*/ 673 w 752"/>
                <a:gd name="T1" fmla="*/ 0 h 190"/>
                <a:gd name="T2" fmla="*/ 5162 w 752"/>
                <a:gd name="T3" fmla="*/ 9859 h 190"/>
                <a:gd name="T4" fmla="*/ 42005 w 752"/>
                <a:gd name="T5" fmla="*/ 2599 h 190"/>
                <a:gd name="T6" fmla="*/ 25955 w 752"/>
                <a:gd name="T7" fmla="*/ 11319 h 190"/>
                <a:gd name="T8" fmla="*/ 673 w 752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190"/>
                <a:gd name="T17" fmla="*/ 752 w 75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190">
                  <a:moveTo>
                    <a:pt x="12" y="0"/>
                  </a:moveTo>
                  <a:cubicBezTo>
                    <a:pt x="12" y="0"/>
                    <a:pt x="0" y="59"/>
                    <a:pt x="92" y="87"/>
                  </a:cubicBezTo>
                  <a:cubicBezTo>
                    <a:pt x="185" y="115"/>
                    <a:pt x="588" y="190"/>
                    <a:pt x="752" y="23"/>
                  </a:cubicBezTo>
                  <a:cubicBezTo>
                    <a:pt x="752" y="23"/>
                    <a:pt x="619" y="102"/>
                    <a:pt x="465" y="100"/>
                  </a:cubicBezTo>
                  <a:cubicBezTo>
                    <a:pt x="310" y="97"/>
                    <a:pt x="33" y="87"/>
                    <a:pt x="12" y="0"/>
                  </a:cubicBezTo>
                  <a:close/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1" name="Freeform 24"/>
            <p:cNvSpPr>
              <a:spLocks/>
            </p:cNvSpPr>
            <p:nvPr/>
          </p:nvSpPr>
          <p:spPr bwMode="auto">
            <a:xfrm>
              <a:off x="1474" y="3263"/>
              <a:ext cx="1038" cy="188"/>
            </a:xfrm>
            <a:custGeom>
              <a:avLst/>
              <a:gdLst>
                <a:gd name="T0" fmla="*/ 0 w 720"/>
                <a:gd name="T1" fmla="*/ 2103 h 122"/>
                <a:gd name="T2" fmla="*/ 19741 w 720"/>
                <a:gd name="T3" fmla="*/ 12123 h 122"/>
                <a:gd name="T4" fmla="*/ 40257 w 720"/>
                <a:gd name="T5" fmla="*/ 0 h 122"/>
                <a:gd name="T6" fmla="*/ 19741 w 720"/>
                <a:gd name="T7" fmla="*/ 12695 h 122"/>
                <a:gd name="T8" fmla="*/ 0 w 720"/>
                <a:gd name="T9" fmla="*/ 2103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122"/>
                <a:gd name="T17" fmla="*/ 720 w 72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122">
                  <a:moveTo>
                    <a:pt x="0" y="18"/>
                  </a:moveTo>
                  <a:cubicBezTo>
                    <a:pt x="0" y="18"/>
                    <a:pt x="21" y="88"/>
                    <a:pt x="353" y="104"/>
                  </a:cubicBezTo>
                  <a:cubicBezTo>
                    <a:pt x="595" y="115"/>
                    <a:pt x="720" y="0"/>
                    <a:pt x="720" y="0"/>
                  </a:cubicBezTo>
                  <a:cubicBezTo>
                    <a:pt x="720" y="0"/>
                    <a:pt x="614" y="122"/>
                    <a:pt x="353" y="109"/>
                  </a:cubicBezTo>
                  <a:cubicBezTo>
                    <a:pt x="35" y="93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Freeform 25"/>
            <p:cNvSpPr>
              <a:spLocks/>
            </p:cNvSpPr>
            <p:nvPr/>
          </p:nvSpPr>
          <p:spPr bwMode="auto">
            <a:xfrm>
              <a:off x="1924" y="2012"/>
              <a:ext cx="91" cy="1314"/>
            </a:xfrm>
            <a:custGeom>
              <a:avLst/>
              <a:gdLst>
                <a:gd name="T0" fmla="*/ 1413 w 63"/>
                <a:gd name="T1" fmla="*/ 2777 h 855"/>
                <a:gd name="T2" fmla="*/ 1413 w 63"/>
                <a:gd name="T3" fmla="*/ 1807 h 855"/>
                <a:gd name="T4" fmla="*/ 903 w 63"/>
                <a:gd name="T5" fmla="*/ 54536 h 855"/>
                <a:gd name="T6" fmla="*/ 903 w 63"/>
                <a:gd name="T7" fmla="*/ 78299 h 855"/>
                <a:gd name="T8" fmla="*/ 1498 w 63"/>
                <a:gd name="T9" fmla="*/ 96567 h 855"/>
                <a:gd name="T10" fmla="*/ 2841 w 63"/>
                <a:gd name="T11" fmla="*/ 40102 h 855"/>
                <a:gd name="T12" fmla="*/ 2841 w 63"/>
                <a:gd name="T13" fmla="*/ 16463 h 855"/>
                <a:gd name="T14" fmla="*/ 2097 w 63"/>
                <a:gd name="T15" fmla="*/ 0 h 855"/>
                <a:gd name="T16" fmla="*/ 1413 w 63"/>
                <a:gd name="T17" fmla="*/ 190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855"/>
                <a:gd name="T29" fmla="*/ 63 w 63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855">
                  <a:moveTo>
                    <a:pt x="25" y="25"/>
                  </a:moveTo>
                  <a:cubicBezTo>
                    <a:pt x="25" y="31"/>
                    <a:pt x="25" y="6"/>
                    <a:pt x="25" y="16"/>
                  </a:cubicBezTo>
                  <a:cubicBezTo>
                    <a:pt x="25" y="171"/>
                    <a:pt x="16" y="328"/>
                    <a:pt x="16" y="483"/>
                  </a:cubicBezTo>
                  <a:cubicBezTo>
                    <a:pt x="16" y="553"/>
                    <a:pt x="16" y="623"/>
                    <a:pt x="16" y="693"/>
                  </a:cubicBezTo>
                  <a:cubicBezTo>
                    <a:pt x="16" y="730"/>
                    <a:pt x="0" y="830"/>
                    <a:pt x="26" y="855"/>
                  </a:cubicBezTo>
                  <a:cubicBezTo>
                    <a:pt x="50" y="695"/>
                    <a:pt x="55" y="519"/>
                    <a:pt x="50" y="355"/>
                  </a:cubicBezTo>
                  <a:cubicBezTo>
                    <a:pt x="47" y="285"/>
                    <a:pt x="46" y="216"/>
                    <a:pt x="50" y="146"/>
                  </a:cubicBezTo>
                  <a:cubicBezTo>
                    <a:pt x="51" y="110"/>
                    <a:pt x="63" y="24"/>
                    <a:pt x="37" y="0"/>
                  </a:cubicBezTo>
                  <a:cubicBezTo>
                    <a:pt x="30" y="4"/>
                    <a:pt x="27" y="9"/>
                    <a:pt x="2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Freeform 26"/>
            <p:cNvSpPr>
              <a:spLocks/>
            </p:cNvSpPr>
            <p:nvPr/>
          </p:nvSpPr>
          <p:spPr bwMode="auto">
            <a:xfrm>
              <a:off x="2284" y="1931"/>
              <a:ext cx="61" cy="1286"/>
            </a:xfrm>
            <a:custGeom>
              <a:avLst/>
              <a:gdLst>
                <a:gd name="T0" fmla="*/ 0 w 42"/>
                <a:gd name="T1" fmla="*/ 0 h 837"/>
                <a:gd name="T2" fmla="*/ 2555 w 42"/>
                <a:gd name="T3" fmla="*/ 94284 h 837"/>
                <a:gd name="T4" fmla="*/ 0 w 42"/>
                <a:gd name="T5" fmla="*/ 0 h 837"/>
                <a:gd name="T6" fmla="*/ 0 60000 65536"/>
                <a:gd name="T7" fmla="*/ 0 60000 65536"/>
                <a:gd name="T8" fmla="*/ 0 60000 65536"/>
                <a:gd name="T9" fmla="*/ 0 w 42"/>
                <a:gd name="T10" fmla="*/ 0 h 837"/>
                <a:gd name="T11" fmla="*/ 42 w 42"/>
                <a:gd name="T12" fmla="*/ 837 h 8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837">
                  <a:moveTo>
                    <a:pt x="0" y="0"/>
                  </a:moveTo>
                  <a:cubicBezTo>
                    <a:pt x="42" y="837"/>
                    <a:pt x="42" y="837"/>
                    <a:pt x="42" y="837"/>
                  </a:cubicBezTo>
                  <a:cubicBezTo>
                    <a:pt x="42" y="837"/>
                    <a:pt x="30" y="86"/>
                    <a:pt x="0" y="0"/>
                  </a:cubicBezTo>
                  <a:close/>
                </a:path>
              </a:pathLst>
            </a:custGeom>
            <a:solidFill>
              <a:srgbClr val="C5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Freeform 27"/>
            <p:cNvSpPr>
              <a:spLocks/>
            </p:cNvSpPr>
            <p:nvPr/>
          </p:nvSpPr>
          <p:spPr bwMode="auto">
            <a:xfrm>
              <a:off x="1555" y="1897"/>
              <a:ext cx="108" cy="1300"/>
            </a:xfrm>
            <a:custGeom>
              <a:avLst/>
              <a:gdLst>
                <a:gd name="T0" fmla="*/ 4162 w 75"/>
                <a:gd name="T1" fmla="*/ 0 h 846"/>
                <a:gd name="T2" fmla="*/ 0 w 75"/>
                <a:gd name="T3" fmla="*/ 95429 h 846"/>
                <a:gd name="T4" fmla="*/ 4162 w 75"/>
                <a:gd name="T5" fmla="*/ 0 h 846"/>
                <a:gd name="T6" fmla="*/ 0 60000 65536"/>
                <a:gd name="T7" fmla="*/ 0 60000 65536"/>
                <a:gd name="T8" fmla="*/ 0 60000 65536"/>
                <a:gd name="T9" fmla="*/ 0 w 75"/>
                <a:gd name="T10" fmla="*/ 0 h 846"/>
                <a:gd name="T11" fmla="*/ 75 w 75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846">
                  <a:moveTo>
                    <a:pt x="75" y="0"/>
                  </a:moveTo>
                  <a:cubicBezTo>
                    <a:pt x="0" y="846"/>
                    <a:pt x="0" y="846"/>
                    <a:pt x="0" y="846"/>
                  </a:cubicBezTo>
                  <a:cubicBezTo>
                    <a:pt x="0" y="846"/>
                    <a:pt x="15" y="222"/>
                    <a:pt x="75" y="0"/>
                  </a:cubicBezTo>
                  <a:close/>
                </a:path>
              </a:pathLst>
            </a:custGeom>
            <a:solidFill>
              <a:srgbClr val="AFA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Freeform 28"/>
            <p:cNvSpPr>
              <a:spLocks/>
            </p:cNvSpPr>
            <p:nvPr/>
          </p:nvSpPr>
          <p:spPr bwMode="auto">
            <a:xfrm>
              <a:off x="2004" y="2021"/>
              <a:ext cx="22" cy="223"/>
            </a:xfrm>
            <a:custGeom>
              <a:avLst/>
              <a:gdLst>
                <a:gd name="T0" fmla="*/ 0 w 15"/>
                <a:gd name="T1" fmla="*/ 0 h 145"/>
                <a:gd name="T2" fmla="*/ 129 w 15"/>
                <a:gd name="T3" fmla="*/ 16527 h 145"/>
                <a:gd name="T4" fmla="*/ 0 w 15"/>
                <a:gd name="T5" fmla="*/ 0 h 145"/>
                <a:gd name="T6" fmla="*/ 0 60000 65536"/>
                <a:gd name="T7" fmla="*/ 0 60000 65536"/>
                <a:gd name="T8" fmla="*/ 0 60000 65536"/>
                <a:gd name="T9" fmla="*/ 0 w 15"/>
                <a:gd name="T10" fmla="*/ 0 h 145"/>
                <a:gd name="T11" fmla="*/ 15 w 1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5">
                  <a:moveTo>
                    <a:pt x="0" y="0"/>
                  </a:move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15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Freeform 29"/>
            <p:cNvSpPr>
              <a:spLocks/>
            </p:cNvSpPr>
            <p:nvPr/>
          </p:nvSpPr>
          <p:spPr bwMode="auto">
            <a:xfrm>
              <a:off x="1925" y="2017"/>
              <a:ext cx="23" cy="219"/>
            </a:xfrm>
            <a:custGeom>
              <a:avLst/>
              <a:gdLst>
                <a:gd name="T0" fmla="*/ 868 w 16"/>
                <a:gd name="T1" fmla="*/ 0 h 143"/>
                <a:gd name="T2" fmla="*/ 841 w 16"/>
                <a:gd name="T3" fmla="*/ 15535 h 143"/>
                <a:gd name="T4" fmla="*/ 868 w 16"/>
                <a:gd name="T5" fmla="*/ 0 h 143"/>
                <a:gd name="T6" fmla="*/ 0 60000 65536"/>
                <a:gd name="T7" fmla="*/ 0 60000 65536"/>
                <a:gd name="T8" fmla="*/ 0 60000 65536"/>
                <a:gd name="T9" fmla="*/ 0 w 16"/>
                <a:gd name="T10" fmla="*/ 0 h 143"/>
                <a:gd name="T11" fmla="*/ 16 w 16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43">
                  <a:moveTo>
                    <a:pt x="16" y="0"/>
                  </a:moveTo>
                  <a:cubicBezTo>
                    <a:pt x="15" y="143"/>
                    <a:pt x="15" y="143"/>
                    <a:pt x="15" y="143"/>
                  </a:cubicBezTo>
                  <a:cubicBezTo>
                    <a:pt x="15" y="143"/>
                    <a:pt x="0" y="47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7" name="Freeform 30"/>
            <p:cNvSpPr>
              <a:spLocks/>
            </p:cNvSpPr>
            <p:nvPr/>
          </p:nvSpPr>
          <p:spPr bwMode="auto">
            <a:xfrm>
              <a:off x="1973" y="2495"/>
              <a:ext cx="147" cy="794"/>
            </a:xfrm>
            <a:custGeom>
              <a:avLst/>
              <a:gdLst>
                <a:gd name="T0" fmla="*/ 673 w 102"/>
                <a:gd name="T1" fmla="*/ 57928 h 517"/>
                <a:gd name="T2" fmla="*/ 1224 w 102"/>
                <a:gd name="T3" fmla="*/ 0 h 517"/>
                <a:gd name="T4" fmla="*/ 5701 w 102"/>
                <a:gd name="T5" fmla="*/ 55892 h 517"/>
                <a:gd name="T6" fmla="*/ 673 w 102"/>
                <a:gd name="T7" fmla="*/ 57928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517"/>
                <a:gd name="T14" fmla="*/ 102 w 102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517">
                  <a:moveTo>
                    <a:pt x="12" y="51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513"/>
                    <a:pt x="102" y="499"/>
                  </a:cubicBezTo>
                  <a:cubicBezTo>
                    <a:pt x="102" y="499"/>
                    <a:pt x="17" y="504"/>
                    <a:pt x="12" y="5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8" name="Freeform 31"/>
            <p:cNvSpPr>
              <a:spLocks/>
            </p:cNvSpPr>
            <p:nvPr/>
          </p:nvSpPr>
          <p:spPr bwMode="auto">
            <a:xfrm>
              <a:off x="1483" y="2358"/>
              <a:ext cx="73" cy="795"/>
            </a:xfrm>
            <a:custGeom>
              <a:avLst/>
              <a:gdLst>
                <a:gd name="T0" fmla="*/ 44 w 73"/>
                <a:gd name="T1" fmla="*/ 0 h 795"/>
                <a:gd name="T2" fmla="*/ 0 w 73"/>
                <a:gd name="T3" fmla="*/ 770 h 795"/>
                <a:gd name="T4" fmla="*/ 26 w 73"/>
                <a:gd name="T5" fmla="*/ 795 h 795"/>
                <a:gd name="T6" fmla="*/ 73 w 73"/>
                <a:gd name="T7" fmla="*/ 17 h 795"/>
                <a:gd name="T8" fmla="*/ 44 w 73"/>
                <a:gd name="T9" fmla="*/ 0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795"/>
                <a:gd name="T17" fmla="*/ 73 w 73"/>
                <a:gd name="T18" fmla="*/ 795 h 7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795">
                  <a:moveTo>
                    <a:pt x="44" y="0"/>
                  </a:moveTo>
                  <a:lnTo>
                    <a:pt x="0" y="770"/>
                  </a:lnTo>
                  <a:lnTo>
                    <a:pt x="26" y="795"/>
                  </a:lnTo>
                  <a:lnTo>
                    <a:pt x="73" y="1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9" name="Freeform 32"/>
            <p:cNvSpPr>
              <a:spLocks/>
            </p:cNvSpPr>
            <p:nvPr/>
          </p:nvSpPr>
          <p:spPr bwMode="auto">
            <a:xfrm>
              <a:off x="1657" y="1921"/>
              <a:ext cx="306" cy="312"/>
            </a:xfrm>
            <a:custGeom>
              <a:avLst/>
              <a:gdLst>
                <a:gd name="T0" fmla="*/ 10991 w 212"/>
                <a:gd name="T1" fmla="*/ 5010 h 203"/>
                <a:gd name="T2" fmla="*/ 1527 w 212"/>
                <a:gd name="T3" fmla="*/ 0 h 203"/>
                <a:gd name="T4" fmla="*/ 0 w 212"/>
                <a:gd name="T5" fmla="*/ 22974 h 203"/>
                <a:gd name="T6" fmla="*/ 10991 w 212"/>
                <a:gd name="T7" fmla="*/ 22564 h 203"/>
                <a:gd name="T8" fmla="*/ 10991 w 212"/>
                <a:gd name="T9" fmla="*/ 501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203"/>
                <a:gd name="T17" fmla="*/ 212 w 212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203">
                  <a:moveTo>
                    <a:pt x="194" y="44"/>
                  </a:moveTo>
                  <a:cubicBezTo>
                    <a:pt x="194" y="44"/>
                    <a:pt x="212" y="6"/>
                    <a:pt x="27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153" y="194"/>
                    <a:pt x="194" y="200"/>
                  </a:cubicBezTo>
                  <a:cubicBezTo>
                    <a:pt x="194" y="200"/>
                    <a:pt x="185" y="67"/>
                    <a:pt x="194" y="44"/>
                  </a:cubicBezTo>
                  <a:close/>
                </a:path>
              </a:pathLst>
            </a:custGeom>
            <a:solidFill>
              <a:srgbClr val="ABA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0" name="Freeform 33"/>
            <p:cNvSpPr>
              <a:spLocks/>
            </p:cNvSpPr>
            <p:nvPr/>
          </p:nvSpPr>
          <p:spPr bwMode="auto">
            <a:xfrm>
              <a:off x="1650" y="1929"/>
              <a:ext cx="277" cy="244"/>
            </a:xfrm>
            <a:custGeom>
              <a:avLst/>
              <a:gdLst>
                <a:gd name="T0" fmla="*/ 10692 w 192"/>
                <a:gd name="T1" fmla="*/ 17657 h 159"/>
                <a:gd name="T2" fmla="*/ 10817 w 192"/>
                <a:gd name="T3" fmla="*/ 4203 h 159"/>
                <a:gd name="T4" fmla="*/ 2380 w 192"/>
                <a:gd name="T5" fmla="*/ 798 h 159"/>
                <a:gd name="T6" fmla="*/ 10692 w 192"/>
                <a:gd name="T7" fmla="*/ 17657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59"/>
                <a:gd name="T14" fmla="*/ 192 w 192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59">
                  <a:moveTo>
                    <a:pt x="190" y="159"/>
                  </a:move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83" y="0"/>
                    <a:pt x="42" y="7"/>
                  </a:cubicBezTo>
                  <a:cubicBezTo>
                    <a:pt x="0" y="13"/>
                    <a:pt x="180" y="97"/>
                    <a:pt x="190" y="159"/>
                  </a:cubicBezTo>
                  <a:close/>
                </a:path>
              </a:pathLst>
            </a:custGeom>
            <a:solidFill>
              <a:srgbClr val="C5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1" name="Freeform 34"/>
            <p:cNvSpPr>
              <a:spLocks/>
            </p:cNvSpPr>
            <p:nvPr/>
          </p:nvSpPr>
          <p:spPr bwMode="auto">
            <a:xfrm>
              <a:off x="2032" y="1907"/>
              <a:ext cx="235" cy="391"/>
            </a:xfrm>
            <a:custGeom>
              <a:avLst/>
              <a:gdLst>
                <a:gd name="T0" fmla="*/ 1 w 163"/>
                <a:gd name="T1" fmla="*/ 7478 h 254"/>
                <a:gd name="T2" fmla="*/ 8502 w 163"/>
                <a:gd name="T3" fmla="*/ 4261 h 254"/>
                <a:gd name="T4" fmla="*/ 9125 w 163"/>
                <a:gd name="T5" fmla="*/ 29234 h 254"/>
                <a:gd name="T6" fmla="*/ 0 w 163"/>
                <a:gd name="T7" fmla="*/ 25381 h 254"/>
                <a:gd name="T8" fmla="*/ 1 w 163"/>
                <a:gd name="T9" fmla="*/ 7478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254"/>
                <a:gd name="T17" fmla="*/ 163 w 16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254">
                  <a:moveTo>
                    <a:pt x="1" y="65"/>
                  </a:moveTo>
                  <a:cubicBezTo>
                    <a:pt x="1" y="65"/>
                    <a:pt x="141" y="0"/>
                    <a:pt x="152" y="37"/>
                  </a:cubicBezTo>
                  <a:cubicBezTo>
                    <a:pt x="163" y="73"/>
                    <a:pt x="163" y="254"/>
                    <a:pt x="163" y="25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24" y="95"/>
                    <a:pt x="1" y="65"/>
                  </a:cubicBezTo>
                  <a:close/>
                </a:path>
              </a:pathLst>
            </a:custGeom>
            <a:solidFill>
              <a:srgbClr val="AFA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2" name="Freeform 35"/>
            <p:cNvSpPr>
              <a:spLocks/>
            </p:cNvSpPr>
            <p:nvPr/>
          </p:nvSpPr>
          <p:spPr bwMode="auto">
            <a:xfrm>
              <a:off x="2304" y="1835"/>
              <a:ext cx="139" cy="552"/>
            </a:xfrm>
            <a:custGeom>
              <a:avLst/>
              <a:gdLst>
                <a:gd name="T0" fmla="*/ 5622 w 96"/>
                <a:gd name="T1" fmla="*/ 40780 h 359"/>
                <a:gd name="T2" fmla="*/ 2360 w 96"/>
                <a:gd name="T3" fmla="*/ 36704 h 359"/>
                <a:gd name="T4" fmla="*/ 4615 w 96"/>
                <a:gd name="T5" fmla="*/ 4078 h 359"/>
                <a:gd name="T6" fmla="*/ 5622 w 96"/>
                <a:gd name="T7" fmla="*/ 4078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59"/>
                <a:gd name="T14" fmla="*/ 96 w 96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59">
                  <a:moveTo>
                    <a:pt x="96" y="359"/>
                  </a:moveTo>
                  <a:cubicBezTo>
                    <a:pt x="40" y="323"/>
                    <a:pt x="40" y="323"/>
                    <a:pt x="40" y="323"/>
                  </a:cubicBezTo>
                  <a:cubicBezTo>
                    <a:pt x="40" y="323"/>
                    <a:pt x="0" y="0"/>
                    <a:pt x="79" y="36"/>
                  </a:cubicBezTo>
                  <a:lnTo>
                    <a:pt x="96" y="359"/>
                  </a:lnTo>
                  <a:close/>
                </a:path>
              </a:pathLst>
            </a:custGeom>
            <a:solidFill>
              <a:srgbClr val="706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3" name="Freeform 36"/>
            <p:cNvSpPr>
              <a:spLocks/>
            </p:cNvSpPr>
            <p:nvPr/>
          </p:nvSpPr>
          <p:spPr bwMode="auto">
            <a:xfrm>
              <a:off x="1532" y="1826"/>
              <a:ext cx="111" cy="457"/>
            </a:xfrm>
            <a:custGeom>
              <a:avLst/>
              <a:gdLst>
                <a:gd name="T0" fmla="*/ 1054 w 77"/>
                <a:gd name="T1" fmla="*/ 4592 h 297"/>
                <a:gd name="T2" fmla="*/ 0 w 77"/>
                <a:gd name="T3" fmla="*/ 34004 h 297"/>
                <a:gd name="T4" fmla="*/ 1762 w 77"/>
                <a:gd name="T5" fmla="*/ 32307 h 297"/>
                <a:gd name="T6" fmla="*/ 1054 w 77"/>
                <a:gd name="T7" fmla="*/ 4592 h 2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297"/>
                <a:gd name="T14" fmla="*/ 77 w 77"/>
                <a:gd name="T15" fmla="*/ 297 h 2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297">
                  <a:moveTo>
                    <a:pt x="19" y="40"/>
                  </a:moveTo>
                  <a:cubicBezTo>
                    <a:pt x="0" y="297"/>
                    <a:pt x="0" y="297"/>
                    <a:pt x="0" y="297"/>
                  </a:cubicBezTo>
                  <a:cubicBezTo>
                    <a:pt x="31" y="282"/>
                    <a:pt x="31" y="282"/>
                    <a:pt x="31" y="282"/>
                  </a:cubicBezTo>
                  <a:cubicBezTo>
                    <a:pt x="31" y="282"/>
                    <a:pt x="77" y="0"/>
                    <a:pt x="19" y="40"/>
                  </a:cubicBezTo>
                  <a:close/>
                </a:path>
              </a:pathLst>
            </a:custGeom>
            <a:solidFill>
              <a:srgbClr val="ABA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4" name="Freeform 37"/>
            <p:cNvSpPr>
              <a:spLocks/>
            </p:cNvSpPr>
            <p:nvPr/>
          </p:nvSpPr>
          <p:spPr bwMode="auto">
            <a:xfrm>
              <a:off x="1552" y="2390"/>
              <a:ext cx="72" cy="760"/>
            </a:xfrm>
            <a:custGeom>
              <a:avLst/>
              <a:gdLst>
                <a:gd name="T0" fmla="*/ 2153 w 50"/>
                <a:gd name="T1" fmla="*/ 0 h 494"/>
                <a:gd name="T2" fmla="*/ 0 w 50"/>
                <a:gd name="T3" fmla="*/ 56418 h 494"/>
                <a:gd name="T4" fmla="*/ 2153 w 50"/>
                <a:gd name="T5" fmla="*/ 0 h 494"/>
                <a:gd name="T6" fmla="*/ 0 60000 65536"/>
                <a:gd name="T7" fmla="*/ 0 60000 65536"/>
                <a:gd name="T8" fmla="*/ 0 60000 65536"/>
                <a:gd name="T9" fmla="*/ 0 w 50"/>
                <a:gd name="T10" fmla="*/ 0 h 494"/>
                <a:gd name="T11" fmla="*/ 50 w 50"/>
                <a:gd name="T12" fmla="*/ 494 h 4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494">
                  <a:moveTo>
                    <a:pt x="39" y="0"/>
                  </a:moveTo>
                  <a:cubicBezTo>
                    <a:pt x="0" y="494"/>
                    <a:pt x="0" y="494"/>
                    <a:pt x="0" y="494"/>
                  </a:cubicBezTo>
                  <a:cubicBezTo>
                    <a:pt x="0" y="494"/>
                    <a:pt x="50" y="87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5" name="Freeform 38"/>
            <p:cNvSpPr>
              <a:spLocks/>
            </p:cNvSpPr>
            <p:nvPr/>
          </p:nvSpPr>
          <p:spPr bwMode="auto">
            <a:xfrm>
              <a:off x="1536" y="1748"/>
              <a:ext cx="689" cy="116"/>
            </a:xfrm>
            <a:custGeom>
              <a:avLst/>
              <a:gdLst>
                <a:gd name="T0" fmla="*/ 4636 w 478"/>
                <a:gd name="T1" fmla="*/ 797 h 76"/>
                <a:gd name="T2" fmla="*/ 2190 w 478"/>
                <a:gd name="T3" fmla="*/ 1026 h 76"/>
                <a:gd name="T4" fmla="*/ 791 w 478"/>
                <a:gd name="T5" fmla="*/ 3007 h 76"/>
                <a:gd name="T6" fmla="*/ 117 w 478"/>
                <a:gd name="T7" fmla="*/ 5568 h 76"/>
                <a:gd name="T8" fmla="*/ 1934 w 478"/>
                <a:gd name="T9" fmla="*/ 6311 h 76"/>
                <a:gd name="T10" fmla="*/ 3836 w 478"/>
                <a:gd name="T11" fmla="*/ 7180 h 76"/>
                <a:gd name="T12" fmla="*/ 6656 w 478"/>
                <a:gd name="T13" fmla="*/ 6156 h 76"/>
                <a:gd name="T14" fmla="*/ 13758 w 478"/>
                <a:gd name="T15" fmla="*/ 7331 h 76"/>
                <a:gd name="T16" fmla="*/ 19452 w 478"/>
                <a:gd name="T17" fmla="*/ 7741 h 76"/>
                <a:gd name="T18" fmla="*/ 26675 w 478"/>
                <a:gd name="T19" fmla="*/ 3765 h 76"/>
                <a:gd name="T20" fmla="*/ 25007 w 478"/>
                <a:gd name="T21" fmla="*/ 3765 h 76"/>
                <a:gd name="T22" fmla="*/ 22207 w 478"/>
                <a:gd name="T23" fmla="*/ 4590 h 76"/>
                <a:gd name="T24" fmla="*/ 18922 w 478"/>
                <a:gd name="T25" fmla="*/ 4538 h 76"/>
                <a:gd name="T26" fmla="*/ 12360 w 478"/>
                <a:gd name="T27" fmla="*/ 3823 h 76"/>
                <a:gd name="T28" fmla="*/ 7438 w 478"/>
                <a:gd name="T29" fmla="*/ 1444 h 76"/>
                <a:gd name="T30" fmla="*/ 4551 w 478"/>
                <a:gd name="T31" fmla="*/ 771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8"/>
                <a:gd name="T49" fmla="*/ 0 h 76"/>
                <a:gd name="T50" fmla="*/ 478 w 478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8" h="76">
                  <a:moveTo>
                    <a:pt x="83" y="8"/>
                  </a:moveTo>
                  <a:cubicBezTo>
                    <a:pt x="73" y="0"/>
                    <a:pt x="51" y="6"/>
                    <a:pt x="39" y="10"/>
                  </a:cubicBezTo>
                  <a:cubicBezTo>
                    <a:pt x="26" y="14"/>
                    <a:pt x="21" y="18"/>
                    <a:pt x="14" y="29"/>
                  </a:cubicBezTo>
                  <a:cubicBezTo>
                    <a:pt x="10" y="36"/>
                    <a:pt x="0" y="44"/>
                    <a:pt x="2" y="53"/>
                  </a:cubicBezTo>
                  <a:cubicBezTo>
                    <a:pt x="4" y="63"/>
                    <a:pt x="24" y="58"/>
                    <a:pt x="35" y="60"/>
                  </a:cubicBezTo>
                  <a:cubicBezTo>
                    <a:pt x="47" y="63"/>
                    <a:pt x="56" y="70"/>
                    <a:pt x="69" y="69"/>
                  </a:cubicBezTo>
                  <a:cubicBezTo>
                    <a:pt x="85" y="68"/>
                    <a:pt x="102" y="61"/>
                    <a:pt x="119" y="59"/>
                  </a:cubicBezTo>
                  <a:cubicBezTo>
                    <a:pt x="162" y="56"/>
                    <a:pt x="204" y="64"/>
                    <a:pt x="246" y="70"/>
                  </a:cubicBezTo>
                  <a:cubicBezTo>
                    <a:pt x="279" y="75"/>
                    <a:pt x="315" y="76"/>
                    <a:pt x="348" y="74"/>
                  </a:cubicBezTo>
                  <a:cubicBezTo>
                    <a:pt x="388" y="72"/>
                    <a:pt x="447" y="63"/>
                    <a:pt x="478" y="36"/>
                  </a:cubicBezTo>
                  <a:cubicBezTo>
                    <a:pt x="468" y="35"/>
                    <a:pt x="458" y="35"/>
                    <a:pt x="448" y="36"/>
                  </a:cubicBezTo>
                  <a:cubicBezTo>
                    <a:pt x="431" y="37"/>
                    <a:pt x="415" y="44"/>
                    <a:pt x="398" y="44"/>
                  </a:cubicBezTo>
                  <a:cubicBezTo>
                    <a:pt x="379" y="44"/>
                    <a:pt x="359" y="43"/>
                    <a:pt x="339" y="43"/>
                  </a:cubicBezTo>
                  <a:cubicBezTo>
                    <a:pt x="300" y="43"/>
                    <a:pt x="260" y="44"/>
                    <a:pt x="221" y="37"/>
                  </a:cubicBezTo>
                  <a:cubicBezTo>
                    <a:pt x="191" y="31"/>
                    <a:pt x="162" y="20"/>
                    <a:pt x="133" y="14"/>
                  </a:cubicBezTo>
                  <a:cubicBezTo>
                    <a:pt x="118" y="11"/>
                    <a:pt x="96" y="6"/>
                    <a:pt x="81" y="7"/>
                  </a:cubicBezTo>
                </a:path>
              </a:pathLst>
            </a:custGeom>
            <a:solidFill>
              <a:srgbClr val="5B5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6" name="Freeform 39"/>
            <p:cNvSpPr>
              <a:spLocks/>
            </p:cNvSpPr>
            <p:nvPr/>
          </p:nvSpPr>
          <p:spPr bwMode="auto">
            <a:xfrm>
              <a:off x="2066" y="1757"/>
              <a:ext cx="364" cy="120"/>
            </a:xfrm>
            <a:custGeom>
              <a:avLst/>
              <a:gdLst>
                <a:gd name="T0" fmla="*/ 14404 w 252"/>
                <a:gd name="T1" fmla="*/ 4308 h 78"/>
                <a:gd name="T2" fmla="*/ 11037 w 252"/>
                <a:gd name="T3" fmla="*/ 1060 h 78"/>
                <a:gd name="T4" fmla="*/ 9295 w 252"/>
                <a:gd name="T5" fmla="*/ 448 h 78"/>
                <a:gd name="T6" fmla="*/ 7559 w 252"/>
                <a:gd name="T7" fmla="*/ 3205 h 78"/>
                <a:gd name="T8" fmla="*/ 4076 w 252"/>
                <a:gd name="T9" fmla="*/ 7283 h 78"/>
                <a:gd name="T10" fmla="*/ 0 w 252"/>
                <a:gd name="T11" fmla="*/ 8935 h 78"/>
                <a:gd name="T12" fmla="*/ 8788 w 252"/>
                <a:gd name="T13" fmla="*/ 5808 h 78"/>
                <a:gd name="T14" fmla="*/ 14404 w 252"/>
                <a:gd name="T15" fmla="*/ 4848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78"/>
                <a:gd name="T26" fmla="*/ 252 w 252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78">
                  <a:moveTo>
                    <a:pt x="252" y="38"/>
                  </a:moveTo>
                  <a:cubicBezTo>
                    <a:pt x="246" y="20"/>
                    <a:pt x="209" y="14"/>
                    <a:pt x="193" y="9"/>
                  </a:cubicBezTo>
                  <a:cubicBezTo>
                    <a:pt x="183" y="5"/>
                    <a:pt x="174" y="0"/>
                    <a:pt x="163" y="4"/>
                  </a:cubicBezTo>
                  <a:cubicBezTo>
                    <a:pt x="152" y="8"/>
                    <a:pt x="143" y="22"/>
                    <a:pt x="132" y="28"/>
                  </a:cubicBezTo>
                  <a:cubicBezTo>
                    <a:pt x="111" y="40"/>
                    <a:pt x="94" y="57"/>
                    <a:pt x="71" y="64"/>
                  </a:cubicBezTo>
                  <a:cubicBezTo>
                    <a:pt x="48" y="72"/>
                    <a:pt x="22" y="67"/>
                    <a:pt x="0" y="78"/>
                  </a:cubicBezTo>
                  <a:cubicBezTo>
                    <a:pt x="54" y="77"/>
                    <a:pt x="103" y="66"/>
                    <a:pt x="154" y="51"/>
                  </a:cubicBezTo>
                  <a:cubicBezTo>
                    <a:pt x="182" y="42"/>
                    <a:pt x="224" y="31"/>
                    <a:pt x="252" y="42"/>
                  </a:cubicBezTo>
                </a:path>
              </a:pathLst>
            </a:custGeom>
            <a:solidFill>
              <a:srgbClr val="7F7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7" name="Freeform 40"/>
            <p:cNvSpPr>
              <a:spLocks/>
            </p:cNvSpPr>
            <p:nvPr/>
          </p:nvSpPr>
          <p:spPr bwMode="auto">
            <a:xfrm>
              <a:off x="1621" y="1666"/>
              <a:ext cx="383" cy="52"/>
            </a:xfrm>
            <a:custGeom>
              <a:avLst/>
              <a:gdLst>
                <a:gd name="T0" fmla="*/ 258 w 266"/>
                <a:gd name="T1" fmla="*/ 0 h 34"/>
                <a:gd name="T2" fmla="*/ 3304 w 266"/>
                <a:gd name="T3" fmla="*/ 1471 h 34"/>
                <a:gd name="T4" fmla="*/ 6541 w 266"/>
                <a:gd name="T5" fmla="*/ 2002 h 34"/>
                <a:gd name="T6" fmla="*/ 11000 w 266"/>
                <a:gd name="T7" fmla="*/ 2250 h 34"/>
                <a:gd name="T8" fmla="*/ 14648 w 266"/>
                <a:gd name="T9" fmla="*/ 3655 h 34"/>
                <a:gd name="T10" fmla="*/ 10272 w 266"/>
                <a:gd name="T11" fmla="*/ 2482 h 34"/>
                <a:gd name="T12" fmla="*/ 6541 w 266"/>
                <a:gd name="T13" fmla="*/ 2250 h 34"/>
                <a:gd name="T14" fmla="*/ 3218 w 266"/>
                <a:gd name="T15" fmla="*/ 2250 h 34"/>
                <a:gd name="T16" fmla="*/ 117 w 266"/>
                <a:gd name="T17" fmla="*/ 777 h 34"/>
                <a:gd name="T18" fmla="*/ 168 w 266"/>
                <a:gd name="T19" fmla="*/ 23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34"/>
                <a:gd name="T32" fmla="*/ 266 w 2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34">
                  <a:moveTo>
                    <a:pt x="5" y="0"/>
                  </a:moveTo>
                  <a:cubicBezTo>
                    <a:pt x="23" y="2"/>
                    <a:pt x="41" y="11"/>
                    <a:pt x="60" y="14"/>
                  </a:cubicBezTo>
                  <a:cubicBezTo>
                    <a:pt x="79" y="17"/>
                    <a:pt x="99" y="17"/>
                    <a:pt x="119" y="19"/>
                  </a:cubicBezTo>
                  <a:cubicBezTo>
                    <a:pt x="146" y="22"/>
                    <a:pt x="172" y="16"/>
                    <a:pt x="199" y="21"/>
                  </a:cubicBezTo>
                  <a:cubicBezTo>
                    <a:pt x="221" y="25"/>
                    <a:pt x="244" y="28"/>
                    <a:pt x="266" y="34"/>
                  </a:cubicBezTo>
                  <a:cubicBezTo>
                    <a:pt x="240" y="33"/>
                    <a:pt x="212" y="26"/>
                    <a:pt x="186" y="23"/>
                  </a:cubicBezTo>
                  <a:cubicBezTo>
                    <a:pt x="163" y="21"/>
                    <a:pt x="142" y="21"/>
                    <a:pt x="119" y="21"/>
                  </a:cubicBezTo>
                  <a:cubicBezTo>
                    <a:pt x="99" y="21"/>
                    <a:pt x="78" y="22"/>
                    <a:pt x="58" y="21"/>
                  </a:cubicBezTo>
                  <a:cubicBezTo>
                    <a:pt x="38" y="20"/>
                    <a:pt x="21" y="8"/>
                    <a:pt x="2" y="7"/>
                  </a:cubicBezTo>
                  <a:cubicBezTo>
                    <a:pt x="0" y="3"/>
                    <a:pt x="3" y="3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Freeform 41"/>
            <p:cNvSpPr>
              <a:spLocks/>
            </p:cNvSpPr>
            <p:nvPr/>
          </p:nvSpPr>
          <p:spPr bwMode="auto">
            <a:xfrm>
              <a:off x="1622" y="1815"/>
              <a:ext cx="404" cy="62"/>
            </a:xfrm>
            <a:custGeom>
              <a:avLst/>
              <a:gdLst>
                <a:gd name="T0" fmla="*/ 0 w 280"/>
                <a:gd name="T1" fmla="*/ 0 h 40"/>
                <a:gd name="T2" fmla="*/ 8024 w 280"/>
                <a:gd name="T3" fmla="*/ 2730 h 40"/>
                <a:gd name="T4" fmla="*/ 15789 w 280"/>
                <a:gd name="T5" fmla="*/ 3464 h 40"/>
                <a:gd name="T6" fmla="*/ 0 w 28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40"/>
                <a:gd name="T14" fmla="*/ 280 w 28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40">
                  <a:moveTo>
                    <a:pt x="0" y="0"/>
                  </a:moveTo>
                  <a:cubicBezTo>
                    <a:pt x="47" y="5"/>
                    <a:pt x="95" y="15"/>
                    <a:pt x="142" y="22"/>
                  </a:cubicBezTo>
                  <a:cubicBezTo>
                    <a:pt x="184" y="28"/>
                    <a:pt x="240" y="13"/>
                    <a:pt x="280" y="28"/>
                  </a:cubicBezTo>
                  <a:cubicBezTo>
                    <a:pt x="193" y="40"/>
                    <a:pt x="79" y="2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Freeform 42"/>
            <p:cNvSpPr>
              <a:spLocks/>
            </p:cNvSpPr>
            <p:nvPr/>
          </p:nvSpPr>
          <p:spPr bwMode="auto">
            <a:xfrm>
              <a:off x="1696" y="1828"/>
              <a:ext cx="98" cy="127"/>
            </a:xfrm>
            <a:custGeom>
              <a:avLst/>
              <a:gdLst>
                <a:gd name="T0" fmla="*/ 1934 w 68"/>
                <a:gd name="T1" fmla="*/ 964 h 83"/>
                <a:gd name="T2" fmla="*/ 1342 w 68"/>
                <a:gd name="T3" fmla="*/ 7262 h 83"/>
                <a:gd name="T4" fmla="*/ 3512 w 68"/>
                <a:gd name="T5" fmla="*/ 1627 h 83"/>
                <a:gd name="T6" fmla="*/ 1764 w 68"/>
                <a:gd name="T7" fmla="*/ 63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83"/>
                <a:gd name="T14" fmla="*/ 68 w 68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83">
                  <a:moveTo>
                    <a:pt x="35" y="9"/>
                  </a:moveTo>
                  <a:cubicBezTo>
                    <a:pt x="0" y="0"/>
                    <a:pt x="2" y="55"/>
                    <a:pt x="24" y="67"/>
                  </a:cubicBezTo>
                  <a:cubicBezTo>
                    <a:pt x="52" y="83"/>
                    <a:pt x="68" y="39"/>
                    <a:pt x="63" y="15"/>
                  </a:cubicBezTo>
                  <a:cubicBezTo>
                    <a:pt x="53" y="10"/>
                    <a:pt x="43" y="9"/>
                    <a:pt x="3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Freeform 43"/>
            <p:cNvSpPr>
              <a:spLocks/>
            </p:cNvSpPr>
            <p:nvPr/>
          </p:nvSpPr>
          <p:spPr bwMode="auto">
            <a:xfrm>
              <a:off x="1692" y="1691"/>
              <a:ext cx="79" cy="144"/>
            </a:xfrm>
            <a:custGeom>
              <a:avLst/>
              <a:gdLst>
                <a:gd name="T0" fmla="*/ 1446 w 55"/>
                <a:gd name="T1" fmla="*/ 0 h 94"/>
                <a:gd name="T2" fmla="*/ 529 w 55"/>
                <a:gd name="T3" fmla="*/ 4911 h 94"/>
                <a:gd name="T4" fmla="*/ 1271 w 55"/>
                <a:gd name="T5" fmla="*/ 7341 h 94"/>
                <a:gd name="T6" fmla="*/ 1242 w 55"/>
                <a:gd name="T7" fmla="*/ 10279 h 94"/>
                <a:gd name="T8" fmla="*/ 1784 w 55"/>
                <a:gd name="T9" fmla="*/ 5921 h 94"/>
                <a:gd name="T10" fmla="*/ 1446 w 55"/>
                <a:gd name="T11" fmla="*/ 363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94"/>
                <a:gd name="T20" fmla="*/ 55 w 55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94">
                  <a:moveTo>
                    <a:pt x="27" y="0"/>
                  </a:moveTo>
                  <a:cubicBezTo>
                    <a:pt x="0" y="2"/>
                    <a:pt x="4" y="28"/>
                    <a:pt x="10" y="45"/>
                  </a:cubicBezTo>
                  <a:cubicBezTo>
                    <a:pt x="14" y="55"/>
                    <a:pt x="21" y="54"/>
                    <a:pt x="24" y="67"/>
                  </a:cubicBezTo>
                  <a:cubicBezTo>
                    <a:pt x="26" y="77"/>
                    <a:pt x="14" y="81"/>
                    <a:pt x="23" y="94"/>
                  </a:cubicBezTo>
                  <a:cubicBezTo>
                    <a:pt x="20" y="75"/>
                    <a:pt x="38" y="69"/>
                    <a:pt x="33" y="54"/>
                  </a:cubicBezTo>
                  <a:cubicBezTo>
                    <a:pt x="55" y="41"/>
                    <a:pt x="49" y="9"/>
                    <a:pt x="2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1" name="Freeform 44"/>
            <p:cNvSpPr>
              <a:spLocks/>
            </p:cNvSpPr>
            <p:nvPr/>
          </p:nvSpPr>
          <p:spPr bwMode="auto">
            <a:xfrm>
              <a:off x="1559" y="3237"/>
              <a:ext cx="384" cy="123"/>
            </a:xfrm>
            <a:custGeom>
              <a:avLst/>
              <a:gdLst>
                <a:gd name="T0" fmla="*/ 244 w 266"/>
                <a:gd name="T1" fmla="*/ 366 h 80"/>
                <a:gd name="T2" fmla="*/ 3983 w 266"/>
                <a:gd name="T3" fmla="*/ 1693 h 80"/>
                <a:gd name="T4" fmla="*/ 7957 w 266"/>
                <a:gd name="T5" fmla="*/ 3558 h 80"/>
                <a:gd name="T6" fmla="*/ 11487 w 266"/>
                <a:gd name="T7" fmla="*/ 5998 h 80"/>
                <a:gd name="T8" fmla="*/ 15084 w 266"/>
                <a:gd name="T9" fmla="*/ 9074 h 80"/>
                <a:gd name="T10" fmla="*/ 11096 w 266"/>
                <a:gd name="T11" fmla="*/ 6581 h 80"/>
                <a:gd name="T12" fmla="*/ 7183 w 266"/>
                <a:gd name="T13" fmla="*/ 4077 h 80"/>
                <a:gd name="T14" fmla="*/ 3534 w 266"/>
                <a:gd name="T15" fmla="*/ 2603 h 80"/>
                <a:gd name="T16" fmla="*/ 0 w 266"/>
                <a:gd name="T17" fmla="*/ 866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80"/>
                <a:gd name="T29" fmla="*/ 266 w 26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80">
                  <a:moveTo>
                    <a:pt x="4" y="3"/>
                  </a:moveTo>
                  <a:cubicBezTo>
                    <a:pt x="24" y="0"/>
                    <a:pt x="51" y="11"/>
                    <a:pt x="70" y="15"/>
                  </a:cubicBezTo>
                  <a:cubicBezTo>
                    <a:pt x="94" y="20"/>
                    <a:pt x="118" y="24"/>
                    <a:pt x="140" y="31"/>
                  </a:cubicBezTo>
                  <a:cubicBezTo>
                    <a:pt x="162" y="38"/>
                    <a:pt x="181" y="48"/>
                    <a:pt x="202" y="53"/>
                  </a:cubicBezTo>
                  <a:cubicBezTo>
                    <a:pt x="225" y="59"/>
                    <a:pt x="249" y="63"/>
                    <a:pt x="266" y="80"/>
                  </a:cubicBezTo>
                  <a:cubicBezTo>
                    <a:pt x="245" y="80"/>
                    <a:pt x="216" y="63"/>
                    <a:pt x="195" y="58"/>
                  </a:cubicBezTo>
                  <a:cubicBezTo>
                    <a:pt x="172" y="52"/>
                    <a:pt x="148" y="44"/>
                    <a:pt x="127" y="36"/>
                  </a:cubicBezTo>
                  <a:cubicBezTo>
                    <a:pt x="107" y="28"/>
                    <a:pt x="84" y="24"/>
                    <a:pt x="62" y="23"/>
                  </a:cubicBezTo>
                  <a:cubicBezTo>
                    <a:pt x="43" y="22"/>
                    <a:pt x="14" y="24"/>
                    <a:pt x="0" y="8"/>
                  </a:cubicBezTo>
                </a:path>
              </a:pathLst>
            </a:custGeom>
            <a:solidFill>
              <a:srgbClr val="706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Freeform 45"/>
            <p:cNvSpPr>
              <a:spLocks/>
            </p:cNvSpPr>
            <p:nvPr/>
          </p:nvSpPr>
          <p:spPr bwMode="auto">
            <a:xfrm>
              <a:off x="1974" y="3288"/>
              <a:ext cx="309" cy="63"/>
            </a:xfrm>
            <a:custGeom>
              <a:avLst/>
              <a:gdLst>
                <a:gd name="T0" fmla="*/ 244 w 214"/>
                <a:gd name="T1" fmla="*/ 4470 h 41"/>
                <a:gd name="T2" fmla="*/ 5963 w 214"/>
                <a:gd name="T3" fmla="*/ 1690 h 41"/>
                <a:gd name="T4" fmla="*/ 9459 w 214"/>
                <a:gd name="T5" fmla="*/ 864 h 41"/>
                <a:gd name="T6" fmla="*/ 12172 w 214"/>
                <a:gd name="T7" fmla="*/ 366 h 41"/>
                <a:gd name="T8" fmla="*/ 8980 w 214"/>
                <a:gd name="T9" fmla="*/ 1500 h 41"/>
                <a:gd name="T10" fmla="*/ 5922 w 214"/>
                <a:gd name="T11" fmla="*/ 2328 h 41"/>
                <a:gd name="T12" fmla="*/ 2592 w 214"/>
                <a:gd name="T13" fmla="*/ 3723 h 41"/>
                <a:gd name="T14" fmla="*/ 0 w 214"/>
                <a:gd name="T15" fmla="*/ 4633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41"/>
                <a:gd name="T26" fmla="*/ 214 w 214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41">
                  <a:moveTo>
                    <a:pt x="4" y="40"/>
                  </a:moveTo>
                  <a:cubicBezTo>
                    <a:pt x="36" y="25"/>
                    <a:pt x="70" y="20"/>
                    <a:pt x="105" y="15"/>
                  </a:cubicBezTo>
                  <a:cubicBezTo>
                    <a:pt x="125" y="12"/>
                    <a:pt x="146" y="10"/>
                    <a:pt x="166" y="8"/>
                  </a:cubicBezTo>
                  <a:cubicBezTo>
                    <a:pt x="181" y="7"/>
                    <a:pt x="202" y="0"/>
                    <a:pt x="214" y="3"/>
                  </a:cubicBezTo>
                  <a:cubicBezTo>
                    <a:pt x="194" y="2"/>
                    <a:pt x="177" y="11"/>
                    <a:pt x="158" y="13"/>
                  </a:cubicBezTo>
                  <a:cubicBezTo>
                    <a:pt x="140" y="15"/>
                    <a:pt x="122" y="17"/>
                    <a:pt x="104" y="21"/>
                  </a:cubicBezTo>
                  <a:cubicBezTo>
                    <a:pt x="85" y="24"/>
                    <a:pt x="65" y="29"/>
                    <a:pt x="46" y="33"/>
                  </a:cubicBezTo>
                  <a:cubicBezTo>
                    <a:pt x="30" y="36"/>
                    <a:pt x="14" y="32"/>
                    <a:pt x="0" y="41"/>
                  </a:cubicBezTo>
                </a:path>
              </a:pathLst>
            </a:custGeom>
            <a:solidFill>
              <a:srgbClr val="5B5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Freeform 46"/>
            <p:cNvSpPr>
              <a:spLocks/>
            </p:cNvSpPr>
            <p:nvPr/>
          </p:nvSpPr>
          <p:spPr bwMode="auto">
            <a:xfrm>
              <a:off x="2348" y="3148"/>
              <a:ext cx="138" cy="106"/>
            </a:xfrm>
            <a:custGeom>
              <a:avLst/>
              <a:gdLst>
                <a:gd name="T0" fmla="*/ 0 w 96"/>
                <a:gd name="T1" fmla="*/ 7750 h 69"/>
                <a:gd name="T2" fmla="*/ 5201 w 96"/>
                <a:gd name="T3" fmla="*/ 0 h 69"/>
                <a:gd name="T4" fmla="*/ 0 w 96"/>
                <a:gd name="T5" fmla="*/ 7531 h 69"/>
                <a:gd name="T6" fmla="*/ 0 60000 65536"/>
                <a:gd name="T7" fmla="*/ 0 60000 65536"/>
                <a:gd name="T8" fmla="*/ 0 60000 65536"/>
                <a:gd name="T9" fmla="*/ 0 w 96"/>
                <a:gd name="T10" fmla="*/ 0 h 69"/>
                <a:gd name="T11" fmla="*/ 96 w 96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9">
                  <a:moveTo>
                    <a:pt x="0" y="69"/>
                  </a:moveTo>
                  <a:cubicBezTo>
                    <a:pt x="29" y="43"/>
                    <a:pt x="80" y="41"/>
                    <a:pt x="96" y="0"/>
                  </a:cubicBezTo>
                  <a:cubicBezTo>
                    <a:pt x="74" y="27"/>
                    <a:pt x="21" y="38"/>
                    <a:pt x="0" y="67"/>
                  </a:cubicBezTo>
                </a:path>
              </a:pathLst>
            </a:custGeom>
            <a:solidFill>
              <a:srgbClr val="5B5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4" name="Freeform 47"/>
            <p:cNvSpPr>
              <a:spLocks/>
            </p:cNvSpPr>
            <p:nvPr/>
          </p:nvSpPr>
          <p:spPr bwMode="auto">
            <a:xfrm>
              <a:off x="1461" y="3154"/>
              <a:ext cx="91" cy="99"/>
            </a:xfrm>
            <a:custGeom>
              <a:avLst/>
              <a:gdLst>
                <a:gd name="T0" fmla="*/ 0 w 63"/>
                <a:gd name="T1" fmla="*/ 0 h 64"/>
                <a:gd name="T2" fmla="*/ 1184 w 63"/>
                <a:gd name="T3" fmla="*/ 2879 h 64"/>
                <a:gd name="T4" fmla="*/ 2292 w 63"/>
                <a:gd name="T5" fmla="*/ 4427 h 64"/>
                <a:gd name="T6" fmla="*/ 3225 w 63"/>
                <a:gd name="T7" fmla="*/ 5315 h 64"/>
                <a:gd name="T8" fmla="*/ 3578 w 63"/>
                <a:gd name="T9" fmla="*/ 7789 h 64"/>
                <a:gd name="T10" fmla="*/ 2597 w 63"/>
                <a:gd name="T11" fmla="*/ 6008 h 64"/>
                <a:gd name="T12" fmla="*/ 1498 w 63"/>
                <a:gd name="T13" fmla="*/ 3728 h 64"/>
                <a:gd name="T14" fmla="*/ 117 w 63"/>
                <a:gd name="T15" fmla="*/ 258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4"/>
                <a:gd name="T26" fmla="*/ 63 w 63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4">
                  <a:moveTo>
                    <a:pt x="0" y="0"/>
                  </a:moveTo>
                  <a:cubicBezTo>
                    <a:pt x="2" y="8"/>
                    <a:pt x="15" y="18"/>
                    <a:pt x="21" y="24"/>
                  </a:cubicBezTo>
                  <a:cubicBezTo>
                    <a:pt x="27" y="30"/>
                    <a:pt x="32" y="33"/>
                    <a:pt x="40" y="36"/>
                  </a:cubicBezTo>
                  <a:cubicBezTo>
                    <a:pt x="45" y="37"/>
                    <a:pt x="54" y="40"/>
                    <a:pt x="57" y="44"/>
                  </a:cubicBezTo>
                  <a:cubicBezTo>
                    <a:pt x="61" y="49"/>
                    <a:pt x="61" y="59"/>
                    <a:pt x="63" y="64"/>
                  </a:cubicBezTo>
                  <a:cubicBezTo>
                    <a:pt x="56" y="61"/>
                    <a:pt x="51" y="54"/>
                    <a:pt x="46" y="49"/>
                  </a:cubicBezTo>
                  <a:cubicBezTo>
                    <a:pt x="40" y="42"/>
                    <a:pt x="33" y="37"/>
                    <a:pt x="26" y="31"/>
                  </a:cubicBezTo>
                  <a:cubicBezTo>
                    <a:pt x="16" y="23"/>
                    <a:pt x="9" y="12"/>
                    <a:pt x="2" y="2"/>
                  </a:cubicBezTo>
                </a:path>
              </a:pathLst>
            </a:custGeom>
            <a:solidFill>
              <a:srgbClr val="5B5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5" name="Freeform 48"/>
            <p:cNvSpPr>
              <a:spLocks/>
            </p:cNvSpPr>
            <p:nvPr/>
          </p:nvSpPr>
          <p:spPr bwMode="auto">
            <a:xfrm>
              <a:off x="1742" y="1915"/>
              <a:ext cx="213" cy="114"/>
            </a:xfrm>
            <a:custGeom>
              <a:avLst/>
              <a:gdLst>
                <a:gd name="T0" fmla="*/ 0 w 148"/>
                <a:gd name="T1" fmla="*/ 2394 h 74"/>
                <a:gd name="T2" fmla="*/ 2591 w 148"/>
                <a:gd name="T3" fmla="*/ 157 h 74"/>
                <a:gd name="T4" fmla="*/ 5003 w 148"/>
                <a:gd name="T5" fmla="*/ 833 h 74"/>
                <a:gd name="T6" fmla="*/ 7285 w 148"/>
                <a:gd name="T7" fmla="*/ 3240 h 74"/>
                <a:gd name="T8" fmla="*/ 7662 w 148"/>
                <a:gd name="T9" fmla="*/ 8584 h 74"/>
                <a:gd name="T10" fmla="*/ 4656 w 148"/>
                <a:gd name="T11" fmla="*/ 886 h 74"/>
                <a:gd name="T12" fmla="*/ 2415 w 148"/>
                <a:gd name="T13" fmla="*/ 1365 h 74"/>
                <a:gd name="T14" fmla="*/ 1923 w 148"/>
                <a:gd name="T15" fmla="*/ 1108 h 74"/>
                <a:gd name="T16" fmla="*/ 1518 w 148"/>
                <a:gd name="T17" fmla="*/ 2103 h 74"/>
                <a:gd name="T18" fmla="*/ 256 w 148"/>
                <a:gd name="T19" fmla="*/ 2178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74"/>
                <a:gd name="T32" fmla="*/ 148 w 148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74">
                  <a:moveTo>
                    <a:pt x="0" y="21"/>
                  </a:moveTo>
                  <a:cubicBezTo>
                    <a:pt x="21" y="25"/>
                    <a:pt x="28" y="0"/>
                    <a:pt x="47" y="1"/>
                  </a:cubicBezTo>
                  <a:cubicBezTo>
                    <a:pt x="61" y="1"/>
                    <a:pt x="77" y="4"/>
                    <a:pt x="91" y="7"/>
                  </a:cubicBezTo>
                  <a:cubicBezTo>
                    <a:pt x="107" y="10"/>
                    <a:pt x="122" y="14"/>
                    <a:pt x="133" y="28"/>
                  </a:cubicBezTo>
                  <a:cubicBezTo>
                    <a:pt x="141" y="39"/>
                    <a:pt x="148" y="61"/>
                    <a:pt x="140" y="74"/>
                  </a:cubicBezTo>
                  <a:cubicBezTo>
                    <a:pt x="143" y="39"/>
                    <a:pt x="119" y="10"/>
                    <a:pt x="85" y="8"/>
                  </a:cubicBezTo>
                  <a:cubicBezTo>
                    <a:pt x="71" y="8"/>
                    <a:pt x="58" y="11"/>
                    <a:pt x="44" y="12"/>
                  </a:cubicBezTo>
                  <a:cubicBezTo>
                    <a:pt x="41" y="12"/>
                    <a:pt x="39" y="9"/>
                    <a:pt x="35" y="10"/>
                  </a:cubicBezTo>
                  <a:cubicBezTo>
                    <a:pt x="34" y="10"/>
                    <a:pt x="31" y="17"/>
                    <a:pt x="28" y="18"/>
                  </a:cubicBezTo>
                  <a:cubicBezTo>
                    <a:pt x="21" y="22"/>
                    <a:pt x="11" y="22"/>
                    <a:pt x="5" y="19"/>
                  </a:cubicBezTo>
                </a:path>
              </a:pathLst>
            </a:custGeom>
            <a:solidFill>
              <a:srgbClr val="5B5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6" name="Freeform 49"/>
            <p:cNvSpPr>
              <a:spLocks/>
            </p:cNvSpPr>
            <p:nvPr/>
          </p:nvSpPr>
          <p:spPr bwMode="auto">
            <a:xfrm>
              <a:off x="1966" y="1851"/>
              <a:ext cx="357" cy="50"/>
            </a:xfrm>
            <a:custGeom>
              <a:avLst/>
              <a:gdLst>
                <a:gd name="T0" fmla="*/ 13641 w 248"/>
                <a:gd name="T1" fmla="*/ 0 h 33"/>
                <a:gd name="T2" fmla="*/ 10349 w 248"/>
                <a:gd name="T3" fmla="*/ 1639 h 33"/>
                <a:gd name="T4" fmla="*/ 6992 w 248"/>
                <a:gd name="T5" fmla="*/ 2445 h 33"/>
                <a:gd name="T6" fmla="*/ 0 w 248"/>
                <a:gd name="T7" fmla="*/ 3194 h 33"/>
                <a:gd name="T8" fmla="*/ 3389 w 248"/>
                <a:gd name="T9" fmla="*/ 2483 h 33"/>
                <a:gd name="T10" fmla="*/ 6708 w 248"/>
                <a:gd name="T11" fmla="*/ 2214 h 33"/>
                <a:gd name="T12" fmla="*/ 13140 w 248"/>
                <a:gd name="T13" fmla="*/ 21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8"/>
                <a:gd name="T22" fmla="*/ 0 h 33"/>
                <a:gd name="T23" fmla="*/ 248 w 24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8" h="33">
                  <a:moveTo>
                    <a:pt x="248" y="0"/>
                  </a:moveTo>
                  <a:cubicBezTo>
                    <a:pt x="229" y="2"/>
                    <a:pt x="209" y="14"/>
                    <a:pt x="188" y="17"/>
                  </a:cubicBezTo>
                  <a:cubicBezTo>
                    <a:pt x="167" y="20"/>
                    <a:pt x="148" y="24"/>
                    <a:pt x="127" y="25"/>
                  </a:cubicBezTo>
                  <a:cubicBezTo>
                    <a:pt x="84" y="27"/>
                    <a:pt x="43" y="33"/>
                    <a:pt x="0" y="33"/>
                  </a:cubicBezTo>
                  <a:cubicBezTo>
                    <a:pt x="21" y="32"/>
                    <a:pt x="41" y="27"/>
                    <a:pt x="62" y="26"/>
                  </a:cubicBezTo>
                  <a:cubicBezTo>
                    <a:pt x="82" y="25"/>
                    <a:pt x="102" y="24"/>
                    <a:pt x="122" y="23"/>
                  </a:cubicBezTo>
                  <a:cubicBezTo>
                    <a:pt x="161" y="19"/>
                    <a:pt x="198" y="2"/>
                    <a:pt x="239" y="2"/>
                  </a:cubicBezTo>
                </a:path>
              </a:pathLst>
            </a:custGeom>
            <a:solidFill>
              <a:srgbClr val="5B5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7" name="Freeform 50"/>
            <p:cNvSpPr>
              <a:spLocks/>
            </p:cNvSpPr>
            <p:nvPr/>
          </p:nvSpPr>
          <p:spPr bwMode="auto">
            <a:xfrm>
              <a:off x="2382" y="1821"/>
              <a:ext cx="72" cy="94"/>
            </a:xfrm>
            <a:custGeom>
              <a:avLst/>
              <a:gdLst>
                <a:gd name="T0" fmla="*/ 0 w 50"/>
                <a:gd name="T1" fmla="*/ 373 h 61"/>
                <a:gd name="T2" fmla="*/ 2153 w 50"/>
                <a:gd name="T3" fmla="*/ 1900 h 61"/>
                <a:gd name="T4" fmla="*/ 2648 w 50"/>
                <a:gd name="T5" fmla="*/ 7101 h 61"/>
                <a:gd name="T6" fmla="*/ 117 w 50"/>
                <a:gd name="T7" fmla="*/ 373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61"/>
                <a:gd name="T14" fmla="*/ 50 w 50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61">
                  <a:moveTo>
                    <a:pt x="0" y="3"/>
                  </a:moveTo>
                  <a:cubicBezTo>
                    <a:pt x="16" y="7"/>
                    <a:pt x="28" y="0"/>
                    <a:pt x="39" y="16"/>
                  </a:cubicBezTo>
                  <a:cubicBezTo>
                    <a:pt x="50" y="31"/>
                    <a:pt x="46" y="45"/>
                    <a:pt x="48" y="61"/>
                  </a:cubicBezTo>
                  <a:cubicBezTo>
                    <a:pt x="43" y="34"/>
                    <a:pt x="27" y="14"/>
                    <a:pt x="2" y="3"/>
                  </a:cubicBezTo>
                </a:path>
              </a:pathLst>
            </a:custGeom>
            <a:solidFill>
              <a:srgbClr val="5B5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68" name="Oval 51"/>
            <p:cNvSpPr>
              <a:spLocks noChangeArrowheads="1"/>
            </p:cNvSpPr>
            <p:nvPr/>
          </p:nvSpPr>
          <p:spPr bwMode="auto">
            <a:xfrm>
              <a:off x="1950" y="1226"/>
              <a:ext cx="62" cy="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69" name="Oval 52"/>
            <p:cNvSpPr>
              <a:spLocks noChangeArrowheads="1"/>
            </p:cNvSpPr>
            <p:nvPr/>
          </p:nvSpPr>
          <p:spPr bwMode="auto">
            <a:xfrm>
              <a:off x="1953" y="1231"/>
              <a:ext cx="56" cy="15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70" name="Freeform 53"/>
            <p:cNvSpPr>
              <a:spLocks/>
            </p:cNvSpPr>
            <p:nvPr/>
          </p:nvSpPr>
          <p:spPr bwMode="auto">
            <a:xfrm>
              <a:off x="1948" y="1223"/>
              <a:ext cx="65" cy="13"/>
            </a:xfrm>
            <a:custGeom>
              <a:avLst/>
              <a:gdLst>
                <a:gd name="T0" fmla="*/ 0 w 45"/>
                <a:gd name="T1" fmla="*/ 1394 h 8"/>
                <a:gd name="T2" fmla="*/ 1245 w 45"/>
                <a:gd name="T3" fmla="*/ 236 h 8"/>
                <a:gd name="T4" fmla="*/ 2574 w 45"/>
                <a:gd name="T5" fmla="*/ 1648 h 8"/>
                <a:gd name="T6" fmla="*/ 1245 w 45"/>
                <a:gd name="T7" fmla="*/ 0 h 8"/>
                <a:gd name="T8" fmla="*/ 0 w 45"/>
                <a:gd name="T9" fmla="*/ 139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8"/>
                <a:gd name="T17" fmla="*/ 45 w 4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8">
                  <a:moveTo>
                    <a:pt x="0" y="7"/>
                  </a:moveTo>
                  <a:cubicBezTo>
                    <a:pt x="0" y="7"/>
                    <a:pt x="4" y="1"/>
                    <a:pt x="22" y="1"/>
                  </a:cubicBezTo>
                  <a:cubicBezTo>
                    <a:pt x="41" y="1"/>
                    <a:pt x="45" y="8"/>
                    <a:pt x="45" y="8"/>
                  </a:cubicBezTo>
                  <a:cubicBezTo>
                    <a:pt x="45" y="8"/>
                    <a:pt x="43" y="1"/>
                    <a:pt x="22" y="0"/>
                  </a:cubicBezTo>
                  <a:cubicBezTo>
                    <a:pt x="2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1" name="Oval 54"/>
            <p:cNvSpPr>
              <a:spLocks noChangeArrowheads="1"/>
            </p:cNvSpPr>
            <p:nvPr/>
          </p:nvSpPr>
          <p:spPr bwMode="auto">
            <a:xfrm>
              <a:off x="1852" y="1233"/>
              <a:ext cx="63" cy="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72" name="Oval 55"/>
            <p:cNvSpPr>
              <a:spLocks noChangeArrowheads="1"/>
            </p:cNvSpPr>
            <p:nvPr/>
          </p:nvSpPr>
          <p:spPr bwMode="auto">
            <a:xfrm>
              <a:off x="1856" y="1237"/>
              <a:ext cx="56" cy="16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73" name="Freeform 56"/>
            <p:cNvSpPr>
              <a:spLocks/>
            </p:cNvSpPr>
            <p:nvPr/>
          </p:nvSpPr>
          <p:spPr bwMode="auto">
            <a:xfrm>
              <a:off x="1852" y="1230"/>
              <a:ext cx="63" cy="12"/>
            </a:xfrm>
            <a:custGeom>
              <a:avLst/>
              <a:gdLst>
                <a:gd name="T0" fmla="*/ 0 w 44"/>
                <a:gd name="T1" fmla="*/ 558 h 8"/>
                <a:gd name="T2" fmla="*/ 1171 w 44"/>
                <a:gd name="T3" fmla="*/ 102 h 8"/>
                <a:gd name="T4" fmla="*/ 2282 w 44"/>
                <a:gd name="T5" fmla="*/ 687 h 8"/>
                <a:gd name="T6" fmla="*/ 1171 w 44"/>
                <a:gd name="T7" fmla="*/ 0 h 8"/>
                <a:gd name="T8" fmla="*/ 0 w 44"/>
                <a:gd name="T9" fmla="*/ 55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"/>
                <a:gd name="T17" fmla="*/ 44 w 4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">
                  <a:moveTo>
                    <a:pt x="0" y="7"/>
                  </a:moveTo>
                  <a:cubicBezTo>
                    <a:pt x="0" y="7"/>
                    <a:pt x="3" y="1"/>
                    <a:pt x="22" y="1"/>
                  </a:cubicBezTo>
                  <a:cubicBezTo>
                    <a:pt x="40" y="1"/>
                    <a:pt x="44" y="8"/>
                    <a:pt x="44" y="8"/>
                  </a:cubicBezTo>
                  <a:cubicBezTo>
                    <a:pt x="44" y="8"/>
                    <a:pt x="42" y="1"/>
                    <a:pt x="22" y="0"/>
                  </a:cubicBezTo>
                  <a:cubicBezTo>
                    <a:pt x="2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4" name="Oval 57"/>
            <p:cNvSpPr>
              <a:spLocks noChangeArrowheads="1"/>
            </p:cNvSpPr>
            <p:nvPr/>
          </p:nvSpPr>
          <p:spPr bwMode="auto">
            <a:xfrm>
              <a:off x="1765" y="1240"/>
              <a:ext cx="64" cy="2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75" name="Oval 58"/>
            <p:cNvSpPr>
              <a:spLocks noChangeArrowheads="1"/>
            </p:cNvSpPr>
            <p:nvPr/>
          </p:nvSpPr>
          <p:spPr bwMode="auto">
            <a:xfrm>
              <a:off x="1768" y="1245"/>
              <a:ext cx="58" cy="15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76" name="Freeform 59"/>
            <p:cNvSpPr>
              <a:spLocks/>
            </p:cNvSpPr>
            <p:nvPr/>
          </p:nvSpPr>
          <p:spPr bwMode="auto">
            <a:xfrm>
              <a:off x="1765" y="1237"/>
              <a:ext cx="64" cy="13"/>
            </a:xfrm>
            <a:custGeom>
              <a:avLst/>
              <a:gdLst>
                <a:gd name="T0" fmla="*/ 0 w 44"/>
                <a:gd name="T1" fmla="*/ 1648 h 8"/>
                <a:gd name="T2" fmla="*/ 1360 w 44"/>
                <a:gd name="T3" fmla="*/ 384 h 8"/>
                <a:gd name="T4" fmla="*/ 2705 w 44"/>
                <a:gd name="T5" fmla="*/ 1648 h 8"/>
                <a:gd name="T6" fmla="*/ 1360 w 44"/>
                <a:gd name="T7" fmla="*/ 236 h 8"/>
                <a:gd name="T8" fmla="*/ 0 w 44"/>
                <a:gd name="T9" fmla="*/ 164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"/>
                <a:gd name="T17" fmla="*/ 44 w 4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">
                  <a:moveTo>
                    <a:pt x="0" y="8"/>
                  </a:moveTo>
                  <a:cubicBezTo>
                    <a:pt x="0" y="8"/>
                    <a:pt x="3" y="2"/>
                    <a:pt x="22" y="2"/>
                  </a:cubicBezTo>
                  <a:cubicBezTo>
                    <a:pt x="40" y="2"/>
                    <a:pt x="44" y="8"/>
                    <a:pt x="44" y="8"/>
                  </a:cubicBezTo>
                  <a:cubicBezTo>
                    <a:pt x="44" y="8"/>
                    <a:pt x="42" y="1"/>
                    <a:pt x="22" y="1"/>
                  </a:cubicBezTo>
                  <a:cubicBezTo>
                    <a:pt x="1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77" name="Oval 60"/>
            <p:cNvSpPr>
              <a:spLocks noChangeArrowheads="1"/>
            </p:cNvSpPr>
            <p:nvPr/>
          </p:nvSpPr>
          <p:spPr bwMode="auto">
            <a:xfrm>
              <a:off x="1833" y="1270"/>
              <a:ext cx="63" cy="21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78" name="Oval 61"/>
            <p:cNvSpPr>
              <a:spLocks noChangeArrowheads="1"/>
            </p:cNvSpPr>
            <p:nvPr/>
          </p:nvSpPr>
          <p:spPr bwMode="auto">
            <a:xfrm>
              <a:off x="1836" y="1274"/>
              <a:ext cx="57" cy="15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79" name="Freeform 62"/>
            <p:cNvSpPr>
              <a:spLocks/>
            </p:cNvSpPr>
            <p:nvPr/>
          </p:nvSpPr>
          <p:spPr bwMode="auto">
            <a:xfrm>
              <a:off x="1832" y="1266"/>
              <a:ext cx="64" cy="13"/>
            </a:xfrm>
            <a:custGeom>
              <a:avLst/>
              <a:gdLst>
                <a:gd name="T0" fmla="*/ 0 w 45"/>
                <a:gd name="T1" fmla="*/ 1648 h 8"/>
                <a:gd name="T2" fmla="*/ 1116 w 45"/>
                <a:gd name="T3" fmla="*/ 384 h 8"/>
                <a:gd name="T4" fmla="*/ 2152 w 45"/>
                <a:gd name="T5" fmla="*/ 1648 h 8"/>
                <a:gd name="T6" fmla="*/ 1116 w 45"/>
                <a:gd name="T7" fmla="*/ 236 h 8"/>
                <a:gd name="T8" fmla="*/ 0 w 45"/>
                <a:gd name="T9" fmla="*/ 164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8"/>
                <a:gd name="T17" fmla="*/ 45 w 4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8">
                  <a:moveTo>
                    <a:pt x="0" y="8"/>
                  </a:moveTo>
                  <a:cubicBezTo>
                    <a:pt x="0" y="8"/>
                    <a:pt x="4" y="2"/>
                    <a:pt x="23" y="2"/>
                  </a:cubicBezTo>
                  <a:cubicBezTo>
                    <a:pt x="41" y="1"/>
                    <a:pt x="45" y="8"/>
                    <a:pt x="45" y="8"/>
                  </a:cubicBezTo>
                  <a:cubicBezTo>
                    <a:pt x="45" y="8"/>
                    <a:pt x="43" y="1"/>
                    <a:pt x="23" y="1"/>
                  </a:cubicBezTo>
                  <a:cubicBezTo>
                    <a:pt x="2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0" name="Oval 63"/>
            <p:cNvSpPr>
              <a:spLocks noChangeArrowheads="1"/>
            </p:cNvSpPr>
            <p:nvPr/>
          </p:nvSpPr>
          <p:spPr bwMode="auto">
            <a:xfrm>
              <a:off x="1912" y="1260"/>
              <a:ext cx="64" cy="2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81" name="Oval 64"/>
            <p:cNvSpPr>
              <a:spLocks noChangeArrowheads="1"/>
            </p:cNvSpPr>
            <p:nvPr/>
          </p:nvSpPr>
          <p:spPr bwMode="auto">
            <a:xfrm>
              <a:off x="1917" y="1265"/>
              <a:ext cx="56" cy="15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82" name="Freeform 65"/>
            <p:cNvSpPr>
              <a:spLocks/>
            </p:cNvSpPr>
            <p:nvPr/>
          </p:nvSpPr>
          <p:spPr bwMode="auto">
            <a:xfrm>
              <a:off x="1912" y="1257"/>
              <a:ext cx="64" cy="13"/>
            </a:xfrm>
            <a:custGeom>
              <a:avLst/>
              <a:gdLst>
                <a:gd name="T0" fmla="*/ 0 w 44"/>
                <a:gd name="T1" fmla="*/ 1648 h 8"/>
                <a:gd name="T2" fmla="*/ 1360 w 44"/>
                <a:gd name="T3" fmla="*/ 236 h 8"/>
                <a:gd name="T4" fmla="*/ 2705 w 44"/>
                <a:gd name="T5" fmla="*/ 1648 h 8"/>
                <a:gd name="T6" fmla="*/ 1360 w 44"/>
                <a:gd name="T7" fmla="*/ 236 h 8"/>
                <a:gd name="T8" fmla="*/ 0 w 44"/>
                <a:gd name="T9" fmla="*/ 164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"/>
                <a:gd name="T17" fmla="*/ 44 w 4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">
                  <a:moveTo>
                    <a:pt x="0" y="8"/>
                  </a:moveTo>
                  <a:cubicBezTo>
                    <a:pt x="0" y="8"/>
                    <a:pt x="3" y="2"/>
                    <a:pt x="22" y="1"/>
                  </a:cubicBezTo>
                  <a:cubicBezTo>
                    <a:pt x="40" y="1"/>
                    <a:pt x="44" y="8"/>
                    <a:pt x="44" y="8"/>
                  </a:cubicBezTo>
                  <a:cubicBezTo>
                    <a:pt x="44" y="8"/>
                    <a:pt x="42" y="1"/>
                    <a:pt x="22" y="1"/>
                  </a:cubicBezTo>
                  <a:cubicBezTo>
                    <a:pt x="2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3" name="Oval 66"/>
            <p:cNvSpPr>
              <a:spLocks noChangeArrowheads="1"/>
            </p:cNvSpPr>
            <p:nvPr/>
          </p:nvSpPr>
          <p:spPr bwMode="auto">
            <a:xfrm>
              <a:off x="1996" y="1263"/>
              <a:ext cx="63" cy="2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84" name="Oval 67"/>
            <p:cNvSpPr>
              <a:spLocks noChangeArrowheads="1"/>
            </p:cNvSpPr>
            <p:nvPr/>
          </p:nvSpPr>
          <p:spPr bwMode="auto">
            <a:xfrm>
              <a:off x="2000" y="1268"/>
              <a:ext cx="56" cy="15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85" name="Freeform 68"/>
            <p:cNvSpPr>
              <a:spLocks/>
            </p:cNvSpPr>
            <p:nvPr/>
          </p:nvSpPr>
          <p:spPr bwMode="auto">
            <a:xfrm>
              <a:off x="1996" y="1260"/>
              <a:ext cx="63" cy="13"/>
            </a:xfrm>
            <a:custGeom>
              <a:avLst/>
              <a:gdLst>
                <a:gd name="T0" fmla="*/ 0 w 44"/>
                <a:gd name="T1" fmla="*/ 1648 h 8"/>
                <a:gd name="T2" fmla="*/ 1171 w 44"/>
                <a:gd name="T3" fmla="*/ 236 h 8"/>
                <a:gd name="T4" fmla="*/ 2282 w 44"/>
                <a:gd name="T5" fmla="*/ 1648 h 8"/>
                <a:gd name="T6" fmla="*/ 1171 w 44"/>
                <a:gd name="T7" fmla="*/ 236 h 8"/>
                <a:gd name="T8" fmla="*/ 0 w 44"/>
                <a:gd name="T9" fmla="*/ 164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"/>
                <a:gd name="T17" fmla="*/ 44 w 4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">
                  <a:moveTo>
                    <a:pt x="0" y="8"/>
                  </a:moveTo>
                  <a:cubicBezTo>
                    <a:pt x="0" y="8"/>
                    <a:pt x="4" y="2"/>
                    <a:pt x="22" y="1"/>
                  </a:cubicBezTo>
                  <a:cubicBezTo>
                    <a:pt x="40" y="1"/>
                    <a:pt x="44" y="8"/>
                    <a:pt x="44" y="8"/>
                  </a:cubicBezTo>
                  <a:cubicBezTo>
                    <a:pt x="44" y="8"/>
                    <a:pt x="42" y="1"/>
                    <a:pt x="22" y="1"/>
                  </a:cubicBezTo>
                  <a:cubicBezTo>
                    <a:pt x="2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6" name="Oval 69"/>
            <p:cNvSpPr>
              <a:spLocks noChangeArrowheads="1"/>
            </p:cNvSpPr>
            <p:nvPr/>
          </p:nvSpPr>
          <p:spPr bwMode="auto">
            <a:xfrm>
              <a:off x="2072" y="1271"/>
              <a:ext cx="64" cy="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87" name="Oval 70"/>
            <p:cNvSpPr>
              <a:spLocks noChangeArrowheads="1"/>
            </p:cNvSpPr>
            <p:nvPr/>
          </p:nvSpPr>
          <p:spPr bwMode="auto">
            <a:xfrm>
              <a:off x="2075" y="1276"/>
              <a:ext cx="58" cy="15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88" name="Freeform 71"/>
            <p:cNvSpPr>
              <a:spLocks/>
            </p:cNvSpPr>
            <p:nvPr/>
          </p:nvSpPr>
          <p:spPr bwMode="auto">
            <a:xfrm>
              <a:off x="2071" y="1268"/>
              <a:ext cx="65" cy="12"/>
            </a:xfrm>
            <a:custGeom>
              <a:avLst/>
              <a:gdLst>
                <a:gd name="T0" fmla="*/ 0 w 45"/>
                <a:gd name="T1" fmla="*/ 558 h 8"/>
                <a:gd name="T2" fmla="*/ 1304 w 45"/>
                <a:gd name="T3" fmla="*/ 102 h 8"/>
                <a:gd name="T4" fmla="*/ 2574 w 45"/>
                <a:gd name="T5" fmla="*/ 687 h 8"/>
                <a:gd name="T6" fmla="*/ 1304 w 45"/>
                <a:gd name="T7" fmla="*/ 0 h 8"/>
                <a:gd name="T8" fmla="*/ 0 w 45"/>
                <a:gd name="T9" fmla="*/ 55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8"/>
                <a:gd name="T17" fmla="*/ 45 w 4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8">
                  <a:moveTo>
                    <a:pt x="0" y="7"/>
                  </a:moveTo>
                  <a:cubicBezTo>
                    <a:pt x="0" y="7"/>
                    <a:pt x="4" y="1"/>
                    <a:pt x="23" y="1"/>
                  </a:cubicBezTo>
                  <a:cubicBezTo>
                    <a:pt x="41" y="1"/>
                    <a:pt x="45" y="8"/>
                    <a:pt x="45" y="8"/>
                  </a:cubicBezTo>
                  <a:cubicBezTo>
                    <a:pt x="45" y="8"/>
                    <a:pt x="43" y="1"/>
                    <a:pt x="23" y="0"/>
                  </a:cubicBezTo>
                  <a:cubicBezTo>
                    <a:pt x="2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89" name="Oval 72"/>
            <p:cNvSpPr>
              <a:spLocks noChangeArrowheads="1"/>
            </p:cNvSpPr>
            <p:nvPr/>
          </p:nvSpPr>
          <p:spPr bwMode="auto">
            <a:xfrm>
              <a:off x="2043" y="1230"/>
              <a:ext cx="62" cy="21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90" name="Oval 73"/>
            <p:cNvSpPr>
              <a:spLocks noChangeArrowheads="1"/>
            </p:cNvSpPr>
            <p:nvPr/>
          </p:nvSpPr>
          <p:spPr bwMode="auto">
            <a:xfrm>
              <a:off x="2046" y="1234"/>
              <a:ext cx="57" cy="17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91" name="Freeform 74"/>
            <p:cNvSpPr>
              <a:spLocks/>
            </p:cNvSpPr>
            <p:nvPr/>
          </p:nvSpPr>
          <p:spPr bwMode="auto">
            <a:xfrm>
              <a:off x="2042" y="1228"/>
              <a:ext cx="65" cy="11"/>
            </a:xfrm>
            <a:custGeom>
              <a:avLst/>
              <a:gdLst>
                <a:gd name="T0" fmla="*/ 0 w 45"/>
                <a:gd name="T1" fmla="*/ 993 h 7"/>
                <a:gd name="T2" fmla="*/ 1245 w 45"/>
                <a:gd name="T3" fmla="*/ 190 h 7"/>
                <a:gd name="T4" fmla="*/ 2574 w 45"/>
                <a:gd name="T5" fmla="*/ 993 h 7"/>
                <a:gd name="T6" fmla="*/ 1304 w 45"/>
                <a:gd name="T7" fmla="*/ 0 h 7"/>
                <a:gd name="T8" fmla="*/ 0 w 45"/>
                <a:gd name="T9" fmla="*/ 99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7"/>
                <a:gd name="T17" fmla="*/ 45 w 4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7">
                  <a:moveTo>
                    <a:pt x="0" y="7"/>
                  </a:moveTo>
                  <a:cubicBezTo>
                    <a:pt x="0" y="7"/>
                    <a:pt x="4" y="1"/>
                    <a:pt x="22" y="1"/>
                  </a:cubicBezTo>
                  <a:cubicBezTo>
                    <a:pt x="41" y="1"/>
                    <a:pt x="45" y="7"/>
                    <a:pt x="45" y="7"/>
                  </a:cubicBezTo>
                  <a:cubicBezTo>
                    <a:pt x="45" y="7"/>
                    <a:pt x="43" y="0"/>
                    <a:pt x="23" y="0"/>
                  </a:cubicBezTo>
                  <a:cubicBezTo>
                    <a:pt x="2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2" name="Oval 75"/>
            <p:cNvSpPr>
              <a:spLocks noChangeArrowheads="1"/>
            </p:cNvSpPr>
            <p:nvPr/>
          </p:nvSpPr>
          <p:spPr bwMode="auto">
            <a:xfrm>
              <a:off x="2130" y="1243"/>
              <a:ext cx="63" cy="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93" name="Oval 76"/>
            <p:cNvSpPr>
              <a:spLocks noChangeArrowheads="1"/>
            </p:cNvSpPr>
            <p:nvPr/>
          </p:nvSpPr>
          <p:spPr bwMode="auto">
            <a:xfrm>
              <a:off x="2133" y="1246"/>
              <a:ext cx="57" cy="17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894" name="Freeform 77"/>
            <p:cNvSpPr>
              <a:spLocks/>
            </p:cNvSpPr>
            <p:nvPr/>
          </p:nvSpPr>
          <p:spPr bwMode="auto">
            <a:xfrm>
              <a:off x="2128" y="1240"/>
              <a:ext cx="65" cy="11"/>
            </a:xfrm>
            <a:custGeom>
              <a:avLst/>
              <a:gdLst>
                <a:gd name="T0" fmla="*/ 0 w 45"/>
                <a:gd name="T1" fmla="*/ 993 h 7"/>
                <a:gd name="T2" fmla="*/ 1245 w 45"/>
                <a:gd name="T3" fmla="*/ 190 h 7"/>
                <a:gd name="T4" fmla="*/ 2574 w 45"/>
                <a:gd name="T5" fmla="*/ 993 h 7"/>
                <a:gd name="T6" fmla="*/ 1304 w 45"/>
                <a:gd name="T7" fmla="*/ 0 h 7"/>
                <a:gd name="T8" fmla="*/ 0 w 45"/>
                <a:gd name="T9" fmla="*/ 99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7"/>
                <a:gd name="T17" fmla="*/ 45 w 4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7">
                  <a:moveTo>
                    <a:pt x="0" y="7"/>
                  </a:moveTo>
                  <a:cubicBezTo>
                    <a:pt x="0" y="7"/>
                    <a:pt x="4" y="1"/>
                    <a:pt x="22" y="1"/>
                  </a:cubicBezTo>
                  <a:cubicBezTo>
                    <a:pt x="41" y="1"/>
                    <a:pt x="45" y="7"/>
                    <a:pt x="45" y="7"/>
                  </a:cubicBezTo>
                  <a:cubicBezTo>
                    <a:pt x="45" y="7"/>
                    <a:pt x="43" y="0"/>
                    <a:pt x="23" y="0"/>
                  </a:cubicBezTo>
                  <a:cubicBezTo>
                    <a:pt x="2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5" name="Freeform 78"/>
            <p:cNvSpPr>
              <a:spLocks/>
            </p:cNvSpPr>
            <p:nvPr/>
          </p:nvSpPr>
          <p:spPr bwMode="auto">
            <a:xfrm>
              <a:off x="2241" y="1662"/>
              <a:ext cx="97" cy="93"/>
            </a:xfrm>
            <a:custGeom>
              <a:avLst/>
              <a:gdLst>
                <a:gd name="T0" fmla="*/ 3923 w 67"/>
                <a:gd name="T1" fmla="*/ 0 h 61"/>
                <a:gd name="T2" fmla="*/ 3923 w 67"/>
                <a:gd name="T3" fmla="*/ 1018 h 61"/>
                <a:gd name="T4" fmla="*/ 3760 w 67"/>
                <a:gd name="T5" fmla="*/ 2485 h 61"/>
                <a:gd name="T6" fmla="*/ 2982 w 67"/>
                <a:gd name="T7" fmla="*/ 4667 h 61"/>
                <a:gd name="T8" fmla="*/ 1690 w 67"/>
                <a:gd name="T9" fmla="*/ 5777 h 61"/>
                <a:gd name="T10" fmla="*/ 696 w 67"/>
                <a:gd name="T11" fmla="*/ 6176 h 61"/>
                <a:gd name="T12" fmla="*/ 0 w 67"/>
                <a:gd name="T13" fmla="*/ 6301 h 61"/>
                <a:gd name="T14" fmla="*/ 1642 w 67"/>
                <a:gd name="T15" fmla="*/ 4554 h 61"/>
                <a:gd name="T16" fmla="*/ 2628 w 67"/>
                <a:gd name="T17" fmla="*/ 2296 h 61"/>
                <a:gd name="T18" fmla="*/ 3058 w 67"/>
                <a:gd name="T19" fmla="*/ 616 h 61"/>
                <a:gd name="T20" fmla="*/ 3877 w 67"/>
                <a:gd name="T21" fmla="*/ 0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1"/>
                <a:gd name="T35" fmla="*/ 67 w 67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1">
                  <a:moveTo>
                    <a:pt x="67" y="0"/>
                  </a:moveTo>
                  <a:cubicBezTo>
                    <a:pt x="67" y="0"/>
                    <a:pt x="67" y="8"/>
                    <a:pt x="67" y="10"/>
                  </a:cubicBezTo>
                  <a:cubicBezTo>
                    <a:pt x="67" y="15"/>
                    <a:pt x="65" y="19"/>
                    <a:pt x="64" y="24"/>
                  </a:cubicBezTo>
                  <a:cubicBezTo>
                    <a:pt x="61" y="32"/>
                    <a:pt x="57" y="39"/>
                    <a:pt x="51" y="45"/>
                  </a:cubicBezTo>
                  <a:cubicBezTo>
                    <a:pt x="44" y="51"/>
                    <a:pt x="37" y="53"/>
                    <a:pt x="29" y="56"/>
                  </a:cubicBezTo>
                  <a:cubicBezTo>
                    <a:pt x="23" y="58"/>
                    <a:pt x="19" y="60"/>
                    <a:pt x="12" y="60"/>
                  </a:cubicBezTo>
                  <a:cubicBezTo>
                    <a:pt x="8" y="61"/>
                    <a:pt x="4" y="60"/>
                    <a:pt x="0" y="61"/>
                  </a:cubicBezTo>
                  <a:cubicBezTo>
                    <a:pt x="10" y="59"/>
                    <a:pt x="20" y="50"/>
                    <a:pt x="28" y="44"/>
                  </a:cubicBezTo>
                  <a:cubicBezTo>
                    <a:pt x="36" y="38"/>
                    <a:pt x="43" y="32"/>
                    <a:pt x="45" y="22"/>
                  </a:cubicBezTo>
                  <a:cubicBezTo>
                    <a:pt x="47" y="16"/>
                    <a:pt x="47" y="10"/>
                    <a:pt x="52" y="6"/>
                  </a:cubicBezTo>
                  <a:cubicBezTo>
                    <a:pt x="56" y="3"/>
                    <a:pt x="63" y="0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6" name="Freeform 79"/>
            <p:cNvSpPr>
              <a:spLocks/>
            </p:cNvSpPr>
            <p:nvPr/>
          </p:nvSpPr>
          <p:spPr bwMode="auto">
            <a:xfrm>
              <a:off x="2134" y="1412"/>
              <a:ext cx="222" cy="93"/>
            </a:xfrm>
            <a:custGeom>
              <a:avLst/>
              <a:gdLst>
                <a:gd name="T0" fmla="*/ 7969 w 154"/>
                <a:gd name="T1" fmla="*/ 0 h 60"/>
                <a:gd name="T2" fmla="*/ 4397 w 154"/>
                <a:gd name="T3" fmla="*/ 3827 h 60"/>
                <a:gd name="T4" fmla="*/ 0 w 154"/>
                <a:gd name="T5" fmla="*/ 5090 h 60"/>
                <a:gd name="T6" fmla="*/ 7980 w 154"/>
                <a:gd name="T7" fmla="*/ 473 h 60"/>
                <a:gd name="T8" fmla="*/ 7969 w 154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60"/>
                <a:gd name="T17" fmla="*/ 154 w 15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60">
                  <a:moveTo>
                    <a:pt x="142" y="0"/>
                  </a:moveTo>
                  <a:cubicBezTo>
                    <a:pt x="127" y="15"/>
                    <a:pt x="101" y="25"/>
                    <a:pt x="79" y="31"/>
                  </a:cubicBezTo>
                  <a:cubicBezTo>
                    <a:pt x="61" y="36"/>
                    <a:pt x="27" y="43"/>
                    <a:pt x="0" y="41"/>
                  </a:cubicBezTo>
                  <a:cubicBezTo>
                    <a:pt x="30" y="47"/>
                    <a:pt x="154" y="60"/>
                    <a:pt x="143" y="4"/>
                  </a:cubicBezTo>
                  <a:cubicBezTo>
                    <a:pt x="143" y="2"/>
                    <a:pt x="143" y="2"/>
                    <a:pt x="142" y="0"/>
                  </a:cubicBezTo>
                </a:path>
              </a:pathLst>
            </a:custGeom>
            <a:solidFill>
              <a:srgbClr val="888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7" name="Freeform 80"/>
            <p:cNvSpPr>
              <a:spLocks/>
            </p:cNvSpPr>
            <p:nvPr/>
          </p:nvSpPr>
          <p:spPr bwMode="auto">
            <a:xfrm>
              <a:off x="1650" y="1313"/>
              <a:ext cx="402" cy="378"/>
            </a:xfrm>
            <a:custGeom>
              <a:avLst/>
              <a:gdLst>
                <a:gd name="T0" fmla="*/ 14244 w 279"/>
                <a:gd name="T1" fmla="*/ 1618 h 246"/>
                <a:gd name="T2" fmla="*/ 15043 w 279"/>
                <a:gd name="T3" fmla="*/ 11305 h 246"/>
                <a:gd name="T4" fmla="*/ 14956 w 279"/>
                <a:gd name="T5" fmla="*/ 13245 h 246"/>
                <a:gd name="T6" fmla="*/ 15288 w 279"/>
                <a:gd name="T7" fmla="*/ 20973 h 246"/>
                <a:gd name="T8" fmla="*/ 14244 w 279"/>
                <a:gd name="T9" fmla="*/ 27506 h 246"/>
                <a:gd name="T10" fmla="*/ 7409 w 279"/>
                <a:gd name="T11" fmla="*/ 26640 h 246"/>
                <a:gd name="T12" fmla="*/ 984 w 279"/>
                <a:gd name="T13" fmla="*/ 24456 h 246"/>
                <a:gd name="T14" fmla="*/ 7027 w 279"/>
                <a:gd name="T15" fmla="*/ 17254 h 246"/>
                <a:gd name="T16" fmla="*/ 3413 w 279"/>
                <a:gd name="T17" fmla="*/ 16219 h 246"/>
                <a:gd name="T18" fmla="*/ 0 w 279"/>
                <a:gd name="T19" fmla="*/ 12976 h 246"/>
                <a:gd name="T20" fmla="*/ 7595 w 279"/>
                <a:gd name="T21" fmla="*/ 10555 h 246"/>
                <a:gd name="T22" fmla="*/ 646 w 279"/>
                <a:gd name="T23" fmla="*/ 5922 h 246"/>
                <a:gd name="T24" fmla="*/ 7284 w 279"/>
                <a:gd name="T25" fmla="*/ 5057 h 246"/>
                <a:gd name="T26" fmla="*/ 10495 w 279"/>
                <a:gd name="T27" fmla="*/ 864 h 246"/>
                <a:gd name="T28" fmla="*/ 14244 w 279"/>
                <a:gd name="T29" fmla="*/ 1618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9"/>
                <a:gd name="T46" fmla="*/ 0 h 246"/>
                <a:gd name="T47" fmla="*/ 279 w 279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9" h="246">
                  <a:moveTo>
                    <a:pt x="256" y="14"/>
                  </a:moveTo>
                  <a:cubicBezTo>
                    <a:pt x="272" y="32"/>
                    <a:pt x="266" y="76"/>
                    <a:pt x="271" y="100"/>
                  </a:cubicBezTo>
                  <a:cubicBezTo>
                    <a:pt x="251" y="96"/>
                    <a:pt x="249" y="120"/>
                    <a:pt x="269" y="117"/>
                  </a:cubicBezTo>
                  <a:cubicBezTo>
                    <a:pt x="270" y="142"/>
                    <a:pt x="272" y="163"/>
                    <a:pt x="275" y="186"/>
                  </a:cubicBezTo>
                  <a:cubicBezTo>
                    <a:pt x="279" y="210"/>
                    <a:pt x="266" y="222"/>
                    <a:pt x="256" y="244"/>
                  </a:cubicBezTo>
                  <a:cubicBezTo>
                    <a:pt x="213" y="246"/>
                    <a:pt x="173" y="240"/>
                    <a:pt x="133" y="236"/>
                  </a:cubicBezTo>
                  <a:cubicBezTo>
                    <a:pt x="102" y="233"/>
                    <a:pt x="41" y="239"/>
                    <a:pt x="18" y="217"/>
                  </a:cubicBezTo>
                  <a:cubicBezTo>
                    <a:pt x="42" y="223"/>
                    <a:pt x="156" y="192"/>
                    <a:pt x="126" y="153"/>
                  </a:cubicBezTo>
                  <a:cubicBezTo>
                    <a:pt x="115" y="138"/>
                    <a:pt x="79" y="146"/>
                    <a:pt x="62" y="144"/>
                  </a:cubicBezTo>
                  <a:cubicBezTo>
                    <a:pt x="39" y="141"/>
                    <a:pt x="18" y="130"/>
                    <a:pt x="0" y="115"/>
                  </a:cubicBezTo>
                  <a:cubicBezTo>
                    <a:pt x="29" y="114"/>
                    <a:pt x="139" y="154"/>
                    <a:pt x="137" y="94"/>
                  </a:cubicBezTo>
                  <a:cubicBezTo>
                    <a:pt x="136" y="55"/>
                    <a:pt x="36" y="82"/>
                    <a:pt x="12" y="53"/>
                  </a:cubicBezTo>
                  <a:cubicBezTo>
                    <a:pt x="54" y="59"/>
                    <a:pt x="97" y="75"/>
                    <a:pt x="131" y="45"/>
                  </a:cubicBezTo>
                  <a:cubicBezTo>
                    <a:pt x="136" y="17"/>
                    <a:pt x="164" y="10"/>
                    <a:pt x="189" y="8"/>
                  </a:cubicBezTo>
                  <a:cubicBezTo>
                    <a:pt x="212" y="7"/>
                    <a:pt x="245" y="0"/>
                    <a:pt x="256" y="14"/>
                  </a:cubicBezTo>
                </a:path>
              </a:pathLst>
            </a:custGeom>
            <a:solidFill>
              <a:srgbClr val="888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8" name="Freeform 81"/>
            <p:cNvSpPr>
              <a:spLocks/>
            </p:cNvSpPr>
            <p:nvPr/>
          </p:nvSpPr>
          <p:spPr bwMode="auto">
            <a:xfrm>
              <a:off x="2003" y="1274"/>
              <a:ext cx="363" cy="195"/>
            </a:xfrm>
            <a:custGeom>
              <a:avLst/>
              <a:gdLst>
                <a:gd name="T0" fmla="*/ 2110 w 252"/>
                <a:gd name="T1" fmla="*/ 4609 h 127"/>
                <a:gd name="T2" fmla="*/ 889 w 252"/>
                <a:gd name="T3" fmla="*/ 10722 h 127"/>
                <a:gd name="T4" fmla="*/ 1730 w 252"/>
                <a:gd name="T5" fmla="*/ 13834 h 127"/>
                <a:gd name="T6" fmla="*/ 4173 w 252"/>
                <a:gd name="T7" fmla="*/ 13610 h 127"/>
                <a:gd name="T8" fmla="*/ 9190 w 252"/>
                <a:gd name="T9" fmla="*/ 11872 h 127"/>
                <a:gd name="T10" fmla="*/ 12803 w 252"/>
                <a:gd name="T11" fmla="*/ 8304 h 127"/>
                <a:gd name="T12" fmla="*/ 13293 w 252"/>
                <a:gd name="T13" fmla="*/ 1514 h 127"/>
                <a:gd name="T14" fmla="*/ 10194 w 252"/>
                <a:gd name="T15" fmla="*/ 3352 h 127"/>
                <a:gd name="T16" fmla="*/ 5579 w 252"/>
                <a:gd name="T17" fmla="*/ 4351 h 127"/>
                <a:gd name="T18" fmla="*/ 2110 w 252"/>
                <a:gd name="T19" fmla="*/ 4609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127"/>
                <a:gd name="T32" fmla="*/ 252 w 25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127">
                  <a:moveTo>
                    <a:pt x="38" y="41"/>
                  </a:moveTo>
                  <a:cubicBezTo>
                    <a:pt x="0" y="40"/>
                    <a:pt x="13" y="70"/>
                    <a:pt x="16" y="96"/>
                  </a:cubicBezTo>
                  <a:cubicBezTo>
                    <a:pt x="17" y="109"/>
                    <a:pt x="17" y="121"/>
                    <a:pt x="31" y="124"/>
                  </a:cubicBezTo>
                  <a:cubicBezTo>
                    <a:pt x="42" y="127"/>
                    <a:pt x="62" y="121"/>
                    <a:pt x="75" y="122"/>
                  </a:cubicBezTo>
                  <a:cubicBezTo>
                    <a:pt x="105" y="122"/>
                    <a:pt x="138" y="114"/>
                    <a:pt x="166" y="106"/>
                  </a:cubicBezTo>
                  <a:cubicBezTo>
                    <a:pt x="189" y="100"/>
                    <a:pt x="215" y="92"/>
                    <a:pt x="231" y="74"/>
                  </a:cubicBezTo>
                  <a:cubicBezTo>
                    <a:pt x="243" y="62"/>
                    <a:pt x="252" y="29"/>
                    <a:pt x="240" y="14"/>
                  </a:cubicBezTo>
                  <a:cubicBezTo>
                    <a:pt x="230" y="0"/>
                    <a:pt x="200" y="26"/>
                    <a:pt x="184" y="30"/>
                  </a:cubicBezTo>
                  <a:cubicBezTo>
                    <a:pt x="158" y="36"/>
                    <a:pt x="128" y="38"/>
                    <a:pt x="101" y="39"/>
                  </a:cubicBezTo>
                  <a:cubicBezTo>
                    <a:pt x="79" y="40"/>
                    <a:pt x="60" y="40"/>
                    <a:pt x="38" y="41"/>
                  </a:cubicBezTo>
                </a:path>
              </a:pathLst>
            </a:custGeom>
            <a:solidFill>
              <a:srgbClr val="C2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9" name="Freeform 82"/>
            <p:cNvSpPr>
              <a:spLocks/>
            </p:cNvSpPr>
            <p:nvPr/>
          </p:nvSpPr>
          <p:spPr bwMode="auto">
            <a:xfrm>
              <a:off x="2028" y="1476"/>
              <a:ext cx="333" cy="189"/>
            </a:xfrm>
            <a:custGeom>
              <a:avLst/>
              <a:gdLst>
                <a:gd name="T0" fmla="*/ 467 w 231"/>
                <a:gd name="T1" fmla="*/ 3577 h 123"/>
                <a:gd name="T2" fmla="*/ 3764 w 231"/>
                <a:gd name="T3" fmla="*/ 3542 h 123"/>
                <a:gd name="T4" fmla="*/ 7051 w 231"/>
                <a:gd name="T5" fmla="*/ 2724 h 123"/>
                <a:gd name="T6" fmla="*/ 9842 w 231"/>
                <a:gd name="T7" fmla="*/ 1500 h 123"/>
                <a:gd name="T8" fmla="*/ 12546 w 231"/>
                <a:gd name="T9" fmla="*/ 155 h 123"/>
                <a:gd name="T10" fmla="*/ 12743 w 231"/>
                <a:gd name="T11" fmla="*/ 446 h 123"/>
                <a:gd name="T12" fmla="*/ 12661 w 231"/>
                <a:gd name="T13" fmla="*/ 4262 h 123"/>
                <a:gd name="T14" fmla="*/ 12282 w 231"/>
                <a:gd name="T15" fmla="*/ 7992 h 123"/>
                <a:gd name="T16" fmla="*/ 8966 w 231"/>
                <a:gd name="T17" fmla="*/ 12852 h 123"/>
                <a:gd name="T18" fmla="*/ 3248 w 231"/>
                <a:gd name="T19" fmla="*/ 13508 h 123"/>
                <a:gd name="T20" fmla="*/ 989 w 231"/>
                <a:gd name="T21" fmla="*/ 13508 h 123"/>
                <a:gd name="T22" fmla="*/ 549 w 231"/>
                <a:gd name="T23" fmla="*/ 10063 h 123"/>
                <a:gd name="T24" fmla="*/ 467 w 231"/>
                <a:gd name="T25" fmla="*/ 3577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123"/>
                <a:gd name="T41" fmla="*/ 231 w 231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123">
                  <a:moveTo>
                    <a:pt x="8" y="32"/>
                  </a:moveTo>
                  <a:cubicBezTo>
                    <a:pt x="24" y="28"/>
                    <a:pt x="48" y="33"/>
                    <a:pt x="67" y="31"/>
                  </a:cubicBezTo>
                  <a:cubicBezTo>
                    <a:pt x="87" y="30"/>
                    <a:pt x="106" y="28"/>
                    <a:pt x="126" y="24"/>
                  </a:cubicBezTo>
                  <a:cubicBezTo>
                    <a:pt x="143" y="20"/>
                    <a:pt x="160" y="18"/>
                    <a:pt x="176" y="13"/>
                  </a:cubicBezTo>
                  <a:cubicBezTo>
                    <a:pt x="192" y="10"/>
                    <a:pt x="209" y="0"/>
                    <a:pt x="225" y="1"/>
                  </a:cubicBezTo>
                  <a:cubicBezTo>
                    <a:pt x="226" y="2"/>
                    <a:pt x="227" y="4"/>
                    <a:pt x="228" y="4"/>
                  </a:cubicBezTo>
                  <a:cubicBezTo>
                    <a:pt x="227" y="18"/>
                    <a:pt x="231" y="24"/>
                    <a:pt x="227" y="38"/>
                  </a:cubicBezTo>
                  <a:cubicBezTo>
                    <a:pt x="224" y="49"/>
                    <a:pt x="221" y="59"/>
                    <a:pt x="220" y="71"/>
                  </a:cubicBezTo>
                  <a:cubicBezTo>
                    <a:pt x="219" y="102"/>
                    <a:pt x="189" y="111"/>
                    <a:pt x="161" y="114"/>
                  </a:cubicBezTo>
                  <a:cubicBezTo>
                    <a:pt x="127" y="117"/>
                    <a:pt x="93" y="120"/>
                    <a:pt x="58" y="120"/>
                  </a:cubicBezTo>
                  <a:cubicBezTo>
                    <a:pt x="45" y="120"/>
                    <a:pt x="30" y="123"/>
                    <a:pt x="18" y="120"/>
                  </a:cubicBezTo>
                  <a:cubicBezTo>
                    <a:pt x="0" y="115"/>
                    <a:pt x="9" y="105"/>
                    <a:pt x="10" y="89"/>
                  </a:cubicBezTo>
                  <a:cubicBezTo>
                    <a:pt x="12" y="70"/>
                    <a:pt x="6" y="51"/>
                    <a:pt x="8" y="32"/>
                  </a:cubicBezTo>
                </a:path>
              </a:pathLst>
            </a:custGeom>
            <a:solidFill>
              <a:srgbClr val="C2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0" name="Freeform 83"/>
            <p:cNvSpPr>
              <a:spLocks/>
            </p:cNvSpPr>
            <p:nvPr/>
          </p:nvSpPr>
          <p:spPr bwMode="auto">
            <a:xfrm>
              <a:off x="1604" y="1276"/>
              <a:ext cx="245" cy="103"/>
            </a:xfrm>
            <a:custGeom>
              <a:avLst/>
              <a:gdLst>
                <a:gd name="T0" fmla="*/ 244 w 170"/>
                <a:gd name="T1" fmla="*/ 7588 h 67"/>
                <a:gd name="T2" fmla="*/ 5155 w 170"/>
                <a:gd name="T3" fmla="*/ 5519 h 67"/>
                <a:gd name="T4" fmla="*/ 9483 w 170"/>
                <a:gd name="T5" fmla="*/ 3836 h 67"/>
                <a:gd name="T6" fmla="*/ 2745 w 170"/>
                <a:gd name="T7" fmla="*/ 1623 h 67"/>
                <a:gd name="T8" fmla="*/ 507 w 170"/>
                <a:gd name="T9" fmla="*/ 2046 h 67"/>
                <a:gd name="T10" fmla="*/ 244 w 170"/>
                <a:gd name="T11" fmla="*/ 7588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67"/>
                <a:gd name="T20" fmla="*/ 170 w 17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67">
                  <a:moveTo>
                    <a:pt x="4" y="67"/>
                  </a:moveTo>
                  <a:cubicBezTo>
                    <a:pt x="23" y="51"/>
                    <a:pt x="68" y="54"/>
                    <a:pt x="92" y="49"/>
                  </a:cubicBezTo>
                  <a:cubicBezTo>
                    <a:pt x="116" y="44"/>
                    <a:pt x="150" y="44"/>
                    <a:pt x="170" y="34"/>
                  </a:cubicBezTo>
                  <a:cubicBezTo>
                    <a:pt x="129" y="31"/>
                    <a:pt x="86" y="29"/>
                    <a:pt x="49" y="14"/>
                  </a:cubicBezTo>
                  <a:cubicBezTo>
                    <a:pt x="34" y="8"/>
                    <a:pt x="17" y="0"/>
                    <a:pt x="9" y="18"/>
                  </a:cubicBezTo>
                  <a:cubicBezTo>
                    <a:pt x="2" y="31"/>
                    <a:pt x="0" y="51"/>
                    <a:pt x="4" y="67"/>
                  </a:cubicBezTo>
                </a:path>
              </a:pathLst>
            </a:custGeom>
            <a:solidFill>
              <a:srgbClr val="C2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1" name="Freeform 84"/>
            <p:cNvSpPr>
              <a:spLocks/>
            </p:cNvSpPr>
            <p:nvPr/>
          </p:nvSpPr>
          <p:spPr bwMode="auto">
            <a:xfrm>
              <a:off x="1586" y="1408"/>
              <a:ext cx="251" cy="78"/>
            </a:xfrm>
            <a:custGeom>
              <a:avLst/>
              <a:gdLst>
                <a:gd name="T0" fmla="*/ 1525 w 174"/>
                <a:gd name="T1" fmla="*/ 1406 h 51"/>
                <a:gd name="T2" fmla="*/ 4783 w 174"/>
                <a:gd name="T3" fmla="*/ 4475 h 51"/>
                <a:gd name="T4" fmla="*/ 9786 w 174"/>
                <a:gd name="T5" fmla="*/ 2779 h 51"/>
                <a:gd name="T6" fmla="*/ 5379 w 174"/>
                <a:gd name="T7" fmla="*/ 1623 h 51"/>
                <a:gd name="T8" fmla="*/ 1525 w 174"/>
                <a:gd name="T9" fmla="*/ 140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51"/>
                <a:gd name="T17" fmla="*/ 174 w 17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51">
                  <a:moveTo>
                    <a:pt x="27" y="13"/>
                  </a:moveTo>
                  <a:cubicBezTo>
                    <a:pt x="0" y="51"/>
                    <a:pt x="64" y="43"/>
                    <a:pt x="85" y="42"/>
                  </a:cubicBezTo>
                  <a:cubicBezTo>
                    <a:pt x="110" y="41"/>
                    <a:pt x="153" y="39"/>
                    <a:pt x="174" y="26"/>
                  </a:cubicBezTo>
                  <a:cubicBezTo>
                    <a:pt x="148" y="21"/>
                    <a:pt x="122" y="18"/>
                    <a:pt x="96" y="15"/>
                  </a:cubicBezTo>
                  <a:cubicBezTo>
                    <a:pt x="79" y="13"/>
                    <a:pt x="40" y="0"/>
                    <a:pt x="27" y="13"/>
                  </a:cubicBezTo>
                </a:path>
              </a:pathLst>
            </a:custGeom>
            <a:solidFill>
              <a:srgbClr val="C2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2" name="Freeform 85"/>
            <p:cNvSpPr>
              <a:spLocks/>
            </p:cNvSpPr>
            <p:nvPr/>
          </p:nvSpPr>
          <p:spPr bwMode="auto">
            <a:xfrm>
              <a:off x="1591" y="1528"/>
              <a:ext cx="226" cy="80"/>
            </a:xfrm>
            <a:custGeom>
              <a:avLst/>
              <a:gdLst>
                <a:gd name="T0" fmla="*/ 369 w 157"/>
                <a:gd name="T1" fmla="*/ 5938 h 52"/>
                <a:gd name="T2" fmla="*/ 616 w 157"/>
                <a:gd name="T3" fmla="*/ 880 h 52"/>
                <a:gd name="T4" fmla="*/ 3137 w 157"/>
                <a:gd name="T5" fmla="*/ 1103 h 52"/>
                <a:gd name="T6" fmla="*/ 8628 w 157"/>
                <a:gd name="T7" fmla="*/ 1820 h 52"/>
                <a:gd name="T8" fmla="*/ 4164 w 157"/>
                <a:gd name="T9" fmla="*/ 3775 h 52"/>
                <a:gd name="T10" fmla="*/ 369 w 157"/>
                <a:gd name="T11" fmla="*/ 5938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"/>
                <a:gd name="T19" fmla="*/ 0 h 52"/>
                <a:gd name="T20" fmla="*/ 157 w 157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" h="52">
                  <a:moveTo>
                    <a:pt x="7" y="52"/>
                  </a:moveTo>
                  <a:cubicBezTo>
                    <a:pt x="0" y="43"/>
                    <a:pt x="1" y="15"/>
                    <a:pt x="11" y="8"/>
                  </a:cubicBezTo>
                  <a:cubicBezTo>
                    <a:pt x="21" y="0"/>
                    <a:pt x="47" y="9"/>
                    <a:pt x="57" y="10"/>
                  </a:cubicBezTo>
                  <a:cubicBezTo>
                    <a:pt x="89" y="14"/>
                    <a:pt x="124" y="22"/>
                    <a:pt x="157" y="16"/>
                  </a:cubicBezTo>
                  <a:cubicBezTo>
                    <a:pt x="132" y="24"/>
                    <a:pt x="101" y="28"/>
                    <a:pt x="76" y="33"/>
                  </a:cubicBezTo>
                  <a:cubicBezTo>
                    <a:pt x="56" y="38"/>
                    <a:pt x="24" y="42"/>
                    <a:pt x="7" y="52"/>
                  </a:cubicBezTo>
                </a:path>
              </a:pathLst>
            </a:custGeom>
            <a:solidFill>
              <a:srgbClr val="C2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3" name="Freeform 86"/>
            <p:cNvSpPr>
              <a:spLocks/>
            </p:cNvSpPr>
            <p:nvPr/>
          </p:nvSpPr>
          <p:spPr bwMode="auto">
            <a:xfrm>
              <a:off x="1611" y="1271"/>
              <a:ext cx="257" cy="65"/>
            </a:xfrm>
            <a:custGeom>
              <a:avLst/>
              <a:gdLst>
                <a:gd name="T0" fmla="*/ 1528 w 178"/>
                <a:gd name="T1" fmla="*/ 1198 h 42"/>
                <a:gd name="T2" fmla="*/ 625 w 178"/>
                <a:gd name="T3" fmla="*/ 399 h 42"/>
                <a:gd name="T4" fmla="*/ 1146 w 178"/>
                <a:gd name="T5" fmla="*/ 1579 h 42"/>
                <a:gd name="T6" fmla="*/ 381 w 178"/>
                <a:gd name="T7" fmla="*/ 2707 h 42"/>
                <a:gd name="T8" fmla="*/ 1 w 178"/>
                <a:gd name="T9" fmla="*/ 5123 h 42"/>
                <a:gd name="T10" fmla="*/ 2673 w 178"/>
                <a:gd name="T11" fmla="*/ 4440 h 42"/>
                <a:gd name="T12" fmla="*/ 5658 w 178"/>
                <a:gd name="T13" fmla="*/ 4737 h 42"/>
                <a:gd name="T14" fmla="*/ 10126 w 178"/>
                <a:gd name="T15" fmla="*/ 3782 h 42"/>
                <a:gd name="T16" fmla="*/ 7284 w 178"/>
                <a:gd name="T17" fmla="*/ 3310 h 42"/>
                <a:gd name="T18" fmla="*/ 4975 w 178"/>
                <a:gd name="T19" fmla="*/ 2883 h 42"/>
                <a:gd name="T20" fmla="*/ 2941 w 178"/>
                <a:gd name="T21" fmla="*/ 2052 h 42"/>
                <a:gd name="T22" fmla="*/ 1587 w 178"/>
                <a:gd name="T23" fmla="*/ 1198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42"/>
                <a:gd name="T38" fmla="*/ 178 w 178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42">
                  <a:moveTo>
                    <a:pt x="27" y="10"/>
                  </a:moveTo>
                  <a:cubicBezTo>
                    <a:pt x="23" y="10"/>
                    <a:pt x="14" y="0"/>
                    <a:pt x="11" y="3"/>
                  </a:cubicBezTo>
                  <a:cubicBezTo>
                    <a:pt x="8" y="7"/>
                    <a:pt x="18" y="11"/>
                    <a:pt x="20" y="13"/>
                  </a:cubicBezTo>
                  <a:cubicBezTo>
                    <a:pt x="16" y="19"/>
                    <a:pt x="11" y="16"/>
                    <a:pt x="7" y="22"/>
                  </a:cubicBezTo>
                  <a:cubicBezTo>
                    <a:pt x="3" y="27"/>
                    <a:pt x="0" y="36"/>
                    <a:pt x="1" y="42"/>
                  </a:cubicBezTo>
                  <a:cubicBezTo>
                    <a:pt x="10" y="30"/>
                    <a:pt x="35" y="34"/>
                    <a:pt x="47" y="36"/>
                  </a:cubicBezTo>
                  <a:cubicBezTo>
                    <a:pt x="65" y="37"/>
                    <a:pt x="82" y="39"/>
                    <a:pt x="100" y="39"/>
                  </a:cubicBezTo>
                  <a:cubicBezTo>
                    <a:pt x="125" y="39"/>
                    <a:pt x="153" y="36"/>
                    <a:pt x="178" y="31"/>
                  </a:cubicBezTo>
                  <a:cubicBezTo>
                    <a:pt x="163" y="32"/>
                    <a:pt x="143" y="28"/>
                    <a:pt x="128" y="27"/>
                  </a:cubicBezTo>
                  <a:cubicBezTo>
                    <a:pt x="119" y="26"/>
                    <a:pt x="105" y="26"/>
                    <a:pt x="87" y="24"/>
                  </a:cubicBezTo>
                  <a:cubicBezTo>
                    <a:pt x="75" y="23"/>
                    <a:pt x="63" y="21"/>
                    <a:pt x="52" y="17"/>
                  </a:cubicBezTo>
                  <a:cubicBezTo>
                    <a:pt x="44" y="14"/>
                    <a:pt x="35" y="13"/>
                    <a:pt x="28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4" name="Freeform 87"/>
            <p:cNvSpPr>
              <a:spLocks/>
            </p:cNvSpPr>
            <p:nvPr/>
          </p:nvSpPr>
          <p:spPr bwMode="auto">
            <a:xfrm>
              <a:off x="1620" y="1412"/>
              <a:ext cx="194" cy="45"/>
            </a:xfrm>
            <a:custGeom>
              <a:avLst/>
              <a:gdLst>
                <a:gd name="T0" fmla="*/ 0 w 135"/>
                <a:gd name="T1" fmla="*/ 2919 h 29"/>
                <a:gd name="T2" fmla="*/ 2745 w 135"/>
                <a:gd name="T3" fmla="*/ 1598 h 29"/>
                <a:gd name="T4" fmla="*/ 7292 w 135"/>
                <a:gd name="T5" fmla="*/ 1775 h 29"/>
                <a:gd name="T6" fmla="*/ 2745 w 135"/>
                <a:gd name="T7" fmla="*/ 2661 h 29"/>
                <a:gd name="T8" fmla="*/ 0 w 135"/>
                <a:gd name="T9" fmla="*/ 29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9"/>
                <a:gd name="T17" fmla="*/ 135 w 13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9">
                  <a:moveTo>
                    <a:pt x="0" y="23"/>
                  </a:moveTo>
                  <a:cubicBezTo>
                    <a:pt x="7" y="0"/>
                    <a:pt x="32" y="9"/>
                    <a:pt x="51" y="13"/>
                  </a:cubicBezTo>
                  <a:cubicBezTo>
                    <a:pt x="79" y="19"/>
                    <a:pt x="107" y="11"/>
                    <a:pt x="135" y="14"/>
                  </a:cubicBezTo>
                  <a:cubicBezTo>
                    <a:pt x="107" y="19"/>
                    <a:pt x="79" y="19"/>
                    <a:pt x="51" y="21"/>
                  </a:cubicBezTo>
                  <a:cubicBezTo>
                    <a:pt x="44" y="21"/>
                    <a:pt x="2" y="29"/>
                    <a:pt x="0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5" name="Freeform 88"/>
            <p:cNvSpPr>
              <a:spLocks/>
            </p:cNvSpPr>
            <p:nvPr/>
          </p:nvSpPr>
          <p:spPr bwMode="auto">
            <a:xfrm>
              <a:off x="1598" y="1526"/>
              <a:ext cx="212" cy="54"/>
            </a:xfrm>
            <a:custGeom>
              <a:avLst/>
              <a:gdLst>
                <a:gd name="T0" fmla="*/ 1 w 147"/>
                <a:gd name="T1" fmla="*/ 3206 h 35"/>
                <a:gd name="T2" fmla="*/ 3806 w 147"/>
                <a:gd name="T3" fmla="*/ 1543 h 35"/>
                <a:gd name="T4" fmla="*/ 8249 w 147"/>
                <a:gd name="T5" fmla="*/ 1293 h 35"/>
                <a:gd name="T6" fmla="*/ 3170 w 147"/>
                <a:gd name="T7" fmla="*/ 3078 h 35"/>
                <a:gd name="T8" fmla="*/ 1142 w 147"/>
                <a:gd name="T9" fmla="*/ 3530 h 35"/>
                <a:gd name="T10" fmla="*/ 1 w 147"/>
                <a:gd name="T11" fmla="*/ 307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35"/>
                <a:gd name="T20" fmla="*/ 147 w 147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35">
                  <a:moveTo>
                    <a:pt x="1" y="27"/>
                  </a:moveTo>
                  <a:cubicBezTo>
                    <a:pt x="0" y="0"/>
                    <a:pt x="51" y="14"/>
                    <a:pt x="68" y="13"/>
                  </a:cubicBezTo>
                  <a:cubicBezTo>
                    <a:pt x="94" y="12"/>
                    <a:pt x="121" y="9"/>
                    <a:pt x="147" y="11"/>
                  </a:cubicBezTo>
                  <a:cubicBezTo>
                    <a:pt x="117" y="18"/>
                    <a:pt x="87" y="25"/>
                    <a:pt x="56" y="26"/>
                  </a:cubicBezTo>
                  <a:cubicBezTo>
                    <a:pt x="43" y="26"/>
                    <a:pt x="32" y="28"/>
                    <a:pt x="20" y="30"/>
                  </a:cubicBezTo>
                  <a:cubicBezTo>
                    <a:pt x="14" y="31"/>
                    <a:pt x="1" y="35"/>
                    <a:pt x="1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6" name="Freeform 89"/>
            <p:cNvSpPr>
              <a:spLocks/>
            </p:cNvSpPr>
            <p:nvPr/>
          </p:nvSpPr>
          <p:spPr bwMode="auto">
            <a:xfrm>
              <a:off x="2049" y="1675"/>
              <a:ext cx="280" cy="63"/>
            </a:xfrm>
            <a:custGeom>
              <a:avLst/>
              <a:gdLst>
                <a:gd name="T0" fmla="*/ 1 w 194"/>
                <a:gd name="T1" fmla="*/ 1893 h 41"/>
                <a:gd name="T2" fmla="*/ 6176 w 194"/>
                <a:gd name="T3" fmla="*/ 1618 h 41"/>
                <a:gd name="T4" fmla="*/ 10973 w 194"/>
                <a:gd name="T5" fmla="*/ 0 h 41"/>
                <a:gd name="T6" fmla="*/ 5499 w 194"/>
                <a:gd name="T7" fmla="*/ 2909 h 41"/>
                <a:gd name="T8" fmla="*/ 0 w 194"/>
                <a:gd name="T9" fmla="*/ 3291 h 41"/>
                <a:gd name="T10" fmla="*/ 1 w 194"/>
                <a:gd name="T11" fmla="*/ 272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41"/>
                <a:gd name="T20" fmla="*/ 194 w 194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41">
                  <a:moveTo>
                    <a:pt x="1" y="17"/>
                  </a:moveTo>
                  <a:cubicBezTo>
                    <a:pt x="30" y="27"/>
                    <a:pt x="78" y="17"/>
                    <a:pt x="109" y="14"/>
                  </a:cubicBezTo>
                  <a:cubicBezTo>
                    <a:pt x="138" y="11"/>
                    <a:pt x="166" y="3"/>
                    <a:pt x="194" y="0"/>
                  </a:cubicBezTo>
                  <a:cubicBezTo>
                    <a:pt x="173" y="21"/>
                    <a:pt x="126" y="22"/>
                    <a:pt x="97" y="26"/>
                  </a:cubicBezTo>
                  <a:cubicBezTo>
                    <a:pt x="68" y="30"/>
                    <a:pt x="28" y="41"/>
                    <a:pt x="0" y="29"/>
                  </a:cubicBezTo>
                  <a:cubicBezTo>
                    <a:pt x="0" y="27"/>
                    <a:pt x="1" y="26"/>
                    <a:pt x="1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7" name="Freeform 90"/>
            <p:cNvSpPr>
              <a:spLocks/>
            </p:cNvSpPr>
            <p:nvPr/>
          </p:nvSpPr>
          <p:spPr bwMode="auto">
            <a:xfrm>
              <a:off x="1928" y="1666"/>
              <a:ext cx="402" cy="39"/>
            </a:xfrm>
            <a:custGeom>
              <a:avLst/>
              <a:gdLst>
                <a:gd name="T0" fmla="*/ 0 w 279"/>
                <a:gd name="T1" fmla="*/ 3056 h 25"/>
                <a:gd name="T2" fmla="*/ 4918 w 279"/>
                <a:gd name="T3" fmla="*/ 2635 h 25"/>
                <a:gd name="T4" fmla="*/ 8327 w 279"/>
                <a:gd name="T5" fmla="*/ 1959 h 25"/>
                <a:gd name="T6" fmla="*/ 11181 w 279"/>
                <a:gd name="T7" fmla="*/ 1368 h 25"/>
                <a:gd name="T8" fmla="*/ 13835 w 279"/>
                <a:gd name="T9" fmla="*/ 278 h 25"/>
                <a:gd name="T10" fmla="*/ 14618 w 279"/>
                <a:gd name="T11" fmla="*/ 278 h 25"/>
                <a:gd name="T12" fmla="*/ 15498 w 279"/>
                <a:gd name="T13" fmla="*/ 0 h 25"/>
                <a:gd name="T14" fmla="*/ 13835 w 279"/>
                <a:gd name="T15" fmla="*/ 955 h 25"/>
                <a:gd name="T16" fmla="*/ 11553 w 279"/>
                <a:gd name="T17" fmla="*/ 1689 h 25"/>
                <a:gd name="T18" fmla="*/ 7892 w 279"/>
                <a:gd name="T19" fmla="*/ 2902 h 25"/>
                <a:gd name="T20" fmla="*/ 3625 w 279"/>
                <a:gd name="T21" fmla="*/ 3329 h 25"/>
                <a:gd name="T22" fmla="*/ 507 w 279"/>
                <a:gd name="T23" fmla="*/ 3329 h 25"/>
                <a:gd name="T24" fmla="*/ 244 w 279"/>
                <a:gd name="T25" fmla="*/ 3139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9"/>
                <a:gd name="T40" fmla="*/ 0 h 25"/>
                <a:gd name="T41" fmla="*/ 279 w 27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9" h="25">
                  <a:moveTo>
                    <a:pt x="0" y="23"/>
                  </a:moveTo>
                  <a:cubicBezTo>
                    <a:pt x="30" y="23"/>
                    <a:pt x="60" y="23"/>
                    <a:pt x="89" y="20"/>
                  </a:cubicBezTo>
                  <a:cubicBezTo>
                    <a:pt x="110" y="18"/>
                    <a:pt x="130" y="16"/>
                    <a:pt x="150" y="15"/>
                  </a:cubicBezTo>
                  <a:cubicBezTo>
                    <a:pt x="167" y="14"/>
                    <a:pt x="184" y="13"/>
                    <a:pt x="201" y="10"/>
                  </a:cubicBezTo>
                  <a:cubicBezTo>
                    <a:pt x="217" y="8"/>
                    <a:pt x="233" y="2"/>
                    <a:pt x="249" y="2"/>
                  </a:cubicBezTo>
                  <a:cubicBezTo>
                    <a:pt x="254" y="2"/>
                    <a:pt x="259" y="3"/>
                    <a:pt x="263" y="2"/>
                  </a:cubicBezTo>
                  <a:cubicBezTo>
                    <a:pt x="269" y="2"/>
                    <a:pt x="273" y="0"/>
                    <a:pt x="279" y="0"/>
                  </a:cubicBezTo>
                  <a:cubicBezTo>
                    <a:pt x="269" y="2"/>
                    <a:pt x="259" y="5"/>
                    <a:pt x="249" y="7"/>
                  </a:cubicBezTo>
                  <a:cubicBezTo>
                    <a:pt x="235" y="10"/>
                    <a:pt x="222" y="11"/>
                    <a:pt x="208" y="13"/>
                  </a:cubicBezTo>
                  <a:cubicBezTo>
                    <a:pt x="186" y="15"/>
                    <a:pt x="164" y="20"/>
                    <a:pt x="142" y="22"/>
                  </a:cubicBezTo>
                  <a:cubicBezTo>
                    <a:pt x="117" y="24"/>
                    <a:pt x="91" y="25"/>
                    <a:pt x="65" y="25"/>
                  </a:cubicBezTo>
                  <a:cubicBezTo>
                    <a:pt x="46" y="25"/>
                    <a:pt x="28" y="25"/>
                    <a:pt x="9" y="25"/>
                  </a:cubicBezTo>
                  <a:cubicBezTo>
                    <a:pt x="7" y="25"/>
                    <a:pt x="6" y="24"/>
                    <a:pt x="4" y="24"/>
                  </a:cubicBezTo>
                </a:path>
              </a:pathLst>
            </a:custGeom>
            <a:solidFill>
              <a:srgbClr val="424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8" name="Freeform 91"/>
            <p:cNvSpPr>
              <a:spLocks/>
            </p:cNvSpPr>
            <p:nvPr/>
          </p:nvSpPr>
          <p:spPr bwMode="auto">
            <a:xfrm>
              <a:off x="1426" y="1652"/>
              <a:ext cx="1116" cy="1805"/>
            </a:xfrm>
            <a:custGeom>
              <a:avLst/>
              <a:gdLst>
                <a:gd name="T0" fmla="*/ 7731 w 774"/>
                <a:gd name="T1" fmla="*/ 0 h 1174"/>
                <a:gd name="T2" fmla="*/ 7447 w 774"/>
                <a:gd name="T3" fmla="*/ 2497 h 1174"/>
                <a:gd name="T4" fmla="*/ 8618 w 774"/>
                <a:gd name="T5" fmla="*/ 7146 h 1174"/>
                <a:gd name="T6" fmla="*/ 7746 w 774"/>
                <a:gd name="T7" fmla="*/ 7146 h 1174"/>
                <a:gd name="T8" fmla="*/ 2964 w 774"/>
                <a:gd name="T9" fmla="*/ 16892 h 1174"/>
                <a:gd name="T10" fmla="*/ 0 w 774"/>
                <a:gd name="T11" fmla="*/ 116895 h 1174"/>
                <a:gd name="T12" fmla="*/ 5544 w 774"/>
                <a:gd name="T13" fmla="*/ 128227 h 1174"/>
                <a:gd name="T14" fmla="*/ 21694 w 774"/>
                <a:gd name="T15" fmla="*/ 132810 h 1174"/>
                <a:gd name="T16" fmla="*/ 37739 w 774"/>
                <a:gd name="T17" fmla="*/ 128227 h 1174"/>
                <a:gd name="T18" fmla="*/ 43338 w 774"/>
                <a:gd name="T19" fmla="*/ 116895 h 1174"/>
                <a:gd name="T20" fmla="*/ 40407 w 774"/>
                <a:gd name="T21" fmla="*/ 16892 h 1174"/>
                <a:gd name="T22" fmla="*/ 35588 w 774"/>
                <a:gd name="T23" fmla="*/ 7146 h 1174"/>
                <a:gd name="T24" fmla="*/ 34719 w 774"/>
                <a:gd name="T25" fmla="*/ 7146 h 1174"/>
                <a:gd name="T26" fmla="*/ 35889 w 774"/>
                <a:gd name="T27" fmla="*/ 2497 h 1174"/>
                <a:gd name="T28" fmla="*/ 35664 w 774"/>
                <a:gd name="T29" fmla="*/ 155 h 1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4"/>
                <a:gd name="T46" fmla="*/ 0 h 1174"/>
                <a:gd name="T47" fmla="*/ 774 w 774"/>
                <a:gd name="T48" fmla="*/ 1174 h 1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4" h="1174">
                  <a:moveTo>
                    <a:pt x="138" y="0"/>
                  </a:moveTo>
                  <a:cubicBezTo>
                    <a:pt x="134" y="7"/>
                    <a:pt x="133" y="14"/>
                    <a:pt x="133" y="22"/>
                  </a:cubicBezTo>
                  <a:cubicBezTo>
                    <a:pt x="133" y="39"/>
                    <a:pt x="141" y="54"/>
                    <a:pt x="154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91" y="63"/>
                    <a:pt x="53" y="101"/>
                    <a:pt x="53" y="149"/>
                  </a:cubicBezTo>
                  <a:cubicBezTo>
                    <a:pt x="0" y="1030"/>
                    <a:pt x="0" y="1030"/>
                    <a:pt x="0" y="1030"/>
                  </a:cubicBezTo>
                  <a:cubicBezTo>
                    <a:pt x="0" y="1085"/>
                    <a:pt x="38" y="1112"/>
                    <a:pt x="99" y="1130"/>
                  </a:cubicBezTo>
                  <a:cubicBezTo>
                    <a:pt x="99" y="1130"/>
                    <a:pt x="231" y="1174"/>
                    <a:pt x="387" y="1171"/>
                  </a:cubicBezTo>
                  <a:cubicBezTo>
                    <a:pt x="543" y="1168"/>
                    <a:pt x="674" y="1130"/>
                    <a:pt x="674" y="1130"/>
                  </a:cubicBezTo>
                  <a:cubicBezTo>
                    <a:pt x="728" y="1114"/>
                    <a:pt x="774" y="1085"/>
                    <a:pt x="774" y="1030"/>
                  </a:cubicBezTo>
                  <a:cubicBezTo>
                    <a:pt x="721" y="149"/>
                    <a:pt x="721" y="149"/>
                    <a:pt x="721" y="149"/>
                  </a:cubicBezTo>
                  <a:cubicBezTo>
                    <a:pt x="721" y="101"/>
                    <a:pt x="682" y="63"/>
                    <a:pt x="635" y="63"/>
                  </a:cubicBezTo>
                  <a:cubicBezTo>
                    <a:pt x="620" y="63"/>
                    <a:pt x="620" y="63"/>
                    <a:pt x="620" y="63"/>
                  </a:cubicBezTo>
                  <a:cubicBezTo>
                    <a:pt x="633" y="54"/>
                    <a:pt x="641" y="39"/>
                    <a:pt x="641" y="22"/>
                  </a:cubicBezTo>
                  <a:cubicBezTo>
                    <a:pt x="641" y="15"/>
                    <a:pt x="639" y="8"/>
                    <a:pt x="637" y="1"/>
                  </a:cubicBezTo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9" name="Oval 92"/>
            <p:cNvSpPr>
              <a:spLocks noChangeArrowheads="1"/>
            </p:cNvSpPr>
            <p:nvPr/>
          </p:nvSpPr>
          <p:spPr bwMode="auto">
            <a:xfrm>
              <a:off x="1957" y="1977"/>
              <a:ext cx="42" cy="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0" name="Oval 93"/>
            <p:cNvSpPr>
              <a:spLocks noChangeArrowheads="1"/>
            </p:cNvSpPr>
            <p:nvPr/>
          </p:nvSpPr>
          <p:spPr bwMode="auto">
            <a:xfrm>
              <a:off x="1970" y="1941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1" name="Oval 94"/>
            <p:cNvSpPr>
              <a:spLocks noChangeArrowheads="1"/>
            </p:cNvSpPr>
            <p:nvPr/>
          </p:nvSpPr>
          <p:spPr bwMode="auto">
            <a:xfrm>
              <a:off x="1973" y="1921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2" name="Oval 95"/>
            <p:cNvSpPr>
              <a:spLocks noChangeArrowheads="1"/>
            </p:cNvSpPr>
            <p:nvPr/>
          </p:nvSpPr>
          <p:spPr bwMode="auto">
            <a:xfrm>
              <a:off x="1622" y="1210"/>
              <a:ext cx="721" cy="112"/>
            </a:xfrm>
            <a:prstGeom prst="ellips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3" name="Oval 96"/>
            <p:cNvSpPr>
              <a:spLocks noChangeArrowheads="1"/>
            </p:cNvSpPr>
            <p:nvPr/>
          </p:nvSpPr>
          <p:spPr bwMode="auto">
            <a:xfrm>
              <a:off x="1527" y="1821"/>
              <a:ext cx="33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4" name="Oval 97"/>
            <p:cNvSpPr>
              <a:spLocks noChangeArrowheads="1"/>
            </p:cNvSpPr>
            <p:nvPr/>
          </p:nvSpPr>
          <p:spPr bwMode="auto">
            <a:xfrm>
              <a:off x="1569" y="1831"/>
              <a:ext cx="2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5" name="Freeform 98"/>
            <p:cNvSpPr>
              <a:spLocks/>
            </p:cNvSpPr>
            <p:nvPr/>
          </p:nvSpPr>
          <p:spPr bwMode="auto">
            <a:xfrm>
              <a:off x="1573" y="1211"/>
              <a:ext cx="806" cy="481"/>
            </a:xfrm>
            <a:custGeom>
              <a:avLst/>
              <a:gdLst>
                <a:gd name="T0" fmla="*/ 30236 w 559"/>
                <a:gd name="T1" fmla="*/ 17834 h 313"/>
                <a:gd name="T2" fmla="*/ 30136 w 559"/>
                <a:gd name="T3" fmla="*/ 13685 h 313"/>
                <a:gd name="T4" fmla="*/ 29796 w 559"/>
                <a:gd name="T5" fmla="*/ 5219 h 313"/>
                <a:gd name="T6" fmla="*/ 29796 w 559"/>
                <a:gd name="T7" fmla="*/ 4633 h 313"/>
                <a:gd name="T8" fmla="*/ 29885 w 559"/>
                <a:gd name="T9" fmla="*/ 4188 h 313"/>
                <a:gd name="T10" fmla="*/ 15895 w 559"/>
                <a:gd name="T11" fmla="*/ 0 h 313"/>
                <a:gd name="T12" fmla="*/ 1906 w 559"/>
                <a:gd name="T13" fmla="*/ 4188 h 313"/>
                <a:gd name="T14" fmla="*/ 1850 w 559"/>
                <a:gd name="T15" fmla="*/ 4819 h 313"/>
                <a:gd name="T16" fmla="*/ 1566 w 559"/>
                <a:gd name="T17" fmla="*/ 13525 h 313"/>
                <a:gd name="T18" fmla="*/ 1342 w 559"/>
                <a:gd name="T19" fmla="*/ 20784 h 313"/>
                <a:gd name="T20" fmla="*/ 989 w 559"/>
                <a:gd name="T21" fmla="*/ 30703 h 313"/>
                <a:gd name="T22" fmla="*/ 989 w 559"/>
                <a:gd name="T23" fmla="*/ 30925 h 313"/>
                <a:gd name="T24" fmla="*/ 15895 w 559"/>
                <a:gd name="T25" fmla="*/ 35336 h 313"/>
                <a:gd name="T26" fmla="*/ 30765 w 559"/>
                <a:gd name="T27" fmla="*/ 30925 h 313"/>
                <a:gd name="T28" fmla="*/ 30521 w 559"/>
                <a:gd name="T29" fmla="*/ 25625 h 313"/>
                <a:gd name="T30" fmla="*/ 30236 w 559"/>
                <a:gd name="T31" fmla="*/ 17834 h 3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9"/>
                <a:gd name="T49" fmla="*/ 0 h 313"/>
                <a:gd name="T50" fmla="*/ 559 w 559"/>
                <a:gd name="T51" fmla="*/ 313 h 3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9" h="313">
                  <a:moveTo>
                    <a:pt x="540" y="158"/>
                  </a:moveTo>
                  <a:cubicBezTo>
                    <a:pt x="538" y="121"/>
                    <a:pt x="538" y="121"/>
                    <a:pt x="538" y="121"/>
                  </a:cubicBezTo>
                  <a:cubicBezTo>
                    <a:pt x="556" y="74"/>
                    <a:pt x="538" y="52"/>
                    <a:pt x="532" y="46"/>
                  </a:cubicBezTo>
                  <a:cubicBezTo>
                    <a:pt x="532" y="41"/>
                    <a:pt x="532" y="41"/>
                    <a:pt x="532" y="41"/>
                  </a:cubicBezTo>
                  <a:cubicBezTo>
                    <a:pt x="533" y="40"/>
                    <a:pt x="534" y="38"/>
                    <a:pt x="534" y="37"/>
                  </a:cubicBezTo>
                  <a:cubicBezTo>
                    <a:pt x="534" y="16"/>
                    <a:pt x="422" y="0"/>
                    <a:pt x="284" y="0"/>
                  </a:cubicBezTo>
                  <a:cubicBezTo>
                    <a:pt x="145" y="0"/>
                    <a:pt x="34" y="16"/>
                    <a:pt x="34" y="37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51"/>
                    <a:pt x="9" y="98"/>
                    <a:pt x="28" y="120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17" y="202"/>
                    <a:pt x="0" y="251"/>
                    <a:pt x="18" y="272"/>
                  </a:cubicBezTo>
                  <a:cubicBezTo>
                    <a:pt x="18" y="274"/>
                    <a:pt x="18" y="274"/>
                    <a:pt x="18" y="274"/>
                  </a:cubicBezTo>
                  <a:cubicBezTo>
                    <a:pt x="18" y="295"/>
                    <a:pt x="137" y="313"/>
                    <a:pt x="284" y="313"/>
                  </a:cubicBezTo>
                  <a:cubicBezTo>
                    <a:pt x="430" y="313"/>
                    <a:pt x="549" y="295"/>
                    <a:pt x="549" y="274"/>
                  </a:cubicBezTo>
                  <a:cubicBezTo>
                    <a:pt x="545" y="227"/>
                    <a:pt x="545" y="227"/>
                    <a:pt x="545" y="227"/>
                  </a:cubicBezTo>
                  <a:cubicBezTo>
                    <a:pt x="559" y="185"/>
                    <a:pt x="546" y="164"/>
                    <a:pt x="540" y="158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6" name="Oval 99"/>
            <p:cNvSpPr>
              <a:spLocks noChangeArrowheads="1"/>
            </p:cNvSpPr>
            <p:nvPr/>
          </p:nvSpPr>
          <p:spPr bwMode="auto">
            <a:xfrm>
              <a:off x="2020" y="253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7" name="Oval 100"/>
            <p:cNvSpPr>
              <a:spLocks noChangeArrowheads="1"/>
            </p:cNvSpPr>
            <p:nvPr/>
          </p:nvSpPr>
          <p:spPr bwMode="auto">
            <a:xfrm>
              <a:off x="2023" y="250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8" name="Oval 101"/>
            <p:cNvSpPr>
              <a:spLocks noChangeArrowheads="1"/>
            </p:cNvSpPr>
            <p:nvPr/>
          </p:nvSpPr>
          <p:spPr bwMode="auto">
            <a:xfrm>
              <a:off x="2052" y="25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19" name="Oval 102"/>
            <p:cNvSpPr>
              <a:spLocks noChangeArrowheads="1"/>
            </p:cNvSpPr>
            <p:nvPr/>
          </p:nvSpPr>
          <p:spPr bwMode="auto">
            <a:xfrm>
              <a:off x="2051" y="2532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0" name="Oval 103"/>
            <p:cNvSpPr>
              <a:spLocks noChangeArrowheads="1"/>
            </p:cNvSpPr>
            <p:nvPr/>
          </p:nvSpPr>
          <p:spPr bwMode="auto">
            <a:xfrm>
              <a:off x="2079" y="2552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1" name="Oval 104"/>
            <p:cNvSpPr>
              <a:spLocks noChangeArrowheads="1"/>
            </p:cNvSpPr>
            <p:nvPr/>
          </p:nvSpPr>
          <p:spPr bwMode="auto">
            <a:xfrm>
              <a:off x="2062" y="2579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2" name="Oval 105"/>
            <p:cNvSpPr>
              <a:spLocks noChangeArrowheads="1"/>
            </p:cNvSpPr>
            <p:nvPr/>
          </p:nvSpPr>
          <p:spPr bwMode="auto">
            <a:xfrm>
              <a:off x="2030" y="2582"/>
              <a:ext cx="11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3" name="Oval 106"/>
            <p:cNvSpPr>
              <a:spLocks noChangeArrowheads="1"/>
            </p:cNvSpPr>
            <p:nvPr/>
          </p:nvSpPr>
          <p:spPr bwMode="auto">
            <a:xfrm>
              <a:off x="1646" y="2415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4" name="Oval 107"/>
            <p:cNvSpPr>
              <a:spLocks noChangeArrowheads="1"/>
            </p:cNvSpPr>
            <p:nvPr/>
          </p:nvSpPr>
          <p:spPr bwMode="auto">
            <a:xfrm>
              <a:off x="1651" y="246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5" name="Oval 108"/>
            <p:cNvSpPr>
              <a:spLocks noChangeArrowheads="1"/>
            </p:cNvSpPr>
            <p:nvPr/>
          </p:nvSpPr>
          <p:spPr bwMode="auto">
            <a:xfrm>
              <a:off x="1684" y="2419"/>
              <a:ext cx="11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6" name="Oval 109"/>
            <p:cNvSpPr>
              <a:spLocks noChangeArrowheads="1"/>
            </p:cNvSpPr>
            <p:nvPr/>
          </p:nvSpPr>
          <p:spPr bwMode="auto">
            <a:xfrm>
              <a:off x="1670" y="2382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7" name="Oval 110"/>
            <p:cNvSpPr>
              <a:spLocks noChangeArrowheads="1"/>
            </p:cNvSpPr>
            <p:nvPr/>
          </p:nvSpPr>
          <p:spPr bwMode="auto">
            <a:xfrm>
              <a:off x="1697" y="2402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8" name="Oval 111"/>
            <p:cNvSpPr>
              <a:spLocks noChangeArrowheads="1"/>
            </p:cNvSpPr>
            <p:nvPr/>
          </p:nvSpPr>
          <p:spPr bwMode="auto">
            <a:xfrm>
              <a:off x="1671" y="2399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29" name="Oval 112"/>
            <p:cNvSpPr>
              <a:spLocks noChangeArrowheads="1"/>
            </p:cNvSpPr>
            <p:nvPr/>
          </p:nvSpPr>
          <p:spPr bwMode="auto">
            <a:xfrm>
              <a:off x="1656" y="2386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0" name="Oval 113"/>
            <p:cNvSpPr>
              <a:spLocks noChangeArrowheads="1"/>
            </p:cNvSpPr>
            <p:nvPr/>
          </p:nvSpPr>
          <p:spPr bwMode="auto">
            <a:xfrm>
              <a:off x="1633" y="2381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1" name="Oval 114"/>
            <p:cNvSpPr>
              <a:spLocks noChangeArrowheads="1"/>
            </p:cNvSpPr>
            <p:nvPr/>
          </p:nvSpPr>
          <p:spPr bwMode="auto">
            <a:xfrm>
              <a:off x="1634" y="2438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2" name="Oval 115"/>
            <p:cNvSpPr>
              <a:spLocks noChangeArrowheads="1"/>
            </p:cNvSpPr>
            <p:nvPr/>
          </p:nvSpPr>
          <p:spPr bwMode="auto">
            <a:xfrm>
              <a:off x="1631" y="24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3" name="Oval 116"/>
            <p:cNvSpPr>
              <a:spLocks noChangeArrowheads="1"/>
            </p:cNvSpPr>
            <p:nvPr/>
          </p:nvSpPr>
          <p:spPr bwMode="auto">
            <a:xfrm>
              <a:off x="1663" y="2426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4" name="Oval 117"/>
            <p:cNvSpPr>
              <a:spLocks noChangeArrowheads="1"/>
            </p:cNvSpPr>
            <p:nvPr/>
          </p:nvSpPr>
          <p:spPr bwMode="auto">
            <a:xfrm>
              <a:off x="1712" y="2444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5" name="Oval 118"/>
            <p:cNvSpPr>
              <a:spLocks noChangeArrowheads="1"/>
            </p:cNvSpPr>
            <p:nvPr/>
          </p:nvSpPr>
          <p:spPr bwMode="auto">
            <a:xfrm>
              <a:off x="1692" y="2469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6" name="Oval 119"/>
            <p:cNvSpPr>
              <a:spLocks noChangeArrowheads="1"/>
            </p:cNvSpPr>
            <p:nvPr/>
          </p:nvSpPr>
          <p:spPr bwMode="auto">
            <a:xfrm>
              <a:off x="1733" y="2501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7" name="Oval 120"/>
            <p:cNvSpPr>
              <a:spLocks noChangeArrowheads="1"/>
            </p:cNvSpPr>
            <p:nvPr/>
          </p:nvSpPr>
          <p:spPr bwMode="auto">
            <a:xfrm>
              <a:off x="1715" y="2550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8" name="Oval 121"/>
            <p:cNvSpPr>
              <a:spLocks noChangeArrowheads="1"/>
            </p:cNvSpPr>
            <p:nvPr/>
          </p:nvSpPr>
          <p:spPr bwMode="auto">
            <a:xfrm>
              <a:off x="1722" y="2402"/>
              <a:ext cx="11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39" name="Oval 122"/>
            <p:cNvSpPr>
              <a:spLocks noChangeArrowheads="1"/>
            </p:cNvSpPr>
            <p:nvPr/>
          </p:nvSpPr>
          <p:spPr bwMode="auto">
            <a:xfrm>
              <a:off x="1752" y="2441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0" name="Oval 123"/>
            <p:cNvSpPr>
              <a:spLocks noChangeArrowheads="1"/>
            </p:cNvSpPr>
            <p:nvPr/>
          </p:nvSpPr>
          <p:spPr bwMode="auto">
            <a:xfrm>
              <a:off x="1757" y="2412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1" name="Oval 124"/>
            <p:cNvSpPr>
              <a:spLocks noChangeArrowheads="1"/>
            </p:cNvSpPr>
            <p:nvPr/>
          </p:nvSpPr>
          <p:spPr bwMode="auto">
            <a:xfrm>
              <a:off x="1736" y="2422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2" name="Oval 125"/>
            <p:cNvSpPr>
              <a:spLocks noChangeArrowheads="1"/>
            </p:cNvSpPr>
            <p:nvPr/>
          </p:nvSpPr>
          <p:spPr bwMode="auto">
            <a:xfrm>
              <a:off x="1648" y="2529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3" name="Oval 126"/>
            <p:cNvSpPr>
              <a:spLocks noChangeArrowheads="1"/>
            </p:cNvSpPr>
            <p:nvPr/>
          </p:nvSpPr>
          <p:spPr bwMode="auto">
            <a:xfrm>
              <a:off x="1791" y="2785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4" name="Oval 127"/>
            <p:cNvSpPr>
              <a:spLocks noChangeArrowheads="1"/>
            </p:cNvSpPr>
            <p:nvPr/>
          </p:nvSpPr>
          <p:spPr bwMode="auto">
            <a:xfrm>
              <a:off x="1742" y="279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5" name="Oval 128"/>
            <p:cNvSpPr>
              <a:spLocks noChangeArrowheads="1"/>
            </p:cNvSpPr>
            <p:nvPr/>
          </p:nvSpPr>
          <p:spPr bwMode="auto">
            <a:xfrm>
              <a:off x="1797" y="2842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6" name="Oval 129"/>
            <p:cNvSpPr>
              <a:spLocks noChangeArrowheads="1"/>
            </p:cNvSpPr>
            <p:nvPr/>
          </p:nvSpPr>
          <p:spPr bwMode="auto">
            <a:xfrm>
              <a:off x="1749" y="2865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7" name="Oval 130"/>
            <p:cNvSpPr>
              <a:spLocks noChangeArrowheads="1"/>
            </p:cNvSpPr>
            <p:nvPr/>
          </p:nvSpPr>
          <p:spPr bwMode="auto">
            <a:xfrm>
              <a:off x="1787" y="2925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8" name="Oval 131"/>
            <p:cNvSpPr>
              <a:spLocks noChangeArrowheads="1"/>
            </p:cNvSpPr>
            <p:nvPr/>
          </p:nvSpPr>
          <p:spPr bwMode="auto">
            <a:xfrm>
              <a:off x="1671" y="2908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49" name="Oval 132"/>
            <p:cNvSpPr>
              <a:spLocks noChangeArrowheads="1"/>
            </p:cNvSpPr>
            <p:nvPr/>
          </p:nvSpPr>
          <p:spPr bwMode="auto">
            <a:xfrm>
              <a:off x="1646" y="2825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0" name="Oval 133"/>
            <p:cNvSpPr>
              <a:spLocks noChangeArrowheads="1"/>
            </p:cNvSpPr>
            <p:nvPr/>
          </p:nvSpPr>
          <p:spPr bwMode="auto">
            <a:xfrm>
              <a:off x="2038" y="2487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1" name="Oval 134"/>
            <p:cNvSpPr>
              <a:spLocks noChangeArrowheads="1"/>
            </p:cNvSpPr>
            <p:nvPr/>
          </p:nvSpPr>
          <p:spPr bwMode="auto">
            <a:xfrm>
              <a:off x="2017" y="24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2" name="Oval 135"/>
            <p:cNvSpPr>
              <a:spLocks noChangeArrowheads="1"/>
            </p:cNvSpPr>
            <p:nvPr/>
          </p:nvSpPr>
          <p:spPr bwMode="auto">
            <a:xfrm>
              <a:off x="2033" y="246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3" name="Oval 136"/>
            <p:cNvSpPr>
              <a:spLocks noChangeArrowheads="1"/>
            </p:cNvSpPr>
            <p:nvPr/>
          </p:nvSpPr>
          <p:spPr bwMode="auto">
            <a:xfrm>
              <a:off x="2056" y="2472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4" name="Oval 137"/>
            <p:cNvSpPr>
              <a:spLocks noChangeArrowheads="1"/>
            </p:cNvSpPr>
            <p:nvPr/>
          </p:nvSpPr>
          <p:spPr bwMode="auto">
            <a:xfrm>
              <a:off x="1990" y="2464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5" name="Oval 138"/>
            <p:cNvSpPr>
              <a:spLocks noChangeArrowheads="1"/>
            </p:cNvSpPr>
            <p:nvPr/>
          </p:nvSpPr>
          <p:spPr bwMode="auto">
            <a:xfrm>
              <a:off x="1997" y="249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6" name="Oval 139"/>
            <p:cNvSpPr>
              <a:spLocks noChangeArrowheads="1"/>
            </p:cNvSpPr>
            <p:nvPr/>
          </p:nvSpPr>
          <p:spPr bwMode="auto">
            <a:xfrm>
              <a:off x="2009" y="2487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7" name="Oval 140"/>
            <p:cNvSpPr>
              <a:spLocks noChangeArrowheads="1"/>
            </p:cNvSpPr>
            <p:nvPr/>
          </p:nvSpPr>
          <p:spPr bwMode="auto">
            <a:xfrm>
              <a:off x="2006" y="2536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8" name="Oval 141"/>
            <p:cNvSpPr>
              <a:spLocks noChangeArrowheads="1"/>
            </p:cNvSpPr>
            <p:nvPr/>
          </p:nvSpPr>
          <p:spPr bwMode="auto">
            <a:xfrm>
              <a:off x="2003" y="2584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59" name="Oval 142"/>
            <p:cNvSpPr>
              <a:spLocks noChangeArrowheads="1"/>
            </p:cNvSpPr>
            <p:nvPr/>
          </p:nvSpPr>
          <p:spPr bwMode="auto">
            <a:xfrm>
              <a:off x="2023" y="2661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0" name="Oval 143"/>
            <p:cNvSpPr>
              <a:spLocks noChangeArrowheads="1"/>
            </p:cNvSpPr>
            <p:nvPr/>
          </p:nvSpPr>
          <p:spPr bwMode="auto">
            <a:xfrm>
              <a:off x="2104" y="2693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1" name="Oval 144"/>
            <p:cNvSpPr>
              <a:spLocks noChangeArrowheads="1"/>
            </p:cNvSpPr>
            <p:nvPr/>
          </p:nvSpPr>
          <p:spPr bwMode="auto">
            <a:xfrm>
              <a:off x="2084" y="2762"/>
              <a:ext cx="11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2" name="Oval 145"/>
            <p:cNvSpPr>
              <a:spLocks noChangeArrowheads="1"/>
            </p:cNvSpPr>
            <p:nvPr/>
          </p:nvSpPr>
          <p:spPr bwMode="auto">
            <a:xfrm>
              <a:off x="2156" y="2590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3" name="Oval 146"/>
            <p:cNvSpPr>
              <a:spLocks noChangeArrowheads="1"/>
            </p:cNvSpPr>
            <p:nvPr/>
          </p:nvSpPr>
          <p:spPr bwMode="auto">
            <a:xfrm>
              <a:off x="2098" y="2512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4" name="Oval 147"/>
            <p:cNvSpPr>
              <a:spLocks noChangeArrowheads="1"/>
            </p:cNvSpPr>
            <p:nvPr/>
          </p:nvSpPr>
          <p:spPr bwMode="auto">
            <a:xfrm>
              <a:off x="2108" y="2481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5" name="Oval 148"/>
            <p:cNvSpPr>
              <a:spLocks noChangeArrowheads="1"/>
            </p:cNvSpPr>
            <p:nvPr/>
          </p:nvSpPr>
          <p:spPr bwMode="auto">
            <a:xfrm>
              <a:off x="2085" y="2484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6" name="Oval 149"/>
            <p:cNvSpPr>
              <a:spLocks noChangeArrowheads="1"/>
            </p:cNvSpPr>
            <p:nvPr/>
          </p:nvSpPr>
          <p:spPr bwMode="auto">
            <a:xfrm>
              <a:off x="2075" y="25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7" name="Oval 150"/>
            <p:cNvSpPr>
              <a:spLocks noChangeArrowheads="1"/>
            </p:cNvSpPr>
            <p:nvPr/>
          </p:nvSpPr>
          <p:spPr bwMode="auto">
            <a:xfrm>
              <a:off x="2165" y="2547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8" name="Oval 151"/>
            <p:cNvSpPr>
              <a:spLocks noChangeArrowheads="1"/>
            </p:cNvSpPr>
            <p:nvPr/>
          </p:nvSpPr>
          <p:spPr bwMode="auto">
            <a:xfrm>
              <a:off x="2186" y="2507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69" name="Oval 152"/>
            <p:cNvSpPr>
              <a:spLocks noChangeArrowheads="1"/>
            </p:cNvSpPr>
            <p:nvPr/>
          </p:nvSpPr>
          <p:spPr bwMode="auto">
            <a:xfrm>
              <a:off x="2137" y="2525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70" name="Oval 153"/>
            <p:cNvSpPr>
              <a:spLocks noChangeArrowheads="1"/>
            </p:cNvSpPr>
            <p:nvPr/>
          </p:nvSpPr>
          <p:spPr bwMode="auto">
            <a:xfrm>
              <a:off x="2100" y="2593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71" name="Oval 154"/>
            <p:cNvSpPr>
              <a:spLocks noChangeArrowheads="1"/>
            </p:cNvSpPr>
            <p:nvPr/>
          </p:nvSpPr>
          <p:spPr bwMode="auto">
            <a:xfrm>
              <a:off x="2203" y="2711"/>
              <a:ext cx="11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4972" name="Oval 155"/>
            <p:cNvSpPr>
              <a:spLocks noChangeArrowheads="1"/>
            </p:cNvSpPr>
            <p:nvPr/>
          </p:nvSpPr>
          <p:spPr bwMode="auto">
            <a:xfrm>
              <a:off x="2264" y="265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1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6"/>
          <p:cNvGrpSpPr>
            <a:grpSpLocks/>
          </p:cNvGrpSpPr>
          <p:nvPr/>
        </p:nvGrpSpPr>
        <p:grpSpPr bwMode="auto">
          <a:xfrm>
            <a:off x="7085013" y="5143500"/>
            <a:ext cx="1916112" cy="1670050"/>
            <a:chOff x="377" y="769"/>
            <a:chExt cx="2450" cy="2533"/>
          </a:xfrm>
        </p:grpSpPr>
        <p:sp>
          <p:nvSpPr>
            <p:cNvPr id="36995" name="Freeform 37"/>
            <p:cNvSpPr>
              <a:spLocks/>
            </p:cNvSpPr>
            <p:nvPr/>
          </p:nvSpPr>
          <p:spPr bwMode="auto">
            <a:xfrm>
              <a:off x="1782" y="1882"/>
              <a:ext cx="616" cy="472"/>
            </a:xfrm>
            <a:custGeom>
              <a:avLst/>
              <a:gdLst>
                <a:gd name="T0" fmla="*/ 74564 w 380"/>
                <a:gd name="T1" fmla="*/ 62287 h 273"/>
                <a:gd name="T2" fmla="*/ 37184 w 380"/>
                <a:gd name="T3" fmla="*/ 112687 h 273"/>
                <a:gd name="T4" fmla="*/ 0 w 380"/>
                <a:gd name="T5" fmla="*/ 62287 h 273"/>
                <a:gd name="T6" fmla="*/ 45146 w 380"/>
                <a:gd name="T7" fmla="*/ 0 h 273"/>
                <a:gd name="T8" fmla="*/ 74564 w 380"/>
                <a:gd name="T9" fmla="*/ 62287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273"/>
                <a:gd name="T17" fmla="*/ 380 w 380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273">
                  <a:moveTo>
                    <a:pt x="367" y="151"/>
                  </a:moveTo>
                  <a:cubicBezTo>
                    <a:pt x="358" y="218"/>
                    <a:pt x="285" y="273"/>
                    <a:pt x="183" y="273"/>
                  </a:cubicBezTo>
                  <a:cubicBezTo>
                    <a:pt x="82" y="273"/>
                    <a:pt x="0" y="218"/>
                    <a:pt x="0" y="151"/>
                  </a:cubicBezTo>
                  <a:cubicBezTo>
                    <a:pt x="0" y="84"/>
                    <a:pt x="120" y="0"/>
                    <a:pt x="222" y="0"/>
                  </a:cubicBezTo>
                  <a:cubicBezTo>
                    <a:pt x="323" y="0"/>
                    <a:pt x="380" y="59"/>
                    <a:pt x="367" y="151"/>
                  </a:cubicBezTo>
                  <a:close/>
                </a:path>
              </a:pathLst>
            </a:custGeom>
            <a:solidFill>
              <a:srgbClr val="F9C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6" name="Freeform 38"/>
            <p:cNvSpPr>
              <a:spLocks/>
            </p:cNvSpPr>
            <p:nvPr/>
          </p:nvSpPr>
          <p:spPr bwMode="auto">
            <a:xfrm>
              <a:off x="1795" y="1892"/>
              <a:ext cx="577" cy="450"/>
            </a:xfrm>
            <a:custGeom>
              <a:avLst/>
              <a:gdLst>
                <a:gd name="T0" fmla="*/ 69764 w 356"/>
                <a:gd name="T1" fmla="*/ 60058 h 260"/>
                <a:gd name="T2" fmla="*/ 34897 w 356"/>
                <a:gd name="T3" fmla="*/ 108542 h 260"/>
                <a:gd name="T4" fmla="*/ 0 w 356"/>
                <a:gd name="T5" fmla="*/ 60058 h 260"/>
                <a:gd name="T6" fmla="*/ 42139 w 356"/>
                <a:gd name="T7" fmla="*/ 0 h 260"/>
                <a:gd name="T8" fmla="*/ 69764 w 356"/>
                <a:gd name="T9" fmla="*/ 60058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260"/>
                <a:gd name="T17" fmla="*/ 356 w 356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260">
                  <a:moveTo>
                    <a:pt x="344" y="144"/>
                  </a:moveTo>
                  <a:cubicBezTo>
                    <a:pt x="336" y="207"/>
                    <a:pt x="267" y="260"/>
                    <a:pt x="172" y="260"/>
                  </a:cubicBezTo>
                  <a:cubicBezTo>
                    <a:pt x="77" y="260"/>
                    <a:pt x="0" y="208"/>
                    <a:pt x="0" y="144"/>
                  </a:cubicBezTo>
                  <a:cubicBezTo>
                    <a:pt x="0" y="80"/>
                    <a:pt x="113" y="0"/>
                    <a:pt x="208" y="0"/>
                  </a:cubicBezTo>
                  <a:cubicBezTo>
                    <a:pt x="303" y="0"/>
                    <a:pt x="356" y="56"/>
                    <a:pt x="344" y="144"/>
                  </a:cubicBezTo>
                  <a:close/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7" name="Freeform 39"/>
            <p:cNvSpPr>
              <a:spLocks/>
            </p:cNvSpPr>
            <p:nvPr/>
          </p:nvSpPr>
          <p:spPr bwMode="auto">
            <a:xfrm>
              <a:off x="1844" y="1928"/>
              <a:ext cx="481" cy="375"/>
            </a:xfrm>
            <a:custGeom>
              <a:avLst/>
              <a:gdLst>
                <a:gd name="T0" fmla="*/ 57731 w 297"/>
                <a:gd name="T1" fmla="*/ 49239 h 217"/>
                <a:gd name="T2" fmla="*/ 28920 w 297"/>
                <a:gd name="T3" fmla="*/ 89069 h 217"/>
                <a:gd name="T4" fmla="*/ 0 w 297"/>
                <a:gd name="T5" fmla="*/ 49239 h 217"/>
                <a:gd name="T6" fmla="*/ 35009 w 297"/>
                <a:gd name="T7" fmla="*/ 0 h 217"/>
                <a:gd name="T8" fmla="*/ 57731 w 297"/>
                <a:gd name="T9" fmla="*/ 49239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217"/>
                <a:gd name="T17" fmla="*/ 297 w 297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217">
                  <a:moveTo>
                    <a:pt x="287" y="120"/>
                  </a:moveTo>
                  <a:cubicBezTo>
                    <a:pt x="280" y="173"/>
                    <a:pt x="223" y="217"/>
                    <a:pt x="144" y="217"/>
                  </a:cubicBezTo>
                  <a:cubicBezTo>
                    <a:pt x="64" y="217"/>
                    <a:pt x="0" y="173"/>
                    <a:pt x="0" y="120"/>
                  </a:cubicBezTo>
                  <a:cubicBezTo>
                    <a:pt x="0" y="66"/>
                    <a:pt x="94" y="0"/>
                    <a:pt x="174" y="0"/>
                  </a:cubicBezTo>
                  <a:cubicBezTo>
                    <a:pt x="253" y="0"/>
                    <a:pt x="297" y="46"/>
                    <a:pt x="287" y="120"/>
                  </a:cubicBezTo>
                  <a:close/>
                </a:path>
              </a:pathLst>
            </a:custGeom>
            <a:solidFill>
              <a:srgbClr val="FCE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8" name="Freeform 40"/>
            <p:cNvSpPr>
              <a:spLocks/>
            </p:cNvSpPr>
            <p:nvPr/>
          </p:nvSpPr>
          <p:spPr bwMode="auto">
            <a:xfrm>
              <a:off x="2058" y="2084"/>
              <a:ext cx="64" cy="52"/>
            </a:xfrm>
            <a:custGeom>
              <a:avLst/>
              <a:gdLst>
                <a:gd name="T0" fmla="*/ 3528 w 40"/>
                <a:gd name="T1" fmla="*/ 442 h 30"/>
                <a:gd name="T2" fmla="*/ 701 w 40"/>
                <a:gd name="T3" fmla="*/ 7103 h 30"/>
                <a:gd name="T4" fmla="*/ 4595 w 40"/>
                <a:gd name="T5" fmla="*/ 11014 h 30"/>
                <a:gd name="T6" fmla="*/ 3302 w 40"/>
                <a:gd name="T7" fmla="*/ 766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0"/>
                <a:gd name="T14" fmla="*/ 40 w 4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0">
                  <a:moveTo>
                    <a:pt x="20" y="1"/>
                  </a:moveTo>
                  <a:cubicBezTo>
                    <a:pt x="13" y="4"/>
                    <a:pt x="0" y="5"/>
                    <a:pt x="4" y="17"/>
                  </a:cubicBezTo>
                  <a:cubicBezTo>
                    <a:pt x="7" y="27"/>
                    <a:pt x="18" y="30"/>
                    <a:pt x="26" y="26"/>
                  </a:cubicBezTo>
                  <a:cubicBezTo>
                    <a:pt x="40" y="18"/>
                    <a:pt x="35" y="0"/>
                    <a:pt x="19" y="2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9" name="Freeform 41"/>
            <p:cNvSpPr>
              <a:spLocks/>
            </p:cNvSpPr>
            <p:nvPr/>
          </p:nvSpPr>
          <p:spPr bwMode="auto">
            <a:xfrm>
              <a:off x="2069" y="1947"/>
              <a:ext cx="11" cy="130"/>
            </a:xfrm>
            <a:custGeom>
              <a:avLst/>
              <a:gdLst>
                <a:gd name="T0" fmla="*/ 993 w 7"/>
                <a:gd name="T1" fmla="*/ 31772 h 75"/>
                <a:gd name="T2" fmla="*/ 190 w 7"/>
                <a:gd name="T3" fmla="*/ 0 h 75"/>
                <a:gd name="T4" fmla="*/ 822 w 7"/>
                <a:gd name="T5" fmla="*/ 20374 h 75"/>
                <a:gd name="T6" fmla="*/ 993 w 7"/>
                <a:gd name="T7" fmla="*/ 31772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5"/>
                <a:gd name="T14" fmla="*/ 7 w 7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5">
                  <a:moveTo>
                    <a:pt x="7" y="75"/>
                  </a:moveTo>
                  <a:cubicBezTo>
                    <a:pt x="0" y="57"/>
                    <a:pt x="6" y="23"/>
                    <a:pt x="1" y="0"/>
                  </a:cubicBezTo>
                  <a:cubicBezTo>
                    <a:pt x="6" y="17"/>
                    <a:pt x="6" y="31"/>
                    <a:pt x="6" y="48"/>
                  </a:cubicBezTo>
                  <a:cubicBezTo>
                    <a:pt x="7" y="56"/>
                    <a:pt x="6" y="69"/>
                    <a:pt x="7" y="75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0" name="Freeform 42"/>
            <p:cNvSpPr>
              <a:spLocks/>
            </p:cNvSpPr>
            <p:nvPr/>
          </p:nvSpPr>
          <p:spPr bwMode="auto">
            <a:xfrm>
              <a:off x="2132" y="2013"/>
              <a:ext cx="144" cy="71"/>
            </a:xfrm>
            <a:custGeom>
              <a:avLst/>
              <a:gdLst>
                <a:gd name="T0" fmla="*/ 0 w 89"/>
                <a:gd name="T1" fmla="*/ 17241 h 41"/>
                <a:gd name="T2" fmla="*/ 5778 w 89"/>
                <a:gd name="T3" fmla="*/ 10200 h 41"/>
                <a:gd name="T4" fmla="*/ 13153 w 89"/>
                <a:gd name="T5" fmla="*/ 2876 h 41"/>
                <a:gd name="T6" fmla="*/ 17710 w 89"/>
                <a:gd name="T7" fmla="*/ 0 h 41"/>
                <a:gd name="T8" fmla="*/ 6532 w 89"/>
                <a:gd name="T9" fmla="*/ 12193 h 41"/>
                <a:gd name="T10" fmla="*/ 987 w 89"/>
                <a:gd name="T11" fmla="*/ 172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41"/>
                <a:gd name="T20" fmla="*/ 89 w 89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41">
                  <a:moveTo>
                    <a:pt x="0" y="41"/>
                  </a:moveTo>
                  <a:cubicBezTo>
                    <a:pt x="10" y="39"/>
                    <a:pt x="21" y="29"/>
                    <a:pt x="29" y="24"/>
                  </a:cubicBezTo>
                  <a:cubicBezTo>
                    <a:pt x="41" y="18"/>
                    <a:pt x="53" y="12"/>
                    <a:pt x="66" y="7"/>
                  </a:cubicBezTo>
                  <a:cubicBezTo>
                    <a:pt x="73" y="4"/>
                    <a:pt x="82" y="4"/>
                    <a:pt x="89" y="0"/>
                  </a:cubicBezTo>
                  <a:cubicBezTo>
                    <a:pt x="76" y="16"/>
                    <a:pt x="51" y="23"/>
                    <a:pt x="33" y="29"/>
                  </a:cubicBezTo>
                  <a:cubicBezTo>
                    <a:pt x="23" y="32"/>
                    <a:pt x="13" y="38"/>
                    <a:pt x="5" y="41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1" name="Freeform 43"/>
            <p:cNvSpPr>
              <a:spLocks/>
            </p:cNvSpPr>
            <p:nvPr/>
          </p:nvSpPr>
          <p:spPr bwMode="auto">
            <a:xfrm>
              <a:off x="2135" y="2131"/>
              <a:ext cx="159" cy="45"/>
            </a:xfrm>
            <a:custGeom>
              <a:avLst/>
              <a:gdLst>
                <a:gd name="T0" fmla="*/ 0 w 98"/>
                <a:gd name="T1" fmla="*/ 746 h 26"/>
                <a:gd name="T2" fmla="*/ 6543 w 98"/>
                <a:gd name="T3" fmla="*/ 3867 h 26"/>
                <a:gd name="T4" fmla="*/ 14883 w 98"/>
                <a:gd name="T5" fmla="*/ 7948 h 26"/>
                <a:gd name="T6" fmla="*/ 20125 w 98"/>
                <a:gd name="T7" fmla="*/ 9601 h 26"/>
                <a:gd name="T8" fmla="*/ 15796 w 98"/>
                <a:gd name="T9" fmla="*/ 8607 h 26"/>
                <a:gd name="T10" fmla="*/ 8974 w 98"/>
                <a:gd name="T11" fmla="*/ 6693 h 26"/>
                <a:gd name="T12" fmla="*/ 3886 w 98"/>
                <a:gd name="T13" fmla="*/ 2234 h 26"/>
                <a:gd name="T14" fmla="*/ 1001 w 98"/>
                <a:gd name="T15" fmla="*/ 74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26"/>
                <a:gd name="T26" fmla="*/ 98 w 98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26">
                  <a:moveTo>
                    <a:pt x="0" y="2"/>
                  </a:moveTo>
                  <a:cubicBezTo>
                    <a:pt x="9" y="0"/>
                    <a:pt x="23" y="7"/>
                    <a:pt x="32" y="9"/>
                  </a:cubicBezTo>
                  <a:cubicBezTo>
                    <a:pt x="46" y="12"/>
                    <a:pt x="59" y="16"/>
                    <a:pt x="73" y="19"/>
                  </a:cubicBezTo>
                  <a:cubicBezTo>
                    <a:pt x="81" y="21"/>
                    <a:pt x="90" y="23"/>
                    <a:pt x="98" y="23"/>
                  </a:cubicBezTo>
                  <a:cubicBezTo>
                    <a:pt x="92" y="26"/>
                    <a:pt x="83" y="23"/>
                    <a:pt x="77" y="21"/>
                  </a:cubicBezTo>
                  <a:cubicBezTo>
                    <a:pt x="66" y="19"/>
                    <a:pt x="55" y="19"/>
                    <a:pt x="44" y="16"/>
                  </a:cubicBezTo>
                  <a:cubicBezTo>
                    <a:pt x="35" y="13"/>
                    <a:pt x="27" y="9"/>
                    <a:pt x="19" y="5"/>
                  </a:cubicBezTo>
                  <a:cubicBezTo>
                    <a:pt x="14" y="4"/>
                    <a:pt x="9" y="4"/>
                    <a:pt x="5" y="2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2" name="Freeform 44"/>
            <p:cNvSpPr>
              <a:spLocks/>
            </p:cNvSpPr>
            <p:nvPr/>
          </p:nvSpPr>
          <p:spPr bwMode="auto">
            <a:xfrm>
              <a:off x="2069" y="2148"/>
              <a:ext cx="21" cy="143"/>
            </a:xfrm>
            <a:custGeom>
              <a:avLst/>
              <a:gdLst>
                <a:gd name="T0" fmla="*/ 1816 w 13"/>
                <a:gd name="T1" fmla="*/ 0 h 83"/>
                <a:gd name="T2" fmla="*/ 1816 w 13"/>
                <a:gd name="T3" fmla="*/ 9870 h 83"/>
                <a:gd name="T4" fmla="*/ 1959 w 13"/>
                <a:gd name="T5" fmla="*/ 21989 h 83"/>
                <a:gd name="T6" fmla="*/ 1959 w 13"/>
                <a:gd name="T7" fmla="*/ 32924 h 83"/>
                <a:gd name="T8" fmla="*/ 981 w 13"/>
                <a:gd name="T9" fmla="*/ 13649 h 83"/>
                <a:gd name="T10" fmla="*/ 1213 w 13"/>
                <a:gd name="T11" fmla="*/ 2245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83"/>
                <a:gd name="T20" fmla="*/ 13 w 13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83">
                  <a:moveTo>
                    <a:pt x="9" y="0"/>
                  </a:moveTo>
                  <a:cubicBezTo>
                    <a:pt x="7" y="7"/>
                    <a:pt x="9" y="18"/>
                    <a:pt x="9" y="25"/>
                  </a:cubicBezTo>
                  <a:cubicBezTo>
                    <a:pt x="9" y="35"/>
                    <a:pt x="9" y="45"/>
                    <a:pt x="10" y="55"/>
                  </a:cubicBezTo>
                  <a:cubicBezTo>
                    <a:pt x="10" y="64"/>
                    <a:pt x="13" y="76"/>
                    <a:pt x="10" y="83"/>
                  </a:cubicBezTo>
                  <a:cubicBezTo>
                    <a:pt x="0" y="77"/>
                    <a:pt x="5" y="45"/>
                    <a:pt x="5" y="34"/>
                  </a:cubicBezTo>
                  <a:cubicBezTo>
                    <a:pt x="5" y="25"/>
                    <a:pt x="7" y="15"/>
                    <a:pt x="6" y="6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3" name="Freeform 45"/>
            <p:cNvSpPr>
              <a:spLocks/>
            </p:cNvSpPr>
            <p:nvPr/>
          </p:nvSpPr>
          <p:spPr bwMode="auto">
            <a:xfrm>
              <a:off x="1915" y="2125"/>
              <a:ext cx="126" cy="109"/>
            </a:xfrm>
            <a:custGeom>
              <a:avLst/>
              <a:gdLst>
                <a:gd name="T0" fmla="*/ 15303 w 78"/>
                <a:gd name="T1" fmla="*/ 0 h 63"/>
                <a:gd name="T2" fmla="*/ 5331 w 78"/>
                <a:gd name="T3" fmla="*/ 17116 h 63"/>
                <a:gd name="T4" fmla="*/ 0 w 78"/>
                <a:gd name="T5" fmla="*/ 26264 h 63"/>
                <a:gd name="T6" fmla="*/ 9595 w 78"/>
                <a:gd name="T7" fmla="*/ 11237 h 63"/>
                <a:gd name="T8" fmla="*/ 12739 w 78"/>
                <a:gd name="T9" fmla="*/ 5843 h 63"/>
                <a:gd name="T10" fmla="*/ 14516 w 78"/>
                <a:gd name="T11" fmla="*/ 1659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3"/>
                <a:gd name="T20" fmla="*/ 78 w 78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3">
                  <a:moveTo>
                    <a:pt x="78" y="0"/>
                  </a:moveTo>
                  <a:cubicBezTo>
                    <a:pt x="61" y="13"/>
                    <a:pt x="44" y="27"/>
                    <a:pt x="27" y="41"/>
                  </a:cubicBezTo>
                  <a:cubicBezTo>
                    <a:pt x="19" y="47"/>
                    <a:pt x="3" y="54"/>
                    <a:pt x="0" y="63"/>
                  </a:cubicBezTo>
                  <a:cubicBezTo>
                    <a:pt x="18" y="61"/>
                    <a:pt x="36" y="39"/>
                    <a:pt x="49" y="27"/>
                  </a:cubicBezTo>
                  <a:cubicBezTo>
                    <a:pt x="54" y="22"/>
                    <a:pt x="60" y="19"/>
                    <a:pt x="65" y="14"/>
                  </a:cubicBezTo>
                  <a:cubicBezTo>
                    <a:pt x="68" y="10"/>
                    <a:pt x="70" y="6"/>
                    <a:pt x="74" y="4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4" name="Freeform 46"/>
            <p:cNvSpPr>
              <a:spLocks/>
            </p:cNvSpPr>
            <p:nvPr/>
          </p:nvSpPr>
          <p:spPr bwMode="auto">
            <a:xfrm>
              <a:off x="1904" y="2048"/>
              <a:ext cx="144" cy="48"/>
            </a:xfrm>
            <a:custGeom>
              <a:avLst/>
              <a:gdLst>
                <a:gd name="T0" fmla="*/ 17710 w 89"/>
                <a:gd name="T1" fmla="*/ 9818 h 28"/>
                <a:gd name="T2" fmla="*/ 13530 w 89"/>
                <a:gd name="T3" fmla="*/ 8575 h 28"/>
                <a:gd name="T4" fmla="*/ 6011 w 89"/>
                <a:gd name="T5" fmla="*/ 3048 h 28"/>
                <a:gd name="T6" fmla="*/ 0 w 89"/>
                <a:gd name="T7" fmla="*/ 0 h 28"/>
                <a:gd name="T8" fmla="*/ 11323 w 89"/>
                <a:gd name="T9" fmla="*/ 6780 h 28"/>
                <a:gd name="T10" fmla="*/ 16346 w 89"/>
                <a:gd name="T11" fmla="*/ 1005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8"/>
                <a:gd name="T20" fmla="*/ 89 w 8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8">
                  <a:moveTo>
                    <a:pt x="89" y="26"/>
                  </a:moveTo>
                  <a:cubicBezTo>
                    <a:pt x="84" y="28"/>
                    <a:pt x="74" y="24"/>
                    <a:pt x="68" y="23"/>
                  </a:cubicBezTo>
                  <a:cubicBezTo>
                    <a:pt x="54" y="20"/>
                    <a:pt x="43" y="14"/>
                    <a:pt x="30" y="8"/>
                  </a:cubicBezTo>
                  <a:cubicBezTo>
                    <a:pt x="20" y="4"/>
                    <a:pt x="9" y="2"/>
                    <a:pt x="0" y="0"/>
                  </a:cubicBezTo>
                  <a:cubicBezTo>
                    <a:pt x="19" y="1"/>
                    <a:pt x="39" y="12"/>
                    <a:pt x="57" y="18"/>
                  </a:cubicBezTo>
                  <a:cubicBezTo>
                    <a:pt x="65" y="20"/>
                    <a:pt x="74" y="25"/>
                    <a:pt x="82" y="27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5" name="Freeform 47"/>
            <p:cNvSpPr>
              <a:spLocks/>
            </p:cNvSpPr>
            <p:nvPr/>
          </p:nvSpPr>
          <p:spPr bwMode="auto">
            <a:xfrm>
              <a:off x="2061" y="2091"/>
              <a:ext cx="26" cy="31"/>
            </a:xfrm>
            <a:custGeom>
              <a:avLst/>
              <a:gdLst>
                <a:gd name="T0" fmla="*/ 3300 w 16"/>
                <a:gd name="T1" fmla="*/ 0 h 18"/>
                <a:gd name="T2" fmla="*/ 384 w 16"/>
                <a:gd name="T3" fmla="*/ 2242 h 18"/>
                <a:gd name="T4" fmla="*/ 2265 w 16"/>
                <a:gd name="T5" fmla="*/ 7051 h 18"/>
                <a:gd name="T6" fmla="*/ 3300 w 16"/>
                <a:gd name="T7" fmla="*/ 125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8"/>
                <a:gd name="T14" fmla="*/ 16 w 1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8">
                  <a:moveTo>
                    <a:pt x="16" y="0"/>
                  </a:moveTo>
                  <a:cubicBezTo>
                    <a:pt x="11" y="1"/>
                    <a:pt x="5" y="0"/>
                    <a:pt x="2" y="6"/>
                  </a:cubicBezTo>
                  <a:cubicBezTo>
                    <a:pt x="0" y="12"/>
                    <a:pt x="5" y="16"/>
                    <a:pt x="11" y="18"/>
                  </a:cubicBezTo>
                  <a:cubicBezTo>
                    <a:pt x="8" y="10"/>
                    <a:pt x="10" y="7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6" name="Freeform 48"/>
            <p:cNvSpPr>
              <a:spLocks/>
            </p:cNvSpPr>
            <p:nvPr/>
          </p:nvSpPr>
          <p:spPr bwMode="auto">
            <a:xfrm>
              <a:off x="2077" y="1947"/>
              <a:ext cx="15" cy="118"/>
            </a:xfrm>
            <a:custGeom>
              <a:avLst/>
              <a:gdLst>
                <a:gd name="T0" fmla="*/ 478 w 9"/>
                <a:gd name="T1" fmla="*/ 1699 h 68"/>
                <a:gd name="T2" fmla="*/ 478 w 9"/>
                <a:gd name="T3" fmla="*/ 446 h 68"/>
                <a:gd name="T4" fmla="*/ 478 w 9"/>
                <a:gd name="T5" fmla="*/ 17093 h 68"/>
                <a:gd name="T6" fmla="*/ 478 w 9"/>
                <a:gd name="T7" fmla="*/ 29273 h 68"/>
                <a:gd name="T8" fmla="*/ 1180 w 9"/>
                <a:gd name="T9" fmla="*/ 10434 h 68"/>
                <a:gd name="T10" fmla="*/ 478 w 9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8"/>
                <a:gd name="T20" fmla="*/ 9 w 9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8">
                  <a:moveTo>
                    <a:pt x="2" y="4"/>
                  </a:moveTo>
                  <a:cubicBezTo>
                    <a:pt x="2" y="3"/>
                    <a:pt x="1" y="2"/>
                    <a:pt x="2" y="1"/>
                  </a:cubicBezTo>
                  <a:cubicBezTo>
                    <a:pt x="5" y="12"/>
                    <a:pt x="3" y="29"/>
                    <a:pt x="2" y="40"/>
                  </a:cubicBezTo>
                  <a:cubicBezTo>
                    <a:pt x="2" y="48"/>
                    <a:pt x="0" y="62"/>
                    <a:pt x="2" y="68"/>
                  </a:cubicBezTo>
                  <a:cubicBezTo>
                    <a:pt x="9" y="54"/>
                    <a:pt x="4" y="39"/>
                    <a:pt x="4" y="24"/>
                  </a:cubicBezTo>
                  <a:cubicBezTo>
                    <a:pt x="4" y="17"/>
                    <a:pt x="4" y="8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7" name="Freeform 49"/>
            <p:cNvSpPr>
              <a:spLocks/>
            </p:cNvSpPr>
            <p:nvPr/>
          </p:nvSpPr>
          <p:spPr bwMode="auto">
            <a:xfrm>
              <a:off x="2135" y="2024"/>
              <a:ext cx="132" cy="69"/>
            </a:xfrm>
            <a:custGeom>
              <a:avLst/>
              <a:gdLst>
                <a:gd name="T0" fmla="*/ 0 w 81"/>
                <a:gd name="T1" fmla="*/ 16098 h 40"/>
                <a:gd name="T2" fmla="*/ 10529 w 81"/>
                <a:gd name="T3" fmla="*/ 6719 h 40"/>
                <a:gd name="T4" fmla="*/ 17398 w 81"/>
                <a:gd name="T5" fmla="*/ 0 h 40"/>
                <a:gd name="T6" fmla="*/ 637 w 81"/>
                <a:gd name="T7" fmla="*/ 16098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40"/>
                <a:gd name="T14" fmla="*/ 81 w 8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40">
                  <a:moveTo>
                    <a:pt x="0" y="40"/>
                  </a:moveTo>
                  <a:cubicBezTo>
                    <a:pt x="0" y="33"/>
                    <a:pt x="41" y="22"/>
                    <a:pt x="49" y="17"/>
                  </a:cubicBezTo>
                  <a:cubicBezTo>
                    <a:pt x="59" y="12"/>
                    <a:pt x="70" y="4"/>
                    <a:pt x="81" y="0"/>
                  </a:cubicBezTo>
                  <a:cubicBezTo>
                    <a:pt x="54" y="12"/>
                    <a:pt x="31" y="32"/>
                    <a:pt x="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8" name="Freeform 50"/>
            <p:cNvSpPr>
              <a:spLocks/>
            </p:cNvSpPr>
            <p:nvPr/>
          </p:nvSpPr>
          <p:spPr bwMode="auto">
            <a:xfrm>
              <a:off x="2137" y="2139"/>
              <a:ext cx="115" cy="45"/>
            </a:xfrm>
            <a:custGeom>
              <a:avLst/>
              <a:gdLst>
                <a:gd name="T0" fmla="*/ 377 w 71"/>
                <a:gd name="T1" fmla="*/ 431 h 26"/>
                <a:gd name="T2" fmla="*/ 0 w 71"/>
                <a:gd name="T3" fmla="*/ 0 h 26"/>
                <a:gd name="T4" fmla="*/ 8040 w 71"/>
                <a:gd name="T5" fmla="*/ 7015 h 26"/>
                <a:gd name="T6" fmla="*/ 14270 w 71"/>
                <a:gd name="T7" fmla="*/ 10883 h 26"/>
                <a:gd name="T8" fmla="*/ 7193 w 71"/>
                <a:gd name="T9" fmla="*/ 4973 h 26"/>
                <a:gd name="T10" fmla="*/ 1223 w 71"/>
                <a:gd name="T11" fmla="*/ 74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26"/>
                <a:gd name="T20" fmla="*/ 71 w 71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26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11" y="8"/>
                    <a:pt x="27" y="12"/>
                    <a:pt x="40" y="17"/>
                  </a:cubicBezTo>
                  <a:cubicBezTo>
                    <a:pt x="51" y="22"/>
                    <a:pt x="60" y="26"/>
                    <a:pt x="71" y="26"/>
                  </a:cubicBezTo>
                  <a:cubicBezTo>
                    <a:pt x="59" y="20"/>
                    <a:pt x="49" y="15"/>
                    <a:pt x="36" y="12"/>
                  </a:cubicBezTo>
                  <a:cubicBezTo>
                    <a:pt x="26" y="9"/>
                    <a:pt x="15" y="6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9" name="Freeform 51"/>
            <p:cNvSpPr>
              <a:spLocks/>
            </p:cNvSpPr>
            <p:nvPr/>
          </p:nvSpPr>
          <p:spPr bwMode="auto">
            <a:xfrm>
              <a:off x="2084" y="2155"/>
              <a:ext cx="17" cy="114"/>
            </a:xfrm>
            <a:custGeom>
              <a:avLst/>
              <a:gdLst>
                <a:gd name="T0" fmla="*/ 617 w 11"/>
                <a:gd name="T1" fmla="*/ 0 h 66"/>
                <a:gd name="T2" fmla="*/ 468 w 11"/>
                <a:gd name="T3" fmla="*/ 11101 h 66"/>
                <a:gd name="T4" fmla="*/ 845 w 11"/>
                <a:gd name="T5" fmla="*/ 26916 h 66"/>
                <a:gd name="T6" fmla="*/ 468 w 11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6"/>
                <a:gd name="T14" fmla="*/ 11 w 1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6">
                  <a:moveTo>
                    <a:pt x="5" y="0"/>
                  </a:moveTo>
                  <a:cubicBezTo>
                    <a:pt x="0" y="5"/>
                    <a:pt x="3" y="21"/>
                    <a:pt x="4" y="27"/>
                  </a:cubicBezTo>
                  <a:cubicBezTo>
                    <a:pt x="5" y="39"/>
                    <a:pt x="3" y="55"/>
                    <a:pt x="7" y="66"/>
                  </a:cubicBezTo>
                  <a:cubicBezTo>
                    <a:pt x="11" y="44"/>
                    <a:pt x="3" y="22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0" name="Freeform 52"/>
            <p:cNvSpPr>
              <a:spLocks/>
            </p:cNvSpPr>
            <p:nvPr/>
          </p:nvSpPr>
          <p:spPr bwMode="auto">
            <a:xfrm>
              <a:off x="1930" y="2139"/>
              <a:ext cx="107" cy="101"/>
            </a:xfrm>
            <a:custGeom>
              <a:avLst/>
              <a:gdLst>
                <a:gd name="T0" fmla="*/ 13360 w 66"/>
                <a:gd name="T1" fmla="*/ 0 h 58"/>
                <a:gd name="T2" fmla="*/ 11751 w 66"/>
                <a:gd name="T3" fmla="*/ 3089 h 58"/>
                <a:gd name="T4" fmla="*/ 6114 w 66"/>
                <a:gd name="T5" fmla="*/ 13882 h 58"/>
                <a:gd name="T6" fmla="*/ 0 w 66"/>
                <a:gd name="T7" fmla="*/ 25875 h 58"/>
                <a:gd name="T8" fmla="*/ 5485 w 66"/>
                <a:gd name="T9" fmla="*/ 14558 h 58"/>
                <a:gd name="T10" fmla="*/ 12076 w 66"/>
                <a:gd name="T11" fmla="*/ 2372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58"/>
                <a:gd name="T20" fmla="*/ 66 w 66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58">
                  <a:moveTo>
                    <a:pt x="66" y="0"/>
                  </a:moveTo>
                  <a:cubicBezTo>
                    <a:pt x="63" y="2"/>
                    <a:pt x="61" y="4"/>
                    <a:pt x="58" y="7"/>
                  </a:cubicBezTo>
                  <a:cubicBezTo>
                    <a:pt x="49" y="16"/>
                    <a:pt x="39" y="22"/>
                    <a:pt x="30" y="31"/>
                  </a:cubicBezTo>
                  <a:cubicBezTo>
                    <a:pt x="20" y="39"/>
                    <a:pt x="8" y="48"/>
                    <a:pt x="0" y="58"/>
                  </a:cubicBezTo>
                  <a:cubicBezTo>
                    <a:pt x="7" y="49"/>
                    <a:pt x="18" y="40"/>
                    <a:pt x="27" y="33"/>
                  </a:cubicBezTo>
                  <a:cubicBezTo>
                    <a:pt x="37" y="24"/>
                    <a:pt x="53" y="17"/>
                    <a:pt x="5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1" name="Freeform 53"/>
            <p:cNvSpPr>
              <a:spLocks/>
            </p:cNvSpPr>
            <p:nvPr/>
          </p:nvSpPr>
          <p:spPr bwMode="auto">
            <a:xfrm>
              <a:off x="1920" y="2041"/>
              <a:ext cx="105" cy="45"/>
            </a:xfrm>
            <a:custGeom>
              <a:avLst/>
              <a:gdLst>
                <a:gd name="T0" fmla="*/ 12739 w 65"/>
                <a:gd name="T1" fmla="*/ 10141 h 26"/>
                <a:gd name="T2" fmla="*/ 5487 w 65"/>
                <a:gd name="T3" fmla="*/ 2873 h 26"/>
                <a:gd name="T4" fmla="*/ 0 w 65"/>
                <a:gd name="T5" fmla="*/ 0 h 26"/>
                <a:gd name="T6" fmla="*/ 12369 w 65"/>
                <a:gd name="T7" fmla="*/ 1088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6"/>
                <a:gd name="T14" fmla="*/ 65 w 6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6">
                  <a:moveTo>
                    <a:pt x="65" y="24"/>
                  </a:moveTo>
                  <a:cubicBezTo>
                    <a:pt x="55" y="17"/>
                    <a:pt x="40" y="10"/>
                    <a:pt x="28" y="7"/>
                  </a:cubicBezTo>
                  <a:cubicBezTo>
                    <a:pt x="20" y="4"/>
                    <a:pt x="8" y="4"/>
                    <a:pt x="0" y="0"/>
                  </a:cubicBezTo>
                  <a:cubicBezTo>
                    <a:pt x="22" y="6"/>
                    <a:pt x="44" y="15"/>
                    <a:pt x="6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2" name="Freeform 54"/>
            <p:cNvSpPr>
              <a:spLocks/>
            </p:cNvSpPr>
            <p:nvPr/>
          </p:nvSpPr>
          <p:spPr bwMode="auto">
            <a:xfrm>
              <a:off x="1839" y="1996"/>
              <a:ext cx="91" cy="219"/>
            </a:xfrm>
            <a:custGeom>
              <a:avLst/>
              <a:gdLst>
                <a:gd name="T0" fmla="*/ 11728 w 56"/>
                <a:gd name="T1" fmla="*/ 0 h 127"/>
                <a:gd name="T2" fmla="*/ 2044 w 56"/>
                <a:gd name="T3" fmla="*/ 26968 h 127"/>
                <a:gd name="T4" fmla="*/ 5307 w 56"/>
                <a:gd name="T5" fmla="*/ 50958 h 127"/>
                <a:gd name="T6" fmla="*/ 866 w 56"/>
                <a:gd name="T7" fmla="*/ 39258 h 127"/>
                <a:gd name="T8" fmla="*/ 866 w 56"/>
                <a:gd name="T9" fmla="*/ 23981 h 127"/>
                <a:gd name="T10" fmla="*/ 5307 w 56"/>
                <a:gd name="T11" fmla="*/ 11573 h 127"/>
                <a:gd name="T12" fmla="*/ 10663 w 56"/>
                <a:gd name="T13" fmla="*/ 426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27"/>
                <a:gd name="T23" fmla="*/ 56 w 56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27">
                  <a:moveTo>
                    <a:pt x="56" y="0"/>
                  </a:moveTo>
                  <a:cubicBezTo>
                    <a:pt x="36" y="18"/>
                    <a:pt x="15" y="40"/>
                    <a:pt x="10" y="67"/>
                  </a:cubicBezTo>
                  <a:cubicBezTo>
                    <a:pt x="5" y="89"/>
                    <a:pt x="14" y="108"/>
                    <a:pt x="25" y="127"/>
                  </a:cubicBezTo>
                  <a:cubicBezTo>
                    <a:pt x="18" y="117"/>
                    <a:pt x="9" y="109"/>
                    <a:pt x="4" y="98"/>
                  </a:cubicBezTo>
                  <a:cubicBezTo>
                    <a:pt x="0" y="88"/>
                    <a:pt x="0" y="71"/>
                    <a:pt x="4" y="60"/>
                  </a:cubicBezTo>
                  <a:cubicBezTo>
                    <a:pt x="8" y="49"/>
                    <a:pt x="17" y="38"/>
                    <a:pt x="25" y="29"/>
                  </a:cubicBezTo>
                  <a:cubicBezTo>
                    <a:pt x="33" y="21"/>
                    <a:pt x="41" y="7"/>
                    <a:pt x="5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3" name="Freeform 55"/>
            <p:cNvSpPr>
              <a:spLocks/>
            </p:cNvSpPr>
            <p:nvPr/>
          </p:nvSpPr>
          <p:spPr bwMode="auto">
            <a:xfrm>
              <a:off x="2090" y="1935"/>
              <a:ext cx="141" cy="154"/>
            </a:xfrm>
            <a:custGeom>
              <a:avLst/>
              <a:gdLst>
                <a:gd name="T0" fmla="*/ 7092 w 87"/>
                <a:gd name="T1" fmla="*/ 0 h 89"/>
                <a:gd name="T2" fmla="*/ 1374 w 87"/>
                <a:gd name="T3" fmla="*/ 4051 h 89"/>
                <a:gd name="T4" fmla="*/ 1227 w 87"/>
                <a:gd name="T5" fmla="*/ 19452 h 89"/>
                <a:gd name="T6" fmla="*/ 993 w 87"/>
                <a:gd name="T7" fmla="*/ 31727 h 89"/>
                <a:gd name="T8" fmla="*/ 6470 w 87"/>
                <a:gd name="T9" fmla="*/ 29070 h 89"/>
                <a:gd name="T10" fmla="*/ 11350 w 87"/>
                <a:gd name="T11" fmla="*/ 24991 h 89"/>
                <a:gd name="T12" fmla="*/ 14662 w 87"/>
                <a:gd name="T13" fmla="*/ 20428 h 89"/>
                <a:gd name="T14" fmla="*/ 17654 w 87"/>
                <a:gd name="T15" fmla="*/ 10875 h 89"/>
                <a:gd name="T16" fmla="*/ 8723 w 87"/>
                <a:gd name="T17" fmla="*/ 431 h 89"/>
                <a:gd name="T18" fmla="*/ 7236 w 87"/>
                <a:gd name="T19" fmla="*/ 431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89"/>
                <a:gd name="T32" fmla="*/ 87 w 87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89">
                  <a:moveTo>
                    <a:pt x="35" y="0"/>
                  </a:moveTo>
                  <a:cubicBezTo>
                    <a:pt x="25" y="0"/>
                    <a:pt x="13" y="1"/>
                    <a:pt x="7" y="10"/>
                  </a:cubicBezTo>
                  <a:cubicBezTo>
                    <a:pt x="0" y="20"/>
                    <a:pt x="7" y="36"/>
                    <a:pt x="6" y="47"/>
                  </a:cubicBezTo>
                  <a:cubicBezTo>
                    <a:pt x="5" y="56"/>
                    <a:pt x="2" y="68"/>
                    <a:pt x="5" y="76"/>
                  </a:cubicBezTo>
                  <a:cubicBezTo>
                    <a:pt x="11" y="89"/>
                    <a:pt x="25" y="73"/>
                    <a:pt x="32" y="70"/>
                  </a:cubicBezTo>
                  <a:cubicBezTo>
                    <a:pt x="40" y="66"/>
                    <a:pt x="48" y="65"/>
                    <a:pt x="56" y="60"/>
                  </a:cubicBezTo>
                  <a:cubicBezTo>
                    <a:pt x="61" y="56"/>
                    <a:pt x="67" y="53"/>
                    <a:pt x="72" y="49"/>
                  </a:cubicBezTo>
                  <a:cubicBezTo>
                    <a:pt x="79" y="44"/>
                    <a:pt x="86" y="35"/>
                    <a:pt x="87" y="26"/>
                  </a:cubicBezTo>
                  <a:cubicBezTo>
                    <a:pt x="87" y="9"/>
                    <a:pt x="56" y="2"/>
                    <a:pt x="43" y="1"/>
                  </a:cubicBezTo>
                  <a:cubicBezTo>
                    <a:pt x="41" y="1"/>
                    <a:pt x="39" y="1"/>
                    <a:pt x="36" y="1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4" name="Freeform 56"/>
            <p:cNvSpPr>
              <a:spLocks/>
            </p:cNvSpPr>
            <p:nvPr/>
          </p:nvSpPr>
          <p:spPr bwMode="auto">
            <a:xfrm>
              <a:off x="2127" y="2032"/>
              <a:ext cx="175" cy="126"/>
            </a:xfrm>
            <a:custGeom>
              <a:avLst/>
              <a:gdLst>
                <a:gd name="T0" fmla="*/ 378 w 108"/>
                <a:gd name="T1" fmla="*/ 18351 h 73"/>
                <a:gd name="T2" fmla="*/ 3978 w 108"/>
                <a:gd name="T3" fmla="*/ 16163 h 73"/>
                <a:gd name="T4" fmla="*/ 8457 w 108"/>
                <a:gd name="T5" fmla="*/ 11261 h 73"/>
                <a:gd name="T6" fmla="*/ 15931 w 108"/>
                <a:gd name="T7" fmla="*/ 3780 h 73"/>
                <a:gd name="T8" fmla="*/ 20477 w 108"/>
                <a:gd name="T9" fmla="*/ 2190 h 73"/>
                <a:gd name="T10" fmla="*/ 21590 w 108"/>
                <a:gd name="T11" fmla="*/ 15512 h 73"/>
                <a:gd name="T12" fmla="*/ 20600 w 108"/>
                <a:gd name="T13" fmla="*/ 25526 h 73"/>
                <a:gd name="T14" fmla="*/ 15643 w 108"/>
                <a:gd name="T15" fmla="*/ 25134 h 73"/>
                <a:gd name="T16" fmla="*/ 3455 w 108"/>
                <a:gd name="T17" fmla="*/ 21370 h 73"/>
                <a:gd name="T18" fmla="*/ 378 w 108"/>
                <a:gd name="T19" fmla="*/ 19057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73"/>
                <a:gd name="T32" fmla="*/ 108 w 108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73">
                  <a:moveTo>
                    <a:pt x="2" y="45"/>
                  </a:moveTo>
                  <a:cubicBezTo>
                    <a:pt x="8" y="43"/>
                    <a:pt x="14" y="42"/>
                    <a:pt x="20" y="40"/>
                  </a:cubicBezTo>
                  <a:cubicBezTo>
                    <a:pt x="28" y="37"/>
                    <a:pt x="35" y="32"/>
                    <a:pt x="42" y="28"/>
                  </a:cubicBezTo>
                  <a:cubicBezTo>
                    <a:pt x="54" y="21"/>
                    <a:pt x="66" y="15"/>
                    <a:pt x="79" y="9"/>
                  </a:cubicBezTo>
                  <a:cubicBezTo>
                    <a:pt x="85" y="6"/>
                    <a:pt x="94" y="0"/>
                    <a:pt x="101" y="5"/>
                  </a:cubicBezTo>
                  <a:cubicBezTo>
                    <a:pt x="108" y="11"/>
                    <a:pt x="107" y="29"/>
                    <a:pt x="107" y="38"/>
                  </a:cubicBezTo>
                  <a:cubicBezTo>
                    <a:pt x="108" y="46"/>
                    <a:pt x="107" y="56"/>
                    <a:pt x="102" y="63"/>
                  </a:cubicBezTo>
                  <a:cubicBezTo>
                    <a:pt x="96" y="73"/>
                    <a:pt x="85" y="64"/>
                    <a:pt x="77" y="62"/>
                  </a:cubicBezTo>
                  <a:cubicBezTo>
                    <a:pt x="57" y="56"/>
                    <a:pt x="37" y="56"/>
                    <a:pt x="17" y="53"/>
                  </a:cubicBezTo>
                  <a:cubicBezTo>
                    <a:pt x="14" y="53"/>
                    <a:pt x="0" y="51"/>
                    <a:pt x="2" y="47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5" name="Freeform 57"/>
            <p:cNvSpPr>
              <a:spLocks/>
            </p:cNvSpPr>
            <p:nvPr/>
          </p:nvSpPr>
          <p:spPr bwMode="auto">
            <a:xfrm>
              <a:off x="2093" y="2131"/>
              <a:ext cx="161" cy="160"/>
            </a:xfrm>
            <a:custGeom>
              <a:avLst/>
              <a:gdLst>
                <a:gd name="T0" fmla="*/ 1264 w 99"/>
                <a:gd name="T1" fmla="*/ 9146 h 93"/>
                <a:gd name="T2" fmla="*/ 1015 w 99"/>
                <a:gd name="T3" fmla="*/ 2235 h 93"/>
                <a:gd name="T4" fmla="*/ 5721 w 99"/>
                <a:gd name="T5" fmla="*/ 4389 h 93"/>
                <a:gd name="T6" fmla="*/ 17816 w 99"/>
                <a:gd name="T7" fmla="*/ 13615 h 93"/>
                <a:gd name="T8" fmla="*/ 20465 w 99"/>
                <a:gd name="T9" fmla="*/ 18328 h 93"/>
                <a:gd name="T10" fmla="*/ 17108 w 99"/>
                <a:gd name="T11" fmla="*/ 26195 h 93"/>
                <a:gd name="T12" fmla="*/ 11402 w 99"/>
                <a:gd name="T13" fmla="*/ 30916 h 93"/>
                <a:gd name="T14" fmla="*/ 6344 w 99"/>
                <a:gd name="T15" fmla="*/ 35238 h 93"/>
                <a:gd name="T16" fmla="*/ 2056 w 99"/>
                <a:gd name="T17" fmla="*/ 32466 h 93"/>
                <a:gd name="T18" fmla="*/ 624 w 99"/>
                <a:gd name="T19" fmla="*/ 19580 h 93"/>
                <a:gd name="T20" fmla="*/ 870 w 99"/>
                <a:gd name="T21" fmla="*/ 6376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93"/>
                <a:gd name="T35" fmla="*/ 99 w 99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93">
                  <a:moveTo>
                    <a:pt x="6" y="23"/>
                  </a:moveTo>
                  <a:cubicBezTo>
                    <a:pt x="3" y="18"/>
                    <a:pt x="0" y="10"/>
                    <a:pt x="5" y="6"/>
                  </a:cubicBezTo>
                  <a:cubicBezTo>
                    <a:pt x="12" y="0"/>
                    <a:pt x="21" y="8"/>
                    <a:pt x="27" y="11"/>
                  </a:cubicBezTo>
                  <a:cubicBezTo>
                    <a:pt x="45" y="22"/>
                    <a:pt x="65" y="28"/>
                    <a:pt x="85" y="35"/>
                  </a:cubicBezTo>
                  <a:cubicBezTo>
                    <a:pt x="91" y="37"/>
                    <a:pt x="99" y="39"/>
                    <a:pt x="97" y="47"/>
                  </a:cubicBezTo>
                  <a:cubicBezTo>
                    <a:pt x="96" y="55"/>
                    <a:pt x="88" y="63"/>
                    <a:pt x="81" y="67"/>
                  </a:cubicBezTo>
                  <a:cubicBezTo>
                    <a:pt x="73" y="72"/>
                    <a:pt x="63" y="75"/>
                    <a:pt x="54" y="79"/>
                  </a:cubicBezTo>
                  <a:cubicBezTo>
                    <a:pt x="45" y="84"/>
                    <a:pt x="39" y="87"/>
                    <a:pt x="30" y="90"/>
                  </a:cubicBezTo>
                  <a:cubicBezTo>
                    <a:pt x="21" y="92"/>
                    <a:pt x="16" y="93"/>
                    <a:pt x="10" y="83"/>
                  </a:cubicBezTo>
                  <a:cubicBezTo>
                    <a:pt x="5" y="73"/>
                    <a:pt x="4" y="62"/>
                    <a:pt x="3" y="50"/>
                  </a:cubicBezTo>
                  <a:cubicBezTo>
                    <a:pt x="2" y="38"/>
                    <a:pt x="4" y="28"/>
                    <a:pt x="4" y="16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6" name="Freeform 58"/>
            <p:cNvSpPr>
              <a:spLocks/>
            </p:cNvSpPr>
            <p:nvPr/>
          </p:nvSpPr>
          <p:spPr bwMode="auto">
            <a:xfrm>
              <a:off x="1957" y="2132"/>
              <a:ext cx="110" cy="149"/>
            </a:xfrm>
            <a:custGeom>
              <a:avLst/>
              <a:gdLst>
                <a:gd name="T0" fmla="*/ 11167 w 68"/>
                <a:gd name="T1" fmla="*/ 2299 h 86"/>
                <a:gd name="T2" fmla="*/ 10934 w 68"/>
                <a:gd name="T3" fmla="*/ 2890 h 86"/>
                <a:gd name="T4" fmla="*/ 9716 w 68"/>
                <a:gd name="T5" fmla="*/ 6326 h 86"/>
                <a:gd name="T6" fmla="*/ 6526 w 68"/>
                <a:gd name="T7" fmla="*/ 14391 h 86"/>
                <a:gd name="T8" fmla="*/ 1220 w 68"/>
                <a:gd name="T9" fmla="*/ 25339 h 86"/>
                <a:gd name="T10" fmla="*/ 233 w 68"/>
                <a:gd name="T11" fmla="*/ 29237 h 86"/>
                <a:gd name="T12" fmla="*/ 2583 w 68"/>
                <a:gd name="T13" fmla="*/ 31671 h 86"/>
                <a:gd name="T14" fmla="*/ 11167 w 68"/>
                <a:gd name="T15" fmla="*/ 35562 h 86"/>
                <a:gd name="T16" fmla="*/ 13283 w 68"/>
                <a:gd name="T17" fmla="*/ 30691 h 86"/>
                <a:gd name="T18" fmla="*/ 13283 w 68"/>
                <a:gd name="T19" fmla="*/ 13408 h 86"/>
                <a:gd name="T20" fmla="*/ 13139 w 68"/>
                <a:gd name="T21" fmla="*/ 2363 h 86"/>
                <a:gd name="T22" fmla="*/ 11309 w 68"/>
                <a:gd name="T23" fmla="*/ 1668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86"/>
                <a:gd name="T38" fmla="*/ 68 w 68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86">
                  <a:moveTo>
                    <a:pt x="56" y="5"/>
                  </a:moveTo>
                  <a:cubicBezTo>
                    <a:pt x="57" y="3"/>
                    <a:pt x="55" y="7"/>
                    <a:pt x="55" y="7"/>
                  </a:cubicBezTo>
                  <a:cubicBezTo>
                    <a:pt x="53" y="10"/>
                    <a:pt x="51" y="12"/>
                    <a:pt x="49" y="15"/>
                  </a:cubicBezTo>
                  <a:cubicBezTo>
                    <a:pt x="44" y="22"/>
                    <a:pt x="39" y="28"/>
                    <a:pt x="33" y="34"/>
                  </a:cubicBezTo>
                  <a:cubicBezTo>
                    <a:pt x="25" y="44"/>
                    <a:pt x="14" y="51"/>
                    <a:pt x="6" y="60"/>
                  </a:cubicBezTo>
                  <a:cubicBezTo>
                    <a:pt x="4" y="62"/>
                    <a:pt x="0" y="65"/>
                    <a:pt x="1" y="69"/>
                  </a:cubicBezTo>
                  <a:cubicBezTo>
                    <a:pt x="2" y="72"/>
                    <a:pt x="10" y="75"/>
                    <a:pt x="13" y="75"/>
                  </a:cubicBezTo>
                  <a:cubicBezTo>
                    <a:pt x="27" y="80"/>
                    <a:pt x="41" y="82"/>
                    <a:pt x="56" y="84"/>
                  </a:cubicBezTo>
                  <a:cubicBezTo>
                    <a:pt x="67" y="86"/>
                    <a:pt x="66" y="84"/>
                    <a:pt x="67" y="73"/>
                  </a:cubicBezTo>
                  <a:cubicBezTo>
                    <a:pt x="67" y="59"/>
                    <a:pt x="67" y="45"/>
                    <a:pt x="67" y="32"/>
                  </a:cubicBezTo>
                  <a:cubicBezTo>
                    <a:pt x="67" y="25"/>
                    <a:pt x="68" y="13"/>
                    <a:pt x="66" y="6"/>
                  </a:cubicBezTo>
                  <a:cubicBezTo>
                    <a:pt x="65" y="3"/>
                    <a:pt x="61" y="0"/>
                    <a:pt x="57" y="4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7" name="Freeform 59"/>
            <p:cNvSpPr>
              <a:spLocks/>
            </p:cNvSpPr>
            <p:nvPr/>
          </p:nvSpPr>
          <p:spPr bwMode="auto">
            <a:xfrm>
              <a:off x="1875" y="2060"/>
              <a:ext cx="142" cy="148"/>
            </a:xfrm>
            <a:custGeom>
              <a:avLst/>
              <a:gdLst>
                <a:gd name="T0" fmla="*/ 2538 w 88"/>
                <a:gd name="T1" fmla="*/ 0 h 86"/>
                <a:gd name="T2" fmla="*/ 604 w 88"/>
                <a:gd name="T3" fmla="*/ 8245 h 86"/>
                <a:gd name="T4" fmla="*/ 232 w 88"/>
                <a:gd name="T5" fmla="*/ 18910 h 86"/>
                <a:gd name="T6" fmla="*/ 3281 w 88"/>
                <a:gd name="T7" fmla="*/ 33078 h 86"/>
                <a:gd name="T8" fmla="*/ 6595 w 88"/>
                <a:gd name="T9" fmla="*/ 28710 h 86"/>
                <a:gd name="T10" fmla="*/ 11371 w 88"/>
                <a:gd name="T11" fmla="*/ 20254 h 86"/>
                <a:gd name="T12" fmla="*/ 17003 w 88"/>
                <a:gd name="T13" fmla="*/ 12081 h 86"/>
                <a:gd name="T14" fmla="*/ 12306 w 88"/>
                <a:gd name="T15" fmla="*/ 8245 h 86"/>
                <a:gd name="T16" fmla="*/ 7257 w 88"/>
                <a:gd name="T17" fmla="*/ 3846 h 86"/>
                <a:gd name="T18" fmla="*/ 2538 w 88"/>
                <a:gd name="T19" fmla="*/ 678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86"/>
                <a:gd name="T32" fmla="*/ 88 w 88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86">
                  <a:moveTo>
                    <a:pt x="13" y="0"/>
                  </a:moveTo>
                  <a:cubicBezTo>
                    <a:pt x="8" y="2"/>
                    <a:pt x="4" y="15"/>
                    <a:pt x="3" y="21"/>
                  </a:cubicBezTo>
                  <a:cubicBezTo>
                    <a:pt x="1" y="30"/>
                    <a:pt x="0" y="39"/>
                    <a:pt x="1" y="48"/>
                  </a:cubicBezTo>
                  <a:cubicBezTo>
                    <a:pt x="2" y="56"/>
                    <a:pt x="6" y="82"/>
                    <a:pt x="17" y="84"/>
                  </a:cubicBezTo>
                  <a:cubicBezTo>
                    <a:pt x="23" y="86"/>
                    <a:pt x="30" y="77"/>
                    <a:pt x="34" y="73"/>
                  </a:cubicBezTo>
                  <a:cubicBezTo>
                    <a:pt x="42" y="66"/>
                    <a:pt x="50" y="58"/>
                    <a:pt x="59" y="52"/>
                  </a:cubicBezTo>
                  <a:cubicBezTo>
                    <a:pt x="68" y="46"/>
                    <a:pt x="81" y="39"/>
                    <a:pt x="88" y="31"/>
                  </a:cubicBezTo>
                  <a:cubicBezTo>
                    <a:pt x="81" y="25"/>
                    <a:pt x="72" y="23"/>
                    <a:pt x="64" y="21"/>
                  </a:cubicBezTo>
                  <a:cubicBezTo>
                    <a:pt x="55" y="18"/>
                    <a:pt x="47" y="13"/>
                    <a:pt x="38" y="10"/>
                  </a:cubicBezTo>
                  <a:cubicBezTo>
                    <a:pt x="30" y="8"/>
                    <a:pt x="19" y="4"/>
                    <a:pt x="13" y="2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8" name="Freeform 60"/>
            <p:cNvSpPr>
              <a:spLocks/>
            </p:cNvSpPr>
            <p:nvPr/>
          </p:nvSpPr>
          <p:spPr bwMode="auto">
            <a:xfrm>
              <a:off x="1938" y="1954"/>
              <a:ext cx="134" cy="123"/>
            </a:xfrm>
            <a:custGeom>
              <a:avLst/>
              <a:gdLst>
                <a:gd name="T0" fmla="*/ 0 w 83"/>
                <a:gd name="T1" fmla="*/ 14978 h 71"/>
                <a:gd name="T2" fmla="*/ 4709 w 83"/>
                <a:gd name="T3" fmla="*/ 19564 h 71"/>
                <a:gd name="T4" fmla="*/ 8568 w 83"/>
                <a:gd name="T5" fmla="*/ 22887 h 71"/>
                <a:gd name="T6" fmla="*/ 13226 w 83"/>
                <a:gd name="T7" fmla="*/ 28247 h 71"/>
                <a:gd name="T8" fmla="*/ 15410 w 83"/>
                <a:gd name="T9" fmla="*/ 24165 h 71"/>
                <a:gd name="T10" fmla="*/ 14206 w 83"/>
                <a:gd name="T11" fmla="*/ 8631 h 71"/>
                <a:gd name="T12" fmla="*/ 12010 w 83"/>
                <a:gd name="T13" fmla="*/ 442 h 71"/>
                <a:gd name="T14" fmla="*/ 6405 w 83"/>
                <a:gd name="T15" fmla="*/ 6323 h 71"/>
                <a:gd name="T16" fmla="*/ 3143 w 83"/>
                <a:gd name="T17" fmla="*/ 10223 h 71"/>
                <a:gd name="T18" fmla="*/ 605 w 83"/>
                <a:gd name="T19" fmla="*/ 13383 h 71"/>
                <a:gd name="T20" fmla="*/ 232 w 83"/>
                <a:gd name="T21" fmla="*/ 15604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71"/>
                <a:gd name="T35" fmla="*/ 83 w 83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71">
                  <a:moveTo>
                    <a:pt x="0" y="36"/>
                  </a:moveTo>
                  <a:cubicBezTo>
                    <a:pt x="7" y="41"/>
                    <a:pt x="16" y="42"/>
                    <a:pt x="24" y="46"/>
                  </a:cubicBezTo>
                  <a:cubicBezTo>
                    <a:pt x="31" y="50"/>
                    <a:pt x="37" y="52"/>
                    <a:pt x="44" y="54"/>
                  </a:cubicBezTo>
                  <a:cubicBezTo>
                    <a:pt x="53" y="58"/>
                    <a:pt x="60" y="63"/>
                    <a:pt x="68" y="67"/>
                  </a:cubicBezTo>
                  <a:cubicBezTo>
                    <a:pt x="77" y="71"/>
                    <a:pt x="83" y="68"/>
                    <a:pt x="79" y="57"/>
                  </a:cubicBezTo>
                  <a:cubicBezTo>
                    <a:pt x="74" y="44"/>
                    <a:pt x="74" y="33"/>
                    <a:pt x="73" y="20"/>
                  </a:cubicBezTo>
                  <a:cubicBezTo>
                    <a:pt x="72" y="13"/>
                    <a:pt x="70" y="0"/>
                    <a:pt x="62" y="1"/>
                  </a:cubicBezTo>
                  <a:cubicBezTo>
                    <a:pt x="52" y="3"/>
                    <a:pt x="42" y="11"/>
                    <a:pt x="33" y="15"/>
                  </a:cubicBezTo>
                  <a:cubicBezTo>
                    <a:pt x="27" y="18"/>
                    <a:pt x="22" y="21"/>
                    <a:pt x="16" y="24"/>
                  </a:cubicBezTo>
                  <a:cubicBezTo>
                    <a:pt x="12" y="27"/>
                    <a:pt x="6" y="29"/>
                    <a:pt x="3" y="32"/>
                  </a:cubicBezTo>
                  <a:cubicBezTo>
                    <a:pt x="1" y="34"/>
                    <a:pt x="1" y="35"/>
                    <a:pt x="1" y="37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9" name="Freeform 61"/>
            <p:cNvSpPr>
              <a:spLocks/>
            </p:cNvSpPr>
            <p:nvPr/>
          </p:nvSpPr>
          <p:spPr bwMode="auto">
            <a:xfrm>
              <a:off x="1557" y="2229"/>
              <a:ext cx="616" cy="472"/>
            </a:xfrm>
            <a:custGeom>
              <a:avLst/>
              <a:gdLst>
                <a:gd name="T0" fmla="*/ 74564 w 380"/>
                <a:gd name="T1" fmla="*/ 62287 h 273"/>
                <a:gd name="T2" fmla="*/ 37328 w 380"/>
                <a:gd name="T3" fmla="*/ 112687 h 273"/>
                <a:gd name="T4" fmla="*/ 0 w 380"/>
                <a:gd name="T5" fmla="*/ 62287 h 273"/>
                <a:gd name="T6" fmla="*/ 45146 w 380"/>
                <a:gd name="T7" fmla="*/ 0 h 273"/>
                <a:gd name="T8" fmla="*/ 74564 w 380"/>
                <a:gd name="T9" fmla="*/ 62287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273"/>
                <a:gd name="T17" fmla="*/ 380 w 380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273">
                  <a:moveTo>
                    <a:pt x="367" y="151"/>
                  </a:moveTo>
                  <a:cubicBezTo>
                    <a:pt x="358" y="217"/>
                    <a:pt x="285" y="273"/>
                    <a:pt x="184" y="273"/>
                  </a:cubicBezTo>
                  <a:cubicBezTo>
                    <a:pt x="82" y="273"/>
                    <a:pt x="0" y="218"/>
                    <a:pt x="0" y="151"/>
                  </a:cubicBezTo>
                  <a:cubicBezTo>
                    <a:pt x="0" y="84"/>
                    <a:pt x="121" y="0"/>
                    <a:pt x="222" y="0"/>
                  </a:cubicBezTo>
                  <a:cubicBezTo>
                    <a:pt x="324" y="0"/>
                    <a:pt x="380" y="59"/>
                    <a:pt x="367" y="151"/>
                  </a:cubicBezTo>
                  <a:close/>
                </a:path>
              </a:pathLst>
            </a:custGeom>
            <a:solidFill>
              <a:srgbClr val="F9C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0" name="Freeform 62"/>
            <p:cNvSpPr>
              <a:spLocks/>
            </p:cNvSpPr>
            <p:nvPr/>
          </p:nvSpPr>
          <p:spPr bwMode="auto">
            <a:xfrm>
              <a:off x="1572" y="2240"/>
              <a:ext cx="576" cy="449"/>
            </a:xfrm>
            <a:custGeom>
              <a:avLst/>
              <a:gdLst>
                <a:gd name="T0" fmla="*/ 68481 w 356"/>
                <a:gd name="T1" fmla="*/ 58778 h 260"/>
                <a:gd name="T2" fmla="*/ 34199 w 356"/>
                <a:gd name="T3" fmla="*/ 105855 h 260"/>
                <a:gd name="T4" fmla="*/ 0 w 356"/>
                <a:gd name="T5" fmla="*/ 58778 h 260"/>
                <a:gd name="T6" fmla="*/ 41427 w 356"/>
                <a:gd name="T7" fmla="*/ 0 h 260"/>
                <a:gd name="T8" fmla="*/ 68481 w 356"/>
                <a:gd name="T9" fmla="*/ 58778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260"/>
                <a:gd name="T17" fmla="*/ 356 w 356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260">
                  <a:moveTo>
                    <a:pt x="344" y="144"/>
                  </a:moveTo>
                  <a:cubicBezTo>
                    <a:pt x="335" y="207"/>
                    <a:pt x="267" y="260"/>
                    <a:pt x="172" y="260"/>
                  </a:cubicBezTo>
                  <a:cubicBezTo>
                    <a:pt x="77" y="260"/>
                    <a:pt x="0" y="208"/>
                    <a:pt x="0" y="144"/>
                  </a:cubicBezTo>
                  <a:cubicBezTo>
                    <a:pt x="0" y="79"/>
                    <a:pt x="113" y="0"/>
                    <a:pt x="208" y="0"/>
                  </a:cubicBezTo>
                  <a:cubicBezTo>
                    <a:pt x="303" y="0"/>
                    <a:pt x="356" y="56"/>
                    <a:pt x="344" y="144"/>
                  </a:cubicBezTo>
                  <a:close/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1" name="Freeform 63"/>
            <p:cNvSpPr>
              <a:spLocks/>
            </p:cNvSpPr>
            <p:nvPr/>
          </p:nvSpPr>
          <p:spPr bwMode="auto">
            <a:xfrm>
              <a:off x="1619" y="2276"/>
              <a:ext cx="482" cy="375"/>
            </a:xfrm>
            <a:custGeom>
              <a:avLst/>
              <a:gdLst>
                <a:gd name="T0" fmla="*/ 57133 w 298"/>
                <a:gd name="T1" fmla="*/ 49239 h 217"/>
                <a:gd name="T2" fmla="*/ 28575 w 298"/>
                <a:gd name="T3" fmla="*/ 89069 h 217"/>
                <a:gd name="T4" fmla="*/ 0 w 298"/>
                <a:gd name="T5" fmla="*/ 49239 h 217"/>
                <a:gd name="T6" fmla="*/ 34473 w 298"/>
                <a:gd name="T7" fmla="*/ 0 h 217"/>
                <a:gd name="T8" fmla="*/ 57133 w 298"/>
                <a:gd name="T9" fmla="*/ 49239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17"/>
                <a:gd name="T17" fmla="*/ 298 w 298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17">
                  <a:moveTo>
                    <a:pt x="288" y="120"/>
                  </a:moveTo>
                  <a:cubicBezTo>
                    <a:pt x="280" y="173"/>
                    <a:pt x="223" y="217"/>
                    <a:pt x="144" y="217"/>
                  </a:cubicBezTo>
                  <a:cubicBezTo>
                    <a:pt x="65" y="217"/>
                    <a:pt x="0" y="173"/>
                    <a:pt x="0" y="120"/>
                  </a:cubicBezTo>
                  <a:cubicBezTo>
                    <a:pt x="0" y="66"/>
                    <a:pt x="95" y="0"/>
                    <a:pt x="174" y="0"/>
                  </a:cubicBezTo>
                  <a:cubicBezTo>
                    <a:pt x="253" y="0"/>
                    <a:pt x="298" y="46"/>
                    <a:pt x="288" y="120"/>
                  </a:cubicBezTo>
                  <a:close/>
                </a:path>
              </a:pathLst>
            </a:custGeom>
            <a:solidFill>
              <a:srgbClr val="FCE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2" name="Freeform 64"/>
            <p:cNvSpPr>
              <a:spLocks/>
            </p:cNvSpPr>
            <p:nvPr/>
          </p:nvSpPr>
          <p:spPr bwMode="auto">
            <a:xfrm>
              <a:off x="1834" y="2431"/>
              <a:ext cx="65" cy="52"/>
            </a:xfrm>
            <a:custGeom>
              <a:avLst/>
              <a:gdLst>
                <a:gd name="T0" fmla="*/ 3954 w 40"/>
                <a:gd name="T1" fmla="*/ 442 h 30"/>
                <a:gd name="T2" fmla="*/ 624 w 40"/>
                <a:gd name="T3" fmla="*/ 7103 h 30"/>
                <a:gd name="T4" fmla="*/ 5307 w 40"/>
                <a:gd name="T5" fmla="*/ 11014 h 30"/>
                <a:gd name="T6" fmla="*/ 3702 w 40"/>
                <a:gd name="T7" fmla="*/ 766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0"/>
                <a:gd name="T14" fmla="*/ 40 w 4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0">
                  <a:moveTo>
                    <a:pt x="19" y="1"/>
                  </a:moveTo>
                  <a:cubicBezTo>
                    <a:pt x="12" y="4"/>
                    <a:pt x="0" y="5"/>
                    <a:pt x="3" y="17"/>
                  </a:cubicBezTo>
                  <a:cubicBezTo>
                    <a:pt x="6" y="27"/>
                    <a:pt x="17" y="30"/>
                    <a:pt x="25" y="26"/>
                  </a:cubicBezTo>
                  <a:cubicBezTo>
                    <a:pt x="40" y="18"/>
                    <a:pt x="34" y="0"/>
                    <a:pt x="18" y="2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3" name="Freeform 65"/>
            <p:cNvSpPr>
              <a:spLocks/>
            </p:cNvSpPr>
            <p:nvPr/>
          </p:nvSpPr>
          <p:spPr bwMode="auto">
            <a:xfrm>
              <a:off x="1845" y="2295"/>
              <a:ext cx="12" cy="129"/>
            </a:xfrm>
            <a:custGeom>
              <a:avLst/>
              <a:gdLst>
                <a:gd name="T0" fmla="*/ 2695 w 7"/>
                <a:gd name="T1" fmla="*/ 29268 h 75"/>
                <a:gd name="T2" fmla="*/ 0 w 7"/>
                <a:gd name="T3" fmla="*/ 0 h 75"/>
                <a:gd name="T4" fmla="*/ 2177 w 7"/>
                <a:gd name="T5" fmla="*/ 18843 h 75"/>
                <a:gd name="T6" fmla="*/ 2695 w 7"/>
                <a:gd name="T7" fmla="*/ 29268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5"/>
                <a:gd name="T14" fmla="*/ 7 w 7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5">
                  <a:moveTo>
                    <a:pt x="7" y="75"/>
                  </a:moveTo>
                  <a:cubicBezTo>
                    <a:pt x="0" y="57"/>
                    <a:pt x="5" y="23"/>
                    <a:pt x="0" y="0"/>
                  </a:cubicBezTo>
                  <a:cubicBezTo>
                    <a:pt x="6" y="17"/>
                    <a:pt x="5" y="30"/>
                    <a:pt x="6" y="48"/>
                  </a:cubicBezTo>
                  <a:cubicBezTo>
                    <a:pt x="6" y="56"/>
                    <a:pt x="6" y="68"/>
                    <a:pt x="7" y="75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4" name="Freeform 66"/>
            <p:cNvSpPr>
              <a:spLocks/>
            </p:cNvSpPr>
            <p:nvPr/>
          </p:nvSpPr>
          <p:spPr bwMode="auto">
            <a:xfrm>
              <a:off x="1909" y="2361"/>
              <a:ext cx="142" cy="70"/>
            </a:xfrm>
            <a:custGeom>
              <a:avLst/>
              <a:gdLst>
                <a:gd name="T0" fmla="*/ 0 w 88"/>
                <a:gd name="T1" fmla="*/ 14811 h 41"/>
                <a:gd name="T2" fmla="*/ 5635 w 88"/>
                <a:gd name="T3" fmla="*/ 8675 h 41"/>
                <a:gd name="T4" fmla="*/ 12572 w 88"/>
                <a:gd name="T5" fmla="*/ 2105 h 41"/>
                <a:gd name="T6" fmla="*/ 17003 w 88"/>
                <a:gd name="T7" fmla="*/ 0 h 41"/>
                <a:gd name="T8" fmla="*/ 6238 w 88"/>
                <a:gd name="T9" fmla="*/ 10476 h 41"/>
                <a:gd name="T10" fmla="*/ 747 w 88"/>
                <a:gd name="T11" fmla="*/ 1481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41"/>
                <a:gd name="T20" fmla="*/ 88 w 88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41">
                  <a:moveTo>
                    <a:pt x="0" y="41"/>
                  </a:moveTo>
                  <a:cubicBezTo>
                    <a:pt x="9" y="39"/>
                    <a:pt x="20" y="29"/>
                    <a:pt x="29" y="24"/>
                  </a:cubicBezTo>
                  <a:cubicBezTo>
                    <a:pt x="40" y="18"/>
                    <a:pt x="53" y="11"/>
                    <a:pt x="65" y="6"/>
                  </a:cubicBezTo>
                  <a:cubicBezTo>
                    <a:pt x="72" y="3"/>
                    <a:pt x="82" y="4"/>
                    <a:pt x="88" y="0"/>
                  </a:cubicBezTo>
                  <a:cubicBezTo>
                    <a:pt x="75" y="16"/>
                    <a:pt x="51" y="23"/>
                    <a:pt x="32" y="29"/>
                  </a:cubicBezTo>
                  <a:cubicBezTo>
                    <a:pt x="22" y="32"/>
                    <a:pt x="12" y="38"/>
                    <a:pt x="4" y="41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5" name="Freeform 67"/>
            <p:cNvSpPr>
              <a:spLocks/>
            </p:cNvSpPr>
            <p:nvPr/>
          </p:nvSpPr>
          <p:spPr bwMode="auto">
            <a:xfrm>
              <a:off x="1910" y="2478"/>
              <a:ext cx="159" cy="45"/>
            </a:xfrm>
            <a:custGeom>
              <a:avLst/>
              <a:gdLst>
                <a:gd name="T0" fmla="*/ 0 w 98"/>
                <a:gd name="T1" fmla="*/ 431 h 26"/>
                <a:gd name="T2" fmla="*/ 6543 w 98"/>
                <a:gd name="T3" fmla="*/ 3867 h 26"/>
                <a:gd name="T4" fmla="*/ 14883 w 98"/>
                <a:gd name="T5" fmla="*/ 7948 h 26"/>
                <a:gd name="T6" fmla="*/ 20125 w 98"/>
                <a:gd name="T7" fmla="*/ 9601 h 26"/>
                <a:gd name="T8" fmla="*/ 15796 w 98"/>
                <a:gd name="T9" fmla="*/ 8607 h 26"/>
                <a:gd name="T10" fmla="*/ 8974 w 98"/>
                <a:gd name="T11" fmla="*/ 6693 h 26"/>
                <a:gd name="T12" fmla="*/ 3886 w 98"/>
                <a:gd name="T13" fmla="*/ 2234 h 26"/>
                <a:gd name="T14" fmla="*/ 1001 w 98"/>
                <a:gd name="T15" fmla="*/ 43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26"/>
                <a:gd name="T26" fmla="*/ 98 w 98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26">
                  <a:moveTo>
                    <a:pt x="0" y="1"/>
                  </a:moveTo>
                  <a:cubicBezTo>
                    <a:pt x="10" y="0"/>
                    <a:pt x="23" y="7"/>
                    <a:pt x="32" y="9"/>
                  </a:cubicBezTo>
                  <a:cubicBezTo>
                    <a:pt x="46" y="12"/>
                    <a:pt x="60" y="16"/>
                    <a:pt x="73" y="19"/>
                  </a:cubicBezTo>
                  <a:cubicBezTo>
                    <a:pt x="81" y="21"/>
                    <a:pt x="90" y="23"/>
                    <a:pt x="98" y="23"/>
                  </a:cubicBezTo>
                  <a:cubicBezTo>
                    <a:pt x="93" y="26"/>
                    <a:pt x="83" y="22"/>
                    <a:pt x="77" y="21"/>
                  </a:cubicBezTo>
                  <a:cubicBezTo>
                    <a:pt x="66" y="19"/>
                    <a:pt x="55" y="19"/>
                    <a:pt x="44" y="16"/>
                  </a:cubicBezTo>
                  <a:cubicBezTo>
                    <a:pt x="35" y="13"/>
                    <a:pt x="27" y="9"/>
                    <a:pt x="19" y="5"/>
                  </a:cubicBezTo>
                  <a:cubicBezTo>
                    <a:pt x="15" y="4"/>
                    <a:pt x="9" y="4"/>
                    <a:pt x="5" y="1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6" name="Freeform 68"/>
            <p:cNvSpPr>
              <a:spLocks/>
            </p:cNvSpPr>
            <p:nvPr/>
          </p:nvSpPr>
          <p:spPr bwMode="auto">
            <a:xfrm>
              <a:off x="1844" y="2495"/>
              <a:ext cx="21" cy="144"/>
            </a:xfrm>
            <a:custGeom>
              <a:avLst/>
              <a:gdLst>
                <a:gd name="T0" fmla="*/ 1816 w 13"/>
                <a:gd name="T1" fmla="*/ 0 h 83"/>
                <a:gd name="T2" fmla="*/ 1816 w 13"/>
                <a:gd name="T3" fmla="*/ 10689 h 83"/>
                <a:gd name="T4" fmla="*/ 1959 w 13"/>
                <a:gd name="T5" fmla="*/ 23484 h 83"/>
                <a:gd name="T6" fmla="*/ 1959 w 13"/>
                <a:gd name="T7" fmla="*/ 35615 h 83"/>
                <a:gd name="T8" fmla="*/ 981 w 13"/>
                <a:gd name="T9" fmla="*/ 14544 h 83"/>
                <a:gd name="T10" fmla="*/ 1354 w 13"/>
                <a:gd name="T11" fmla="*/ 2375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83"/>
                <a:gd name="T20" fmla="*/ 13 w 13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83">
                  <a:moveTo>
                    <a:pt x="9" y="0"/>
                  </a:moveTo>
                  <a:cubicBezTo>
                    <a:pt x="7" y="7"/>
                    <a:pt x="9" y="18"/>
                    <a:pt x="9" y="25"/>
                  </a:cubicBezTo>
                  <a:cubicBezTo>
                    <a:pt x="10" y="35"/>
                    <a:pt x="10" y="45"/>
                    <a:pt x="10" y="55"/>
                  </a:cubicBezTo>
                  <a:cubicBezTo>
                    <a:pt x="10" y="64"/>
                    <a:pt x="13" y="75"/>
                    <a:pt x="10" y="83"/>
                  </a:cubicBezTo>
                  <a:cubicBezTo>
                    <a:pt x="0" y="76"/>
                    <a:pt x="5" y="45"/>
                    <a:pt x="5" y="34"/>
                  </a:cubicBezTo>
                  <a:cubicBezTo>
                    <a:pt x="5" y="25"/>
                    <a:pt x="7" y="15"/>
                    <a:pt x="7" y="6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7" name="Freeform 69"/>
            <p:cNvSpPr>
              <a:spLocks/>
            </p:cNvSpPr>
            <p:nvPr/>
          </p:nvSpPr>
          <p:spPr bwMode="auto">
            <a:xfrm>
              <a:off x="1690" y="2473"/>
              <a:ext cx="126" cy="109"/>
            </a:xfrm>
            <a:custGeom>
              <a:avLst/>
              <a:gdLst>
                <a:gd name="T0" fmla="*/ 15303 w 78"/>
                <a:gd name="T1" fmla="*/ 0 h 63"/>
                <a:gd name="T2" fmla="*/ 5331 w 78"/>
                <a:gd name="T3" fmla="*/ 17116 h 63"/>
                <a:gd name="T4" fmla="*/ 0 w 78"/>
                <a:gd name="T5" fmla="*/ 26264 h 63"/>
                <a:gd name="T6" fmla="*/ 9595 w 78"/>
                <a:gd name="T7" fmla="*/ 11237 h 63"/>
                <a:gd name="T8" fmla="*/ 12739 w 78"/>
                <a:gd name="T9" fmla="*/ 5286 h 63"/>
                <a:gd name="T10" fmla="*/ 14516 w 78"/>
                <a:gd name="T11" fmla="*/ 1659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3"/>
                <a:gd name="T20" fmla="*/ 78 w 78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3">
                  <a:moveTo>
                    <a:pt x="78" y="0"/>
                  </a:moveTo>
                  <a:cubicBezTo>
                    <a:pt x="61" y="13"/>
                    <a:pt x="44" y="27"/>
                    <a:pt x="27" y="41"/>
                  </a:cubicBezTo>
                  <a:cubicBezTo>
                    <a:pt x="20" y="47"/>
                    <a:pt x="4" y="54"/>
                    <a:pt x="0" y="63"/>
                  </a:cubicBezTo>
                  <a:cubicBezTo>
                    <a:pt x="18" y="61"/>
                    <a:pt x="36" y="39"/>
                    <a:pt x="49" y="27"/>
                  </a:cubicBezTo>
                  <a:cubicBezTo>
                    <a:pt x="55" y="22"/>
                    <a:pt x="61" y="19"/>
                    <a:pt x="65" y="13"/>
                  </a:cubicBezTo>
                  <a:cubicBezTo>
                    <a:pt x="68" y="10"/>
                    <a:pt x="71" y="6"/>
                    <a:pt x="74" y="4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8" name="Freeform 70"/>
            <p:cNvSpPr>
              <a:spLocks/>
            </p:cNvSpPr>
            <p:nvPr/>
          </p:nvSpPr>
          <p:spPr bwMode="auto">
            <a:xfrm>
              <a:off x="1678" y="2395"/>
              <a:ext cx="145" cy="48"/>
            </a:xfrm>
            <a:custGeom>
              <a:avLst/>
              <a:gdLst>
                <a:gd name="T0" fmla="*/ 19080 w 89"/>
                <a:gd name="T1" fmla="*/ 9818 h 28"/>
                <a:gd name="T2" fmla="*/ 14756 w 89"/>
                <a:gd name="T3" fmla="*/ 8575 h 28"/>
                <a:gd name="T4" fmla="*/ 6453 w 89"/>
                <a:gd name="T5" fmla="*/ 3048 h 28"/>
                <a:gd name="T6" fmla="*/ 0 w 89"/>
                <a:gd name="T7" fmla="*/ 0 h 28"/>
                <a:gd name="T8" fmla="*/ 12309 w 89"/>
                <a:gd name="T9" fmla="*/ 6780 h 28"/>
                <a:gd name="T10" fmla="*/ 17622 w 89"/>
                <a:gd name="T11" fmla="*/ 1005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8"/>
                <a:gd name="T20" fmla="*/ 89 w 8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8">
                  <a:moveTo>
                    <a:pt x="89" y="26"/>
                  </a:moveTo>
                  <a:cubicBezTo>
                    <a:pt x="84" y="28"/>
                    <a:pt x="74" y="24"/>
                    <a:pt x="69" y="23"/>
                  </a:cubicBezTo>
                  <a:cubicBezTo>
                    <a:pt x="55" y="20"/>
                    <a:pt x="43" y="14"/>
                    <a:pt x="30" y="8"/>
                  </a:cubicBezTo>
                  <a:cubicBezTo>
                    <a:pt x="21" y="4"/>
                    <a:pt x="9" y="2"/>
                    <a:pt x="0" y="0"/>
                  </a:cubicBezTo>
                  <a:cubicBezTo>
                    <a:pt x="19" y="1"/>
                    <a:pt x="39" y="12"/>
                    <a:pt x="57" y="18"/>
                  </a:cubicBezTo>
                  <a:cubicBezTo>
                    <a:pt x="65" y="20"/>
                    <a:pt x="75" y="25"/>
                    <a:pt x="82" y="27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29" name="Freeform 71"/>
            <p:cNvSpPr>
              <a:spLocks/>
            </p:cNvSpPr>
            <p:nvPr/>
          </p:nvSpPr>
          <p:spPr bwMode="auto">
            <a:xfrm>
              <a:off x="1836" y="2438"/>
              <a:ext cx="27" cy="31"/>
            </a:xfrm>
            <a:custGeom>
              <a:avLst/>
              <a:gdLst>
                <a:gd name="T0" fmla="*/ 2760 w 17"/>
                <a:gd name="T1" fmla="*/ 0 h 18"/>
                <a:gd name="T2" fmla="*/ 530 w 17"/>
                <a:gd name="T3" fmla="*/ 2242 h 18"/>
                <a:gd name="T4" fmla="*/ 1738 w 17"/>
                <a:gd name="T5" fmla="*/ 7051 h 18"/>
                <a:gd name="T6" fmla="*/ 2760 w 17"/>
                <a:gd name="T7" fmla="*/ 125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8"/>
                <a:gd name="T14" fmla="*/ 17 w 1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8">
                  <a:moveTo>
                    <a:pt x="17" y="0"/>
                  </a:moveTo>
                  <a:cubicBezTo>
                    <a:pt x="11" y="1"/>
                    <a:pt x="5" y="0"/>
                    <a:pt x="3" y="6"/>
                  </a:cubicBezTo>
                  <a:cubicBezTo>
                    <a:pt x="0" y="12"/>
                    <a:pt x="5" y="16"/>
                    <a:pt x="11" y="18"/>
                  </a:cubicBezTo>
                  <a:cubicBezTo>
                    <a:pt x="8" y="10"/>
                    <a:pt x="10" y="7"/>
                    <a:pt x="1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0" name="Freeform 72"/>
            <p:cNvSpPr>
              <a:spLocks/>
            </p:cNvSpPr>
            <p:nvPr/>
          </p:nvSpPr>
          <p:spPr bwMode="auto">
            <a:xfrm>
              <a:off x="1852" y="2295"/>
              <a:ext cx="14" cy="117"/>
            </a:xfrm>
            <a:custGeom>
              <a:avLst/>
              <a:gdLst>
                <a:gd name="T0" fmla="*/ 428 w 9"/>
                <a:gd name="T1" fmla="*/ 1614 h 68"/>
                <a:gd name="T2" fmla="*/ 275 w 9"/>
                <a:gd name="T3" fmla="*/ 0 h 68"/>
                <a:gd name="T4" fmla="*/ 428 w 9"/>
                <a:gd name="T5" fmla="*/ 15740 h 68"/>
                <a:gd name="T6" fmla="*/ 275 w 9"/>
                <a:gd name="T7" fmla="*/ 26573 h 68"/>
                <a:gd name="T8" fmla="*/ 482 w 9"/>
                <a:gd name="T9" fmla="*/ 9362 h 68"/>
                <a:gd name="T10" fmla="*/ 428 w 9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8"/>
                <a:gd name="T20" fmla="*/ 9 w 9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8">
                  <a:moveTo>
                    <a:pt x="3" y="4"/>
                  </a:moveTo>
                  <a:cubicBezTo>
                    <a:pt x="2" y="3"/>
                    <a:pt x="1" y="2"/>
                    <a:pt x="2" y="0"/>
                  </a:cubicBezTo>
                  <a:cubicBezTo>
                    <a:pt x="5" y="12"/>
                    <a:pt x="3" y="28"/>
                    <a:pt x="3" y="40"/>
                  </a:cubicBezTo>
                  <a:cubicBezTo>
                    <a:pt x="2" y="48"/>
                    <a:pt x="0" y="62"/>
                    <a:pt x="2" y="68"/>
                  </a:cubicBezTo>
                  <a:cubicBezTo>
                    <a:pt x="9" y="54"/>
                    <a:pt x="4" y="39"/>
                    <a:pt x="4" y="24"/>
                  </a:cubicBezTo>
                  <a:cubicBezTo>
                    <a:pt x="4" y="17"/>
                    <a:pt x="5" y="7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1" name="Freeform 73"/>
            <p:cNvSpPr>
              <a:spLocks/>
            </p:cNvSpPr>
            <p:nvPr/>
          </p:nvSpPr>
          <p:spPr bwMode="auto">
            <a:xfrm>
              <a:off x="1910" y="2371"/>
              <a:ext cx="131" cy="69"/>
            </a:xfrm>
            <a:custGeom>
              <a:avLst/>
              <a:gdLst>
                <a:gd name="T0" fmla="*/ 0 w 81"/>
                <a:gd name="T1" fmla="*/ 16098 h 40"/>
                <a:gd name="T2" fmla="*/ 9699 w 81"/>
                <a:gd name="T3" fmla="*/ 6719 h 40"/>
                <a:gd name="T4" fmla="*/ 16063 w 81"/>
                <a:gd name="T5" fmla="*/ 0 h 40"/>
                <a:gd name="T6" fmla="*/ 610 w 81"/>
                <a:gd name="T7" fmla="*/ 16098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40"/>
                <a:gd name="T14" fmla="*/ 81 w 8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40">
                  <a:moveTo>
                    <a:pt x="0" y="40"/>
                  </a:moveTo>
                  <a:cubicBezTo>
                    <a:pt x="1" y="32"/>
                    <a:pt x="41" y="21"/>
                    <a:pt x="49" y="17"/>
                  </a:cubicBezTo>
                  <a:cubicBezTo>
                    <a:pt x="59" y="12"/>
                    <a:pt x="70" y="3"/>
                    <a:pt x="81" y="0"/>
                  </a:cubicBezTo>
                  <a:cubicBezTo>
                    <a:pt x="54" y="11"/>
                    <a:pt x="31" y="32"/>
                    <a:pt x="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2" name="Freeform 74"/>
            <p:cNvSpPr>
              <a:spLocks/>
            </p:cNvSpPr>
            <p:nvPr/>
          </p:nvSpPr>
          <p:spPr bwMode="auto">
            <a:xfrm>
              <a:off x="1912" y="2487"/>
              <a:ext cx="116" cy="45"/>
            </a:xfrm>
            <a:custGeom>
              <a:avLst/>
              <a:gdLst>
                <a:gd name="T0" fmla="*/ 371 w 72"/>
                <a:gd name="T1" fmla="*/ 431 h 26"/>
                <a:gd name="T2" fmla="*/ 0 w 72"/>
                <a:gd name="T3" fmla="*/ 0 h 26"/>
                <a:gd name="T4" fmla="*/ 7527 w 72"/>
                <a:gd name="T5" fmla="*/ 7015 h 26"/>
                <a:gd name="T6" fmla="*/ 13659 w 72"/>
                <a:gd name="T7" fmla="*/ 10329 h 26"/>
                <a:gd name="T8" fmla="*/ 6817 w 72"/>
                <a:gd name="T9" fmla="*/ 4973 h 26"/>
                <a:gd name="T10" fmla="*/ 1192 w 72"/>
                <a:gd name="T11" fmla="*/ 74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26"/>
                <a:gd name="T20" fmla="*/ 72 w 7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26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1" y="8"/>
                    <a:pt x="28" y="12"/>
                    <a:pt x="40" y="17"/>
                  </a:cubicBezTo>
                  <a:cubicBezTo>
                    <a:pt x="51" y="22"/>
                    <a:pt x="60" y="26"/>
                    <a:pt x="72" y="25"/>
                  </a:cubicBezTo>
                  <a:cubicBezTo>
                    <a:pt x="60" y="20"/>
                    <a:pt x="49" y="15"/>
                    <a:pt x="36" y="12"/>
                  </a:cubicBezTo>
                  <a:cubicBezTo>
                    <a:pt x="26" y="9"/>
                    <a:pt x="16" y="6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3" name="Freeform 75"/>
            <p:cNvSpPr>
              <a:spLocks/>
            </p:cNvSpPr>
            <p:nvPr/>
          </p:nvSpPr>
          <p:spPr bwMode="auto">
            <a:xfrm>
              <a:off x="1860" y="2502"/>
              <a:ext cx="16" cy="114"/>
            </a:xfrm>
            <a:custGeom>
              <a:avLst/>
              <a:gdLst>
                <a:gd name="T0" fmla="*/ 701 w 10"/>
                <a:gd name="T1" fmla="*/ 0 h 66"/>
                <a:gd name="T2" fmla="*/ 566 w 10"/>
                <a:gd name="T3" fmla="*/ 11101 h 66"/>
                <a:gd name="T4" fmla="*/ 1122 w 10"/>
                <a:gd name="T5" fmla="*/ 26916 h 66"/>
                <a:gd name="T6" fmla="*/ 566 w 1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66"/>
                <a:gd name="T14" fmla="*/ 10 w 1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66">
                  <a:moveTo>
                    <a:pt x="4" y="0"/>
                  </a:moveTo>
                  <a:cubicBezTo>
                    <a:pt x="0" y="5"/>
                    <a:pt x="2" y="20"/>
                    <a:pt x="3" y="27"/>
                  </a:cubicBezTo>
                  <a:cubicBezTo>
                    <a:pt x="4" y="39"/>
                    <a:pt x="2" y="55"/>
                    <a:pt x="6" y="66"/>
                  </a:cubicBezTo>
                  <a:cubicBezTo>
                    <a:pt x="10" y="44"/>
                    <a:pt x="2" y="2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4" name="Freeform 76"/>
            <p:cNvSpPr>
              <a:spLocks/>
            </p:cNvSpPr>
            <p:nvPr/>
          </p:nvSpPr>
          <p:spPr bwMode="auto">
            <a:xfrm>
              <a:off x="1704" y="2487"/>
              <a:ext cx="107" cy="100"/>
            </a:xfrm>
            <a:custGeom>
              <a:avLst/>
              <a:gdLst>
                <a:gd name="T0" fmla="*/ 13360 w 66"/>
                <a:gd name="T1" fmla="*/ 0 h 58"/>
                <a:gd name="T2" fmla="*/ 12076 w 66"/>
                <a:gd name="T3" fmla="*/ 2803 h 58"/>
                <a:gd name="T4" fmla="*/ 6114 w 66"/>
                <a:gd name="T5" fmla="*/ 12081 h 58"/>
                <a:gd name="T6" fmla="*/ 0 w 66"/>
                <a:gd name="T7" fmla="*/ 23186 h 58"/>
                <a:gd name="T8" fmla="*/ 5485 w 66"/>
                <a:gd name="T9" fmla="*/ 13193 h 58"/>
                <a:gd name="T10" fmla="*/ 12167 w 66"/>
                <a:gd name="T11" fmla="*/ 2183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58"/>
                <a:gd name="T20" fmla="*/ 66 w 66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58">
                  <a:moveTo>
                    <a:pt x="66" y="0"/>
                  </a:moveTo>
                  <a:cubicBezTo>
                    <a:pt x="63" y="1"/>
                    <a:pt x="61" y="4"/>
                    <a:pt x="59" y="7"/>
                  </a:cubicBezTo>
                  <a:cubicBezTo>
                    <a:pt x="50" y="16"/>
                    <a:pt x="39" y="22"/>
                    <a:pt x="30" y="30"/>
                  </a:cubicBezTo>
                  <a:cubicBezTo>
                    <a:pt x="20" y="39"/>
                    <a:pt x="8" y="48"/>
                    <a:pt x="0" y="58"/>
                  </a:cubicBezTo>
                  <a:cubicBezTo>
                    <a:pt x="7" y="49"/>
                    <a:pt x="18" y="40"/>
                    <a:pt x="27" y="33"/>
                  </a:cubicBezTo>
                  <a:cubicBezTo>
                    <a:pt x="37" y="24"/>
                    <a:pt x="53" y="17"/>
                    <a:pt x="6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5" name="Freeform 77"/>
            <p:cNvSpPr>
              <a:spLocks/>
            </p:cNvSpPr>
            <p:nvPr/>
          </p:nvSpPr>
          <p:spPr bwMode="auto">
            <a:xfrm>
              <a:off x="1695" y="2388"/>
              <a:ext cx="107" cy="45"/>
            </a:xfrm>
            <a:custGeom>
              <a:avLst/>
              <a:gdLst>
                <a:gd name="T0" fmla="*/ 13360 w 66"/>
                <a:gd name="T1" fmla="*/ 10141 h 26"/>
                <a:gd name="T2" fmla="*/ 5872 w 66"/>
                <a:gd name="T3" fmla="*/ 2873 h 26"/>
                <a:gd name="T4" fmla="*/ 0 w 66"/>
                <a:gd name="T5" fmla="*/ 0 h 26"/>
                <a:gd name="T6" fmla="*/ 12744 w 66"/>
                <a:gd name="T7" fmla="*/ 1088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6"/>
                <a:gd name="T14" fmla="*/ 66 w 6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6">
                  <a:moveTo>
                    <a:pt x="66" y="24"/>
                  </a:moveTo>
                  <a:cubicBezTo>
                    <a:pt x="56" y="17"/>
                    <a:pt x="40" y="10"/>
                    <a:pt x="29" y="7"/>
                  </a:cubicBezTo>
                  <a:cubicBezTo>
                    <a:pt x="20" y="4"/>
                    <a:pt x="8" y="4"/>
                    <a:pt x="0" y="0"/>
                  </a:cubicBezTo>
                  <a:cubicBezTo>
                    <a:pt x="22" y="6"/>
                    <a:pt x="44" y="15"/>
                    <a:pt x="6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6" name="Freeform 78"/>
            <p:cNvSpPr>
              <a:spLocks/>
            </p:cNvSpPr>
            <p:nvPr/>
          </p:nvSpPr>
          <p:spPr bwMode="auto">
            <a:xfrm>
              <a:off x="1614" y="2343"/>
              <a:ext cx="90" cy="220"/>
            </a:xfrm>
            <a:custGeom>
              <a:avLst/>
              <a:gdLst>
                <a:gd name="T0" fmla="*/ 10360 w 56"/>
                <a:gd name="T1" fmla="*/ 0 h 127"/>
                <a:gd name="T2" fmla="*/ 1876 w 56"/>
                <a:gd name="T3" fmla="*/ 28231 h 127"/>
                <a:gd name="T4" fmla="*/ 4595 w 56"/>
                <a:gd name="T5" fmla="*/ 53505 h 127"/>
                <a:gd name="T6" fmla="*/ 726 w 56"/>
                <a:gd name="T7" fmla="*/ 41291 h 127"/>
                <a:gd name="T8" fmla="*/ 726 w 56"/>
                <a:gd name="T9" fmla="*/ 25271 h 127"/>
                <a:gd name="T10" fmla="*/ 4846 w 56"/>
                <a:gd name="T11" fmla="*/ 12261 h 127"/>
                <a:gd name="T12" fmla="*/ 9448 w 56"/>
                <a:gd name="T13" fmla="*/ 442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27"/>
                <a:gd name="T23" fmla="*/ 56 w 56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27">
                  <a:moveTo>
                    <a:pt x="56" y="0"/>
                  </a:moveTo>
                  <a:cubicBezTo>
                    <a:pt x="37" y="18"/>
                    <a:pt x="16" y="40"/>
                    <a:pt x="10" y="67"/>
                  </a:cubicBezTo>
                  <a:cubicBezTo>
                    <a:pt x="5" y="89"/>
                    <a:pt x="14" y="108"/>
                    <a:pt x="25" y="127"/>
                  </a:cubicBezTo>
                  <a:cubicBezTo>
                    <a:pt x="19" y="117"/>
                    <a:pt x="9" y="109"/>
                    <a:pt x="4" y="98"/>
                  </a:cubicBezTo>
                  <a:cubicBezTo>
                    <a:pt x="0" y="88"/>
                    <a:pt x="0" y="71"/>
                    <a:pt x="4" y="60"/>
                  </a:cubicBezTo>
                  <a:cubicBezTo>
                    <a:pt x="9" y="49"/>
                    <a:pt x="17" y="38"/>
                    <a:pt x="26" y="29"/>
                  </a:cubicBezTo>
                  <a:cubicBezTo>
                    <a:pt x="33" y="20"/>
                    <a:pt x="41" y="7"/>
                    <a:pt x="5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7" name="Freeform 79"/>
            <p:cNvSpPr>
              <a:spLocks/>
            </p:cNvSpPr>
            <p:nvPr/>
          </p:nvSpPr>
          <p:spPr bwMode="auto">
            <a:xfrm>
              <a:off x="1865" y="2283"/>
              <a:ext cx="141" cy="154"/>
            </a:xfrm>
            <a:custGeom>
              <a:avLst/>
              <a:gdLst>
                <a:gd name="T0" fmla="*/ 7092 w 87"/>
                <a:gd name="T1" fmla="*/ 0 h 89"/>
                <a:gd name="T2" fmla="*/ 1374 w 87"/>
                <a:gd name="T3" fmla="*/ 3866 h 89"/>
                <a:gd name="T4" fmla="*/ 1227 w 87"/>
                <a:gd name="T5" fmla="*/ 19452 h 89"/>
                <a:gd name="T6" fmla="*/ 1227 w 87"/>
                <a:gd name="T7" fmla="*/ 31727 h 89"/>
                <a:gd name="T8" fmla="*/ 6470 w 87"/>
                <a:gd name="T9" fmla="*/ 29070 h 89"/>
                <a:gd name="T10" fmla="*/ 11350 w 87"/>
                <a:gd name="T11" fmla="*/ 24991 h 89"/>
                <a:gd name="T12" fmla="*/ 14662 w 87"/>
                <a:gd name="T13" fmla="*/ 20428 h 89"/>
                <a:gd name="T14" fmla="*/ 17654 w 87"/>
                <a:gd name="T15" fmla="*/ 10875 h 89"/>
                <a:gd name="T16" fmla="*/ 8846 w 87"/>
                <a:gd name="T17" fmla="*/ 431 h 89"/>
                <a:gd name="T18" fmla="*/ 7236 w 87"/>
                <a:gd name="T19" fmla="*/ 431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89"/>
                <a:gd name="T32" fmla="*/ 87 w 87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89">
                  <a:moveTo>
                    <a:pt x="35" y="0"/>
                  </a:moveTo>
                  <a:cubicBezTo>
                    <a:pt x="25" y="0"/>
                    <a:pt x="13" y="1"/>
                    <a:pt x="7" y="9"/>
                  </a:cubicBezTo>
                  <a:cubicBezTo>
                    <a:pt x="0" y="19"/>
                    <a:pt x="7" y="36"/>
                    <a:pt x="6" y="47"/>
                  </a:cubicBezTo>
                  <a:cubicBezTo>
                    <a:pt x="5" y="56"/>
                    <a:pt x="2" y="67"/>
                    <a:pt x="6" y="76"/>
                  </a:cubicBezTo>
                  <a:cubicBezTo>
                    <a:pt x="11" y="89"/>
                    <a:pt x="25" y="73"/>
                    <a:pt x="32" y="70"/>
                  </a:cubicBezTo>
                  <a:cubicBezTo>
                    <a:pt x="40" y="66"/>
                    <a:pt x="48" y="65"/>
                    <a:pt x="56" y="60"/>
                  </a:cubicBezTo>
                  <a:cubicBezTo>
                    <a:pt x="61" y="56"/>
                    <a:pt x="67" y="53"/>
                    <a:pt x="72" y="49"/>
                  </a:cubicBezTo>
                  <a:cubicBezTo>
                    <a:pt x="79" y="44"/>
                    <a:pt x="87" y="35"/>
                    <a:pt x="87" y="26"/>
                  </a:cubicBezTo>
                  <a:cubicBezTo>
                    <a:pt x="87" y="9"/>
                    <a:pt x="57" y="2"/>
                    <a:pt x="44" y="1"/>
                  </a:cubicBezTo>
                  <a:cubicBezTo>
                    <a:pt x="41" y="1"/>
                    <a:pt x="39" y="1"/>
                    <a:pt x="36" y="1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8" name="Freeform 80"/>
            <p:cNvSpPr>
              <a:spLocks/>
            </p:cNvSpPr>
            <p:nvPr/>
          </p:nvSpPr>
          <p:spPr bwMode="auto">
            <a:xfrm>
              <a:off x="1904" y="2378"/>
              <a:ext cx="173" cy="128"/>
            </a:xfrm>
            <a:custGeom>
              <a:avLst/>
              <a:gdLst>
                <a:gd name="T0" fmla="*/ 233 w 107"/>
                <a:gd name="T1" fmla="*/ 19122 h 74"/>
                <a:gd name="T2" fmla="*/ 3790 w 107"/>
                <a:gd name="T3" fmla="*/ 17064 h 74"/>
                <a:gd name="T4" fmla="*/ 8091 w 107"/>
                <a:gd name="T5" fmla="*/ 11939 h 74"/>
                <a:gd name="T6" fmla="*/ 15410 w 107"/>
                <a:gd name="T7" fmla="*/ 3990 h 74"/>
                <a:gd name="T8" fmla="*/ 19809 w 107"/>
                <a:gd name="T9" fmla="*/ 2307 h 74"/>
                <a:gd name="T10" fmla="*/ 21151 w 107"/>
                <a:gd name="T11" fmla="*/ 16121 h 74"/>
                <a:gd name="T12" fmla="*/ 20165 w 107"/>
                <a:gd name="T13" fmla="*/ 26607 h 74"/>
                <a:gd name="T14" fmla="*/ 15033 w 107"/>
                <a:gd name="T15" fmla="*/ 25654 h 74"/>
                <a:gd name="T16" fmla="*/ 3326 w 107"/>
                <a:gd name="T17" fmla="*/ 22279 h 74"/>
                <a:gd name="T18" fmla="*/ 233 w 107"/>
                <a:gd name="T19" fmla="*/ 19971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74"/>
                <a:gd name="T32" fmla="*/ 107 w 107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74">
                  <a:moveTo>
                    <a:pt x="1" y="46"/>
                  </a:moveTo>
                  <a:cubicBezTo>
                    <a:pt x="7" y="44"/>
                    <a:pt x="13" y="43"/>
                    <a:pt x="19" y="41"/>
                  </a:cubicBezTo>
                  <a:cubicBezTo>
                    <a:pt x="27" y="38"/>
                    <a:pt x="34" y="33"/>
                    <a:pt x="41" y="29"/>
                  </a:cubicBezTo>
                  <a:cubicBezTo>
                    <a:pt x="53" y="22"/>
                    <a:pt x="66" y="16"/>
                    <a:pt x="78" y="10"/>
                  </a:cubicBezTo>
                  <a:cubicBezTo>
                    <a:pt x="84" y="6"/>
                    <a:pt x="94" y="0"/>
                    <a:pt x="100" y="6"/>
                  </a:cubicBezTo>
                  <a:cubicBezTo>
                    <a:pt x="107" y="12"/>
                    <a:pt x="106" y="30"/>
                    <a:pt x="107" y="39"/>
                  </a:cubicBezTo>
                  <a:cubicBezTo>
                    <a:pt x="107" y="47"/>
                    <a:pt x="106" y="57"/>
                    <a:pt x="102" y="64"/>
                  </a:cubicBezTo>
                  <a:cubicBezTo>
                    <a:pt x="96" y="74"/>
                    <a:pt x="85" y="65"/>
                    <a:pt x="76" y="62"/>
                  </a:cubicBezTo>
                  <a:cubicBezTo>
                    <a:pt x="57" y="57"/>
                    <a:pt x="36" y="57"/>
                    <a:pt x="17" y="54"/>
                  </a:cubicBezTo>
                  <a:cubicBezTo>
                    <a:pt x="13" y="53"/>
                    <a:pt x="0" y="52"/>
                    <a:pt x="1" y="48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39" name="Freeform 81"/>
            <p:cNvSpPr>
              <a:spLocks/>
            </p:cNvSpPr>
            <p:nvPr/>
          </p:nvSpPr>
          <p:spPr bwMode="auto">
            <a:xfrm>
              <a:off x="1868" y="2478"/>
              <a:ext cx="160" cy="161"/>
            </a:xfrm>
            <a:custGeom>
              <a:avLst/>
              <a:gdLst>
                <a:gd name="T0" fmla="*/ 1215 w 99"/>
                <a:gd name="T1" fmla="*/ 9608 h 93"/>
                <a:gd name="T2" fmla="*/ 1215 w 99"/>
                <a:gd name="T3" fmla="*/ 2344 h 93"/>
                <a:gd name="T4" fmla="*/ 5358 w 99"/>
                <a:gd name="T5" fmla="*/ 4598 h 93"/>
                <a:gd name="T6" fmla="*/ 16627 w 99"/>
                <a:gd name="T7" fmla="*/ 14866 h 93"/>
                <a:gd name="T8" fmla="*/ 19177 w 99"/>
                <a:gd name="T9" fmla="*/ 19519 h 93"/>
                <a:gd name="T10" fmla="*/ 16163 w 99"/>
                <a:gd name="T11" fmla="*/ 27495 h 93"/>
                <a:gd name="T12" fmla="*/ 10607 w 99"/>
                <a:gd name="T13" fmla="*/ 33090 h 93"/>
                <a:gd name="T14" fmla="*/ 5876 w 99"/>
                <a:gd name="T15" fmla="*/ 37664 h 93"/>
                <a:gd name="T16" fmla="*/ 2195 w 99"/>
                <a:gd name="T17" fmla="*/ 34750 h 93"/>
                <a:gd name="T18" fmla="*/ 609 w 99"/>
                <a:gd name="T19" fmla="*/ 21055 h 93"/>
                <a:gd name="T20" fmla="*/ 984 w 99"/>
                <a:gd name="T21" fmla="*/ 6698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93"/>
                <a:gd name="T35" fmla="*/ 99 w 99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93">
                  <a:moveTo>
                    <a:pt x="6" y="23"/>
                  </a:moveTo>
                  <a:cubicBezTo>
                    <a:pt x="3" y="18"/>
                    <a:pt x="0" y="10"/>
                    <a:pt x="6" y="6"/>
                  </a:cubicBezTo>
                  <a:cubicBezTo>
                    <a:pt x="12" y="0"/>
                    <a:pt x="21" y="8"/>
                    <a:pt x="27" y="11"/>
                  </a:cubicBezTo>
                  <a:cubicBezTo>
                    <a:pt x="45" y="22"/>
                    <a:pt x="66" y="28"/>
                    <a:pt x="85" y="35"/>
                  </a:cubicBezTo>
                  <a:cubicBezTo>
                    <a:pt x="92" y="37"/>
                    <a:pt x="99" y="39"/>
                    <a:pt x="98" y="47"/>
                  </a:cubicBezTo>
                  <a:cubicBezTo>
                    <a:pt x="96" y="55"/>
                    <a:pt x="88" y="63"/>
                    <a:pt x="82" y="66"/>
                  </a:cubicBezTo>
                  <a:cubicBezTo>
                    <a:pt x="73" y="71"/>
                    <a:pt x="63" y="74"/>
                    <a:pt x="54" y="79"/>
                  </a:cubicBezTo>
                  <a:cubicBezTo>
                    <a:pt x="46" y="83"/>
                    <a:pt x="39" y="87"/>
                    <a:pt x="30" y="90"/>
                  </a:cubicBezTo>
                  <a:cubicBezTo>
                    <a:pt x="21" y="92"/>
                    <a:pt x="16" y="93"/>
                    <a:pt x="11" y="83"/>
                  </a:cubicBezTo>
                  <a:cubicBezTo>
                    <a:pt x="5" y="73"/>
                    <a:pt x="4" y="61"/>
                    <a:pt x="3" y="50"/>
                  </a:cubicBezTo>
                  <a:cubicBezTo>
                    <a:pt x="2" y="38"/>
                    <a:pt x="4" y="28"/>
                    <a:pt x="5" y="16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0" name="Freeform 82"/>
            <p:cNvSpPr>
              <a:spLocks/>
            </p:cNvSpPr>
            <p:nvPr/>
          </p:nvSpPr>
          <p:spPr bwMode="auto">
            <a:xfrm>
              <a:off x="1732" y="2480"/>
              <a:ext cx="110" cy="148"/>
            </a:xfrm>
            <a:custGeom>
              <a:avLst/>
              <a:gdLst>
                <a:gd name="T0" fmla="*/ 11167 w 68"/>
                <a:gd name="T1" fmla="*/ 2008 h 86"/>
                <a:gd name="T2" fmla="*/ 10934 w 68"/>
                <a:gd name="T3" fmla="*/ 2784 h 86"/>
                <a:gd name="T4" fmla="*/ 9716 w 68"/>
                <a:gd name="T5" fmla="*/ 5948 h 86"/>
                <a:gd name="T6" fmla="*/ 6526 w 68"/>
                <a:gd name="T7" fmla="*/ 13544 h 86"/>
                <a:gd name="T8" fmla="*/ 1220 w 68"/>
                <a:gd name="T9" fmla="*/ 23456 h 86"/>
                <a:gd name="T10" fmla="*/ 233 w 68"/>
                <a:gd name="T11" fmla="*/ 27141 h 86"/>
                <a:gd name="T12" fmla="*/ 2583 w 68"/>
                <a:gd name="T13" fmla="*/ 29373 h 86"/>
                <a:gd name="T14" fmla="*/ 11167 w 68"/>
                <a:gd name="T15" fmla="*/ 33078 h 86"/>
                <a:gd name="T16" fmla="*/ 13283 w 68"/>
                <a:gd name="T17" fmla="*/ 28710 h 86"/>
                <a:gd name="T18" fmla="*/ 13283 w 68"/>
                <a:gd name="T19" fmla="*/ 12578 h 86"/>
                <a:gd name="T20" fmla="*/ 13139 w 68"/>
                <a:gd name="T21" fmla="*/ 2235 h 86"/>
                <a:gd name="T22" fmla="*/ 11309 w 68"/>
                <a:gd name="T23" fmla="*/ 1167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86"/>
                <a:gd name="T38" fmla="*/ 68 w 68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86">
                  <a:moveTo>
                    <a:pt x="56" y="5"/>
                  </a:moveTo>
                  <a:cubicBezTo>
                    <a:pt x="58" y="3"/>
                    <a:pt x="55" y="6"/>
                    <a:pt x="55" y="7"/>
                  </a:cubicBezTo>
                  <a:cubicBezTo>
                    <a:pt x="53" y="10"/>
                    <a:pt x="51" y="12"/>
                    <a:pt x="49" y="15"/>
                  </a:cubicBezTo>
                  <a:cubicBezTo>
                    <a:pt x="44" y="21"/>
                    <a:pt x="39" y="28"/>
                    <a:pt x="33" y="34"/>
                  </a:cubicBezTo>
                  <a:cubicBezTo>
                    <a:pt x="25" y="44"/>
                    <a:pt x="14" y="50"/>
                    <a:pt x="6" y="60"/>
                  </a:cubicBezTo>
                  <a:cubicBezTo>
                    <a:pt x="4" y="62"/>
                    <a:pt x="0" y="65"/>
                    <a:pt x="1" y="69"/>
                  </a:cubicBezTo>
                  <a:cubicBezTo>
                    <a:pt x="2" y="72"/>
                    <a:pt x="11" y="74"/>
                    <a:pt x="13" y="75"/>
                  </a:cubicBezTo>
                  <a:cubicBezTo>
                    <a:pt x="27" y="80"/>
                    <a:pt x="42" y="82"/>
                    <a:pt x="56" y="84"/>
                  </a:cubicBezTo>
                  <a:cubicBezTo>
                    <a:pt x="67" y="86"/>
                    <a:pt x="66" y="84"/>
                    <a:pt x="67" y="73"/>
                  </a:cubicBezTo>
                  <a:cubicBezTo>
                    <a:pt x="68" y="59"/>
                    <a:pt x="67" y="45"/>
                    <a:pt x="67" y="32"/>
                  </a:cubicBezTo>
                  <a:cubicBezTo>
                    <a:pt x="67" y="25"/>
                    <a:pt x="68" y="13"/>
                    <a:pt x="66" y="6"/>
                  </a:cubicBezTo>
                  <a:cubicBezTo>
                    <a:pt x="65" y="2"/>
                    <a:pt x="61" y="0"/>
                    <a:pt x="57" y="3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1" name="Freeform 83"/>
            <p:cNvSpPr>
              <a:spLocks/>
            </p:cNvSpPr>
            <p:nvPr/>
          </p:nvSpPr>
          <p:spPr bwMode="auto">
            <a:xfrm>
              <a:off x="1649" y="2407"/>
              <a:ext cx="143" cy="149"/>
            </a:xfrm>
            <a:custGeom>
              <a:avLst/>
              <a:gdLst>
                <a:gd name="T0" fmla="*/ 2678 w 88"/>
                <a:gd name="T1" fmla="*/ 0 h 86"/>
                <a:gd name="T2" fmla="*/ 624 w 88"/>
                <a:gd name="T3" fmla="*/ 8675 h 86"/>
                <a:gd name="T4" fmla="*/ 236 w 88"/>
                <a:gd name="T5" fmla="*/ 20198 h 86"/>
                <a:gd name="T6" fmla="*/ 3557 w 88"/>
                <a:gd name="T7" fmla="*/ 35562 h 86"/>
                <a:gd name="T8" fmla="*/ 7330 w 88"/>
                <a:gd name="T9" fmla="*/ 30691 h 86"/>
                <a:gd name="T10" fmla="*/ 12350 w 88"/>
                <a:gd name="T11" fmla="*/ 21931 h 86"/>
                <a:gd name="T12" fmla="*/ 18332 w 88"/>
                <a:gd name="T13" fmla="*/ 13219 h 86"/>
                <a:gd name="T14" fmla="*/ 13375 w 88"/>
                <a:gd name="T15" fmla="*/ 8675 h 86"/>
                <a:gd name="T16" fmla="*/ 7990 w 88"/>
                <a:gd name="T17" fmla="*/ 4094 h 86"/>
                <a:gd name="T18" fmla="*/ 2678 w 88"/>
                <a:gd name="T19" fmla="*/ 766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86"/>
                <a:gd name="T32" fmla="*/ 88 w 88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86">
                  <a:moveTo>
                    <a:pt x="13" y="0"/>
                  </a:moveTo>
                  <a:cubicBezTo>
                    <a:pt x="9" y="2"/>
                    <a:pt x="5" y="15"/>
                    <a:pt x="3" y="21"/>
                  </a:cubicBezTo>
                  <a:cubicBezTo>
                    <a:pt x="1" y="30"/>
                    <a:pt x="0" y="39"/>
                    <a:pt x="1" y="48"/>
                  </a:cubicBezTo>
                  <a:cubicBezTo>
                    <a:pt x="3" y="56"/>
                    <a:pt x="6" y="82"/>
                    <a:pt x="17" y="84"/>
                  </a:cubicBezTo>
                  <a:cubicBezTo>
                    <a:pt x="23" y="86"/>
                    <a:pt x="30" y="77"/>
                    <a:pt x="35" y="73"/>
                  </a:cubicBezTo>
                  <a:cubicBezTo>
                    <a:pt x="42" y="66"/>
                    <a:pt x="50" y="58"/>
                    <a:pt x="59" y="52"/>
                  </a:cubicBezTo>
                  <a:cubicBezTo>
                    <a:pt x="69" y="46"/>
                    <a:pt x="81" y="39"/>
                    <a:pt x="88" y="31"/>
                  </a:cubicBezTo>
                  <a:cubicBezTo>
                    <a:pt x="82" y="25"/>
                    <a:pt x="73" y="23"/>
                    <a:pt x="64" y="21"/>
                  </a:cubicBezTo>
                  <a:cubicBezTo>
                    <a:pt x="55" y="18"/>
                    <a:pt x="47" y="13"/>
                    <a:pt x="38" y="10"/>
                  </a:cubicBezTo>
                  <a:cubicBezTo>
                    <a:pt x="30" y="7"/>
                    <a:pt x="19" y="4"/>
                    <a:pt x="13" y="2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2" name="Freeform 84"/>
            <p:cNvSpPr>
              <a:spLocks/>
            </p:cNvSpPr>
            <p:nvPr/>
          </p:nvSpPr>
          <p:spPr bwMode="auto">
            <a:xfrm>
              <a:off x="1713" y="2302"/>
              <a:ext cx="134" cy="122"/>
            </a:xfrm>
            <a:custGeom>
              <a:avLst/>
              <a:gdLst>
                <a:gd name="T0" fmla="*/ 0 w 83"/>
                <a:gd name="T1" fmla="*/ 13972 h 71"/>
                <a:gd name="T2" fmla="*/ 4709 w 83"/>
                <a:gd name="T3" fmla="*/ 17783 h 71"/>
                <a:gd name="T4" fmla="*/ 8568 w 83"/>
                <a:gd name="T5" fmla="*/ 20922 h 71"/>
                <a:gd name="T6" fmla="*/ 13226 w 83"/>
                <a:gd name="T7" fmla="*/ 25814 h 71"/>
                <a:gd name="T8" fmla="*/ 15410 w 83"/>
                <a:gd name="T9" fmla="*/ 21979 h 71"/>
                <a:gd name="T10" fmla="*/ 14206 w 83"/>
                <a:gd name="T11" fmla="*/ 7629 h 71"/>
                <a:gd name="T12" fmla="*/ 12010 w 83"/>
                <a:gd name="T13" fmla="*/ 390 h 71"/>
                <a:gd name="T14" fmla="*/ 6405 w 83"/>
                <a:gd name="T15" fmla="*/ 5841 h 71"/>
                <a:gd name="T16" fmla="*/ 3287 w 83"/>
                <a:gd name="T17" fmla="*/ 9112 h 71"/>
                <a:gd name="T18" fmla="*/ 605 w 83"/>
                <a:gd name="T19" fmla="*/ 12389 h 71"/>
                <a:gd name="T20" fmla="*/ 375 w 83"/>
                <a:gd name="T21" fmla="*/ 1436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71"/>
                <a:gd name="T35" fmla="*/ 83 w 83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71">
                  <a:moveTo>
                    <a:pt x="0" y="36"/>
                  </a:moveTo>
                  <a:cubicBezTo>
                    <a:pt x="7" y="41"/>
                    <a:pt x="16" y="42"/>
                    <a:pt x="24" y="46"/>
                  </a:cubicBezTo>
                  <a:cubicBezTo>
                    <a:pt x="31" y="50"/>
                    <a:pt x="37" y="52"/>
                    <a:pt x="44" y="54"/>
                  </a:cubicBezTo>
                  <a:cubicBezTo>
                    <a:pt x="53" y="58"/>
                    <a:pt x="60" y="63"/>
                    <a:pt x="68" y="67"/>
                  </a:cubicBezTo>
                  <a:cubicBezTo>
                    <a:pt x="77" y="71"/>
                    <a:pt x="83" y="68"/>
                    <a:pt x="79" y="57"/>
                  </a:cubicBezTo>
                  <a:cubicBezTo>
                    <a:pt x="74" y="44"/>
                    <a:pt x="74" y="33"/>
                    <a:pt x="73" y="20"/>
                  </a:cubicBezTo>
                  <a:cubicBezTo>
                    <a:pt x="72" y="13"/>
                    <a:pt x="70" y="0"/>
                    <a:pt x="62" y="1"/>
                  </a:cubicBezTo>
                  <a:cubicBezTo>
                    <a:pt x="52" y="3"/>
                    <a:pt x="42" y="11"/>
                    <a:pt x="33" y="15"/>
                  </a:cubicBezTo>
                  <a:cubicBezTo>
                    <a:pt x="27" y="18"/>
                    <a:pt x="22" y="21"/>
                    <a:pt x="17" y="24"/>
                  </a:cubicBezTo>
                  <a:cubicBezTo>
                    <a:pt x="12" y="27"/>
                    <a:pt x="6" y="28"/>
                    <a:pt x="3" y="32"/>
                  </a:cubicBezTo>
                  <a:cubicBezTo>
                    <a:pt x="2" y="34"/>
                    <a:pt x="1" y="34"/>
                    <a:pt x="2" y="37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3" name="Freeform 85"/>
            <p:cNvSpPr>
              <a:spLocks/>
            </p:cNvSpPr>
            <p:nvPr/>
          </p:nvSpPr>
          <p:spPr bwMode="auto">
            <a:xfrm>
              <a:off x="1113" y="2399"/>
              <a:ext cx="661" cy="527"/>
            </a:xfrm>
            <a:custGeom>
              <a:avLst/>
              <a:gdLst>
                <a:gd name="T0" fmla="*/ 75255 w 408"/>
                <a:gd name="T1" fmla="*/ 85034 h 305"/>
                <a:gd name="T2" fmla="*/ 33304 w 408"/>
                <a:gd name="T3" fmla="*/ 114295 h 305"/>
                <a:gd name="T4" fmla="*/ 3454 w 408"/>
                <a:gd name="T5" fmla="*/ 47499 h 305"/>
                <a:gd name="T6" fmla="*/ 54426 w 408"/>
                <a:gd name="T7" fmla="*/ 10163 h 305"/>
                <a:gd name="T8" fmla="*/ 75255 w 408"/>
                <a:gd name="T9" fmla="*/ 85034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305"/>
                <a:gd name="T17" fmla="*/ 408 w 408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305">
                  <a:moveTo>
                    <a:pt x="373" y="207"/>
                  </a:moveTo>
                  <a:cubicBezTo>
                    <a:pt x="348" y="269"/>
                    <a:pt x="263" y="305"/>
                    <a:pt x="165" y="279"/>
                  </a:cubicBezTo>
                  <a:cubicBezTo>
                    <a:pt x="67" y="254"/>
                    <a:pt x="0" y="181"/>
                    <a:pt x="17" y="116"/>
                  </a:cubicBezTo>
                  <a:cubicBezTo>
                    <a:pt x="34" y="51"/>
                    <a:pt x="171" y="0"/>
                    <a:pt x="270" y="25"/>
                  </a:cubicBezTo>
                  <a:cubicBezTo>
                    <a:pt x="368" y="50"/>
                    <a:pt x="408" y="121"/>
                    <a:pt x="373" y="207"/>
                  </a:cubicBezTo>
                  <a:close/>
                </a:path>
              </a:pathLst>
            </a:custGeom>
            <a:solidFill>
              <a:srgbClr val="F9C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4" name="Freeform 86"/>
            <p:cNvSpPr>
              <a:spLocks/>
            </p:cNvSpPr>
            <p:nvPr/>
          </p:nvSpPr>
          <p:spPr bwMode="auto">
            <a:xfrm>
              <a:off x="1129" y="2407"/>
              <a:ext cx="621" cy="501"/>
            </a:xfrm>
            <a:custGeom>
              <a:avLst/>
              <a:gdLst>
                <a:gd name="T0" fmla="*/ 71084 w 383"/>
                <a:gd name="T1" fmla="*/ 80469 h 290"/>
                <a:gd name="T2" fmla="*/ 31378 w 383"/>
                <a:gd name="T3" fmla="*/ 109071 h 290"/>
                <a:gd name="T4" fmla="*/ 3240 w 383"/>
                <a:gd name="T5" fmla="*/ 45601 h 290"/>
                <a:gd name="T6" fmla="*/ 51494 w 383"/>
                <a:gd name="T7" fmla="*/ 9730 h 290"/>
                <a:gd name="T8" fmla="*/ 71084 w 383"/>
                <a:gd name="T9" fmla="*/ 8046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290"/>
                <a:gd name="T17" fmla="*/ 383 w 383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290">
                  <a:moveTo>
                    <a:pt x="349" y="197"/>
                  </a:moveTo>
                  <a:cubicBezTo>
                    <a:pt x="325" y="256"/>
                    <a:pt x="246" y="290"/>
                    <a:pt x="154" y="267"/>
                  </a:cubicBezTo>
                  <a:cubicBezTo>
                    <a:pt x="62" y="243"/>
                    <a:pt x="0" y="174"/>
                    <a:pt x="16" y="112"/>
                  </a:cubicBezTo>
                  <a:cubicBezTo>
                    <a:pt x="32" y="50"/>
                    <a:pt x="161" y="0"/>
                    <a:pt x="253" y="24"/>
                  </a:cubicBezTo>
                  <a:cubicBezTo>
                    <a:pt x="345" y="47"/>
                    <a:pt x="383" y="115"/>
                    <a:pt x="349" y="197"/>
                  </a:cubicBezTo>
                  <a:close/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5" name="Freeform 87"/>
            <p:cNvSpPr>
              <a:spLocks/>
            </p:cNvSpPr>
            <p:nvPr/>
          </p:nvSpPr>
          <p:spPr bwMode="auto">
            <a:xfrm>
              <a:off x="1181" y="2447"/>
              <a:ext cx="517" cy="420"/>
            </a:xfrm>
            <a:custGeom>
              <a:avLst/>
              <a:gdLst>
                <a:gd name="T0" fmla="*/ 59181 w 319"/>
                <a:gd name="T1" fmla="*/ 67867 h 243"/>
                <a:gd name="T2" fmla="*/ 25835 w 319"/>
                <a:gd name="T3" fmla="*/ 91527 h 243"/>
                <a:gd name="T4" fmla="*/ 2608 w 319"/>
                <a:gd name="T5" fmla="*/ 38581 h 243"/>
                <a:gd name="T6" fmla="*/ 42736 w 319"/>
                <a:gd name="T7" fmla="*/ 8298 h 243"/>
                <a:gd name="T8" fmla="*/ 59181 w 319"/>
                <a:gd name="T9" fmla="*/ 67867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243"/>
                <a:gd name="T17" fmla="*/ 319 w 319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243">
                  <a:moveTo>
                    <a:pt x="292" y="165"/>
                  </a:moveTo>
                  <a:cubicBezTo>
                    <a:pt x="271" y="214"/>
                    <a:pt x="205" y="243"/>
                    <a:pt x="128" y="223"/>
                  </a:cubicBezTo>
                  <a:cubicBezTo>
                    <a:pt x="52" y="203"/>
                    <a:pt x="0" y="145"/>
                    <a:pt x="13" y="94"/>
                  </a:cubicBezTo>
                  <a:cubicBezTo>
                    <a:pt x="27" y="42"/>
                    <a:pt x="134" y="0"/>
                    <a:pt x="211" y="20"/>
                  </a:cubicBezTo>
                  <a:cubicBezTo>
                    <a:pt x="288" y="40"/>
                    <a:pt x="319" y="96"/>
                    <a:pt x="292" y="165"/>
                  </a:cubicBezTo>
                  <a:close/>
                </a:path>
              </a:pathLst>
            </a:custGeom>
            <a:solidFill>
              <a:srgbClr val="FCE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6" name="Freeform 88"/>
            <p:cNvSpPr>
              <a:spLocks/>
            </p:cNvSpPr>
            <p:nvPr/>
          </p:nvSpPr>
          <p:spPr bwMode="auto">
            <a:xfrm>
              <a:off x="1421" y="2623"/>
              <a:ext cx="57" cy="50"/>
            </a:xfrm>
            <a:custGeom>
              <a:avLst/>
              <a:gdLst>
                <a:gd name="T0" fmla="*/ 4342 w 35"/>
                <a:gd name="T1" fmla="*/ 426 h 29"/>
                <a:gd name="T2" fmla="*/ 0 w 35"/>
                <a:gd name="T3" fmla="*/ 5176 h 29"/>
                <a:gd name="T4" fmla="*/ 4008 w 35"/>
                <a:gd name="T5" fmla="*/ 10921 h 29"/>
                <a:gd name="T6" fmla="*/ 4008 w 35"/>
                <a:gd name="T7" fmla="*/ 73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9"/>
                <a:gd name="T14" fmla="*/ 35 w 35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9">
                  <a:moveTo>
                    <a:pt x="20" y="1"/>
                  </a:moveTo>
                  <a:cubicBezTo>
                    <a:pt x="12" y="3"/>
                    <a:pt x="0" y="0"/>
                    <a:pt x="0" y="13"/>
                  </a:cubicBezTo>
                  <a:cubicBezTo>
                    <a:pt x="0" y="23"/>
                    <a:pt x="11" y="29"/>
                    <a:pt x="19" y="27"/>
                  </a:cubicBezTo>
                  <a:cubicBezTo>
                    <a:pt x="35" y="23"/>
                    <a:pt x="34" y="4"/>
                    <a:pt x="19" y="2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7" name="Freeform 89"/>
            <p:cNvSpPr>
              <a:spLocks/>
            </p:cNvSpPr>
            <p:nvPr/>
          </p:nvSpPr>
          <p:spPr bwMode="auto">
            <a:xfrm>
              <a:off x="1442" y="2487"/>
              <a:ext cx="26" cy="128"/>
            </a:xfrm>
            <a:custGeom>
              <a:avLst/>
              <a:gdLst>
                <a:gd name="T0" fmla="*/ 384 w 16"/>
                <a:gd name="T1" fmla="*/ 30616 h 74"/>
                <a:gd name="T2" fmla="*/ 3060 w 16"/>
                <a:gd name="T3" fmla="*/ 0 h 74"/>
                <a:gd name="T4" fmla="*/ 1648 w 16"/>
                <a:gd name="T5" fmla="*/ 19418 h 74"/>
                <a:gd name="T6" fmla="*/ 384 w 16"/>
                <a:gd name="T7" fmla="*/ 3061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74"/>
                <a:gd name="T14" fmla="*/ 16 w 16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74">
                  <a:moveTo>
                    <a:pt x="2" y="74"/>
                  </a:moveTo>
                  <a:cubicBezTo>
                    <a:pt x="0" y="55"/>
                    <a:pt x="14" y="24"/>
                    <a:pt x="15" y="0"/>
                  </a:cubicBezTo>
                  <a:cubicBezTo>
                    <a:pt x="16" y="17"/>
                    <a:pt x="12" y="30"/>
                    <a:pt x="8" y="47"/>
                  </a:cubicBezTo>
                  <a:cubicBezTo>
                    <a:pt x="6" y="56"/>
                    <a:pt x="3" y="67"/>
                    <a:pt x="2" y="74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8" name="Freeform 90"/>
            <p:cNvSpPr>
              <a:spLocks/>
            </p:cNvSpPr>
            <p:nvPr/>
          </p:nvSpPr>
          <p:spPr bwMode="auto">
            <a:xfrm>
              <a:off x="1494" y="2604"/>
              <a:ext cx="155" cy="33"/>
            </a:xfrm>
            <a:custGeom>
              <a:avLst/>
              <a:gdLst>
                <a:gd name="T0" fmla="*/ 0 w 96"/>
                <a:gd name="T1" fmla="*/ 7779 h 19"/>
                <a:gd name="T2" fmla="*/ 6410 w 96"/>
                <a:gd name="T3" fmla="*/ 4061 h 19"/>
                <a:gd name="T4" fmla="*/ 13956 w 96"/>
                <a:gd name="T5" fmla="*/ 446 h 19"/>
                <a:gd name="T6" fmla="*/ 18655 w 96"/>
                <a:gd name="T7" fmla="*/ 0 h 19"/>
                <a:gd name="T8" fmla="*/ 6889 w 96"/>
                <a:gd name="T9" fmla="*/ 6067 h 19"/>
                <a:gd name="T10" fmla="*/ 748 w 96"/>
                <a:gd name="T11" fmla="*/ 820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9"/>
                <a:gd name="T20" fmla="*/ 96 w 9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9">
                  <a:moveTo>
                    <a:pt x="0" y="18"/>
                  </a:moveTo>
                  <a:cubicBezTo>
                    <a:pt x="10" y="18"/>
                    <a:pt x="23" y="11"/>
                    <a:pt x="33" y="9"/>
                  </a:cubicBezTo>
                  <a:cubicBezTo>
                    <a:pt x="46" y="5"/>
                    <a:pt x="59" y="2"/>
                    <a:pt x="72" y="1"/>
                  </a:cubicBezTo>
                  <a:cubicBezTo>
                    <a:pt x="80" y="0"/>
                    <a:pt x="89" y="2"/>
                    <a:pt x="96" y="0"/>
                  </a:cubicBezTo>
                  <a:cubicBezTo>
                    <a:pt x="80" y="12"/>
                    <a:pt x="54" y="13"/>
                    <a:pt x="35" y="14"/>
                  </a:cubicBezTo>
                  <a:cubicBezTo>
                    <a:pt x="24" y="15"/>
                    <a:pt x="14" y="18"/>
                    <a:pt x="4" y="19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49" name="Freeform 91"/>
            <p:cNvSpPr>
              <a:spLocks/>
            </p:cNvSpPr>
            <p:nvPr/>
          </p:nvSpPr>
          <p:spPr bwMode="auto">
            <a:xfrm>
              <a:off x="1486" y="2684"/>
              <a:ext cx="144" cy="79"/>
            </a:xfrm>
            <a:custGeom>
              <a:avLst/>
              <a:gdLst>
                <a:gd name="T0" fmla="*/ 0 w 89"/>
                <a:gd name="T1" fmla="*/ 0 h 46"/>
                <a:gd name="T2" fmla="*/ 5778 w 89"/>
                <a:gd name="T3" fmla="*/ 5831 h 46"/>
                <a:gd name="T4" fmla="*/ 13153 w 89"/>
                <a:gd name="T5" fmla="*/ 13387 h 46"/>
                <a:gd name="T6" fmla="*/ 17710 w 89"/>
                <a:gd name="T7" fmla="*/ 17198 h 46"/>
                <a:gd name="T8" fmla="*/ 13907 w 89"/>
                <a:gd name="T9" fmla="*/ 14553 h 46"/>
                <a:gd name="T10" fmla="*/ 7752 w 89"/>
                <a:gd name="T11" fmla="*/ 9595 h 46"/>
                <a:gd name="T12" fmla="*/ 3427 w 89"/>
                <a:gd name="T13" fmla="*/ 3079 h 46"/>
                <a:gd name="T14" fmla="*/ 987 w 89"/>
                <a:gd name="T15" fmla="*/ 39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46"/>
                <a:gd name="T26" fmla="*/ 89 w 89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46">
                  <a:moveTo>
                    <a:pt x="0" y="0"/>
                  </a:moveTo>
                  <a:cubicBezTo>
                    <a:pt x="9" y="1"/>
                    <a:pt x="21" y="11"/>
                    <a:pt x="29" y="15"/>
                  </a:cubicBezTo>
                  <a:cubicBezTo>
                    <a:pt x="42" y="21"/>
                    <a:pt x="54" y="29"/>
                    <a:pt x="66" y="35"/>
                  </a:cubicBezTo>
                  <a:cubicBezTo>
                    <a:pt x="73" y="39"/>
                    <a:pt x="82" y="43"/>
                    <a:pt x="89" y="45"/>
                  </a:cubicBezTo>
                  <a:cubicBezTo>
                    <a:pt x="83" y="46"/>
                    <a:pt x="75" y="41"/>
                    <a:pt x="70" y="38"/>
                  </a:cubicBezTo>
                  <a:cubicBezTo>
                    <a:pt x="59" y="33"/>
                    <a:pt x="49" y="30"/>
                    <a:pt x="39" y="25"/>
                  </a:cubicBezTo>
                  <a:cubicBezTo>
                    <a:pt x="31" y="20"/>
                    <a:pt x="25" y="14"/>
                    <a:pt x="17" y="8"/>
                  </a:cubicBezTo>
                  <a:cubicBezTo>
                    <a:pt x="13" y="6"/>
                    <a:pt x="8" y="4"/>
                    <a:pt x="5" y="1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0" name="Freeform 92"/>
            <p:cNvSpPr>
              <a:spLocks/>
            </p:cNvSpPr>
            <p:nvPr/>
          </p:nvSpPr>
          <p:spPr bwMode="auto">
            <a:xfrm>
              <a:off x="1387" y="2684"/>
              <a:ext cx="45" cy="140"/>
            </a:xfrm>
            <a:custGeom>
              <a:avLst/>
              <a:gdLst>
                <a:gd name="T0" fmla="*/ 5156 w 28"/>
                <a:gd name="T1" fmla="*/ 0 h 81"/>
                <a:gd name="T2" fmla="*/ 4011 w 28"/>
                <a:gd name="T3" fmla="*/ 10180 h 81"/>
                <a:gd name="T4" fmla="*/ 2790 w 28"/>
                <a:gd name="T5" fmla="*/ 22130 h 81"/>
                <a:gd name="T6" fmla="*/ 1516 w 28"/>
                <a:gd name="T7" fmla="*/ 33266 h 81"/>
                <a:gd name="T8" fmla="*/ 2790 w 28"/>
                <a:gd name="T9" fmla="*/ 13029 h 81"/>
                <a:gd name="T10" fmla="*/ 4484 w 28"/>
                <a:gd name="T11" fmla="*/ 2205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81"/>
                <a:gd name="T20" fmla="*/ 28 w 28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81">
                  <a:moveTo>
                    <a:pt x="28" y="0"/>
                  </a:moveTo>
                  <a:cubicBezTo>
                    <a:pt x="24" y="7"/>
                    <a:pt x="23" y="17"/>
                    <a:pt x="22" y="25"/>
                  </a:cubicBezTo>
                  <a:cubicBezTo>
                    <a:pt x="19" y="34"/>
                    <a:pt x="17" y="44"/>
                    <a:pt x="15" y="54"/>
                  </a:cubicBezTo>
                  <a:cubicBezTo>
                    <a:pt x="13" y="62"/>
                    <a:pt x="13" y="74"/>
                    <a:pt x="8" y="81"/>
                  </a:cubicBezTo>
                  <a:cubicBezTo>
                    <a:pt x="0" y="72"/>
                    <a:pt x="13" y="43"/>
                    <a:pt x="15" y="32"/>
                  </a:cubicBezTo>
                  <a:cubicBezTo>
                    <a:pt x="18" y="23"/>
                    <a:pt x="22" y="14"/>
                    <a:pt x="24" y="5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1" name="Freeform 93"/>
            <p:cNvSpPr>
              <a:spLocks/>
            </p:cNvSpPr>
            <p:nvPr/>
          </p:nvSpPr>
          <p:spPr bwMode="auto">
            <a:xfrm>
              <a:off x="1249" y="2653"/>
              <a:ext cx="148" cy="74"/>
            </a:xfrm>
            <a:custGeom>
              <a:avLst/>
              <a:gdLst>
                <a:gd name="T0" fmla="*/ 19203 w 91"/>
                <a:gd name="T1" fmla="*/ 0 h 43"/>
                <a:gd name="T2" fmla="*/ 6736 w 91"/>
                <a:gd name="T3" fmla="*/ 10236 h 43"/>
                <a:gd name="T4" fmla="*/ 0 w 91"/>
                <a:gd name="T5" fmla="*/ 16141 h 43"/>
                <a:gd name="T6" fmla="*/ 11807 w 91"/>
                <a:gd name="T7" fmla="*/ 7020 h 43"/>
                <a:gd name="T8" fmla="*/ 15769 w 91"/>
                <a:gd name="T9" fmla="*/ 3456 h 43"/>
                <a:gd name="T10" fmla="*/ 18150 w 91"/>
                <a:gd name="T11" fmla="*/ 67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43"/>
                <a:gd name="T20" fmla="*/ 91 w 9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43">
                  <a:moveTo>
                    <a:pt x="91" y="0"/>
                  </a:moveTo>
                  <a:cubicBezTo>
                    <a:pt x="71" y="7"/>
                    <a:pt x="51" y="17"/>
                    <a:pt x="32" y="26"/>
                  </a:cubicBezTo>
                  <a:cubicBezTo>
                    <a:pt x="22" y="30"/>
                    <a:pt x="5" y="33"/>
                    <a:pt x="0" y="41"/>
                  </a:cubicBezTo>
                  <a:cubicBezTo>
                    <a:pt x="18" y="43"/>
                    <a:pt x="41" y="26"/>
                    <a:pt x="56" y="18"/>
                  </a:cubicBezTo>
                  <a:cubicBezTo>
                    <a:pt x="63" y="15"/>
                    <a:pt x="69" y="13"/>
                    <a:pt x="75" y="9"/>
                  </a:cubicBezTo>
                  <a:cubicBezTo>
                    <a:pt x="79" y="7"/>
                    <a:pt x="82" y="3"/>
                    <a:pt x="86" y="2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2" name="Freeform 94"/>
            <p:cNvSpPr>
              <a:spLocks/>
            </p:cNvSpPr>
            <p:nvPr/>
          </p:nvSpPr>
          <p:spPr bwMode="auto">
            <a:xfrm>
              <a:off x="1280" y="2539"/>
              <a:ext cx="131" cy="84"/>
            </a:xfrm>
            <a:custGeom>
              <a:avLst/>
              <a:gdLst>
                <a:gd name="T0" fmla="*/ 16063 w 81"/>
                <a:gd name="T1" fmla="*/ 18050 h 49"/>
                <a:gd name="T2" fmla="*/ 12136 w 81"/>
                <a:gd name="T3" fmla="*/ 15053 h 49"/>
                <a:gd name="T4" fmla="*/ 5533 w 81"/>
                <a:gd name="T5" fmla="*/ 5863 h 49"/>
                <a:gd name="T6" fmla="*/ 0 w 81"/>
                <a:gd name="T7" fmla="*/ 0 h 49"/>
                <a:gd name="T8" fmla="*/ 10076 w 81"/>
                <a:gd name="T9" fmla="*/ 12005 h 49"/>
                <a:gd name="T10" fmla="*/ 14471 w 81"/>
                <a:gd name="T11" fmla="*/ 1773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49"/>
                <a:gd name="T20" fmla="*/ 81 w 8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49">
                  <a:moveTo>
                    <a:pt x="81" y="48"/>
                  </a:moveTo>
                  <a:cubicBezTo>
                    <a:pt x="75" y="49"/>
                    <a:pt x="66" y="42"/>
                    <a:pt x="61" y="40"/>
                  </a:cubicBezTo>
                  <a:cubicBezTo>
                    <a:pt x="48" y="33"/>
                    <a:pt x="39" y="24"/>
                    <a:pt x="28" y="16"/>
                  </a:cubicBezTo>
                  <a:cubicBezTo>
                    <a:pt x="19" y="10"/>
                    <a:pt x="9" y="5"/>
                    <a:pt x="0" y="0"/>
                  </a:cubicBezTo>
                  <a:cubicBezTo>
                    <a:pt x="19" y="7"/>
                    <a:pt x="35" y="22"/>
                    <a:pt x="51" y="32"/>
                  </a:cubicBezTo>
                  <a:cubicBezTo>
                    <a:pt x="59" y="36"/>
                    <a:pt x="67" y="43"/>
                    <a:pt x="73" y="47"/>
                  </a:cubicBezTo>
                </a:path>
              </a:pathLst>
            </a:custGeom>
            <a:solidFill>
              <a:srgbClr val="F9F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3" name="Freeform 95"/>
            <p:cNvSpPr>
              <a:spLocks/>
            </p:cNvSpPr>
            <p:nvPr/>
          </p:nvSpPr>
          <p:spPr bwMode="auto">
            <a:xfrm>
              <a:off x="1418" y="2625"/>
              <a:ext cx="30" cy="33"/>
            </a:xfrm>
            <a:custGeom>
              <a:avLst/>
              <a:gdLst>
                <a:gd name="T0" fmla="*/ 2864 w 19"/>
                <a:gd name="T1" fmla="*/ 1346 h 19"/>
                <a:gd name="T2" fmla="*/ 538 w 19"/>
                <a:gd name="T3" fmla="*/ 2338 h 19"/>
                <a:gd name="T4" fmla="*/ 1341 w 19"/>
                <a:gd name="T5" fmla="*/ 8200 h 19"/>
                <a:gd name="T6" fmla="*/ 2864 w 19"/>
                <a:gd name="T7" fmla="*/ 233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9"/>
                <a:gd name="T14" fmla="*/ 19 w 1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9">
                  <a:moveTo>
                    <a:pt x="19" y="3"/>
                  </a:moveTo>
                  <a:cubicBezTo>
                    <a:pt x="14" y="3"/>
                    <a:pt x="8" y="0"/>
                    <a:pt x="4" y="5"/>
                  </a:cubicBezTo>
                  <a:cubicBezTo>
                    <a:pt x="0" y="10"/>
                    <a:pt x="4" y="16"/>
                    <a:pt x="9" y="19"/>
                  </a:cubicBezTo>
                  <a:cubicBezTo>
                    <a:pt x="9" y="10"/>
                    <a:pt x="11" y="8"/>
                    <a:pt x="1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4" name="Freeform 96"/>
            <p:cNvSpPr>
              <a:spLocks/>
            </p:cNvSpPr>
            <p:nvPr/>
          </p:nvSpPr>
          <p:spPr bwMode="auto">
            <a:xfrm>
              <a:off x="1447" y="2490"/>
              <a:ext cx="29" cy="112"/>
            </a:xfrm>
            <a:custGeom>
              <a:avLst/>
              <a:gdLst>
                <a:gd name="T0" fmla="*/ 3127 w 18"/>
                <a:gd name="T1" fmla="*/ 1260 h 65"/>
                <a:gd name="T2" fmla="*/ 3127 w 18"/>
                <a:gd name="T3" fmla="*/ 0 h 65"/>
                <a:gd name="T4" fmla="*/ 1552 w 18"/>
                <a:gd name="T5" fmla="*/ 15020 h 65"/>
                <a:gd name="T6" fmla="*/ 230 w 18"/>
                <a:gd name="T7" fmla="*/ 25881 h 65"/>
                <a:gd name="T8" fmla="*/ 2500 w 18"/>
                <a:gd name="T9" fmla="*/ 9239 h 65"/>
                <a:gd name="T10" fmla="*/ 3441 w 18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5"/>
                <a:gd name="T20" fmla="*/ 18 w 18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5">
                  <a:moveTo>
                    <a:pt x="17" y="3"/>
                  </a:moveTo>
                  <a:cubicBezTo>
                    <a:pt x="17" y="2"/>
                    <a:pt x="16" y="1"/>
                    <a:pt x="17" y="0"/>
                  </a:cubicBezTo>
                  <a:cubicBezTo>
                    <a:pt x="17" y="11"/>
                    <a:pt x="11" y="27"/>
                    <a:pt x="8" y="38"/>
                  </a:cubicBezTo>
                  <a:cubicBezTo>
                    <a:pt x="6" y="46"/>
                    <a:pt x="0" y="59"/>
                    <a:pt x="1" y="65"/>
                  </a:cubicBezTo>
                  <a:cubicBezTo>
                    <a:pt x="11" y="54"/>
                    <a:pt x="10" y="38"/>
                    <a:pt x="13" y="23"/>
                  </a:cubicBezTo>
                  <a:cubicBezTo>
                    <a:pt x="15" y="16"/>
                    <a:pt x="18" y="7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5" name="Freeform 97"/>
            <p:cNvSpPr>
              <a:spLocks/>
            </p:cNvSpPr>
            <p:nvPr/>
          </p:nvSpPr>
          <p:spPr bwMode="auto">
            <a:xfrm>
              <a:off x="1495" y="2613"/>
              <a:ext cx="143" cy="33"/>
            </a:xfrm>
            <a:custGeom>
              <a:avLst/>
              <a:gdLst>
                <a:gd name="T0" fmla="*/ 0 w 88"/>
                <a:gd name="T1" fmla="*/ 7779 h 19"/>
                <a:gd name="T2" fmla="*/ 11074 w 88"/>
                <a:gd name="T3" fmla="*/ 3493 h 19"/>
                <a:gd name="T4" fmla="*/ 18332 w 88"/>
                <a:gd name="T5" fmla="*/ 0 h 19"/>
                <a:gd name="T6" fmla="*/ 384 w 88"/>
                <a:gd name="T7" fmla="*/ 820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9"/>
                <a:gd name="T14" fmla="*/ 88 w 8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9">
                  <a:moveTo>
                    <a:pt x="0" y="18"/>
                  </a:moveTo>
                  <a:cubicBezTo>
                    <a:pt x="2" y="11"/>
                    <a:pt x="44" y="10"/>
                    <a:pt x="53" y="8"/>
                  </a:cubicBezTo>
                  <a:cubicBezTo>
                    <a:pt x="64" y="6"/>
                    <a:pt x="77" y="0"/>
                    <a:pt x="88" y="0"/>
                  </a:cubicBezTo>
                  <a:cubicBezTo>
                    <a:pt x="59" y="4"/>
                    <a:pt x="31" y="18"/>
                    <a:pt x="2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6" name="Freeform 98"/>
            <p:cNvSpPr>
              <a:spLocks/>
            </p:cNvSpPr>
            <p:nvPr/>
          </p:nvSpPr>
          <p:spPr bwMode="auto">
            <a:xfrm>
              <a:off x="1486" y="2689"/>
              <a:ext cx="102" cy="74"/>
            </a:xfrm>
            <a:custGeom>
              <a:avLst/>
              <a:gdLst>
                <a:gd name="T0" fmla="*/ 233 w 63"/>
                <a:gd name="T1" fmla="*/ 678 h 43"/>
                <a:gd name="T2" fmla="*/ 0 w 63"/>
                <a:gd name="T3" fmla="*/ 0 h 43"/>
                <a:gd name="T4" fmla="*/ 7025 w 63"/>
                <a:gd name="T5" fmla="*/ 10475 h 43"/>
                <a:gd name="T6" fmla="*/ 12596 w 63"/>
                <a:gd name="T7" fmla="*/ 16860 h 43"/>
                <a:gd name="T8" fmla="*/ 6411 w 63"/>
                <a:gd name="T9" fmla="*/ 8245 h 43"/>
                <a:gd name="T10" fmla="*/ 988 w 63"/>
                <a:gd name="T11" fmla="*/ 16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3"/>
                <a:gd name="T20" fmla="*/ 63 w 63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3">
                  <a:moveTo>
                    <a:pt x="1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8" y="11"/>
                    <a:pt x="24" y="19"/>
                    <a:pt x="35" y="27"/>
                  </a:cubicBezTo>
                  <a:cubicBezTo>
                    <a:pt x="44" y="34"/>
                    <a:pt x="52" y="40"/>
                    <a:pt x="63" y="43"/>
                  </a:cubicBezTo>
                  <a:cubicBezTo>
                    <a:pt x="52" y="35"/>
                    <a:pt x="44" y="27"/>
                    <a:pt x="32" y="21"/>
                  </a:cubicBezTo>
                  <a:cubicBezTo>
                    <a:pt x="23" y="16"/>
                    <a:pt x="14" y="10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7" name="Freeform 99"/>
            <p:cNvSpPr>
              <a:spLocks/>
            </p:cNvSpPr>
            <p:nvPr/>
          </p:nvSpPr>
          <p:spPr bwMode="auto">
            <a:xfrm>
              <a:off x="1413" y="2692"/>
              <a:ext cx="24" cy="113"/>
            </a:xfrm>
            <a:custGeom>
              <a:avLst/>
              <a:gdLst>
                <a:gd name="T0" fmla="*/ 2634 w 15"/>
                <a:gd name="T1" fmla="*/ 447 h 65"/>
                <a:gd name="T2" fmla="*/ 1450 w 15"/>
                <a:gd name="T3" fmla="*/ 11328 h 65"/>
                <a:gd name="T4" fmla="*/ 221 w 15"/>
                <a:gd name="T5" fmla="*/ 28452 h 65"/>
                <a:gd name="T6" fmla="*/ 2634 w 15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5"/>
                <a:gd name="T14" fmla="*/ 15 w 15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5">
                  <a:moveTo>
                    <a:pt x="15" y="1"/>
                  </a:moveTo>
                  <a:cubicBezTo>
                    <a:pt x="10" y="4"/>
                    <a:pt x="9" y="20"/>
                    <a:pt x="8" y="26"/>
                  </a:cubicBezTo>
                  <a:cubicBezTo>
                    <a:pt x="6" y="38"/>
                    <a:pt x="0" y="53"/>
                    <a:pt x="1" y="65"/>
                  </a:cubicBezTo>
                  <a:cubicBezTo>
                    <a:pt x="10" y="45"/>
                    <a:pt x="8" y="21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8" name="Freeform 100"/>
            <p:cNvSpPr>
              <a:spLocks/>
            </p:cNvSpPr>
            <p:nvPr/>
          </p:nvSpPr>
          <p:spPr bwMode="auto">
            <a:xfrm>
              <a:off x="1260" y="2663"/>
              <a:ext cx="128" cy="69"/>
            </a:xfrm>
            <a:custGeom>
              <a:avLst/>
              <a:gdLst>
                <a:gd name="T0" fmla="*/ 15922 w 79"/>
                <a:gd name="T1" fmla="*/ 0 h 40"/>
                <a:gd name="T2" fmla="*/ 14093 w 79"/>
                <a:gd name="T3" fmla="*/ 2187 h 40"/>
                <a:gd name="T4" fmla="*/ 7213 w 79"/>
                <a:gd name="T5" fmla="*/ 8402 h 40"/>
                <a:gd name="T6" fmla="*/ 0 w 79"/>
                <a:gd name="T7" fmla="*/ 16098 h 40"/>
                <a:gd name="T8" fmla="*/ 6603 w 79"/>
                <a:gd name="T9" fmla="*/ 8951 h 40"/>
                <a:gd name="T10" fmla="*/ 14313 w 79"/>
                <a:gd name="T11" fmla="*/ 163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40"/>
                <a:gd name="T20" fmla="*/ 79 w 7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40">
                  <a:moveTo>
                    <a:pt x="79" y="0"/>
                  </a:moveTo>
                  <a:cubicBezTo>
                    <a:pt x="76" y="1"/>
                    <a:pt x="73" y="3"/>
                    <a:pt x="70" y="5"/>
                  </a:cubicBezTo>
                  <a:cubicBezTo>
                    <a:pt x="59" y="11"/>
                    <a:pt x="47" y="15"/>
                    <a:pt x="36" y="21"/>
                  </a:cubicBezTo>
                  <a:cubicBezTo>
                    <a:pt x="24" y="27"/>
                    <a:pt x="11" y="33"/>
                    <a:pt x="0" y="40"/>
                  </a:cubicBezTo>
                  <a:cubicBezTo>
                    <a:pt x="10" y="33"/>
                    <a:pt x="22" y="27"/>
                    <a:pt x="33" y="22"/>
                  </a:cubicBezTo>
                  <a:cubicBezTo>
                    <a:pt x="45" y="16"/>
                    <a:pt x="62" y="13"/>
                    <a:pt x="7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59" name="Freeform 101"/>
            <p:cNvSpPr>
              <a:spLocks/>
            </p:cNvSpPr>
            <p:nvPr/>
          </p:nvSpPr>
          <p:spPr bwMode="auto">
            <a:xfrm>
              <a:off x="1299" y="2537"/>
              <a:ext cx="93" cy="71"/>
            </a:xfrm>
            <a:custGeom>
              <a:avLst/>
              <a:gdLst>
                <a:gd name="T0" fmla="*/ 12467 w 57"/>
                <a:gd name="T1" fmla="*/ 16664 h 41"/>
                <a:gd name="T2" fmla="*/ 5474 w 57"/>
                <a:gd name="T3" fmla="*/ 5890 h 41"/>
                <a:gd name="T4" fmla="*/ 0 w 57"/>
                <a:gd name="T5" fmla="*/ 0 h 41"/>
                <a:gd name="T6" fmla="*/ 11793 w 57"/>
                <a:gd name="T7" fmla="*/ 172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1"/>
                <a:gd name="T14" fmla="*/ 57 w 57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1">
                  <a:moveTo>
                    <a:pt x="57" y="40"/>
                  </a:moveTo>
                  <a:cubicBezTo>
                    <a:pt x="49" y="31"/>
                    <a:pt x="36" y="20"/>
                    <a:pt x="25" y="14"/>
                  </a:cubicBezTo>
                  <a:cubicBezTo>
                    <a:pt x="17" y="9"/>
                    <a:pt x="6" y="6"/>
                    <a:pt x="0" y="0"/>
                  </a:cubicBezTo>
                  <a:cubicBezTo>
                    <a:pt x="19" y="12"/>
                    <a:pt x="38" y="25"/>
                    <a:pt x="5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0" name="Freeform 102"/>
            <p:cNvSpPr>
              <a:spLocks/>
            </p:cNvSpPr>
            <p:nvPr/>
          </p:nvSpPr>
          <p:spPr bwMode="auto">
            <a:xfrm>
              <a:off x="1196" y="2495"/>
              <a:ext cx="121" cy="201"/>
            </a:xfrm>
            <a:custGeom>
              <a:avLst/>
              <a:gdLst>
                <a:gd name="T0" fmla="*/ 14459 w 75"/>
                <a:gd name="T1" fmla="*/ 0 h 116"/>
                <a:gd name="T2" fmla="*/ 2759 w 75"/>
                <a:gd name="T3" fmla="*/ 22417 h 116"/>
                <a:gd name="T4" fmla="*/ 2759 w 75"/>
                <a:gd name="T5" fmla="*/ 49013 h 116"/>
                <a:gd name="T6" fmla="*/ 232 w 75"/>
                <a:gd name="T7" fmla="*/ 34619 h 116"/>
                <a:gd name="T8" fmla="*/ 1936 w 75"/>
                <a:gd name="T9" fmla="*/ 19610 h 116"/>
                <a:gd name="T10" fmla="*/ 7558 w 75"/>
                <a:gd name="T11" fmla="*/ 8683 h 116"/>
                <a:gd name="T12" fmla="*/ 13487 w 75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16"/>
                <a:gd name="T23" fmla="*/ 75 w 75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16">
                  <a:moveTo>
                    <a:pt x="75" y="0"/>
                  </a:moveTo>
                  <a:cubicBezTo>
                    <a:pt x="52" y="13"/>
                    <a:pt x="26" y="29"/>
                    <a:pt x="14" y="53"/>
                  </a:cubicBezTo>
                  <a:cubicBezTo>
                    <a:pt x="4" y="74"/>
                    <a:pt x="8" y="95"/>
                    <a:pt x="14" y="116"/>
                  </a:cubicBezTo>
                  <a:cubicBezTo>
                    <a:pt x="10" y="105"/>
                    <a:pt x="3" y="94"/>
                    <a:pt x="1" y="82"/>
                  </a:cubicBezTo>
                  <a:cubicBezTo>
                    <a:pt x="0" y="71"/>
                    <a:pt x="4" y="55"/>
                    <a:pt x="10" y="46"/>
                  </a:cubicBezTo>
                  <a:cubicBezTo>
                    <a:pt x="17" y="36"/>
                    <a:pt x="29" y="28"/>
                    <a:pt x="39" y="21"/>
                  </a:cubicBezTo>
                  <a:cubicBezTo>
                    <a:pt x="48" y="15"/>
                    <a:pt x="59" y="3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1" name="Freeform 103"/>
            <p:cNvSpPr>
              <a:spLocks/>
            </p:cNvSpPr>
            <p:nvPr/>
          </p:nvSpPr>
          <p:spPr bwMode="auto">
            <a:xfrm>
              <a:off x="1463" y="2487"/>
              <a:ext cx="157" cy="147"/>
            </a:xfrm>
            <a:custGeom>
              <a:avLst/>
              <a:gdLst>
                <a:gd name="T0" fmla="*/ 9740 w 97"/>
                <a:gd name="T1" fmla="*/ 2227 h 85"/>
                <a:gd name="T2" fmla="*/ 3807 w 97"/>
                <a:gd name="T3" fmla="*/ 2859 h 85"/>
                <a:gd name="T4" fmla="*/ 1831 w 97"/>
                <a:gd name="T5" fmla="*/ 17685 h 85"/>
                <a:gd name="T6" fmla="*/ 377 w 97"/>
                <a:gd name="T7" fmla="*/ 29421 h 85"/>
                <a:gd name="T8" fmla="*/ 5785 w 97"/>
                <a:gd name="T9" fmla="*/ 29421 h 85"/>
                <a:gd name="T10" fmla="*/ 10733 w 97"/>
                <a:gd name="T11" fmla="*/ 28231 h 85"/>
                <a:gd name="T12" fmla="*/ 14544 w 97"/>
                <a:gd name="T13" fmla="*/ 25237 h 85"/>
                <a:gd name="T14" fmla="*/ 18592 w 97"/>
                <a:gd name="T15" fmla="*/ 17685 h 85"/>
                <a:gd name="T16" fmla="*/ 11343 w 97"/>
                <a:gd name="T17" fmla="*/ 3374 h 85"/>
                <a:gd name="T18" fmla="*/ 9974 w 97"/>
                <a:gd name="T19" fmla="*/ 2305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85"/>
                <a:gd name="T32" fmla="*/ 97 w 97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85">
                  <a:moveTo>
                    <a:pt x="49" y="5"/>
                  </a:moveTo>
                  <a:cubicBezTo>
                    <a:pt x="39" y="2"/>
                    <a:pt x="27" y="0"/>
                    <a:pt x="19" y="7"/>
                  </a:cubicBezTo>
                  <a:cubicBezTo>
                    <a:pt x="10" y="15"/>
                    <a:pt x="13" y="32"/>
                    <a:pt x="9" y="43"/>
                  </a:cubicBezTo>
                  <a:cubicBezTo>
                    <a:pt x="6" y="51"/>
                    <a:pt x="0" y="62"/>
                    <a:pt x="2" y="71"/>
                  </a:cubicBezTo>
                  <a:cubicBezTo>
                    <a:pt x="4" y="85"/>
                    <a:pt x="21" y="73"/>
                    <a:pt x="29" y="71"/>
                  </a:cubicBezTo>
                  <a:cubicBezTo>
                    <a:pt x="37" y="70"/>
                    <a:pt x="46" y="71"/>
                    <a:pt x="54" y="68"/>
                  </a:cubicBezTo>
                  <a:cubicBezTo>
                    <a:pt x="60" y="66"/>
                    <a:pt x="67" y="64"/>
                    <a:pt x="73" y="61"/>
                  </a:cubicBezTo>
                  <a:cubicBezTo>
                    <a:pt x="81" y="58"/>
                    <a:pt x="90" y="51"/>
                    <a:pt x="93" y="43"/>
                  </a:cubicBezTo>
                  <a:cubicBezTo>
                    <a:pt x="97" y="26"/>
                    <a:pt x="69" y="12"/>
                    <a:pt x="57" y="8"/>
                  </a:cubicBezTo>
                  <a:cubicBezTo>
                    <a:pt x="55" y="7"/>
                    <a:pt x="52" y="7"/>
                    <a:pt x="50" y="6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2" name="Freeform 104"/>
            <p:cNvSpPr>
              <a:spLocks/>
            </p:cNvSpPr>
            <p:nvPr/>
          </p:nvSpPr>
          <p:spPr bwMode="auto">
            <a:xfrm>
              <a:off x="1481" y="2623"/>
              <a:ext cx="185" cy="123"/>
            </a:xfrm>
            <a:custGeom>
              <a:avLst/>
              <a:gdLst>
                <a:gd name="T0" fmla="*/ 617 w 114"/>
                <a:gd name="T1" fmla="*/ 8646 h 71"/>
                <a:gd name="T2" fmla="*/ 4521 w 114"/>
                <a:gd name="T3" fmla="*/ 8631 h 71"/>
                <a:gd name="T4" fmla="*/ 9625 w 114"/>
                <a:gd name="T5" fmla="*/ 5901 h 71"/>
                <a:gd name="T6" fmla="*/ 17692 w 114"/>
                <a:gd name="T7" fmla="*/ 2299 h 71"/>
                <a:gd name="T8" fmla="*/ 22406 w 114"/>
                <a:gd name="T9" fmla="*/ 2881 h 71"/>
                <a:gd name="T10" fmla="*/ 22026 w 114"/>
                <a:gd name="T11" fmla="*/ 16874 h 71"/>
                <a:gd name="T12" fmla="*/ 19764 w 114"/>
                <a:gd name="T13" fmla="*/ 27032 h 71"/>
                <a:gd name="T14" fmla="*/ 14813 w 114"/>
                <a:gd name="T15" fmla="*/ 23590 h 71"/>
                <a:gd name="T16" fmla="*/ 3265 w 114"/>
                <a:gd name="T17" fmla="*/ 13949 h 71"/>
                <a:gd name="T18" fmla="*/ 617 w 114"/>
                <a:gd name="T19" fmla="*/ 9223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71"/>
                <a:gd name="T32" fmla="*/ 114 w 114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71">
                  <a:moveTo>
                    <a:pt x="3" y="21"/>
                  </a:moveTo>
                  <a:cubicBezTo>
                    <a:pt x="9" y="20"/>
                    <a:pt x="16" y="21"/>
                    <a:pt x="22" y="20"/>
                  </a:cubicBezTo>
                  <a:cubicBezTo>
                    <a:pt x="30" y="19"/>
                    <a:pt x="38" y="16"/>
                    <a:pt x="47" y="14"/>
                  </a:cubicBezTo>
                  <a:cubicBezTo>
                    <a:pt x="60" y="10"/>
                    <a:pt x="73" y="8"/>
                    <a:pt x="86" y="5"/>
                  </a:cubicBezTo>
                  <a:cubicBezTo>
                    <a:pt x="94" y="3"/>
                    <a:pt x="104" y="0"/>
                    <a:pt x="109" y="7"/>
                  </a:cubicBezTo>
                  <a:cubicBezTo>
                    <a:pt x="114" y="14"/>
                    <a:pt x="109" y="32"/>
                    <a:pt x="107" y="40"/>
                  </a:cubicBezTo>
                  <a:cubicBezTo>
                    <a:pt x="106" y="48"/>
                    <a:pt x="102" y="58"/>
                    <a:pt x="96" y="64"/>
                  </a:cubicBezTo>
                  <a:cubicBezTo>
                    <a:pt x="88" y="71"/>
                    <a:pt x="79" y="60"/>
                    <a:pt x="72" y="56"/>
                  </a:cubicBezTo>
                  <a:cubicBezTo>
                    <a:pt x="54" y="45"/>
                    <a:pt x="35" y="41"/>
                    <a:pt x="16" y="33"/>
                  </a:cubicBezTo>
                  <a:cubicBezTo>
                    <a:pt x="13" y="31"/>
                    <a:pt x="0" y="26"/>
                    <a:pt x="3" y="22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3" name="Freeform 105"/>
            <p:cNvSpPr>
              <a:spLocks/>
            </p:cNvSpPr>
            <p:nvPr/>
          </p:nvSpPr>
          <p:spPr bwMode="auto">
            <a:xfrm>
              <a:off x="1424" y="2675"/>
              <a:ext cx="160" cy="157"/>
            </a:xfrm>
            <a:custGeom>
              <a:avLst/>
              <a:gdLst>
                <a:gd name="T0" fmla="*/ 2570 w 99"/>
                <a:gd name="T1" fmla="*/ 8406 h 91"/>
                <a:gd name="T2" fmla="*/ 3315 w 99"/>
                <a:gd name="T3" fmla="*/ 1637 h 91"/>
                <a:gd name="T4" fmla="*/ 7088 w 99"/>
                <a:gd name="T5" fmla="*/ 5536 h 91"/>
                <a:gd name="T6" fmla="*/ 17143 w 99"/>
                <a:gd name="T7" fmla="*/ 20972 h 91"/>
                <a:gd name="T8" fmla="*/ 18886 w 99"/>
                <a:gd name="T9" fmla="*/ 27083 h 91"/>
                <a:gd name="T10" fmla="*/ 14974 w 99"/>
                <a:gd name="T11" fmla="*/ 32877 h 91"/>
                <a:gd name="T12" fmla="*/ 8891 w 99"/>
                <a:gd name="T13" fmla="*/ 35085 h 91"/>
                <a:gd name="T14" fmla="*/ 3921 w 99"/>
                <a:gd name="T15" fmla="*/ 36719 h 91"/>
                <a:gd name="T16" fmla="*/ 609 w 99"/>
                <a:gd name="T17" fmla="*/ 32251 h 91"/>
                <a:gd name="T18" fmla="*/ 609 w 99"/>
                <a:gd name="T19" fmla="*/ 18436 h 91"/>
                <a:gd name="T20" fmla="*/ 2570 w 99"/>
                <a:gd name="T21" fmla="*/ 5536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91"/>
                <a:gd name="T35" fmla="*/ 99 w 99"/>
                <a:gd name="T36" fmla="*/ 91 h 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91">
                  <a:moveTo>
                    <a:pt x="13" y="21"/>
                  </a:moveTo>
                  <a:cubicBezTo>
                    <a:pt x="12" y="16"/>
                    <a:pt x="11" y="6"/>
                    <a:pt x="17" y="4"/>
                  </a:cubicBezTo>
                  <a:cubicBezTo>
                    <a:pt x="25" y="0"/>
                    <a:pt x="32" y="10"/>
                    <a:pt x="36" y="14"/>
                  </a:cubicBezTo>
                  <a:cubicBezTo>
                    <a:pt x="51" y="29"/>
                    <a:pt x="70" y="40"/>
                    <a:pt x="87" y="52"/>
                  </a:cubicBezTo>
                  <a:cubicBezTo>
                    <a:pt x="92" y="56"/>
                    <a:pt x="99" y="59"/>
                    <a:pt x="96" y="67"/>
                  </a:cubicBezTo>
                  <a:cubicBezTo>
                    <a:pt x="93" y="74"/>
                    <a:pt x="83" y="79"/>
                    <a:pt x="76" y="82"/>
                  </a:cubicBezTo>
                  <a:cubicBezTo>
                    <a:pt x="66" y="84"/>
                    <a:pt x="55" y="85"/>
                    <a:pt x="45" y="87"/>
                  </a:cubicBezTo>
                  <a:cubicBezTo>
                    <a:pt x="37" y="89"/>
                    <a:pt x="29" y="91"/>
                    <a:pt x="20" y="91"/>
                  </a:cubicBezTo>
                  <a:cubicBezTo>
                    <a:pt x="10" y="91"/>
                    <a:pt x="5" y="91"/>
                    <a:pt x="3" y="80"/>
                  </a:cubicBezTo>
                  <a:cubicBezTo>
                    <a:pt x="0" y="69"/>
                    <a:pt x="1" y="57"/>
                    <a:pt x="3" y="46"/>
                  </a:cubicBezTo>
                  <a:cubicBezTo>
                    <a:pt x="5" y="35"/>
                    <a:pt x="10" y="25"/>
                    <a:pt x="13" y="14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4" name="Freeform 106"/>
            <p:cNvSpPr>
              <a:spLocks/>
            </p:cNvSpPr>
            <p:nvPr/>
          </p:nvSpPr>
          <p:spPr bwMode="auto">
            <a:xfrm>
              <a:off x="1286" y="2661"/>
              <a:ext cx="128" cy="147"/>
            </a:xfrm>
            <a:custGeom>
              <a:avLst/>
              <a:gdLst>
                <a:gd name="T0" fmla="*/ 13934 w 79"/>
                <a:gd name="T1" fmla="*/ 1653 h 85"/>
                <a:gd name="T2" fmla="*/ 13701 w 79"/>
                <a:gd name="T3" fmla="*/ 2227 h 85"/>
                <a:gd name="T4" fmla="*/ 12081 w 79"/>
                <a:gd name="T5" fmla="*/ 4944 h 85"/>
                <a:gd name="T6" fmla="*/ 8070 w 79"/>
                <a:gd name="T7" fmla="*/ 11219 h 85"/>
                <a:gd name="T8" fmla="*/ 1371 w 79"/>
                <a:gd name="T9" fmla="*/ 18641 h 85"/>
                <a:gd name="T10" fmla="*/ 0 w 79"/>
                <a:gd name="T11" fmla="*/ 21609 h 85"/>
                <a:gd name="T12" fmla="*/ 1988 w 79"/>
                <a:gd name="T13" fmla="*/ 25237 h 85"/>
                <a:gd name="T14" fmla="*/ 9827 w 79"/>
                <a:gd name="T15" fmla="*/ 33554 h 85"/>
                <a:gd name="T16" fmla="*/ 12696 w 79"/>
                <a:gd name="T17" fmla="*/ 30180 h 85"/>
                <a:gd name="T18" fmla="*/ 14691 w 79"/>
                <a:gd name="T19" fmla="*/ 13133 h 85"/>
                <a:gd name="T20" fmla="*/ 15922 w 79"/>
                <a:gd name="T21" fmla="*/ 3374 h 85"/>
                <a:gd name="T22" fmla="*/ 14313 w 79"/>
                <a:gd name="T23" fmla="*/ 1288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85"/>
                <a:gd name="T38" fmla="*/ 79 w 79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85">
                  <a:moveTo>
                    <a:pt x="69" y="4"/>
                  </a:moveTo>
                  <a:cubicBezTo>
                    <a:pt x="71" y="2"/>
                    <a:pt x="68" y="5"/>
                    <a:pt x="68" y="5"/>
                  </a:cubicBezTo>
                  <a:cubicBezTo>
                    <a:pt x="65" y="8"/>
                    <a:pt x="63" y="10"/>
                    <a:pt x="60" y="12"/>
                  </a:cubicBezTo>
                  <a:cubicBezTo>
                    <a:pt x="54" y="17"/>
                    <a:pt x="47" y="22"/>
                    <a:pt x="40" y="27"/>
                  </a:cubicBezTo>
                  <a:cubicBezTo>
                    <a:pt x="29" y="33"/>
                    <a:pt x="17" y="37"/>
                    <a:pt x="7" y="45"/>
                  </a:cubicBezTo>
                  <a:cubicBezTo>
                    <a:pt x="5" y="47"/>
                    <a:pt x="0" y="49"/>
                    <a:pt x="0" y="52"/>
                  </a:cubicBezTo>
                  <a:cubicBezTo>
                    <a:pt x="1" y="55"/>
                    <a:pt x="8" y="60"/>
                    <a:pt x="10" y="61"/>
                  </a:cubicBezTo>
                  <a:cubicBezTo>
                    <a:pt x="23" y="69"/>
                    <a:pt x="36" y="75"/>
                    <a:pt x="49" y="81"/>
                  </a:cubicBezTo>
                  <a:cubicBezTo>
                    <a:pt x="60" y="85"/>
                    <a:pt x="60" y="83"/>
                    <a:pt x="63" y="73"/>
                  </a:cubicBezTo>
                  <a:cubicBezTo>
                    <a:pt x="67" y="59"/>
                    <a:pt x="70" y="46"/>
                    <a:pt x="73" y="32"/>
                  </a:cubicBezTo>
                  <a:cubicBezTo>
                    <a:pt x="75" y="26"/>
                    <a:pt x="79" y="15"/>
                    <a:pt x="79" y="8"/>
                  </a:cubicBezTo>
                  <a:cubicBezTo>
                    <a:pt x="79" y="4"/>
                    <a:pt x="75" y="0"/>
                    <a:pt x="71" y="3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5" name="Freeform 107"/>
            <p:cNvSpPr>
              <a:spLocks/>
            </p:cNvSpPr>
            <p:nvPr/>
          </p:nvSpPr>
          <p:spPr bwMode="auto">
            <a:xfrm>
              <a:off x="1226" y="2549"/>
              <a:ext cx="149" cy="147"/>
            </a:xfrm>
            <a:custGeom>
              <a:avLst/>
              <a:gdLst>
                <a:gd name="T0" fmla="*/ 5430 w 92"/>
                <a:gd name="T1" fmla="*/ 0 h 85"/>
                <a:gd name="T2" fmla="*/ 2361 w 92"/>
                <a:gd name="T3" fmla="*/ 7445 h 85"/>
                <a:gd name="T4" fmla="*/ 755 w 92"/>
                <a:gd name="T5" fmla="*/ 17685 h 85"/>
                <a:gd name="T6" fmla="*/ 1981 w 92"/>
                <a:gd name="T7" fmla="*/ 34448 h 85"/>
                <a:gd name="T8" fmla="*/ 6049 w 92"/>
                <a:gd name="T9" fmla="*/ 31470 h 85"/>
                <a:gd name="T10" fmla="*/ 11641 w 92"/>
                <a:gd name="T11" fmla="*/ 25571 h 85"/>
                <a:gd name="T12" fmla="*/ 18474 w 92"/>
                <a:gd name="T13" fmla="*/ 19919 h 85"/>
                <a:gd name="T14" fmla="*/ 14495 w 92"/>
                <a:gd name="T15" fmla="*/ 13695 h 85"/>
                <a:gd name="T16" fmla="*/ 9640 w 92"/>
                <a:gd name="T17" fmla="*/ 6660 h 85"/>
                <a:gd name="T18" fmla="*/ 5196 w 92"/>
                <a:gd name="T19" fmla="*/ 745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85"/>
                <a:gd name="T32" fmla="*/ 92 w 92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85">
                  <a:moveTo>
                    <a:pt x="27" y="0"/>
                  </a:moveTo>
                  <a:cubicBezTo>
                    <a:pt x="22" y="1"/>
                    <a:pt x="15" y="13"/>
                    <a:pt x="12" y="18"/>
                  </a:cubicBezTo>
                  <a:cubicBezTo>
                    <a:pt x="8" y="26"/>
                    <a:pt x="5" y="34"/>
                    <a:pt x="4" y="43"/>
                  </a:cubicBezTo>
                  <a:cubicBezTo>
                    <a:pt x="3" y="52"/>
                    <a:pt x="0" y="78"/>
                    <a:pt x="10" y="83"/>
                  </a:cubicBezTo>
                  <a:cubicBezTo>
                    <a:pt x="15" y="85"/>
                    <a:pt x="25" y="79"/>
                    <a:pt x="30" y="76"/>
                  </a:cubicBezTo>
                  <a:cubicBezTo>
                    <a:pt x="39" y="71"/>
                    <a:pt x="49" y="65"/>
                    <a:pt x="58" y="62"/>
                  </a:cubicBezTo>
                  <a:cubicBezTo>
                    <a:pt x="69" y="58"/>
                    <a:pt x="83" y="55"/>
                    <a:pt x="92" y="48"/>
                  </a:cubicBezTo>
                  <a:cubicBezTo>
                    <a:pt x="87" y="41"/>
                    <a:pt x="79" y="37"/>
                    <a:pt x="72" y="33"/>
                  </a:cubicBezTo>
                  <a:cubicBezTo>
                    <a:pt x="63" y="28"/>
                    <a:pt x="56" y="21"/>
                    <a:pt x="48" y="16"/>
                  </a:cubicBezTo>
                  <a:cubicBezTo>
                    <a:pt x="41" y="11"/>
                    <a:pt x="32" y="6"/>
                    <a:pt x="26" y="2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6" name="Freeform 108"/>
            <p:cNvSpPr>
              <a:spLocks/>
            </p:cNvSpPr>
            <p:nvPr/>
          </p:nvSpPr>
          <p:spPr bwMode="auto">
            <a:xfrm>
              <a:off x="1320" y="2485"/>
              <a:ext cx="125" cy="124"/>
            </a:xfrm>
            <a:custGeom>
              <a:avLst/>
              <a:gdLst>
                <a:gd name="T0" fmla="*/ 0 w 77"/>
                <a:gd name="T1" fmla="*/ 7590 h 72"/>
                <a:gd name="T2" fmla="*/ 4287 w 77"/>
                <a:gd name="T3" fmla="*/ 13700 h 72"/>
                <a:gd name="T4" fmla="*/ 7995 w 77"/>
                <a:gd name="T5" fmla="*/ 19048 h 72"/>
                <a:gd name="T6" fmla="*/ 12209 w 77"/>
                <a:gd name="T7" fmla="*/ 26155 h 72"/>
                <a:gd name="T8" fmla="*/ 14864 w 77"/>
                <a:gd name="T9" fmla="*/ 23453 h 72"/>
                <a:gd name="T10" fmla="*/ 15482 w 77"/>
                <a:gd name="T11" fmla="*/ 8270 h 72"/>
                <a:gd name="T12" fmla="*/ 14239 w 77"/>
                <a:gd name="T13" fmla="*/ 424 h 72"/>
                <a:gd name="T14" fmla="*/ 7576 w 77"/>
                <a:gd name="T15" fmla="*/ 2788 h 72"/>
                <a:gd name="T16" fmla="*/ 3903 w 77"/>
                <a:gd name="T17" fmla="*/ 4802 h 72"/>
                <a:gd name="T18" fmla="*/ 766 w 77"/>
                <a:gd name="T19" fmla="*/ 6422 h 72"/>
                <a:gd name="T20" fmla="*/ 380 w 77"/>
                <a:gd name="T21" fmla="*/ 7907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72"/>
                <a:gd name="T35" fmla="*/ 77 w 77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72">
                  <a:moveTo>
                    <a:pt x="0" y="19"/>
                  </a:moveTo>
                  <a:cubicBezTo>
                    <a:pt x="6" y="26"/>
                    <a:pt x="15" y="29"/>
                    <a:pt x="21" y="35"/>
                  </a:cubicBezTo>
                  <a:cubicBezTo>
                    <a:pt x="27" y="40"/>
                    <a:pt x="33" y="44"/>
                    <a:pt x="39" y="48"/>
                  </a:cubicBezTo>
                  <a:cubicBezTo>
                    <a:pt x="46" y="53"/>
                    <a:pt x="51" y="60"/>
                    <a:pt x="59" y="66"/>
                  </a:cubicBezTo>
                  <a:cubicBezTo>
                    <a:pt x="67" y="72"/>
                    <a:pt x="72" y="71"/>
                    <a:pt x="72" y="59"/>
                  </a:cubicBezTo>
                  <a:cubicBezTo>
                    <a:pt x="70" y="46"/>
                    <a:pt x="73" y="35"/>
                    <a:pt x="75" y="21"/>
                  </a:cubicBezTo>
                  <a:cubicBezTo>
                    <a:pt x="76" y="15"/>
                    <a:pt x="77" y="2"/>
                    <a:pt x="69" y="1"/>
                  </a:cubicBezTo>
                  <a:cubicBezTo>
                    <a:pt x="59" y="0"/>
                    <a:pt x="47" y="6"/>
                    <a:pt x="37" y="7"/>
                  </a:cubicBezTo>
                  <a:cubicBezTo>
                    <a:pt x="31" y="8"/>
                    <a:pt x="25" y="10"/>
                    <a:pt x="19" y="12"/>
                  </a:cubicBezTo>
                  <a:cubicBezTo>
                    <a:pt x="14" y="13"/>
                    <a:pt x="8" y="13"/>
                    <a:pt x="4" y="16"/>
                  </a:cubicBezTo>
                  <a:cubicBezTo>
                    <a:pt x="2" y="18"/>
                    <a:pt x="1" y="18"/>
                    <a:pt x="2" y="20"/>
                  </a:cubicBezTo>
                </a:path>
              </a:pathLst>
            </a:custGeom>
            <a:solidFill>
              <a:srgbClr val="F7E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7" name="Freeform 109"/>
            <p:cNvSpPr>
              <a:spLocks/>
            </p:cNvSpPr>
            <p:nvPr/>
          </p:nvSpPr>
          <p:spPr bwMode="auto">
            <a:xfrm>
              <a:off x="377" y="769"/>
              <a:ext cx="2450" cy="2378"/>
            </a:xfrm>
            <a:custGeom>
              <a:avLst/>
              <a:gdLst>
                <a:gd name="T0" fmla="*/ 10445 w 1512"/>
                <a:gd name="T1" fmla="*/ 518957 h 1376"/>
                <a:gd name="T2" fmla="*/ 5598 w 1512"/>
                <a:gd name="T3" fmla="*/ 445135 h 1376"/>
                <a:gd name="T4" fmla="*/ 62298 w 1512"/>
                <a:gd name="T5" fmla="*/ 284206 h 1376"/>
                <a:gd name="T6" fmla="*/ 198132 w 1512"/>
                <a:gd name="T7" fmla="*/ 151110 h 1376"/>
                <a:gd name="T8" fmla="*/ 245805 w 1512"/>
                <a:gd name="T9" fmla="*/ 78913 h 1376"/>
                <a:gd name="T10" fmla="*/ 272506 w 1512"/>
                <a:gd name="T11" fmla="*/ 0 h 1376"/>
                <a:gd name="T12" fmla="*/ 283852 w 1512"/>
                <a:gd name="T13" fmla="*/ 46093 h 1376"/>
                <a:gd name="T14" fmla="*/ 305738 w 1512"/>
                <a:gd name="T15" fmla="*/ 50826 h 1376"/>
                <a:gd name="T16" fmla="*/ 283852 w 1512"/>
                <a:gd name="T17" fmla="*/ 95301 h 1376"/>
                <a:gd name="T18" fmla="*/ 260452 w 1512"/>
                <a:gd name="T19" fmla="*/ 146185 h 1376"/>
                <a:gd name="T20" fmla="*/ 242542 w 1512"/>
                <a:gd name="T21" fmla="*/ 271184 h 1376"/>
                <a:gd name="T22" fmla="*/ 174739 w 1512"/>
                <a:gd name="T23" fmla="*/ 415654 h 1376"/>
                <a:gd name="T24" fmla="*/ 81691 w 1512"/>
                <a:gd name="T25" fmla="*/ 504248 h 1376"/>
                <a:gd name="T26" fmla="*/ 10445 w 1512"/>
                <a:gd name="T27" fmla="*/ 518957 h 1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2"/>
                <a:gd name="T43" fmla="*/ 0 h 1376"/>
                <a:gd name="T44" fmla="*/ 1512 w 1512"/>
                <a:gd name="T45" fmla="*/ 1376 h 1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2" h="1376">
                  <a:moveTo>
                    <a:pt x="52" y="1264"/>
                  </a:moveTo>
                  <a:cubicBezTo>
                    <a:pt x="52" y="1264"/>
                    <a:pt x="0" y="1180"/>
                    <a:pt x="28" y="1084"/>
                  </a:cubicBezTo>
                  <a:cubicBezTo>
                    <a:pt x="56" y="988"/>
                    <a:pt x="164" y="768"/>
                    <a:pt x="308" y="692"/>
                  </a:cubicBezTo>
                  <a:cubicBezTo>
                    <a:pt x="452" y="616"/>
                    <a:pt x="828" y="416"/>
                    <a:pt x="980" y="368"/>
                  </a:cubicBezTo>
                  <a:cubicBezTo>
                    <a:pt x="1132" y="320"/>
                    <a:pt x="1192" y="228"/>
                    <a:pt x="1216" y="192"/>
                  </a:cubicBezTo>
                  <a:cubicBezTo>
                    <a:pt x="1240" y="156"/>
                    <a:pt x="1280" y="32"/>
                    <a:pt x="1348" y="0"/>
                  </a:cubicBezTo>
                  <a:cubicBezTo>
                    <a:pt x="1348" y="0"/>
                    <a:pt x="1404" y="68"/>
                    <a:pt x="1404" y="112"/>
                  </a:cubicBezTo>
                  <a:cubicBezTo>
                    <a:pt x="1404" y="156"/>
                    <a:pt x="1472" y="112"/>
                    <a:pt x="1512" y="124"/>
                  </a:cubicBezTo>
                  <a:cubicBezTo>
                    <a:pt x="1512" y="124"/>
                    <a:pt x="1452" y="200"/>
                    <a:pt x="1404" y="232"/>
                  </a:cubicBezTo>
                  <a:cubicBezTo>
                    <a:pt x="1356" y="264"/>
                    <a:pt x="1328" y="300"/>
                    <a:pt x="1288" y="356"/>
                  </a:cubicBezTo>
                  <a:cubicBezTo>
                    <a:pt x="1248" y="412"/>
                    <a:pt x="1276" y="572"/>
                    <a:pt x="1200" y="660"/>
                  </a:cubicBezTo>
                  <a:cubicBezTo>
                    <a:pt x="1124" y="748"/>
                    <a:pt x="1032" y="900"/>
                    <a:pt x="864" y="1012"/>
                  </a:cubicBezTo>
                  <a:cubicBezTo>
                    <a:pt x="696" y="1124"/>
                    <a:pt x="496" y="1200"/>
                    <a:pt x="404" y="1228"/>
                  </a:cubicBezTo>
                  <a:cubicBezTo>
                    <a:pt x="312" y="1256"/>
                    <a:pt x="148" y="1376"/>
                    <a:pt x="52" y="1264"/>
                  </a:cubicBezTo>
                  <a:close/>
                </a:path>
              </a:pathLst>
            </a:custGeom>
            <a:solidFill>
              <a:srgbClr val="BAB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8" name="Freeform 110"/>
            <p:cNvSpPr>
              <a:spLocks/>
            </p:cNvSpPr>
            <p:nvPr/>
          </p:nvSpPr>
          <p:spPr bwMode="auto">
            <a:xfrm>
              <a:off x="419" y="1384"/>
              <a:ext cx="2049" cy="1918"/>
            </a:xfrm>
            <a:custGeom>
              <a:avLst/>
              <a:gdLst>
                <a:gd name="T0" fmla="*/ 0 w 1264"/>
                <a:gd name="T1" fmla="*/ 339021 h 1110"/>
                <a:gd name="T2" fmla="*/ 5627 w 1264"/>
                <a:gd name="T3" fmla="*/ 372268 h 1110"/>
                <a:gd name="T4" fmla="*/ 77196 w 1264"/>
                <a:gd name="T5" fmla="*/ 357622 h 1110"/>
                <a:gd name="T6" fmla="*/ 170654 w 1264"/>
                <a:gd name="T7" fmla="*/ 269018 h 1110"/>
                <a:gd name="T8" fmla="*/ 238853 w 1264"/>
                <a:gd name="T9" fmla="*/ 124535 h 1110"/>
                <a:gd name="T10" fmla="*/ 256765 w 1264"/>
                <a:gd name="T11" fmla="*/ 0 h 1110"/>
                <a:gd name="T12" fmla="*/ 233218 w 1264"/>
                <a:gd name="T13" fmla="*/ 96795 h 1110"/>
                <a:gd name="T14" fmla="*/ 151960 w 1264"/>
                <a:gd name="T15" fmla="*/ 252963 h 1110"/>
                <a:gd name="T16" fmla="*/ 0 w 1264"/>
                <a:gd name="T17" fmla="*/ 339021 h 1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4"/>
                <a:gd name="T28" fmla="*/ 0 h 1110"/>
                <a:gd name="T29" fmla="*/ 1264 w 1264"/>
                <a:gd name="T30" fmla="*/ 1110 h 1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4" h="1110">
                  <a:moveTo>
                    <a:pt x="0" y="827"/>
                  </a:moveTo>
                  <a:cubicBezTo>
                    <a:pt x="8" y="875"/>
                    <a:pt x="28" y="908"/>
                    <a:pt x="28" y="908"/>
                  </a:cubicBezTo>
                  <a:cubicBezTo>
                    <a:pt x="124" y="1020"/>
                    <a:pt x="288" y="900"/>
                    <a:pt x="380" y="872"/>
                  </a:cubicBezTo>
                  <a:cubicBezTo>
                    <a:pt x="472" y="844"/>
                    <a:pt x="672" y="768"/>
                    <a:pt x="840" y="656"/>
                  </a:cubicBezTo>
                  <a:cubicBezTo>
                    <a:pt x="1008" y="544"/>
                    <a:pt x="1100" y="392"/>
                    <a:pt x="1176" y="304"/>
                  </a:cubicBezTo>
                  <a:cubicBezTo>
                    <a:pt x="1252" y="216"/>
                    <a:pt x="1224" y="56"/>
                    <a:pt x="1264" y="0"/>
                  </a:cubicBezTo>
                  <a:cubicBezTo>
                    <a:pt x="1264" y="0"/>
                    <a:pt x="1151" y="137"/>
                    <a:pt x="1148" y="236"/>
                  </a:cubicBezTo>
                  <a:cubicBezTo>
                    <a:pt x="1146" y="335"/>
                    <a:pt x="833" y="576"/>
                    <a:pt x="748" y="617"/>
                  </a:cubicBezTo>
                  <a:cubicBezTo>
                    <a:pt x="662" y="659"/>
                    <a:pt x="131" y="1110"/>
                    <a:pt x="0" y="827"/>
                  </a:cubicBezTo>
                  <a:close/>
                </a:path>
              </a:pathLst>
            </a:custGeom>
            <a:solidFill>
              <a:srgbClr val="A59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69" name="Freeform 111"/>
            <p:cNvSpPr>
              <a:spLocks/>
            </p:cNvSpPr>
            <p:nvPr/>
          </p:nvSpPr>
          <p:spPr bwMode="auto">
            <a:xfrm>
              <a:off x="458" y="2685"/>
              <a:ext cx="235" cy="291"/>
            </a:xfrm>
            <a:custGeom>
              <a:avLst/>
              <a:gdLst>
                <a:gd name="T0" fmla="*/ 2608 w 145"/>
                <a:gd name="T1" fmla="*/ 67846 h 168"/>
                <a:gd name="T2" fmla="*/ 9424 w 145"/>
                <a:gd name="T3" fmla="*/ 34525 h 168"/>
                <a:gd name="T4" fmla="*/ 29377 w 145"/>
                <a:gd name="T5" fmla="*/ 0 h 168"/>
                <a:gd name="T6" fmla="*/ 10724 w 145"/>
                <a:gd name="T7" fmla="*/ 38509 h 168"/>
                <a:gd name="T8" fmla="*/ 4227 w 145"/>
                <a:gd name="T9" fmla="*/ 70727 h 168"/>
                <a:gd name="T10" fmla="*/ 2608 w 145"/>
                <a:gd name="T11" fmla="*/ 67846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168"/>
                <a:gd name="T20" fmla="*/ 145 w 145"/>
                <a:gd name="T21" fmla="*/ 168 h 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168">
                  <a:moveTo>
                    <a:pt x="13" y="161"/>
                  </a:moveTo>
                  <a:cubicBezTo>
                    <a:pt x="13" y="161"/>
                    <a:pt x="0" y="111"/>
                    <a:pt x="46" y="82"/>
                  </a:cubicBezTo>
                  <a:cubicBezTo>
                    <a:pt x="92" y="53"/>
                    <a:pt x="145" y="0"/>
                    <a:pt x="145" y="0"/>
                  </a:cubicBezTo>
                  <a:cubicBezTo>
                    <a:pt x="145" y="0"/>
                    <a:pt x="92" y="71"/>
                    <a:pt x="53" y="91"/>
                  </a:cubicBezTo>
                  <a:cubicBezTo>
                    <a:pt x="14" y="111"/>
                    <a:pt x="14" y="155"/>
                    <a:pt x="21" y="168"/>
                  </a:cubicBezTo>
                  <a:lnTo>
                    <a:pt x="13" y="161"/>
                  </a:lnTo>
                  <a:close/>
                </a:path>
              </a:pathLst>
            </a:custGeom>
            <a:solidFill>
              <a:srgbClr val="7F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0" name="Freeform 112"/>
            <p:cNvSpPr>
              <a:spLocks/>
            </p:cNvSpPr>
            <p:nvPr/>
          </p:nvSpPr>
          <p:spPr bwMode="auto">
            <a:xfrm>
              <a:off x="507" y="2355"/>
              <a:ext cx="330" cy="235"/>
            </a:xfrm>
            <a:custGeom>
              <a:avLst/>
              <a:gdLst>
                <a:gd name="T0" fmla="*/ 38702 w 204"/>
                <a:gd name="T1" fmla="*/ 15615 h 136"/>
                <a:gd name="T2" fmla="*/ 23459 w 204"/>
                <a:gd name="T3" fmla="*/ 48889 h 136"/>
                <a:gd name="T4" fmla="*/ 1830 w 204"/>
                <a:gd name="T5" fmla="*/ 40144 h 136"/>
                <a:gd name="T6" fmla="*/ 17078 w 204"/>
                <a:gd name="T7" fmla="*/ 6837 h 136"/>
                <a:gd name="T8" fmla="*/ 38702 w 204"/>
                <a:gd name="T9" fmla="*/ 15615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136"/>
                <a:gd name="T17" fmla="*/ 204 w 20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136">
                  <a:moveTo>
                    <a:pt x="195" y="38"/>
                  </a:moveTo>
                  <a:cubicBezTo>
                    <a:pt x="204" y="67"/>
                    <a:pt x="170" y="103"/>
                    <a:pt x="118" y="119"/>
                  </a:cubicBezTo>
                  <a:cubicBezTo>
                    <a:pt x="67" y="136"/>
                    <a:pt x="18" y="126"/>
                    <a:pt x="9" y="98"/>
                  </a:cubicBezTo>
                  <a:cubicBezTo>
                    <a:pt x="0" y="69"/>
                    <a:pt x="34" y="33"/>
                    <a:pt x="86" y="17"/>
                  </a:cubicBezTo>
                  <a:cubicBezTo>
                    <a:pt x="137" y="0"/>
                    <a:pt x="186" y="10"/>
                    <a:pt x="195" y="38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1" name="Freeform 113"/>
            <p:cNvSpPr>
              <a:spLocks/>
            </p:cNvSpPr>
            <p:nvPr/>
          </p:nvSpPr>
          <p:spPr bwMode="auto">
            <a:xfrm>
              <a:off x="546" y="2412"/>
              <a:ext cx="228" cy="151"/>
            </a:xfrm>
            <a:custGeom>
              <a:avLst/>
              <a:gdLst>
                <a:gd name="T0" fmla="*/ 27520 w 141"/>
                <a:gd name="T1" fmla="*/ 16459 h 87"/>
                <a:gd name="T2" fmla="*/ 14459 w 141"/>
                <a:gd name="T3" fmla="*/ 36162 h 87"/>
                <a:gd name="T4" fmla="*/ 377 w 141"/>
                <a:gd name="T5" fmla="*/ 20578 h 87"/>
                <a:gd name="T6" fmla="*/ 13243 w 141"/>
                <a:gd name="T7" fmla="*/ 774 h 87"/>
                <a:gd name="T8" fmla="*/ 27520 w 141"/>
                <a:gd name="T9" fmla="*/ 16459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7"/>
                <a:gd name="T17" fmla="*/ 141 w 141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7">
                  <a:moveTo>
                    <a:pt x="139" y="38"/>
                  </a:moveTo>
                  <a:cubicBezTo>
                    <a:pt x="141" y="61"/>
                    <a:pt x="111" y="81"/>
                    <a:pt x="73" y="84"/>
                  </a:cubicBezTo>
                  <a:cubicBezTo>
                    <a:pt x="35" y="87"/>
                    <a:pt x="3" y="71"/>
                    <a:pt x="2" y="48"/>
                  </a:cubicBezTo>
                  <a:cubicBezTo>
                    <a:pt x="0" y="26"/>
                    <a:pt x="29" y="5"/>
                    <a:pt x="67" y="2"/>
                  </a:cubicBezTo>
                  <a:cubicBezTo>
                    <a:pt x="105" y="0"/>
                    <a:pt x="137" y="16"/>
                    <a:pt x="139" y="38"/>
                  </a:cubicBezTo>
                  <a:close/>
                </a:path>
              </a:pathLst>
            </a:custGeom>
            <a:solidFill>
              <a:srgbClr val="6D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2" name="Freeform 114"/>
            <p:cNvSpPr>
              <a:spLocks/>
            </p:cNvSpPr>
            <p:nvPr/>
          </p:nvSpPr>
          <p:spPr bwMode="auto">
            <a:xfrm>
              <a:off x="534" y="2421"/>
              <a:ext cx="229" cy="150"/>
            </a:xfrm>
            <a:custGeom>
              <a:avLst/>
              <a:gdLst>
                <a:gd name="T0" fmla="*/ 28994 w 141"/>
                <a:gd name="T1" fmla="*/ 15386 h 87"/>
                <a:gd name="T2" fmla="*/ 15349 w 141"/>
                <a:gd name="T3" fmla="*/ 33657 h 87"/>
                <a:gd name="T4" fmla="*/ 382 w 141"/>
                <a:gd name="T5" fmla="*/ 19293 h 87"/>
                <a:gd name="T6" fmla="*/ 14091 w 141"/>
                <a:gd name="T7" fmla="*/ 734 h 87"/>
                <a:gd name="T8" fmla="*/ 28994 w 141"/>
                <a:gd name="T9" fmla="*/ 1538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7"/>
                <a:gd name="T17" fmla="*/ 141 w 141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7">
                  <a:moveTo>
                    <a:pt x="140" y="38"/>
                  </a:moveTo>
                  <a:cubicBezTo>
                    <a:pt x="141" y="61"/>
                    <a:pt x="112" y="81"/>
                    <a:pt x="74" y="84"/>
                  </a:cubicBezTo>
                  <a:cubicBezTo>
                    <a:pt x="36" y="87"/>
                    <a:pt x="4" y="71"/>
                    <a:pt x="2" y="48"/>
                  </a:cubicBezTo>
                  <a:cubicBezTo>
                    <a:pt x="0" y="26"/>
                    <a:pt x="30" y="5"/>
                    <a:pt x="68" y="2"/>
                  </a:cubicBezTo>
                  <a:cubicBezTo>
                    <a:pt x="106" y="0"/>
                    <a:pt x="138" y="16"/>
                    <a:pt x="140" y="38"/>
                  </a:cubicBezTo>
                  <a:close/>
                </a:path>
              </a:pathLst>
            </a:custGeom>
            <a:solidFill>
              <a:srgbClr val="BFD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3" name="Freeform 115"/>
            <p:cNvSpPr>
              <a:spLocks/>
            </p:cNvSpPr>
            <p:nvPr/>
          </p:nvSpPr>
          <p:spPr bwMode="auto">
            <a:xfrm>
              <a:off x="562" y="2440"/>
              <a:ext cx="172" cy="137"/>
            </a:xfrm>
            <a:custGeom>
              <a:avLst/>
              <a:gdLst>
                <a:gd name="T0" fmla="*/ 20755 w 106"/>
                <a:gd name="T1" fmla="*/ 11040 h 79"/>
                <a:gd name="T2" fmla="*/ 12791 w 106"/>
                <a:gd name="T3" fmla="*/ 30759 h 79"/>
                <a:gd name="T4" fmla="*/ 1001 w 106"/>
                <a:gd name="T5" fmla="*/ 22631 h 79"/>
                <a:gd name="T6" fmla="*/ 8976 w 106"/>
                <a:gd name="T7" fmla="*/ 2932 h 79"/>
                <a:gd name="T8" fmla="*/ 20755 w 106"/>
                <a:gd name="T9" fmla="*/ 1104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79"/>
                <a:gd name="T17" fmla="*/ 106 w 106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79">
                  <a:moveTo>
                    <a:pt x="101" y="26"/>
                  </a:moveTo>
                  <a:cubicBezTo>
                    <a:pt x="106" y="44"/>
                    <a:pt x="89" y="65"/>
                    <a:pt x="62" y="72"/>
                  </a:cubicBezTo>
                  <a:cubicBezTo>
                    <a:pt x="35" y="79"/>
                    <a:pt x="10" y="71"/>
                    <a:pt x="5" y="53"/>
                  </a:cubicBezTo>
                  <a:cubicBezTo>
                    <a:pt x="0" y="35"/>
                    <a:pt x="17" y="15"/>
                    <a:pt x="44" y="7"/>
                  </a:cubicBezTo>
                  <a:cubicBezTo>
                    <a:pt x="70" y="0"/>
                    <a:pt x="96" y="8"/>
                    <a:pt x="101" y="26"/>
                  </a:cubicBezTo>
                  <a:close/>
                </a:path>
              </a:pathLst>
            </a:custGeom>
            <a:solidFill>
              <a:srgbClr val="D3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4" name="Oval 116"/>
            <p:cNvSpPr>
              <a:spLocks noChangeArrowheads="1"/>
            </p:cNvSpPr>
            <p:nvPr/>
          </p:nvSpPr>
          <p:spPr bwMode="auto">
            <a:xfrm>
              <a:off x="609" y="2442"/>
              <a:ext cx="53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075" name="Oval 117"/>
            <p:cNvSpPr>
              <a:spLocks noChangeArrowheads="1"/>
            </p:cNvSpPr>
            <p:nvPr/>
          </p:nvSpPr>
          <p:spPr bwMode="auto">
            <a:xfrm>
              <a:off x="679" y="2438"/>
              <a:ext cx="32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076" name="Freeform 118"/>
            <p:cNvSpPr>
              <a:spLocks/>
            </p:cNvSpPr>
            <p:nvPr/>
          </p:nvSpPr>
          <p:spPr bwMode="auto">
            <a:xfrm>
              <a:off x="781" y="2267"/>
              <a:ext cx="611" cy="398"/>
            </a:xfrm>
            <a:custGeom>
              <a:avLst/>
              <a:gdLst>
                <a:gd name="T0" fmla="*/ 0 w 377"/>
                <a:gd name="T1" fmla="*/ 0 h 230"/>
                <a:gd name="T2" fmla="*/ 38277 w 377"/>
                <a:gd name="T3" fmla="*/ 95859 h 230"/>
                <a:gd name="T4" fmla="*/ 0 w 377"/>
                <a:gd name="T5" fmla="*/ 0 h 230"/>
                <a:gd name="T6" fmla="*/ 0 60000 65536"/>
                <a:gd name="T7" fmla="*/ 0 60000 65536"/>
                <a:gd name="T8" fmla="*/ 0 60000 65536"/>
                <a:gd name="T9" fmla="*/ 0 w 377"/>
                <a:gd name="T10" fmla="*/ 0 h 230"/>
                <a:gd name="T11" fmla="*/ 377 w 377"/>
                <a:gd name="T12" fmla="*/ 230 h 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" h="230">
                  <a:moveTo>
                    <a:pt x="0" y="0"/>
                  </a:moveTo>
                  <a:cubicBezTo>
                    <a:pt x="0" y="0"/>
                    <a:pt x="336" y="41"/>
                    <a:pt x="189" y="230"/>
                  </a:cubicBezTo>
                  <a:cubicBezTo>
                    <a:pt x="189" y="230"/>
                    <a:pt x="377" y="36"/>
                    <a:pt x="0" y="0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7" name="Freeform 119"/>
            <p:cNvSpPr>
              <a:spLocks/>
            </p:cNvSpPr>
            <p:nvPr/>
          </p:nvSpPr>
          <p:spPr bwMode="auto">
            <a:xfrm>
              <a:off x="656" y="2822"/>
              <a:ext cx="410" cy="147"/>
            </a:xfrm>
            <a:custGeom>
              <a:avLst/>
              <a:gdLst>
                <a:gd name="T0" fmla="*/ 0 w 253"/>
                <a:gd name="T1" fmla="*/ 34759 h 85"/>
                <a:gd name="T2" fmla="*/ 51190 w 253"/>
                <a:gd name="T3" fmla="*/ 0 h 85"/>
                <a:gd name="T4" fmla="*/ 0 w 253"/>
                <a:gd name="T5" fmla="*/ 34759 h 85"/>
                <a:gd name="T6" fmla="*/ 0 60000 65536"/>
                <a:gd name="T7" fmla="*/ 0 60000 65536"/>
                <a:gd name="T8" fmla="*/ 0 60000 65536"/>
                <a:gd name="T9" fmla="*/ 0 w 253"/>
                <a:gd name="T10" fmla="*/ 0 h 85"/>
                <a:gd name="T11" fmla="*/ 253 w 253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" h="85">
                  <a:moveTo>
                    <a:pt x="0" y="84"/>
                  </a:moveTo>
                  <a:cubicBezTo>
                    <a:pt x="0" y="84"/>
                    <a:pt x="209" y="2"/>
                    <a:pt x="253" y="0"/>
                  </a:cubicBezTo>
                  <a:cubicBezTo>
                    <a:pt x="253" y="0"/>
                    <a:pt x="50" y="85"/>
                    <a:pt x="0" y="84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8" name="Freeform 120"/>
            <p:cNvSpPr>
              <a:spLocks/>
            </p:cNvSpPr>
            <p:nvPr/>
          </p:nvSpPr>
          <p:spPr bwMode="auto">
            <a:xfrm>
              <a:off x="917" y="2089"/>
              <a:ext cx="496" cy="662"/>
            </a:xfrm>
            <a:custGeom>
              <a:avLst/>
              <a:gdLst>
                <a:gd name="T0" fmla="*/ 32687 w 306"/>
                <a:gd name="T1" fmla="*/ 157483 h 383"/>
                <a:gd name="T2" fmla="*/ 43415 w 306"/>
                <a:gd name="T3" fmla="*/ 70653 h 383"/>
                <a:gd name="T4" fmla="*/ 0 w 306"/>
                <a:gd name="T5" fmla="*/ 13038 h 383"/>
                <a:gd name="T6" fmla="*/ 32687 w 306"/>
                <a:gd name="T7" fmla="*/ 30977 h 383"/>
                <a:gd name="T8" fmla="*/ 45796 w 306"/>
                <a:gd name="T9" fmla="*/ 67068 h 383"/>
                <a:gd name="T10" fmla="*/ 32687 w 306"/>
                <a:gd name="T11" fmla="*/ 157483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383"/>
                <a:gd name="T20" fmla="*/ 306 w 306"/>
                <a:gd name="T21" fmla="*/ 383 h 3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383">
                  <a:moveTo>
                    <a:pt x="161" y="383"/>
                  </a:moveTo>
                  <a:cubicBezTo>
                    <a:pt x="161" y="383"/>
                    <a:pt x="306" y="250"/>
                    <a:pt x="214" y="172"/>
                  </a:cubicBezTo>
                  <a:cubicBezTo>
                    <a:pt x="121" y="94"/>
                    <a:pt x="201" y="38"/>
                    <a:pt x="0" y="32"/>
                  </a:cubicBezTo>
                  <a:cubicBezTo>
                    <a:pt x="0" y="32"/>
                    <a:pt x="105" y="0"/>
                    <a:pt x="161" y="75"/>
                  </a:cubicBezTo>
                  <a:cubicBezTo>
                    <a:pt x="187" y="110"/>
                    <a:pt x="180" y="134"/>
                    <a:pt x="226" y="163"/>
                  </a:cubicBezTo>
                  <a:cubicBezTo>
                    <a:pt x="271" y="192"/>
                    <a:pt x="261" y="333"/>
                    <a:pt x="161" y="383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79" name="Freeform 121"/>
            <p:cNvSpPr>
              <a:spLocks/>
            </p:cNvSpPr>
            <p:nvPr/>
          </p:nvSpPr>
          <p:spPr bwMode="auto">
            <a:xfrm>
              <a:off x="765" y="2271"/>
              <a:ext cx="612" cy="399"/>
            </a:xfrm>
            <a:custGeom>
              <a:avLst/>
              <a:gdLst>
                <a:gd name="T0" fmla="*/ 0 w 378"/>
                <a:gd name="T1" fmla="*/ 0 h 231"/>
                <a:gd name="T2" fmla="*/ 38151 w 378"/>
                <a:gd name="T3" fmla="*/ 94278 h 231"/>
                <a:gd name="T4" fmla="*/ 0 w 378"/>
                <a:gd name="T5" fmla="*/ 0 h 231"/>
                <a:gd name="T6" fmla="*/ 0 60000 65536"/>
                <a:gd name="T7" fmla="*/ 0 60000 65536"/>
                <a:gd name="T8" fmla="*/ 0 60000 65536"/>
                <a:gd name="T9" fmla="*/ 0 w 378"/>
                <a:gd name="T10" fmla="*/ 0 h 231"/>
                <a:gd name="T11" fmla="*/ 378 w 378"/>
                <a:gd name="T12" fmla="*/ 231 h 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" h="231">
                  <a:moveTo>
                    <a:pt x="0" y="0"/>
                  </a:moveTo>
                  <a:cubicBezTo>
                    <a:pt x="0" y="0"/>
                    <a:pt x="336" y="41"/>
                    <a:pt x="190" y="231"/>
                  </a:cubicBezTo>
                  <a:cubicBezTo>
                    <a:pt x="190" y="231"/>
                    <a:pt x="378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0" name="Freeform 122"/>
            <p:cNvSpPr>
              <a:spLocks/>
            </p:cNvSpPr>
            <p:nvPr/>
          </p:nvSpPr>
          <p:spPr bwMode="auto">
            <a:xfrm>
              <a:off x="901" y="2093"/>
              <a:ext cx="497" cy="662"/>
            </a:xfrm>
            <a:custGeom>
              <a:avLst/>
              <a:gdLst>
                <a:gd name="T0" fmla="*/ 32318 w 307"/>
                <a:gd name="T1" fmla="*/ 157483 h 383"/>
                <a:gd name="T2" fmla="*/ 42784 w 307"/>
                <a:gd name="T3" fmla="*/ 70653 h 383"/>
                <a:gd name="T4" fmla="*/ 0 w 307"/>
                <a:gd name="T5" fmla="*/ 13038 h 383"/>
                <a:gd name="T6" fmla="*/ 32318 w 307"/>
                <a:gd name="T7" fmla="*/ 30977 h 383"/>
                <a:gd name="T8" fmla="*/ 45293 w 307"/>
                <a:gd name="T9" fmla="*/ 67068 h 383"/>
                <a:gd name="T10" fmla="*/ 32318 w 307"/>
                <a:gd name="T11" fmla="*/ 157483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"/>
                <a:gd name="T19" fmla="*/ 0 h 383"/>
                <a:gd name="T20" fmla="*/ 307 w 307"/>
                <a:gd name="T21" fmla="*/ 383 h 3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" h="383">
                  <a:moveTo>
                    <a:pt x="161" y="383"/>
                  </a:moveTo>
                  <a:cubicBezTo>
                    <a:pt x="161" y="383"/>
                    <a:pt x="307" y="250"/>
                    <a:pt x="214" y="172"/>
                  </a:cubicBezTo>
                  <a:cubicBezTo>
                    <a:pt x="122" y="94"/>
                    <a:pt x="201" y="38"/>
                    <a:pt x="0" y="32"/>
                  </a:cubicBezTo>
                  <a:cubicBezTo>
                    <a:pt x="0" y="32"/>
                    <a:pt x="105" y="0"/>
                    <a:pt x="161" y="75"/>
                  </a:cubicBezTo>
                  <a:cubicBezTo>
                    <a:pt x="188" y="110"/>
                    <a:pt x="180" y="134"/>
                    <a:pt x="226" y="163"/>
                  </a:cubicBezTo>
                  <a:cubicBezTo>
                    <a:pt x="272" y="193"/>
                    <a:pt x="261" y="334"/>
                    <a:pt x="161" y="383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1" name="Freeform 123"/>
            <p:cNvSpPr>
              <a:spLocks/>
            </p:cNvSpPr>
            <p:nvPr/>
          </p:nvSpPr>
          <p:spPr bwMode="auto">
            <a:xfrm>
              <a:off x="2416" y="802"/>
              <a:ext cx="134" cy="223"/>
            </a:xfrm>
            <a:custGeom>
              <a:avLst/>
              <a:gdLst>
                <a:gd name="T0" fmla="*/ 375 w 83"/>
                <a:gd name="T1" fmla="*/ 51973 h 129"/>
                <a:gd name="T2" fmla="*/ 16101 w 83"/>
                <a:gd name="T3" fmla="*/ 0 h 129"/>
                <a:gd name="T4" fmla="*/ 375 w 83"/>
                <a:gd name="T5" fmla="*/ 51973 h 129"/>
                <a:gd name="T6" fmla="*/ 0 60000 65536"/>
                <a:gd name="T7" fmla="*/ 0 60000 65536"/>
                <a:gd name="T8" fmla="*/ 0 60000 65536"/>
                <a:gd name="T9" fmla="*/ 0 w 83"/>
                <a:gd name="T10" fmla="*/ 0 h 129"/>
                <a:gd name="T11" fmla="*/ 83 w 83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29">
                  <a:moveTo>
                    <a:pt x="2" y="126"/>
                  </a:moveTo>
                  <a:cubicBezTo>
                    <a:pt x="0" y="129"/>
                    <a:pt x="50" y="2"/>
                    <a:pt x="83" y="0"/>
                  </a:cubicBezTo>
                  <a:cubicBezTo>
                    <a:pt x="83" y="0"/>
                    <a:pt x="12" y="114"/>
                    <a:pt x="2" y="126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2" name="Freeform 124"/>
            <p:cNvSpPr>
              <a:spLocks/>
            </p:cNvSpPr>
            <p:nvPr/>
          </p:nvSpPr>
          <p:spPr bwMode="auto">
            <a:xfrm>
              <a:off x="2471" y="855"/>
              <a:ext cx="102" cy="173"/>
            </a:xfrm>
            <a:custGeom>
              <a:avLst/>
              <a:gdLst>
                <a:gd name="T0" fmla="*/ 12596 w 63"/>
                <a:gd name="T1" fmla="*/ 0 h 100"/>
                <a:gd name="T2" fmla="*/ 0 w 63"/>
                <a:gd name="T3" fmla="*/ 41463 h 100"/>
                <a:gd name="T4" fmla="*/ 12596 w 63"/>
                <a:gd name="T5" fmla="*/ 0 h 100"/>
                <a:gd name="T6" fmla="*/ 0 60000 65536"/>
                <a:gd name="T7" fmla="*/ 0 60000 65536"/>
                <a:gd name="T8" fmla="*/ 0 60000 65536"/>
                <a:gd name="T9" fmla="*/ 0 w 63"/>
                <a:gd name="T10" fmla="*/ 0 h 100"/>
                <a:gd name="T11" fmla="*/ 63 w 6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100">
                  <a:moveTo>
                    <a:pt x="63" y="0"/>
                  </a:moveTo>
                  <a:cubicBezTo>
                    <a:pt x="63" y="0"/>
                    <a:pt x="2" y="81"/>
                    <a:pt x="0" y="100"/>
                  </a:cubicBezTo>
                  <a:cubicBezTo>
                    <a:pt x="0" y="100"/>
                    <a:pt x="58" y="15"/>
                    <a:pt x="63" y="0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3" name="Freeform 125"/>
            <p:cNvSpPr>
              <a:spLocks/>
            </p:cNvSpPr>
            <p:nvPr/>
          </p:nvSpPr>
          <p:spPr bwMode="auto">
            <a:xfrm>
              <a:off x="2495" y="938"/>
              <a:ext cx="104" cy="121"/>
            </a:xfrm>
            <a:custGeom>
              <a:avLst/>
              <a:gdLst>
                <a:gd name="T0" fmla="*/ 13375 w 64"/>
                <a:gd name="T1" fmla="*/ 0 h 70"/>
                <a:gd name="T2" fmla="*/ 0 w 64"/>
                <a:gd name="T3" fmla="*/ 28782 h 70"/>
                <a:gd name="T4" fmla="*/ 13375 w 64"/>
                <a:gd name="T5" fmla="*/ 0 h 70"/>
                <a:gd name="T6" fmla="*/ 0 60000 65536"/>
                <a:gd name="T7" fmla="*/ 0 60000 65536"/>
                <a:gd name="T8" fmla="*/ 0 60000 65536"/>
                <a:gd name="T9" fmla="*/ 0 w 64"/>
                <a:gd name="T10" fmla="*/ 0 h 70"/>
                <a:gd name="T11" fmla="*/ 64 w 64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70">
                  <a:moveTo>
                    <a:pt x="64" y="0"/>
                  </a:moveTo>
                  <a:cubicBezTo>
                    <a:pt x="64" y="0"/>
                    <a:pt x="5" y="45"/>
                    <a:pt x="0" y="70"/>
                  </a:cubicBezTo>
                  <a:cubicBezTo>
                    <a:pt x="0" y="70"/>
                    <a:pt x="62" y="10"/>
                    <a:pt x="64" y="0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4" name="Freeform 126"/>
            <p:cNvSpPr>
              <a:spLocks/>
            </p:cNvSpPr>
            <p:nvPr/>
          </p:nvSpPr>
          <p:spPr bwMode="auto">
            <a:xfrm>
              <a:off x="2596" y="999"/>
              <a:ext cx="178" cy="134"/>
            </a:xfrm>
            <a:custGeom>
              <a:avLst/>
              <a:gdLst>
                <a:gd name="T0" fmla="*/ 0 w 110"/>
                <a:gd name="T1" fmla="*/ 29971 h 78"/>
                <a:gd name="T2" fmla="*/ 21899 w 110"/>
                <a:gd name="T3" fmla="*/ 0 h 78"/>
                <a:gd name="T4" fmla="*/ 0 w 110"/>
                <a:gd name="T5" fmla="*/ 29971 h 78"/>
                <a:gd name="T6" fmla="*/ 0 60000 65536"/>
                <a:gd name="T7" fmla="*/ 0 60000 65536"/>
                <a:gd name="T8" fmla="*/ 0 60000 65536"/>
                <a:gd name="T9" fmla="*/ 0 w 110"/>
                <a:gd name="T10" fmla="*/ 0 h 78"/>
                <a:gd name="T11" fmla="*/ 110 w 110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78">
                  <a:moveTo>
                    <a:pt x="0" y="78"/>
                  </a:moveTo>
                  <a:cubicBezTo>
                    <a:pt x="0" y="78"/>
                    <a:pt x="73" y="0"/>
                    <a:pt x="110" y="0"/>
                  </a:cubicBezTo>
                  <a:cubicBezTo>
                    <a:pt x="110" y="0"/>
                    <a:pt x="19" y="73"/>
                    <a:pt x="0" y="78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5" name="Freeform 127"/>
            <p:cNvSpPr>
              <a:spLocks/>
            </p:cNvSpPr>
            <p:nvPr/>
          </p:nvSpPr>
          <p:spPr bwMode="auto">
            <a:xfrm>
              <a:off x="1362" y="2290"/>
              <a:ext cx="639" cy="420"/>
            </a:xfrm>
            <a:custGeom>
              <a:avLst/>
              <a:gdLst>
                <a:gd name="T0" fmla="*/ 0 w 394"/>
                <a:gd name="T1" fmla="*/ 99951 h 243"/>
                <a:gd name="T2" fmla="*/ 25335 w 394"/>
                <a:gd name="T3" fmla="*/ 75730 h 243"/>
                <a:gd name="T4" fmla="*/ 56140 w 394"/>
                <a:gd name="T5" fmla="*/ 41186 h 243"/>
                <a:gd name="T6" fmla="*/ 80422 w 394"/>
                <a:gd name="T7" fmla="*/ 0 h 243"/>
                <a:gd name="T8" fmla="*/ 57434 w 394"/>
                <a:gd name="T9" fmla="*/ 43518 h 243"/>
                <a:gd name="T10" fmla="*/ 29809 w 394"/>
                <a:gd name="T11" fmla="*/ 73500 h 243"/>
                <a:gd name="T12" fmla="*/ 0 w 394"/>
                <a:gd name="T13" fmla="*/ 99951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4"/>
                <a:gd name="T22" fmla="*/ 0 h 243"/>
                <a:gd name="T23" fmla="*/ 394 w 394"/>
                <a:gd name="T24" fmla="*/ 243 h 2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4" h="243">
                  <a:moveTo>
                    <a:pt x="0" y="243"/>
                  </a:moveTo>
                  <a:cubicBezTo>
                    <a:pt x="0" y="243"/>
                    <a:pt x="101" y="213"/>
                    <a:pt x="124" y="184"/>
                  </a:cubicBezTo>
                  <a:cubicBezTo>
                    <a:pt x="148" y="155"/>
                    <a:pt x="242" y="140"/>
                    <a:pt x="275" y="100"/>
                  </a:cubicBezTo>
                  <a:cubicBezTo>
                    <a:pt x="308" y="60"/>
                    <a:pt x="394" y="0"/>
                    <a:pt x="394" y="0"/>
                  </a:cubicBezTo>
                  <a:cubicBezTo>
                    <a:pt x="394" y="0"/>
                    <a:pt x="307" y="80"/>
                    <a:pt x="281" y="106"/>
                  </a:cubicBezTo>
                  <a:cubicBezTo>
                    <a:pt x="256" y="132"/>
                    <a:pt x="169" y="167"/>
                    <a:pt x="146" y="179"/>
                  </a:cubicBezTo>
                  <a:cubicBezTo>
                    <a:pt x="123" y="192"/>
                    <a:pt x="27" y="241"/>
                    <a:pt x="0" y="243"/>
                  </a:cubicBezTo>
                  <a:close/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6" name="Freeform 128"/>
            <p:cNvSpPr>
              <a:spLocks/>
            </p:cNvSpPr>
            <p:nvPr/>
          </p:nvSpPr>
          <p:spPr bwMode="auto">
            <a:xfrm>
              <a:off x="440" y="2679"/>
              <a:ext cx="187" cy="202"/>
            </a:xfrm>
            <a:custGeom>
              <a:avLst/>
              <a:gdLst>
                <a:gd name="T0" fmla="*/ 1259 w 115"/>
                <a:gd name="T1" fmla="*/ 47598 h 117"/>
                <a:gd name="T2" fmla="*/ 10516 w 115"/>
                <a:gd name="T3" fmla="*/ 24544 h 117"/>
                <a:gd name="T4" fmla="*/ 24152 w 115"/>
                <a:gd name="T5" fmla="*/ 0 h 117"/>
                <a:gd name="T6" fmla="*/ 10516 w 115"/>
                <a:gd name="T7" fmla="*/ 19128 h 117"/>
                <a:gd name="T8" fmla="*/ 1259 w 115"/>
                <a:gd name="T9" fmla="*/ 47598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17"/>
                <a:gd name="T17" fmla="*/ 115 w 11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17">
                  <a:moveTo>
                    <a:pt x="6" y="117"/>
                  </a:moveTo>
                  <a:cubicBezTo>
                    <a:pt x="6" y="117"/>
                    <a:pt x="6" y="80"/>
                    <a:pt x="50" y="60"/>
                  </a:cubicBezTo>
                  <a:cubicBezTo>
                    <a:pt x="94" y="39"/>
                    <a:pt x="115" y="0"/>
                    <a:pt x="115" y="0"/>
                  </a:cubicBezTo>
                  <a:cubicBezTo>
                    <a:pt x="115" y="0"/>
                    <a:pt x="76" y="41"/>
                    <a:pt x="50" y="47"/>
                  </a:cubicBezTo>
                  <a:cubicBezTo>
                    <a:pt x="24" y="54"/>
                    <a:pt x="0" y="92"/>
                    <a:pt x="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7" name="Freeform 129"/>
            <p:cNvSpPr>
              <a:spLocks/>
            </p:cNvSpPr>
            <p:nvPr/>
          </p:nvSpPr>
          <p:spPr bwMode="auto">
            <a:xfrm>
              <a:off x="518" y="2478"/>
              <a:ext cx="94" cy="78"/>
            </a:xfrm>
            <a:custGeom>
              <a:avLst/>
              <a:gdLst>
                <a:gd name="T0" fmla="*/ 3992 w 58"/>
                <a:gd name="T1" fmla="*/ 0 h 45"/>
                <a:gd name="T2" fmla="*/ 11727 w 58"/>
                <a:gd name="T3" fmla="*/ 19091 h 45"/>
                <a:gd name="T4" fmla="*/ 3992 w 58"/>
                <a:gd name="T5" fmla="*/ 0 h 45"/>
                <a:gd name="T6" fmla="*/ 0 60000 65536"/>
                <a:gd name="T7" fmla="*/ 0 60000 65536"/>
                <a:gd name="T8" fmla="*/ 0 60000 65536"/>
                <a:gd name="T9" fmla="*/ 0 w 58"/>
                <a:gd name="T10" fmla="*/ 0 h 45"/>
                <a:gd name="T11" fmla="*/ 58 w 5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45">
                  <a:moveTo>
                    <a:pt x="20" y="0"/>
                  </a:moveTo>
                  <a:cubicBezTo>
                    <a:pt x="20" y="0"/>
                    <a:pt x="0" y="32"/>
                    <a:pt x="58" y="45"/>
                  </a:cubicBezTo>
                  <a:cubicBezTo>
                    <a:pt x="58" y="45"/>
                    <a:pt x="11" y="29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88" name="Oval 130"/>
            <p:cNvSpPr>
              <a:spLocks noChangeArrowheads="1"/>
            </p:cNvSpPr>
            <p:nvPr/>
          </p:nvSpPr>
          <p:spPr bwMode="auto">
            <a:xfrm>
              <a:off x="630" y="2495"/>
              <a:ext cx="104" cy="56"/>
            </a:xfrm>
            <a:prstGeom prst="ellipse">
              <a:avLst/>
            </a:prstGeom>
            <a:solidFill>
              <a:srgbClr val="E1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7089" name="Freeform 131"/>
            <p:cNvSpPr>
              <a:spLocks/>
            </p:cNvSpPr>
            <p:nvPr/>
          </p:nvSpPr>
          <p:spPr bwMode="auto">
            <a:xfrm>
              <a:off x="987" y="1987"/>
              <a:ext cx="403" cy="332"/>
            </a:xfrm>
            <a:custGeom>
              <a:avLst/>
              <a:gdLst>
                <a:gd name="T0" fmla="*/ 0 w 249"/>
                <a:gd name="T1" fmla="*/ 2227 h 192"/>
                <a:gd name="T2" fmla="*/ 9594 w 249"/>
                <a:gd name="T3" fmla="*/ 11515 h 192"/>
                <a:gd name="T4" fmla="*/ 15384 w 249"/>
                <a:gd name="T5" fmla="*/ 14074 h 192"/>
                <a:gd name="T6" fmla="*/ 19104 w 249"/>
                <a:gd name="T7" fmla="*/ 23897 h 192"/>
                <a:gd name="T8" fmla="*/ 22774 w 249"/>
                <a:gd name="T9" fmla="*/ 20606 h 192"/>
                <a:gd name="T10" fmla="*/ 27488 w 249"/>
                <a:gd name="T11" fmla="*/ 22000 h 192"/>
                <a:gd name="T12" fmla="*/ 29697 w 249"/>
                <a:gd name="T13" fmla="*/ 32773 h 192"/>
                <a:gd name="T14" fmla="*/ 35260 w 249"/>
                <a:gd name="T15" fmla="*/ 33027 h 192"/>
                <a:gd name="T16" fmla="*/ 36859 w 249"/>
                <a:gd name="T17" fmla="*/ 44184 h 192"/>
                <a:gd name="T18" fmla="*/ 39454 w 249"/>
                <a:gd name="T19" fmla="*/ 44692 h 192"/>
                <a:gd name="T20" fmla="*/ 41519 w 249"/>
                <a:gd name="T21" fmla="*/ 52095 h 192"/>
                <a:gd name="T22" fmla="*/ 41519 w 249"/>
                <a:gd name="T23" fmla="*/ 56670 h 192"/>
                <a:gd name="T24" fmla="*/ 44256 w 249"/>
                <a:gd name="T25" fmla="*/ 59533 h 192"/>
                <a:gd name="T26" fmla="*/ 46708 w 249"/>
                <a:gd name="T27" fmla="*/ 70170 h 192"/>
                <a:gd name="T28" fmla="*/ 48305 w 249"/>
                <a:gd name="T29" fmla="*/ 79372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9"/>
                <a:gd name="T46" fmla="*/ 0 h 192"/>
                <a:gd name="T47" fmla="*/ 249 w 249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9" h="192">
                  <a:moveTo>
                    <a:pt x="0" y="5"/>
                  </a:moveTo>
                  <a:cubicBezTo>
                    <a:pt x="18" y="6"/>
                    <a:pt x="49" y="0"/>
                    <a:pt x="48" y="28"/>
                  </a:cubicBezTo>
                  <a:cubicBezTo>
                    <a:pt x="58" y="31"/>
                    <a:pt x="67" y="28"/>
                    <a:pt x="77" y="34"/>
                  </a:cubicBezTo>
                  <a:cubicBezTo>
                    <a:pt x="84" y="38"/>
                    <a:pt x="89" y="56"/>
                    <a:pt x="96" y="58"/>
                  </a:cubicBezTo>
                  <a:cubicBezTo>
                    <a:pt x="101" y="59"/>
                    <a:pt x="110" y="51"/>
                    <a:pt x="114" y="50"/>
                  </a:cubicBezTo>
                  <a:cubicBezTo>
                    <a:pt x="122" y="48"/>
                    <a:pt x="131" y="49"/>
                    <a:pt x="138" y="53"/>
                  </a:cubicBezTo>
                  <a:cubicBezTo>
                    <a:pt x="151" y="58"/>
                    <a:pt x="149" y="67"/>
                    <a:pt x="149" y="79"/>
                  </a:cubicBezTo>
                  <a:cubicBezTo>
                    <a:pt x="159" y="80"/>
                    <a:pt x="167" y="73"/>
                    <a:pt x="177" y="80"/>
                  </a:cubicBezTo>
                  <a:cubicBezTo>
                    <a:pt x="187" y="86"/>
                    <a:pt x="187" y="97"/>
                    <a:pt x="185" y="107"/>
                  </a:cubicBezTo>
                  <a:cubicBezTo>
                    <a:pt x="189" y="109"/>
                    <a:pt x="193" y="107"/>
                    <a:pt x="198" y="108"/>
                  </a:cubicBezTo>
                  <a:cubicBezTo>
                    <a:pt x="207" y="110"/>
                    <a:pt x="208" y="116"/>
                    <a:pt x="208" y="126"/>
                  </a:cubicBezTo>
                  <a:cubicBezTo>
                    <a:pt x="208" y="129"/>
                    <a:pt x="206" y="135"/>
                    <a:pt x="208" y="137"/>
                  </a:cubicBezTo>
                  <a:cubicBezTo>
                    <a:pt x="211" y="140"/>
                    <a:pt x="218" y="140"/>
                    <a:pt x="222" y="144"/>
                  </a:cubicBezTo>
                  <a:cubicBezTo>
                    <a:pt x="229" y="151"/>
                    <a:pt x="229" y="163"/>
                    <a:pt x="234" y="170"/>
                  </a:cubicBezTo>
                  <a:cubicBezTo>
                    <a:pt x="237" y="176"/>
                    <a:pt x="249" y="185"/>
                    <a:pt x="242" y="192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0" name="Freeform 132"/>
            <p:cNvSpPr>
              <a:spLocks/>
            </p:cNvSpPr>
            <p:nvPr/>
          </p:nvSpPr>
          <p:spPr bwMode="auto">
            <a:xfrm>
              <a:off x="1362" y="2106"/>
              <a:ext cx="187" cy="282"/>
            </a:xfrm>
            <a:custGeom>
              <a:avLst/>
              <a:gdLst>
                <a:gd name="T0" fmla="*/ 0 w 115"/>
                <a:gd name="T1" fmla="*/ 3865 h 163"/>
                <a:gd name="T2" fmla="*/ 4699 w 115"/>
                <a:gd name="T3" fmla="*/ 7938 h 163"/>
                <a:gd name="T4" fmla="*/ 5706 w 115"/>
                <a:gd name="T5" fmla="*/ 17731 h 163"/>
                <a:gd name="T6" fmla="*/ 13199 w 115"/>
                <a:gd name="T7" fmla="*/ 20356 h 163"/>
                <a:gd name="T8" fmla="*/ 14853 w 115"/>
                <a:gd name="T9" fmla="*/ 31548 h 163"/>
                <a:gd name="T10" fmla="*/ 21082 w 115"/>
                <a:gd name="T11" fmla="*/ 37805 h 163"/>
                <a:gd name="T12" fmla="*/ 20842 w 115"/>
                <a:gd name="T13" fmla="*/ 47345 h 163"/>
                <a:gd name="T14" fmla="*/ 24152 w 115"/>
                <a:gd name="T15" fmla="*/ 55724 h 163"/>
                <a:gd name="T16" fmla="*/ 22477 w 115"/>
                <a:gd name="T17" fmla="*/ 67725 h 163"/>
                <a:gd name="T18" fmla="*/ 22477 w 115"/>
                <a:gd name="T19" fmla="*/ 67171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163"/>
                <a:gd name="T32" fmla="*/ 115 w 115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163">
                  <a:moveTo>
                    <a:pt x="0" y="9"/>
                  </a:moveTo>
                  <a:cubicBezTo>
                    <a:pt x="8" y="0"/>
                    <a:pt x="19" y="11"/>
                    <a:pt x="22" y="19"/>
                  </a:cubicBezTo>
                  <a:cubicBezTo>
                    <a:pt x="25" y="25"/>
                    <a:pt x="22" y="39"/>
                    <a:pt x="27" y="43"/>
                  </a:cubicBezTo>
                  <a:cubicBezTo>
                    <a:pt x="35" y="50"/>
                    <a:pt x="54" y="44"/>
                    <a:pt x="63" y="49"/>
                  </a:cubicBezTo>
                  <a:cubicBezTo>
                    <a:pt x="73" y="55"/>
                    <a:pt x="73" y="66"/>
                    <a:pt x="71" y="76"/>
                  </a:cubicBezTo>
                  <a:cubicBezTo>
                    <a:pt x="82" y="79"/>
                    <a:pt x="94" y="81"/>
                    <a:pt x="100" y="91"/>
                  </a:cubicBezTo>
                  <a:cubicBezTo>
                    <a:pt x="105" y="101"/>
                    <a:pt x="95" y="106"/>
                    <a:pt x="99" y="114"/>
                  </a:cubicBezTo>
                  <a:cubicBezTo>
                    <a:pt x="103" y="123"/>
                    <a:pt x="115" y="120"/>
                    <a:pt x="115" y="134"/>
                  </a:cubicBezTo>
                  <a:cubicBezTo>
                    <a:pt x="115" y="143"/>
                    <a:pt x="111" y="156"/>
                    <a:pt x="107" y="163"/>
                  </a:cubicBezTo>
                  <a:cubicBezTo>
                    <a:pt x="106" y="163"/>
                    <a:pt x="107" y="163"/>
                    <a:pt x="107" y="162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1" name="Freeform 133"/>
            <p:cNvSpPr>
              <a:spLocks/>
            </p:cNvSpPr>
            <p:nvPr/>
          </p:nvSpPr>
          <p:spPr bwMode="auto">
            <a:xfrm>
              <a:off x="1197" y="1896"/>
              <a:ext cx="271" cy="131"/>
            </a:xfrm>
            <a:custGeom>
              <a:avLst/>
              <a:gdLst>
                <a:gd name="T0" fmla="*/ 0 w 167"/>
                <a:gd name="T1" fmla="*/ 3197 h 76"/>
                <a:gd name="T2" fmla="*/ 7560 w 167"/>
                <a:gd name="T3" fmla="*/ 2172 h 76"/>
                <a:gd name="T4" fmla="*/ 9509 w 167"/>
                <a:gd name="T5" fmla="*/ 15942 h 76"/>
                <a:gd name="T6" fmla="*/ 16237 w 167"/>
                <a:gd name="T7" fmla="*/ 11537 h 76"/>
                <a:gd name="T8" fmla="*/ 19908 w 167"/>
                <a:gd name="T9" fmla="*/ 15429 h 76"/>
                <a:gd name="T10" fmla="*/ 20379 w 167"/>
                <a:gd name="T11" fmla="*/ 17981 h 76"/>
                <a:gd name="T12" fmla="*/ 25041 w 167"/>
                <a:gd name="T13" fmla="*/ 17981 h 76"/>
                <a:gd name="T14" fmla="*/ 26454 w 167"/>
                <a:gd name="T15" fmla="*/ 27479 h 76"/>
                <a:gd name="T16" fmla="*/ 33575 w 167"/>
                <a:gd name="T17" fmla="*/ 30364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76"/>
                <a:gd name="T29" fmla="*/ 167 w 167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76">
                  <a:moveTo>
                    <a:pt x="0" y="8"/>
                  </a:moveTo>
                  <a:cubicBezTo>
                    <a:pt x="9" y="0"/>
                    <a:pt x="26" y="1"/>
                    <a:pt x="37" y="5"/>
                  </a:cubicBezTo>
                  <a:cubicBezTo>
                    <a:pt x="56" y="13"/>
                    <a:pt x="45" y="26"/>
                    <a:pt x="46" y="40"/>
                  </a:cubicBezTo>
                  <a:cubicBezTo>
                    <a:pt x="57" y="34"/>
                    <a:pt x="66" y="27"/>
                    <a:pt x="79" y="29"/>
                  </a:cubicBezTo>
                  <a:cubicBezTo>
                    <a:pt x="85" y="31"/>
                    <a:pt x="92" y="35"/>
                    <a:pt x="97" y="39"/>
                  </a:cubicBezTo>
                  <a:cubicBezTo>
                    <a:pt x="98" y="41"/>
                    <a:pt x="98" y="45"/>
                    <a:pt x="99" y="45"/>
                  </a:cubicBezTo>
                  <a:cubicBezTo>
                    <a:pt x="106" y="50"/>
                    <a:pt x="115" y="42"/>
                    <a:pt x="122" y="45"/>
                  </a:cubicBezTo>
                  <a:cubicBezTo>
                    <a:pt x="133" y="49"/>
                    <a:pt x="129" y="60"/>
                    <a:pt x="129" y="69"/>
                  </a:cubicBezTo>
                  <a:cubicBezTo>
                    <a:pt x="137" y="62"/>
                    <a:pt x="167" y="59"/>
                    <a:pt x="163" y="76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2" name="Freeform 134"/>
            <p:cNvSpPr>
              <a:spLocks/>
            </p:cNvSpPr>
            <p:nvPr/>
          </p:nvSpPr>
          <p:spPr bwMode="auto">
            <a:xfrm>
              <a:off x="1476" y="1918"/>
              <a:ext cx="120" cy="150"/>
            </a:xfrm>
            <a:custGeom>
              <a:avLst/>
              <a:gdLst>
                <a:gd name="T0" fmla="*/ 0 w 74"/>
                <a:gd name="T1" fmla="*/ 3891 h 87"/>
                <a:gd name="T2" fmla="*/ 4639 w 74"/>
                <a:gd name="T3" fmla="*/ 5176 h 87"/>
                <a:gd name="T4" fmla="*/ 5877 w 74"/>
                <a:gd name="T5" fmla="*/ 18255 h 87"/>
                <a:gd name="T6" fmla="*/ 12717 w 74"/>
                <a:gd name="T7" fmla="*/ 20829 h 87"/>
                <a:gd name="T8" fmla="*/ 13837 w 74"/>
                <a:gd name="T9" fmla="*/ 29897 h 87"/>
                <a:gd name="T10" fmla="*/ 14716 w 74"/>
                <a:gd name="T11" fmla="*/ 34902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7"/>
                <a:gd name="T20" fmla="*/ 74 w 74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7">
                  <a:moveTo>
                    <a:pt x="0" y="10"/>
                  </a:moveTo>
                  <a:cubicBezTo>
                    <a:pt x="5" y="0"/>
                    <a:pt x="18" y="6"/>
                    <a:pt x="23" y="13"/>
                  </a:cubicBezTo>
                  <a:cubicBezTo>
                    <a:pt x="31" y="22"/>
                    <a:pt x="31" y="34"/>
                    <a:pt x="29" y="46"/>
                  </a:cubicBezTo>
                  <a:cubicBezTo>
                    <a:pt x="39" y="47"/>
                    <a:pt x="53" y="47"/>
                    <a:pt x="62" y="52"/>
                  </a:cubicBezTo>
                  <a:cubicBezTo>
                    <a:pt x="72" y="58"/>
                    <a:pt x="69" y="65"/>
                    <a:pt x="68" y="75"/>
                  </a:cubicBezTo>
                  <a:cubicBezTo>
                    <a:pt x="73" y="77"/>
                    <a:pt x="74" y="83"/>
                    <a:pt x="72" y="87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3" name="Freeform 135"/>
            <p:cNvSpPr>
              <a:spLocks/>
            </p:cNvSpPr>
            <p:nvPr/>
          </p:nvSpPr>
          <p:spPr bwMode="auto">
            <a:xfrm>
              <a:off x="1350" y="1745"/>
              <a:ext cx="249" cy="123"/>
            </a:xfrm>
            <a:custGeom>
              <a:avLst/>
              <a:gdLst>
                <a:gd name="T0" fmla="*/ 0 w 154"/>
                <a:gd name="T1" fmla="*/ 6323 h 71"/>
                <a:gd name="T2" fmla="*/ 14668 w 154"/>
                <a:gd name="T3" fmla="*/ 16539 h 71"/>
                <a:gd name="T4" fmla="*/ 24386 w 154"/>
                <a:gd name="T5" fmla="*/ 21362 h 71"/>
                <a:gd name="T6" fmla="*/ 30446 w 154"/>
                <a:gd name="T7" fmla="*/ 2993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71"/>
                <a:gd name="T14" fmla="*/ 154 w 15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71">
                  <a:moveTo>
                    <a:pt x="0" y="15"/>
                  </a:moveTo>
                  <a:cubicBezTo>
                    <a:pt x="20" y="15"/>
                    <a:pt x="79" y="0"/>
                    <a:pt x="74" y="39"/>
                  </a:cubicBezTo>
                  <a:cubicBezTo>
                    <a:pt x="102" y="30"/>
                    <a:pt x="105" y="38"/>
                    <a:pt x="124" y="51"/>
                  </a:cubicBezTo>
                  <a:cubicBezTo>
                    <a:pt x="134" y="58"/>
                    <a:pt x="146" y="59"/>
                    <a:pt x="154" y="71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4" name="Freeform 136"/>
            <p:cNvSpPr>
              <a:spLocks/>
            </p:cNvSpPr>
            <p:nvPr/>
          </p:nvSpPr>
          <p:spPr bwMode="auto">
            <a:xfrm>
              <a:off x="1738" y="1890"/>
              <a:ext cx="140" cy="161"/>
            </a:xfrm>
            <a:custGeom>
              <a:avLst/>
              <a:gdLst>
                <a:gd name="T0" fmla="*/ 0 w 86"/>
                <a:gd name="T1" fmla="*/ 5550 h 93"/>
                <a:gd name="T2" fmla="*/ 6811 w 86"/>
                <a:gd name="T3" fmla="*/ 6300 h 93"/>
                <a:gd name="T4" fmla="*/ 7234 w 86"/>
                <a:gd name="T5" fmla="*/ 21204 h 93"/>
                <a:gd name="T6" fmla="*/ 15240 w 86"/>
                <a:gd name="T7" fmla="*/ 38955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93"/>
                <a:gd name="T14" fmla="*/ 86 w 86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93">
                  <a:moveTo>
                    <a:pt x="0" y="13"/>
                  </a:moveTo>
                  <a:cubicBezTo>
                    <a:pt x="7" y="0"/>
                    <a:pt x="24" y="4"/>
                    <a:pt x="32" y="15"/>
                  </a:cubicBezTo>
                  <a:cubicBezTo>
                    <a:pt x="39" y="24"/>
                    <a:pt x="38" y="41"/>
                    <a:pt x="34" y="51"/>
                  </a:cubicBezTo>
                  <a:cubicBezTo>
                    <a:pt x="50" y="59"/>
                    <a:pt x="86" y="66"/>
                    <a:pt x="72" y="93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5" name="Freeform 137"/>
            <p:cNvSpPr>
              <a:spLocks/>
            </p:cNvSpPr>
            <p:nvPr/>
          </p:nvSpPr>
          <p:spPr bwMode="auto">
            <a:xfrm>
              <a:off x="2050" y="1445"/>
              <a:ext cx="153" cy="157"/>
            </a:xfrm>
            <a:custGeom>
              <a:avLst/>
              <a:gdLst>
                <a:gd name="T0" fmla="*/ 0 w 95"/>
                <a:gd name="T1" fmla="*/ 5203 h 91"/>
                <a:gd name="T2" fmla="*/ 8322 w 95"/>
                <a:gd name="T3" fmla="*/ 20972 h 91"/>
                <a:gd name="T4" fmla="*/ 16331 w 95"/>
                <a:gd name="T5" fmla="*/ 36719 h 91"/>
                <a:gd name="T6" fmla="*/ 0 60000 65536"/>
                <a:gd name="T7" fmla="*/ 0 60000 65536"/>
                <a:gd name="T8" fmla="*/ 0 60000 65536"/>
                <a:gd name="T9" fmla="*/ 0 w 95"/>
                <a:gd name="T10" fmla="*/ 0 h 91"/>
                <a:gd name="T11" fmla="*/ 95 w 95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" h="91">
                  <a:moveTo>
                    <a:pt x="0" y="13"/>
                  </a:moveTo>
                  <a:cubicBezTo>
                    <a:pt x="28" y="0"/>
                    <a:pt x="70" y="19"/>
                    <a:pt x="44" y="52"/>
                  </a:cubicBezTo>
                  <a:cubicBezTo>
                    <a:pt x="76" y="46"/>
                    <a:pt x="95" y="54"/>
                    <a:pt x="86" y="91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6" name="Freeform 138"/>
            <p:cNvSpPr>
              <a:spLocks/>
            </p:cNvSpPr>
            <p:nvPr/>
          </p:nvSpPr>
          <p:spPr bwMode="auto">
            <a:xfrm>
              <a:off x="2241" y="1434"/>
              <a:ext cx="78" cy="71"/>
            </a:xfrm>
            <a:custGeom>
              <a:avLst/>
              <a:gdLst>
                <a:gd name="T0" fmla="*/ 0 w 48"/>
                <a:gd name="T1" fmla="*/ 6303 h 41"/>
                <a:gd name="T2" fmla="*/ 5398 w 48"/>
                <a:gd name="T3" fmla="*/ 13152 h 41"/>
                <a:gd name="T4" fmla="*/ 10018 w 48"/>
                <a:gd name="T5" fmla="*/ 17241 h 41"/>
                <a:gd name="T6" fmla="*/ 0 60000 65536"/>
                <a:gd name="T7" fmla="*/ 0 60000 65536"/>
                <a:gd name="T8" fmla="*/ 0 60000 65536"/>
                <a:gd name="T9" fmla="*/ 0 w 48"/>
                <a:gd name="T10" fmla="*/ 0 h 41"/>
                <a:gd name="T11" fmla="*/ 48 w 48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1">
                  <a:moveTo>
                    <a:pt x="0" y="15"/>
                  </a:moveTo>
                  <a:cubicBezTo>
                    <a:pt x="16" y="0"/>
                    <a:pt x="29" y="12"/>
                    <a:pt x="26" y="31"/>
                  </a:cubicBezTo>
                  <a:cubicBezTo>
                    <a:pt x="36" y="27"/>
                    <a:pt x="46" y="31"/>
                    <a:pt x="48" y="41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7" name="Freeform 139"/>
            <p:cNvSpPr>
              <a:spLocks/>
            </p:cNvSpPr>
            <p:nvPr/>
          </p:nvSpPr>
          <p:spPr bwMode="auto">
            <a:xfrm>
              <a:off x="1664" y="1737"/>
              <a:ext cx="230" cy="145"/>
            </a:xfrm>
            <a:custGeom>
              <a:avLst/>
              <a:gdLst>
                <a:gd name="T0" fmla="*/ 0 w 142"/>
                <a:gd name="T1" fmla="*/ 735 h 84"/>
                <a:gd name="T2" fmla="*/ 8419 w 142"/>
                <a:gd name="T3" fmla="*/ 4892 h 84"/>
                <a:gd name="T4" fmla="*/ 15258 w 142"/>
                <a:gd name="T5" fmla="*/ 13889 h 84"/>
                <a:gd name="T6" fmla="*/ 22086 w 142"/>
                <a:gd name="T7" fmla="*/ 23022 h 84"/>
                <a:gd name="T8" fmla="*/ 27846 w 142"/>
                <a:gd name="T9" fmla="*/ 34068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4"/>
                <a:gd name="T17" fmla="*/ 142 w 14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4">
                  <a:moveTo>
                    <a:pt x="0" y="2"/>
                  </a:moveTo>
                  <a:cubicBezTo>
                    <a:pt x="12" y="7"/>
                    <a:pt x="30" y="0"/>
                    <a:pt x="42" y="12"/>
                  </a:cubicBezTo>
                  <a:cubicBezTo>
                    <a:pt x="60" y="28"/>
                    <a:pt x="49" y="29"/>
                    <a:pt x="76" y="34"/>
                  </a:cubicBezTo>
                  <a:cubicBezTo>
                    <a:pt x="95" y="38"/>
                    <a:pt x="95" y="47"/>
                    <a:pt x="110" y="57"/>
                  </a:cubicBezTo>
                  <a:cubicBezTo>
                    <a:pt x="123" y="64"/>
                    <a:pt x="142" y="60"/>
                    <a:pt x="138" y="84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8" name="Freeform 140"/>
            <p:cNvSpPr>
              <a:spLocks/>
            </p:cNvSpPr>
            <p:nvPr/>
          </p:nvSpPr>
          <p:spPr bwMode="auto">
            <a:xfrm>
              <a:off x="2283" y="1242"/>
              <a:ext cx="120" cy="128"/>
            </a:xfrm>
            <a:custGeom>
              <a:avLst/>
              <a:gdLst>
                <a:gd name="T0" fmla="*/ 0 w 74"/>
                <a:gd name="T1" fmla="*/ 10858 h 74"/>
                <a:gd name="T2" fmla="*/ 6516 w 74"/>
                <a:gd name="T3" fmla="*/ 20328 h 74"/>
                <a:gd name="T4" fmla="*/ 15097 w 74"/>
                <a:gd name="T5" fmla="*/ 30616 h 74"/>
                <a:gd name="T6" fmla="*/ 0 60000 65536"/>
                <a:gd name="T7" fmla="*/ 0 60000 65536"/>
                <a:gd name="T8" fmla="*/ 0 60000 65536"/>
                <a:gd name="T9" fmla="*/ 0 w 74"/>
                <a:gd name="T10" fmla="*/ 0 h 74"/>
                <a:gd name="T11" fmla="*/ 74 w 74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74">
                  <a:moveTo>
                    <a:pt x="0" y="26"/>
                  </a:moveTo>
                  <a:cubicBezTo>
                    <a:pt x="1" y="0"/>
                    <a:pt x="32" y="32"/>
                    <a:pt x="32" y="49"/>
                  </a:cubicBezTo>
                  <a:cubicBezTo>
                    <a:pt x="46" y="33"/>
                    <a:pt x="74" y="58"/>
                    <a:pt x="74" y="74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99" name="Freeform 141"/>
            <p:cNvSpPr>
              <a:spLocks/>
            </p:cNvSpPr>
            <p:nvPr/>
          </p:nvSpPr>
          <p:spPr bwMode="auto">
            <a:xfrm>
              <a:off x="640" y="1861"/>
              <a:ext cx="496" cy="379"/>
            </a:xfrm>
            <a:custGeom>
              <a:avLst/>
              <a:gdLst>
                <a:gd name="T0" fmla="*/ 1611 w 306"/>
                <a:gd name="T1" fmla="*/ 86111 h 219"/>
                <a:gd name="T2" fmla="*/ 5459 w 306"/>
                <a:gd name="T3" fmla="*/ 75859 h 219"/>
                <a:gd name="T4" fmla="*/ 11119 w 306"/>
                <a:gd name="T5" fmla="*/ 61216 h 219"/>
                <a:gd name="T6" fmla="*/ 23160 w 306"/>
                <a:gd name="T7" fmla="*/ 35889 h 219"/>
                <a:gd name="T8" fmla="*/ 39542 w 306"/>
                <a:gd name="T9" fmla="*/ 19230 h 219"/>
                <a:gd name="T10" fmla="*/ 62079 w 306"/>
                <a:gd name="T11" fmla="*/ 0 h 219"/>
                <a:gd name="T12" fmla="*/ 51360 w 306"/>
                <a:gd name="T13" fmla="*/ 12536 h 219"/>
                <a:gd name="T14" fmla="*/ 36688 w 306"/>
                <a:gd name="T15" fmla="*/ 28387 h 219"/>
                <a:gd name="T16" fmla="*/ 25790 w 306"/>
                <a:gd name="T17" fmla="*/ 40537 h 219"/>
                <a:gd name="T18" fmla="*/ 18023 w 306"/>
                <a:gd name="T19" fmla="*/ 55419 h 219"/>
                <a:gd name="T20" fmla="*/ 4467 w 306"/>
                <a:gd name="T21" fmla="*/ 84458 h 219"/>
                <a:gd name="T22" fmla="*/ 0 w 306"/>
                <a:gd name="T23" fmla="*/ 91304 h 219"/>
                <a:gd name="T24" fmla="*/ 1611 w 306"/>
                <a:gd name="T25" fmla="*/ 87118 h 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6"/>
                <a:gd name="T40" fmla="*/ 0 h 219"/>
                <a:gd name="T41" fmla="*/ 306 w 306"/>
                <a:gd name="T42" fmla="*/ 219 h 2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6" h="219">
                  <a:moveTo>
                    <a:pt x="8" y="206"/>
                  </a:moveTo>
                  <a:cubicBezTo>
                    <a:pt x="13" y="197"/>
                    <a:pt x="21" y="191"/>
                    <a:pt x="27" y="182"/>
                  </a:cubicBezTo>
                  <a:cubicBezTo>
                    <a:pt x="35" y="170"/>
                    <a:pt x="45" y="158"/>
                    <a:pt x="55" y="147"/>
                  </a:cubicBezTo>
                  <a:cubicBezTo>
                    <a:pt x="74" y="127"/>
                    <a:pt x="93" y="103"/>
                    <a:pt x="114" y="86"/>
                  </a:cubicBezTo>
                  <a:cubicBezTo>
                    <a:pt x="138" y="67"/>
                    <a:pt x="167" y="56"/>
                    <a:pt x="195" y="46"/>
                  </a:cubicBezTo>
                  <a:cubicBezTo>
                    <a:pt x="233" y="33"/>
                    <a:pt x="269" y="15"/>
                    <a:pt x="306" y="0"/>
                  </a:cubicBezTo>
                  <a:cubicBezTo>
                    <a:pt x="287" y="7"/>
                    <a:pt x="271" y="20"/>
                    <a:pt x="253" y="30"/>
                  </a:cubicBezTo>
                  <a:cubicBezTo>
                    <a:pt x="230" y="44"/>
                    <a:pt x="206" y="56"/>
                    <a:pt x="181" y="68"/>
                  </a:cubicBezTo>
                  <a:cubicBezTo>
                    <a:pt x="163" y="77"/>
                    <a:pt x="144" y="85"/>
                    <a:pt x="127" y="97"/>
                  </a:cubicBezTo>
                  <a:cubicBezTo>
                    <a:pt x="112" y="108"/>
                    <a:pt x="102" y="120"/>
                    <a:pt x="89" y="133"/>
                  </a:cubicBezTo>
                  <a:cubicBezTo>
                    <a:pt x="67" y="156"/>
                    <a:pt x="47" y="183"/>
                    <a:pt x="22" y="203"/>
                  </a:cubicBezTo>
                  <a:cubicBezTo>
                    <a:pt x="15" y="209"/>
                    <a:pt x="7" y="214"/>
                    <a:pt x="0" y="219"/>
                  </a:cubicBezTo>
                  <a:cubicBezTo>
                    <a:pt x="3" y="216"/>
                    <a:pt x="5" y="212"/>
                    <a:pt x="8" y="209"/>
                  </a:cubicBezTo>
                </a:path>
              </a:pathLst>
            </a:custGeom>
            <a:solidFill>
              <a:srgbClr val="D1C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0" name="Freeform 142"/>
            <p:cNvSpPr>
              <a:spLocks/>
            </p:cNvSpPr>
            <p:nvPr/>
          </p:nvSpPr>
          <p:spPr bwMode="auto">
            <a:xfrm>
              <a:off x="377" y="771"/>
              <a:ext cx="2450" cy="2378"/>
            </a:xfrm>
            <a:custGeom>
              <a:avLst/>
              <a:gdLst>
                <a:gd name="T0" fmla="*/ 10445 w 1512"/>
                <a:gd name="T1" fmla="*/ 518957 h 1376"/>
                <a:gd name="T2" fmla="*/ 5598 w 1512"/>
                <a:gd name="T3" fmla="*/ 445135 h 1376"/>
                <a:gd name="T4" fmla="*/ 62298 w 1512"/>
                <a:gd name="T5" fmla="*/ 284206 h 1376"/>
                <a:gd name="T6" fmla="*/ 198132 w 1512"/>
                <a:gd name="T7" fmla="*/ 151110 h 1376"/>
                <a:gd name="T8" fmla="*/ 245805 w 1512"/>
                <a:gd name="T9" fmla="*/ 78913 h 1376"/>
                <a:gd name="T10" fmla="*/ 272506 w 1512"/>
                <a:gd name="T11" fmla="*/ 0 h 1376"/>
                <a:gd name="T12" fmla="*/ 283852 w 1512"/>
                <a:gd name="T13" fmla="*/ 46093 h 1376"/>
                <a:gd name="T14" fmla="*/ 305738 w 1512"/>
                <a:gd name="T15" fmla="*/ 50826 h 1376"/>
                <a:gd name="T16" fmla="*/ 283852 w 1512"/>
                <a:gd name="T17" fmla="*/ 95301 h 1376"/>
                <a:gd name="T18" fmla="*/ 260452 w 1512"/>
                <a:gd name="T19" fmla="*/ 146185 h 1376"/>
                <a:gd name="T20" fmla="*/ 242542 w 1512"/>
                <a:gd name="T21" fmla="*/ 271184 h 1376"/>
                <a:gd name="T22" fmla="*/ 174739 w 1512"/>
                <a:gd name="T23" fmla="*/ 415654 h 1376"/>
                <a:gd name="T24" fmla="*/ 81691 w 1512"/>
                <a:gd name="T25" fmla="*/ 504248 h 1376"/>
                <a:gd name="T26" fmla="*/ 10445 w 1512"/>
                <a:gd name="T27" fmla="*/ 518957 h 1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2"/>
                <a:gd name="T43" fmla="*/ 0 h 1376"/>
                <a:gd name="T44" fmla="*/ 1512 w 1512"/>
                <a:gd name="T45" fmla="*/ 1376 h 1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2" h="1376">
                  <a:moveTo>
                    <a:pt x="52" y="1264"/>
                  </a:moveTo>
                  <a:cubicBezTo>
                    <a:pt x="52" y="1264"/>
                    <a:pt x="0" y="1180"/>
                    <a:pt x="28" y="1084"/>
                  </a:cubicBezTo>
                  <a:cubicBezTo>
                    <a:pt x="56" y="988"/>
                    <a:pt x="164" y="768"/>
                    <a:pt x="308" y="692"/>
                  </a:cubicBezTo>
                  <a:cubicBezTo>
                    <a:pt x="452" y="616"/>
                    <a:pt x="828" y="416"/>
                    <a:pt x="980" y="368"/>
                  </a:cubicBezTo>
                  <a:cubicBezTo>
                    <a:pt x="1132" y="320"/>
                    <a:pt x="1192" y="228"/>
                    <a:pt x="1216" y="192"/>
                  </a:cubicBezTo>
                  <a:cubicBezTo>
                    <a:pt x="1240" y="156"/>
                    <a:pt x="1280" y="32"/>
                    <a:pt x="1348" y="0"/>
                  </a:cubicBezTo>
                  <a:cubicBezTo>
                    <a:pt x="1348" y="0"/>
                    <a:pt x="1404" y="68"/>
                    <a:pt x="1404" y="112"/>
                  </a:cubicBezTo>
                  <a:cubicBezTo>
                    <a:pt x="1404" y="156"/>
                    <a:pt x="1472" y="112"/>
                    <a:pt x="1512" y="124"/>
                  </a:cubicBezTo>
                  <a:cubicBezTo>
                    <a:pt x="1512" y="124"/>
                    <a:pt x="1452" y="200"/>
                    <a:pt x="1404" y="232"/>
                  </a:cubicBezTo>
                  <a:cubicBezTo>
                    <a:pt x="1356" y="264"/>
                    <a:pt x="1328" y="300"/>
                    <a:pt x="1288" y="356"/>
                  </a:cubicBezTo>
                  <a:cubicBezTo>
                    <a:pt x="1248" y="412"/>
                    <a:pt x="1276" y="572"/>
                    <a:pt x="1200" y="660"/>
                  </a:cubicBezTo>
                  <a:cubicBezTo>
                    <a:pt x="1124" y="748"/>
                    <a:pt x="1032" y="900"/>
                    <a:pt x="864" y="1012"/>
                  </a:cubicBezTo>
                  <a:cubicBezTo>
                    <a:pt x="696" y="1124"/>
                    <a:pt x="496" y="1200"/>
                    <a:pt x="404" y="1228"/>
                  </a:cubicBezTo>
                  <a:cubicBezTo>
                    <a:pt x="312" y="1256"/>
                    <a:pt x="148" y="1376"/>
                    <a:pt x="52" y="1264"/>
                  </a:cubicBezTo>
                  <a:close/>
                </a:path>
              </a:pathLst>
            </a:custGeom>
            <a:noFill/>
            <a:ln w="793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1" name="Freeform 143"/>
            <p:cNvSpPr>
              <a:spLocks/>
            </p:cNvSpPr>
            <p:nvPr/>
          </p:nvSpPr>
          <p:spPr bwMode="auto">
            <a:xfrm>
              <a:off x="789" y="2328"/>
              <a:ext cx="314" cy="406"/>
            </a:xfrm>
            <a:custGeom>
              <a:avLst/>
              <a:gdLst>
                <a:gd name="T0" fmla="*/ 15388 w 194"/>
                <a:gd name="T1" fmla="*/ 1650 h 235"/>
                <a:gd name="T2" fmla="*/ 24762 w 194"/>
                <a:gd name="T3" fmla="*/ 8265 h 235"/>
                <a:gd name="T4" fmla="*/ 34143 w 194"/>
                <a:gd name="T5" fmla="*/ 26383 h 235"/>
                <a:gd name="T6" fmla="*/ 37114 w 194"/>
                <a:gd name="T7" fmla="*/ 56935 h 235"/>
                <a:gd name="T8" fmla="*/ 33533 w 194"/>
                <a:gd name="T9" fmla="*/ 68744 h 235"/>
                <a:gd name="T10" fmla="*/ 30545 w 194"/>
                <a:gd name="T11" fmla="*/ 83893 h 235"/>
                <a:gd name="T12" fmla="*/ 9363 w 194"/>
                <a:gd name="T13" fmla="*/ 88335 h 235"/>
                <a:gd name="T14" fmla="*/ 1598 w 194"/>
                <a:gd name="T15" fmla="*/ 79745 h 235"/>
                <a:gd name="T16" fmla="*/ 4797 w 194"/>
                <a:gd name="T17" fmla="*/ 57849 h 235"/>
                <a:gd name="T18" fmla="*/ 11343 w 194"/>
                <a:gd name="T19" fmla="*/ 44276 h 235"/>
                <a:gd name="T20" fmla="*/ 14167 w 194"/>
                <a:gd name="T21" fmla="*/ 30878 h 235"/>
                <a:gd name="T22" fmla="*/ 11956 w 194"/>
                <a:gd name="T23" fmla="*/ 12315 h 235"/>
                <a:gd name="T24" fmla="*/ 12800 w 194"/>
                <a:gd name="T25" fmla="*/ 3281 h 235"/>
                <a:gd name="T26" fmla="*/ 15532 w 194"/>
                <a:gd name="T27" fmla="*/ 1275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235"/>
                <a:gd name="T44" fmla="*/ 194 w 194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235">
                  <a:moveTo>
                    <a:pt x="77" y="4"/>
                  </a:moveTo>
                  <a:cubicBezTo>
                    <a:pt x="90" y="0"/>
                    <a:pt x="113" y="13"/>
                    <a:pt x="124" y="20"/>
                  </a:cubicBezTo>
                  <a:cubicBezTo>
                    <a:pt x="142" y="31"/>
                    <a:pt x="160" y="46"/>
                    <a:pt x="171" y="64"/>
                  </a:cubicBezTo>
                  <a:cubicBezTo>
                    <a:pt x="182" y="85"/>
                    <a:pt x="194" y="116"/>
                    <a:pt x="186" y="139"/>
                  </a:cubicBezTo>
                  <a:cubicBezTo>
                    <a:pt x="183" y="149"/>
                    <a:pt x="174" y="159"/>
                    <a:pt x="168" y="168"/>
                  </a:cubicBezTo>
                  <a:cubicBezTo>
                    <a:pt x="161" y="180"/>
                    <a:pt x="161" y="194"/>
                    <a:pt x="153" y="205"/>
                  </a:cubicBezTo>
                  <a:cubicBezTo>
                    <a:pt x="133" y="235"/>
                    <a:pt x="75" y="223"/>
                    <a:pt x="47" y="216"/>
                  </a:cubicBezTo>
                  <a:cubicBezTo>
                    <a:pt x="31" y="212"/>
                    <a:pt x="16" y="211"/>
                    <a:pt x="8" y="195"/>
                  </a:cubicBezTo>
                  <a:cubicBezTo>
                    <a:pt x="0" y="177"/>
                    <a:pt x="14" y="156"/>
                    <a:pt x="24" y="141"/>
                  </a:cubicBezTo>
                  <a:cubicBezTo>
                    <a:pt x="33" y="128"/>
                    <a:pt x="48" y="121"/>
                    <a:pt x="57" y="108"/>
                  </a:cubicBezTo>
                  <a:cubicBezTo>
                    <a:pt x="64" y="98"/>
                    <a:pt x="71" y="87"/>
                    <a:pt x="71" y="75"/>
                  </a:cubicBezTo>
                  <a:cubicBezTo>
                    <a:pt x="71" y="60"/>
                    <a:pt x="63" y="44"/>
                    <a:pt x="60" y="30"/>
                  </a:cubicBezTo>
                  <a:cubicBezTo>
                    <a:pt x="58" y="21"/>
                    <a:pt x="58" y="14"/>
                    <a:pt x="64" y="8"/>
                  </a:cubicBezTo>
                  <a:cubicBezTo>
                    <a:pt x="67" y="4"/>
                    <a:pt x="73" y="1"/>
                    <a:pt x="78" y="3"/>
                  </a:cubicBezTo>
                </a:path>
              </a:pathLst>
            </a:custGeom>
            <a:solidFill>
              <a:srgbClr val="BC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2" name="Freeform 144"/>
            <p:cNvSpPr>
              <a:spLocks/>
            </p:cNvSpPr>
            <p:nvPr/>
          </p:nvSpPr>
          <p:spPr bwMode="auto">
            <a:xfrm>
              <a:off x="765" y="2167"/>
              <a:ext cx="354" cy="154"/>
            </a:xfrm>
            <a:custGeom>
              <a:avLst/>
              <a:gdLst>
                <a:gd name="T0" fmla="*/ 2572 w 219"/>
                <a:gd name="T1" fmla="*/ 7498 h 89"/>
                <a:gd name="T2" fmla="*/ 14643 w 219"/>
                <a:gd name="T3" fmla="*/ 1291 h 89"/>
                <a:gd name="T4" fmla="*/ 28120 w 219"/>
                <a:gd name="T5" fmla="*/ 6689 h 89"/>
                <a:gd name="T6" fmla="*/ 37973 w 219"/>
                <a:gd name="T7" fmla="*/ 10875 h 89"/>
                <a:gd name="T8" fmla="*/ 39937 w 219"/>
                <a:gd name="T9" fmla="*/ 32001 h 89"/>
                <a:gd name="T10" fmla="*/ 28120 w 219"/>
                <a:gd name="T11" fmla="*/ 21686 h 89"/>
                <a:gd name="T12" fmla="*/ 13429 w 219"/>
                <a:gd name="T13" fmla="*/ 17123 h 89"/>
                <a:gd name="T14" fmla="*/ 4908 w 219"/>
                <a:gd name="T15" fmla="*/ 14739 h 89"/>
                <a:gd name="T16" fmla="*/ 2572 w 219"/>
                <a:gd name="T17" fmla="*/ 6689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"/>
                <a:gd name="T28" fmla="*/ 0 h 89"/>
                <a:gd name="T29" fmla="*/ 219 w 219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" h="89">
                  <a:moveTo>
                    <a:pt x="13" y="18"/>
                  </a:moveTo>
                  <a:cubicBezTo>
                    <a:pt x="24" y="0"/>
                    <a:pt x="57" y="0"/>
                    <a:pt x="74" y="3"/>
                  </a:cubicBezTo>
                  <a:cubicBezTo>
                    <a:pt x="97" y="7"/>
                    <a:pt x="120" y="13"/>
                    <a:pt x="143" y="16"/>
                  </a:cubicBezTo>
                  <a:cubicBezTo>
                    <a:pt x="160" y="19"/>
                    <a:pt x="179" y="14"/>
                    <a:pt x="193" y="26"/>
                  </a:cubicBezTo>
                  <a:cubicBezTo>
                    <a:pt x="204" y="35"/>
                    <a:pt x="219" y="67"/>
                    <a:pt x="203" y="77"/>
                  </a:cubicBezTo>
                  <a:cubicBezTo>
                    <a:pt x="186" y="89"/>
                    <a:pt x="157" y="58"/>
                    <a:pt x="143" y="52"/>
                  </a:cubicBezTo>
                  <a:cubicBezTo>
                    <a:pt x="118" y="41"/>
                    <a:pt x="94" y="44"/>
                    <a:pt x="68" y="41"/>
                  </a:cubicBezTo>
                  <a:cubicBezTo>
                    <a:pt x="54" y="40"/>
                    <a:pt x="38" y="39"/>
                    <a:pt x="25" y="35"/>
                  </a:cubicBezTo>
                  <a:cubicBezTo>
                    <a:pt x="18" y="33"/>
                    <a:pt x="0" y="22"/>
                    <a:pt x="13" y="16"/>
                  </a:cubicBezTo>
                </a:path>
              </a:pathLst>
            </a:custGeom>
            <a:solidFill>
              <a:srgbClr val="BC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3" name="Freeform 145"/>
            <p:cNvSpPr>
              <a:spLocks/>
            </p:cNvSpPr>
            <p:nvPr/>
          </p:nvSpPr>
          <p:spPr bwMode="auto">
            <a:xfrm>
              <a:off x="520" y="2810"/>
              <a:ext cx="194" cy="142"/>
            </a:xfrm>
            <a:custGeom>
              <a:avLst/>
              <a:gdLst>
                <a:gd name="T0" fmla="*/ 11853 w 120"/>
                <a:gd name="T1" fmla="*/ 1292 h 82"/>
                <a:gd name="T2" fmla="*/ 1361 w 120"/>
                <a:gd name="T3" fmla="*/ 17663 h 82"/>
                <a:gd name="T4" fmla="*/ 2805 w 120"/>
                <a:gd name="T5" fmla="*/ 28156 h 82"/>
                <a:gd name="T6" fmla="*/ 12228 w 120"/>
                <a:gd name="T7" fmla="*/ 33713 h 82"/>
                <a:gd name="T8" fmla="*/ 20145 w 120"/>
                <a:gd name="T9" fmla="*/ 23546 h 82"/>
                <a:gd name="T10" fmla="*/ 21489 w 120"/>
                <a:gd name="T11" fmla="*/ 8601 h 82"/>
                <a:gd name="T12" fmla="*/ 10875 w 120"/>
                <a:gd name="T13" fmla="*/ 1661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2"/>
                <a:gd name="T23" fmla="*/ 120 w 120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2">
                  <a:moveTo>
                    <a:pt x="60" y="3"/>
                  </a:moveTo>
                  <a:cubicBezTo>
                    <a:pt x="45" y="18"/>
                    <a:pt x="17" y="22"/>
                    <a:pt x="7" y="42"/>
                  </a:cubicBezTo>
                  <a:cubicBezTo>
                    <a:pt x="0" y="54"/>
                    <a:pt x="4" y="61"/>
                    <a:pt x="14" y="67"/>
                  </a:cubicBezTo>
                  <a:cubicBezTo>
                    <a:pt x="24" y="73"/>
                    <a:pt x="50" y="82"/>
                    <a:pt x="62" y="80"/>
                  </a:cubicBezTo>
                  <a:cubicBezTo>
                    <a:pt x="74" y="79"/>
                    <a:pt x="92" y="64"/>
                    <a:pt x="102" y="56"/>
                  </a:cubicBezTo>
                  <a:cubicBezTo>
                    <a:pt x="113" y="45"/>
                    <a:pt x="120" y="34"/>
                    <a:pt x="109" y="20"/>
                  </a:cubicBezTo>
                  <a:cubicBezTo>
                    <a:pt x="93" y="0"/>
                    <a:pt x="77" y="7"/>
                    <a:pt x="55" y="4"/>
                  </a:cubicBezTo>
                </a:path>
              </a:pathLst>
            </a:custGeom>
            <a:solidFill>
              <a:srgbClr val="C6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4" name="Freeform 146"/>
            <p:cNvSpPr>
              <a:spLocks/>
            </p:cNvSpPr>
            <p:nvPr/>
          </p:nvSpPr>
          <p:spPr bwMode="auto">
            <a:xfrm>
              <a:off x="1369" y="2086"/>
              <a:ext cx="139" cy="129"/>
            </a:xfrm>
            <a:custGeom>
              <a:avLst/>
              <a:gdLst>
                <a:gd name="T0" fmla="*/ 0 w 86"/>
                <a:gd name="T1" fmla="*/ 1985 h 75"/>
                <a:gd name="T2" fmla="*/ 4154 w 86"/>
                <a:gd name="T3" fmla="*/ 2234 h 75"/>
                <a:gd name="T4" fmla="*/ 6110 w 86"/>
                <a:gd name="T5" fmla="*/ 9138 h 75"/>
                <a:gd name="T6" fmla="*/ 10250 w 86"/>
                <a:gd name="T7" fmla="*/ 13550 h 75"/>
                <a:gd name="T8" fmla="*/ 11461 w 86"/>
                <a:gd name="T9" fmla="*/ 18309 h 75"/>
                <a:gd name="T10" fmla="*/ 13777 w 86"/>
                <a:gd name="T11" fmla="*/ 21075 h 75"/>
                <a:gd name="T12" fmla="*/ 16931 w 86"/>
                <a:gd name="T13" fmla="*/ 29268 h 75"/>
                <a:gd name="T14" fmla="*/ 13402 w 86"/>
                <a:gd name="T15" fmla="*/ 16079 h 75"/>
                <a:gd name="T16" fmla="*/ 9644 w 86"/>
                <a:gd name="T17" fmla="*/ 9348 h 75"/>
                <a:gd name="T18" fmla="*/ 7466 w 86"/>
                <a:gd name="T19" fmla="*/ 7547 h 75"/>
                <a:gd name="T20" fmla="*/ 5735 w 86"/>
                <a:gd name="T21" fmla="*/ 2769 h 75"/>
                <a:gd name="T22" fmla="*/ 233 w 86"/>
                <a:gd name="T23" fmla="*/ 2234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75"/>
                <a:gd name="T38" fmla="*/ 86 w 86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75">
                  <a:moveTo>
                    <a:pt x="0" y="5"/>
                  </a:moveTo>
                  <a:cubicBezTo>
                    <a:pt x="7" y="5"/>
                    <a:pt x="16" y="3"/>
                    <a:pt x="21" y="6"/>
                  </a:cubicBezTo>
                  <a:cubicBezTo>
                    <a:pt x="31" y="11"/>
                    <a:pt x="26" y="17"/>
                    <a:pt x="31" y="23"/>
                  </a:cubicBezTo>
                  <a:cubicBezTo>
                    <a:pt x="36" y="31"/>
                    <a:pt x="45" y="28"/>
                    <a:pt x="52" y="35"/>
                  </a:cubicBezTo>
                  <a:cubicBezTo>
                    <a:pt x="55" y="39"/>
                    <a:pt x="55" y="44"/>
                    <a:pt x="58" y="47"/>
                  </a:cubicBezTo>
                  <a:cubicBezTo>
                    <a:pt x="62" y="51"/>
                    <a:pt x="67" y="52"/>
                    <a:pt x="70" y="54"/>
                  </a:cubicBezTo>
                  <a:cubicBezTo>
                    <a:pt x="77" y="60"/>
                    <a:pt x="81" y="68"/>
                    <a:pt x="86" y="75"/>
                  </a:cubicBezTo>
                  <a:cubicBezTo>
                    <a:pt x="86" y="59"/>
                    <a:pt x="80" y="50"/>
                    <a:pt x="68" y="41"/>
                  </a:cubicBezTo>
                  <a:cubicBezTo>
                    <a:pt x="61" y="36"/>
                    <a:pt x="57" y="30"/>
                    <a:pt x="49" y="24"/>
                  </a:cubicBezTo>
                  <a:cubicBezTo>
                    <a:pt x="46" y="22"/>
                    <a:pt x="40" y="21"/>
                    <a:pt x="38" y="19"/>
                  </a:cubicBezTo>
                  <a:cubicBezTo>
                    <a:pt x="33" y="16"/>
                    <a:pt x="34" y="11"/>
                    <a:pt x="29" y="7"/>
                  </a:cubicBezTo>
                  <a:cubicBezTo>
                    <a:pt x="23" y="3"/>
                    <a:pt x="8" y="0"/>
                    <a:pt x="1" y="6"/>
                  </a:cubicBezTo>
                </a:path>
              </a:pathLst>
            </a:custGeom>
            <a:solidFill>
              <a:srgbClr val="BC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5" name="Freeform 147"/>
            <p:cNvSpPr>
              <a:spLocks/>
            </p:cNvSpPr>
            <p:nvPr/>
          </p:nvSpPr>
          <p:spPr bwMode="auto">
            <a:xfrm>
              <a:off x="1299" y="1890"/>
              <a:ext cx="214" cy="180"/>
            </a:xfrm>
            <a:custGeom>
              <a:avLst/>
              <a:gdLst>
                <a:gd name="T0" fmla="*/ 0 w 132"/>
                <a:gd name="T1" fmla="*/ 6693 h 104"/>
                <a:gd name="T2" fmla="*/ 9444 w 132"/>
                <a:gd name="T3" fmla="*/ 16430 h 104"/>
                <a:gd name="T4" fmla="*/ 14797 w 132"/>
                <a:gd name="T5" fmla="*/ 17877 h 104"/>
                <a:gd name="T6" fmla="*/ 17957 w 132"/>
                <a:gd name="T7" fmla="*/ 18384 h 104"/>
                <a:gd name="T8" fmla="*/ 20338 w 132"/>
                <a:gd name="T9" fmla="*/ 24648 h 104"/>
                <a:gd name="T10" fmla="*/ 24198 w 132"/>
                <a:gd name="T11" fmla="*/ 32601 h 104"/>
                <a:gd name="T12" fmla="*/ 26633 w 132"/>
                <a:gd name="T13" fmla="*/ 43484 h 104"/>
                <a:gd name="T14" fmla="*/ 24822 w 132"/>
                <a:gd name="T15" fmla="*/ 31310 h 104"/>
                <a:gd name="T16" fmla="*/ 22806 w 132"/>
                <a:gd name="T17" fmla="*/ 27443 h 104"/>
                <a:gd name="T18" fmla="*/ 21951 w 132"/>
                <a:gd name="T19" fmla="*/ 23440 h 104"/>
                <a:gd name="T20" fmla="*/ 19725 w 132"/>
                <a:gd name="T21" fmla="*/ 18384 h 104"/>
                <a:gd name="T22" fmla="*/ 17045 w 132"/>
                <a:gd name="T23" fmla="*/ 12141 h 104"/>
                <a:gd name="T24" fmla="*/ 13069 w 132"/>
                <a:gd name="T25" fmla="*/ 11584 h 104"/>
                <a:gd name="T26" fmla="*/ 9520 w 132"/>
                <a:gd name="T27" fmla="*/ 7948 h 104"/>
                <a:gd name="T28" fmla="*/ 2234 w 132"/>
                <a:gd name="T29" fmla="*/ 3385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"/>
                <a:gd name="T46" fmla="*/ 0 h 104"/>
                <a:gd name="T47" fmla="*/ 132 w 132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" h="104">
                  <a:moveTo>
                    <a:pt x="0" y="16"/>
                  </a:moveTo>
                  <a:cubicBezTo>
                    <a:pt x="21" y="11"/>
                    <a:pt x="47" y="9"/>
                    <a:pt x="46" y="39"/>
                  </a:cubicBezTo>
                  <a:cubicBezTo>
                    <a:pt x="63" y="32"/>
                    <a:pt x="58" y="36"/>
                    <a:pt x="73" y="43"/>
                  </a:cubicBezTo>
                  <a:cubicBezTo>
                    <a:pt x="77" y="45"/>
                    <a:pt x="83" y="42"/>
                    <a:pt x="88" y="44"/>
                  </a:cubicBezTo>
                  <a:cubicBezTo>
                    <a:pt x="96" y="47"/>
                    <a:pt x="96" y="52"/>
                    <a:pt x="100" y="59"/>
                  </a:cubicBezTo>
                  <a:cubicBezTo>
                    <a:pt x="106" y="68"/>
                    <a:pt x="113" y="69"/>
                    <a:pt x="119" y="78"/>
                  </a:cubicBezTo>
                  <a:cubicBezTo>
                    <a:pt x="125" y="86"/>
                    <a:pt x="123" y="97"/>
                    <a:pt x="131" y="104"/>
                  </a:cubicBezTo>
                  <a:cubicBezTo>
                    <a:pt x="132" y="94"/>
                    <a:pt x="128" y="83"/>
                    <a:pt x="122" y="75"/>
                  </a:cubicBezTo>
                  <a:cubicBezTo>
                    <a:pt x="119" y="72"/>
                    <a:pt x="115" y="69"/>
                    <a:pt x="112" y="66"/>
                  </a:cubicBezTo>
                  <a:cubicBezTo>
                    <a:pt x="111" y="63"/>
                    <a:pt x="110" y="58"/>
                    <a:pt x="108" y="56"/>
                  </a:cubicBezTo>
                  <a:cubicBezTo>
                    <a:pt x="104" y="51"/>
                    <a:pt x="101" y="48"/>
                    <a:pt x="97" y="44"/>
                  </a:cubicBezTo>
                  <a:cubicBezTo>
                    <a:pt x="93" y="40"/>
                    <a:pt x="90" y="31"/>
                    <a:pt x="84" y="29"/>
                  </a:cubicBezTo>
                  <a:cubicBezTo>
                    <a:pt x="78" y="26"/>
                    <a:pt x="70" y="30"/>
                    <a:pt x="64" y="28"/>
                  </a:cubicBezTo>
                  <a:cubicBezTo>
                    <a:pt x="60" y="27"/>
                    <a:pt x="50" y="21"/>
                    <a:pt x="47" y="19"/>
                  </a:cubicBezTo>
                  <a:cubicBezTo>
                    <a:pt x="32" y="9"/>
                    <a:pt x="31" y="0"/>
                    <a:pt x="11" y="8"/>
                  </a:cubicBezTo>
                </a:path>
              </a:pathLst>
            </a:custGeom>
            <a:solidFill>
              <a:srgbClr val="BC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6" name="Freeform 148"/>
            <p:cNvSpPr>
              <a:spLocks/>
            </p:cNvSpPr>
            <p:nvPr/>
          </p:nvSpPr>
          <p:spPr bwMode="auto">
            <a:xfrm>
              <a:off x="1552" y="1782"/>
              <a:ext cx="199" cy="238"/>
            </a:xfrm>
            <a:custGeom>
              <a:avLst/>
              <a:gdLst>
                <a:gd name="T0" fmla="*/ 0 w 123"/>
                <a:gd name="T1" fmla="*/ 6129 h 138"/>
                <a:gd name="T2" fmla="*/ 11320 w 123"/>
                <a:gd name="T3" fmla="*/ 31671 h 138"/>
                <a:gd name="T4" fmla="*/ 17095 w 123"/>
                <a:gd name="T5" fmla="*/ 42093 h 138"/>
                <a:gd name="T6" fmla="*/ 22636 w 123"/>
                <a:gd name="T7" fmla="*/ 53672 h 138"/>
                <a:gd name="T8" fmla="*/ 24466 w 123"/>
                <a:gd name="T9" fmla="*/ 55309 h 138"/>
                <a:gd name="T10" fmla="*/ 22872 w 123"/>
                <a:gd name="T11" fmla="*/ 46022 h 138"/>
                <a:gd name="T12" fmla="*/ 19068 w 123"/>
                <a:gd name="T13" fmla="*/ 41031 h 138"/>
                <a:gd name="T14" fmla="*/ 17472 w 123"/>
                <a:gd name="T15" fmla="*/ 39315 h 138"/>
                <a:gd name="T16" fmla="*/ 17328 w 123"/>
                <a:gd name="T17" fmla="*/ 35000 h 138"/>
                <a:gd name="T18" fmla="*/ 13294 w 123"/>
                <a:gd name="T19" fmla="*/ 26992 h 138"/>
                <a:gd name="T20" fmla="*/ 1220 w 123"/>
                <a:gd name="T21" fmla="*/ 5188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38"/>
                <a:gd name="T35" fmla="*/ 123 w 123"/>
                <a:gd name="T36" fmla="*/ 138 h 1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38">
                  <a:moveTo>
                    <a:pt x="0" y="15"/>
                  </a:moveTo>
                  <a:cubicBezTo>
                    <a:pt x="38" y="19"/>
                    <a:pt x="55" y="45"/>
                    <a:pt x="57" y="79"/>
                  </a:cubicBezTo>
                  <a:cubicBezTo>
                    <a:pt x="77" y="67"/>
                    <a:pt x="77" y="96"/>
                    <a:pt x="86" y="105"/>
                  </a:cubicBezTo>
                  <a:cubicBezTo>
                    <a:pt x="96" y="116"/>
                    <a:pt x="112" y="112"/>
                    <a:pt x="114" y="134"/>
                  </a:cubicBezTo>
                  <a:cubicBezTo>
                    <a:pt x="118" y="130"/>
                    <a:pt x="122" y="132"/>
                    <a:pt x="123" y="138"/>
                  </a:cubicBezTo>
                  <a:cubicBezTo>
                    <a:pt x="120" y="132"/>
                    <a:pt x="120" y="121"/>
                    <a:pt x="115" y="115"/>
                  </a:cubicBezTo>
                  <a:cubicBezTo>
                    <a:pt x="110" y="109"/>
                    <a:pt x="102" y="106"/>
                    <a:pt x="96" y="102"/>
                  </a:cubicBezTo>
                  <a:cubicBezTo>
                    <a:pt x="93" y="99"/>
                    <a:pt x="92" y="102"/>
                    <a:pt x="88" y="98"/>
                  </a:cubicBezTo>
                  <a:cubicBezTo>
                    <a:pt x="87" y="97"/>
                    <a:pt x="88" y="89"/>
                    <a:pt x="87" y="87"/>
                  </a:cubicBezTo>
                  <a:cubicBezTo>
                    <a:pt x="84" y="80"/>
                    <a:pt x="75" y="69"/>
                    <a:pt x="67" y="67"/>
                  </a:cubicBezTo>
                  <a:cubicBezTo>
                    <a:pt x="68" y="42"/>
                    <a:pt x="31" y="0"/>
                    <a:pt x="6" y="13"/>
                  </a:cubicBezTo>
                </a:path>
              </a:pathLst>
            </a:custGeom>
            <a:solidFill>
              <a:srgbClr val="BC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7" name="Freeform 149"/>
            <p:cNvSpPr>
              <a:spLocks/>
            </p:cNvSpPr>
            <p:nvPr/>
          </p:nvSpPr>
          <p:spPr bwMode="auto">
            <a:xfrm>
              <a:off x="1905" y="1792"/>
              <a:ext cx="174" cy="195"/>
            </a:xfrm>
            <a:custGeom>
              <a:avLst/>
              <a:gdLst>
                <a:gd name="T0" fmla="*/ 0 w 107"/>
                <a:gd name="T1" fmla="*/ 0 h 113"/>
                <a:gd name="T2" fmla="*/ 8412 w 107"/>
                <a:gd name="T3" fmla="*/ 8418 h 113"/>
                <a:gd name="T4" fmla="*/ 12429 w 107"/>
                <a:gd name="T5" fmla="*/ 27436 h 113"/>
                <a:gd name="T6" fmla="*/ 20608 w 107"/>
                <a:gd name="T7" fmla="*/ 35119 h 113"/>
                <a:gd name="T8" fmla="*/ 21854 w 107"/>
                <a:gd name="T9" fmla="*/ 45768 h 113"/>
                <a:gd name="T10" fmla="*/ 22100 w 107"/>
                <a:gd name="T11" fmla="*/ 34460 h 113"/>
                <a:gd name="T12" fmla="*/ 18776 w 107"/>
                <a:gd name="T13" fmla="*/ 28815 h 113"/>
                <a:gd name="T14" fmla="*/ 11546 w 107"/>
                <a:gd name="T15" fmla="*/ 20601 h 113"/>
                <a:gd name="T16" fmla="*/ 8654 w 107"/>
                <a:gd name="T17" fmla="*/ 5205 h 113"/>
                <a:gd name="T18" fmla="*/ 867 w 107"/>
                <a:gd name="T19" fmla="*/ 1268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113"/>
                <a:gd name="T32" fmla="*/ 107 w 107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113">
                  <a:moveTo>
                    <a:pt x="0" y="0"/>
                  </a:moveTo>
                  <a:cubicBezTo>
                    <a:pt x="8" y="14"/>
                    <a:pt x="29" y="10"/>
                    <a:pt x="40" y="21"/>
                  </a:cubicBezTo>
                  <a:cubicBezTo>
                    <a:pt x="55" y="35"/>
                    <a:pt x="45" y="55"/>
                    <a:pt x="59" y="68"/>
                  </a:cubicBezTo>
                  <a:cubicBezTo>
                    <a:pt x="70" y="78"/>
                    <a:pt x="89" y="75"/>
                    <a:pt x="98" y="87"/>
                  </a:cubicBezTo>
                  <a:cubicBezTo>
                    <a:pt x="103" y="93"/>
                    <a:pt x="104" y="105"/>
                    <a:pt x="104" y="113"/>
                  </a:cubicBezTo>
                  <a:cubicBezTo>
                    <a:pt x="103" y="104"/>
                    <a:pt x="107" y="95"/>
                    <a:pt x="105" y="85"/>
                  </a:cubicBezTo>
                  <a:cubicBezTo>
                    <a:pt x="102" y="71"/>
                    <a:pt x="100" y="76"/>
                    <a:pt x="89" y="71"/>
                  </a:cubicBezTo>
                  <a:cubicBezTo>
                    <a:pt x="78" y="67"/>
                    <a:pt x="60" y="60"/>
                    <a:pt x="55" y="51"/>
                  </a:cubicBezTo>
                  <a:cubicBezTo>
                    <a:pt x="49" y="36"/>
                    <a:pt x="55" y="26"/>
                    <a:pt x="41" y="13"/>
                  </a:cubicBezTo>
                  <a:cubicBezTo>
                    <a:pt x="28" y="2"/>
                    <a:pt x="18" y="4"/>
                    <a:pt x="4" y="3"/>
                  </a:cubicBezTo>
                </a:path>
              </a:pathLst>
            </a:custGeom>
            <a:solidFill>
              <a:srgbClr val="BC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8" name="Freeform 150"/>
            <p:cNvSpPr>
              <a:spLocks/>
            </p:cNvSpPr>
            <p:nvPr/>
          </p:nvSpPr>
          <p:spPr bwMode="auto">
            <a:xfrm>
              <a:off x="2289" y="1006"/>
              <a:ext cx="243" cy="305"/>
            </a:xfrm>
            <a:custGeom>
              <a:avLst/>
              <a:gdLst>
                <a:gd name="T0" fmla="*/ 20119 w 150"/>
                <a:gd name="T1" fmla="*/ 0 h 177"/>
                <a:gd name="T2" fmla="*/ 13610 w 150"/>
                <a:gd name="T3" fmla="*/ 7608 h 177"/>
                <a:gd name="T4" fmla="*/ 10433 w 150"/>
                <a:gd name="T5" fmla="*/ 18169 h 177"/>
                <a:gd name="T6" fmla="*/ 6440 w 150"/>
                <a:gd name="T7" fmla="*/ 31854 h 177"/>
                <a:gd name="T8" fmla="*/ 2221 w 150"/>
                <a:gd name="T9" fmla="*/ 42223 h 177"/>
                <a:gd name="T10" fmla="*/ 611 w 150"/>
                <a:gd name="T11" fmla="*/ 51704 h 177"/>
                <a:gd name="T12" fmla="*/ 3217 w 150"/>
                <a:gd name="T13" fmla="*/ 54514 h 177"/>
                <a:gd name="T14" fmla="*/ 7055 w 150"/>
                <a:gd name="T15" fmla="*/ 58386 h 177"/>
                <a:gd name="T16" fmla="*/ 13287 w 150"/>
                <a:gd name="T17" fmla="*/ 68044 h 177"/>
                <a:gd name="T18" fmla="*/ 20909 w 150"/>
                <a:gd name="T19" fmla="*/ 65375 h 177"/>
                <a:gd name="T20" fmla="*/ 22429 w 150"/>
                <a:gd name="T21" fmla="*/ 46853 h 177"/>
                <a:gd name="T22" fmla="*/ 25648 w 150"/>
                <a:gd name="T23" fmla="*/ 38042 h 177"/>
                <a:gd name="T24" fmla="*/ 29280 w 150"/>
                <a:gd name="T25" fmla="*/ 29063 h 177"/>
                <a:gd name="T26" fmla="*/ 25037 w 150"/>
                <a:gd name="T27" fmla="*/ 16329 h 177"/>
                <a:gd name="T28" fmla="*/ 19830 w 150"/>
                <a:gd name="T29" fmla="*/ 731 h 1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77"/>
                <a:gd name="T47" fmla="*/ 150 w 150"/>
                <a:gd name="T48" fmla="*/ 177 h 1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77">
                  <a:moveTo>
                    <a:pt x="100" y="0"/>
                  </a:moveTo>
                  <a:cubicBezTo>
                    <a:pt x="96" y="5"/>
                    <a:pt x="74" y="34"/>
                    <a:pt x="67" y="19"/>
                  </a:cubicBezTo>
                  <a:cubicBezTo>
                    <a:pt x="61" y="26"/>
                    <a:pt x="57" y="38"/>
                    <a:pt x="52" y="46"/>
                  </a:cubicBezTo>
                  <a:cubicBezTo>
                    <a:pt x="45" y="57"/>
                    <a:pt x="39" y="69"/>
                    <a:pt x="32" y="80"/>
                  </a:cubicBezTo>
                  <a:cubicBezTo>
                    <a:pt x="26" y="90"/>
                    <a:pt x="18" y="97"/>
                    <a:pt x="11" y="106"/>
                  </a:cubicBezTo>
                  <a:cubicBezTo>
                    <a:pt x="7" y="111"/>
                    <a:pt x="0" y="123"/>
                    <a:pt x="3" y="130"/>
                  </a:cubicBezTo>
                  <a:cubicBezTo>
                    <a:pt x="5" y="134"/>
                    <a:pt x="12" y="135"/>
                    <a:pt x="16" y="137"/>
                  </a:cubicBezTo>
                  <a:cubicBezTo>
                    <a:pt x="23" y="140"/>
                    <a:pt x="29" y="143"/>
                    <a:pt x="35" y="147"/>
                  </a:cubicBezTo>
                  <a:cubicBezTo>
                    <a:pt x="46" y="154"/>
                    <a:pt x="53" y="166"/>
                    <a:pt x="66" y="171"/>
                  </a:cubicBezTo>
                  <a:cubicBezTo>
                    <a:pt x="80" y="177"/>
                    <a:pt x="95" y="176"/>
                    <a:pt x="104" y="164"/>
                  </a:cubicBezTo>
                  <a:cubicBezTo>
                    <a:pt x="114" y="150"/>
                    <a:pt x="106" y="134"/>
                    <a:pt x="111" y="118"/>
                  </a:cubicBezTo>
                  <a:cubicBezTo>
                    <a:pt x="114" y="109"/>
                    <a:pt x="121" y="103"/>
                    <a:pt x="127" y="96"/>
                  </a:cubicBezTo>
                  <a:cubicBezTo>
                    <a:pt x="133" y="88"/>
                    <a:pt x="142" y="83"/>
                    <a:pt x="145" y="73"/>
                  </a:cubicBezTo>
                  <a:cubicBezTo>
                    <a:pt x="150" y="53"/>
                    <a:pt x="135" y="52"/>
                    <a:pt x="124" y="41"/>
                  </a:cubicBezTo>
                  <a:cubicBezTo>
                    <a:pt x="117" y="34"/>
                    <a:pt x="109" y="3"/>
                    <a:pt x="98" y="2"/>
                  </a:cubicBezTo>
                </a:path>
              </a:pathLst>
            </a:custGeom>
            <a:solidFill>
              <a:srgbClr val="BC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09" name="Freeform 151"/>
            <p:cNvSpPr>
              <a:spLocks/>
            </p:cNvSpPr>
            <p:nvPr/>
          </p:nvSpPr>
          <p:spPr bwMode="auto">
            <a:xfrm>
              <a:off x="419" y="2530"/>
              <a:ext cx="81" cy="299"/>
            </a:xfrm>
            <a:custGeom>
              <a:avLst/>
              <a:gdLst>
                <a:gd name="T0" fmla="*/ 2365 w 50"/>
                <a:gd name="T1" fmla="*/ 69892 h 173"/>
                <a:gd name="T2" fmla="*/ 611 w 50"/>
                <a:gd name="T3" fmla="*/ 50858 h 173"/>
                <a:gd name="T4" fmla="*/ 2221 w 50"/>
                <a:gd name="T5" fmla="*/ 33664 h 173"/>
                <a:gd name="T6" fmla="*/ 8443 w 50"/>
                <a:gd name="T7" fmla="*/ 3811 h 173"/>
                <a:gd name="T8" fmla="*/ 7823 w 50"/>
                <a:gd name="T9" fmla="*/ 29426 h 173"/>
                <a:gd name="T10" fmla="*/ 9820 w 50"/>
                <a:gd name="T11" fmla="*/ 46800 h 173"/>
                <a:gd name="T12" fmla="*/ 6206 w 50"/>
                <a:gd name="T13" fmla="*/ 58182 h 173"/>
                <a:gd name="T14" fmla="*/ 3975 w 50"/>
                <a:gd name="T15" fmla="*/ 66098 h 173"/>
                <a:gd name="T16" fmla="*/ 2365 w 50"/>
                <a:gd name="T17" fmla="*/ 68628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73"/>
                <a:gd name="T29" fmla="*/ 50 w 50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73">
                  <a:moveTo>
                    <a:pt x="12" y="170"/>
                  </a:moveTo>
                  <a:cubicBezTo>
                    <a:pt x="0" y="162"/>
                    <a:pt x="2" y="137"/>
                    <a:pt x="3" y="124"/>
                  </a:cubicBezTo>
                  <a:cubicBezTo>
                    <a:pt x="3" y="110"/>
                    <a:pt x="6" y="96"/>
                    <a:pt x="11" y="82"/>
                  </a:cubicBezTo>
                  <a:cubicBezTo>
                    <a:pt x="14" y="72"/>
                    <a:pt x="28" y="0"/>
                    <a:pt x="42" y="9"/>
                  </a:cubicBezTo>
                  <a:cubicBezTo>
                    <a:pt x="50" y="15"/>
                    <a:pt x="39" y="62"/>
                    <a:pt x="39" y="72"/>
                  </a:cubicBezTo>
                  <a:cubicBezTo>
                    <a:pt x="39" y="88"/>
                    <a:pt x="50" y="99"/>
                    <a:pt x="49" y="114"/>
                  </a:cubicBezTo>
                  <a:cubicBezTo>
                    <a:pt x="49" y="128"/>
                    <a:pt x="40" y="132"/>
                    <a:pt x="31" y="142"/>
                  </a:cubicBezTo>
                  <a:cubicBezTo>
                    <a:pt x="25" y="148"/>
                    <a:pt x="23" y="153"/>
                    <a:pt x="20" y="161"/>
                  </a:cubicBezTo>
                  <a:cubicBezTo>
                    <a:pt x="18" y="165"/>
                    <a:pt x="16" y="173"/>
                    <a:pt x="12" y="167"/>
                  </a:cubicBezTo>
                </a:path>
              </a:pathLst>
            </a:custGeom>
            <a:solidFill>
              <a:srgbClr val="C6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0" name="Freeform 152"/>
            <p:cNvSpPr>
              <a:spLocks/>
            </p:cNvSpPr>
            <p:nvPr/>
          </p:nvSpPr>
          <p:spPr bwMode="auto">
            <a:xfrm>
              <a:off x="2448" y="1018"/>
              <a:ext cx="263" cy="335"/>
            </a:xfrm>
            <a:custGeom>
              <a:avLst/>
              <a:gdLst>
                <a:gd name="T0" fmla="*/ 33425 w 162"/>
                <a:gd name="T1" fmla="*/ 0 h 194"/>
                <a:gd name="T2" fmla="*/ 18199 w 162"/>
                <a:gd name="T3" fmla="*/ 18397 h 194"/>
                <a:gd name="T4" fmla="*/ 16733 w 162"/>
                <a:gd name="T5" fmla="*/ 28525 h 194"/>
                <a:gd name="T6" fmla="*/ 17796 w 162"/>
                <a:gd name="T7" fmla="*/ 36990 h 194"/>
                <a:gd name="T8" fmla="*/ 12593 w 162"/>
                <a:gd name="T9" fmla="*/ 46430 h 194"/>
                <a:gd name="T10" fmla="*/ 8921 w 162"/>
                <a:gd name="T11" fmla="*/ 57081 h 194"/>
                <a:gd name="T12" fmla="*/ 0 w 162"/>
                <a:gd name="T13" fmla="*/ 78874 h 194"/>
                <a:gd name="T14" fmla="*/ 7577 w 162"/>
                <a:gd name="T15" fmla="*/ 49713 h 194"/>
                <a:gd name="T16" fmla="*/ 11210 w 162"/>
                <a:gd name="T17" fmla="*/ 28525 h 194"/>
                <a:gd name="T18" fmla="*/ 21222 w 162"/>
                <a:gd name="T19" fmla="*/ 6816 h 194"/>
                <a:gd name="T20" fmla="*/ 32810 w 162"/>
                <a:gd name="T21" fmla="*/ 737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94"/>
                <a:gd name="T35" fmla="*/ 162 w 162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94">
                  <a:moveTo>
                    <a:pt x="162" y="0"/>
                  </a:moveTo>
                  <a:cubicBezTo>
                    <a:pt x="138" y="12"/>
                    <a:pt x="105" y="21"/>
                    <a:pt x="88" y="45"/>
                  </a:cubicBezTo>
                  <a:cubicBezTo>
                    <a:pt x="84" y="51"/>
                    <a:pt x="80" y="62"/>
                    <a:pt x="81" y="70"/>
                  </a:cubicBezTo>
                  <a:cubicBezTo>
                    <a:pt x="82" y="80"/>
                    <a:pt x="89" y="81"/>
                    <a:pt x="86" y="91"/>
                  </a:cubicBezTo>
                  <a:cubicBezTo>
                    <a:pt x="82" y="100"/>
                    <a:pt x="67" y="107"/>
                    <a:pt x="61" y="114"/>
                  </a:cubicBezTo>
                  <a:cubicBezTo>
                    <a:pt x="54" y="122"/>
                    <a:pt x="48" y="132"/>
                    <a:pt x="43" y="140"/>
                  </a:cubicBezTo>
                  <a:cubicBezTo>
                    <a:pt x="32" y="158"/>
                    <a:pt x="20" y="186"/>
                    <a:pt x="0" y="194"/>
                  </a:cubicBezTo>
                  <a:cubicBezTo>
                    <a:pt x="21" y="180"/>
                    <a:pt x="37" y="146"/>
                    <a:pt x="37" y="122"/>
                  </a:cubicBezTo>
                  <a:cubicBezTo>
                    <a:pt x="37" y="104"/>
                    <a:pt x="49" y="89"/>
                    <a:pt x="54" y="70"/>
                  </a:cubicBezTo>
                  <a:cubicBezTo>
                    <a:pt x="61" y="40"/>
                    <a:pt x="75" y="30"/>
                    <a:pt x="103" y="17"/>
                  </a:cubicBezTo>
                  <a:cubicBezTo>
                    <a:pt x="121" y="10"/>
                    <a:pt x="141" y="4"/>
                    <a:pt x="159" y="2"/>
                  </a:cubicBezTo>
                </a:path>
              </a:pathLst>
            </a:custGeom>
            <a:solidFill>
              <a:srgbClr val="C6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1" name="Freeform 153"/>
            <p:cNvSpPr>
              <a:spLocks/>
            </p:cNvSpPr>
            <p:nvPr/>
          </p:nvSpPr>
          <p:spPr bwMode="auto">
            <a:xfrm>
              <a:off x="2507" y="873"/>
              <a:ext cx="85" cy="127"/>
            </a:xfrm>
            <a:custGeom>
              <a:avLst/>
              <a:gdLst>
                <a:gd name="T0" fmla="*/ 9546 w 53"/>
                <a:gd name="T1" fmla="*/ 0 h 74"/>
                <a:gd name="T2" fmla="*/ 0 w 53"/>
                <a:gd name="T3" fmla="*/ 28153 h 74"/>
                <a:gd name="T4" fmla="*/ 5782 w 53"/>
                <a:gd name="T5" fmla="*/ 13665 h 74"/>
                <a:gd name="T6" fmla="*/ 9273 w 53"/>
                <a:gd name="T7" fmla="*/ 1575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74"/>
                <a:gd name="T14" fmla="*/ 53 w 53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74">
                  <a:moveTo>
                    <a:pt x="53" y="0"/>
                  </a:moveTo>
                  <a:cubicBezTo>
                    <a:pt x="33" y="24"/>
                    <a:pt x="15" y="47"/>
                    <a:pt x="0" y="74"/>
                  </a:cubicBezTo>
                  <a:cubicBezTo>
                    <a:pt x="12" y="66"/>
                    <a:pt x="23" y="48"/>
                    <a:pt x="32" y="36"/>
                  </a:cubicBezTo>
                  <a:cubicBezTo>
                    <a:pt x="38" y="27"/>
                    <a:pt x="43" y="11"/>
                    <a:pt x="51" y="4"/>
                  </a:cubicBezTo>
                </a:path>
              </a:pathLst>
            </a:custGeom>
            <a:solidFill>
              <a:srgbClr val="C6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2" name="Freeform 154"/>
            <p:cNvSpPr>
              <a:spLocks/>
            </p:cNvSpPr>
            <p:nvPr/>
          </p:nvSpPr>
          <p:spPr bwMode="auto">
            <a:xfrm>
              <a:off x="2223" y="1405"/>
              <a:ext cx="201" cy="454"/>
            </a:xfrm>
            <a:custGeom>
              <a:avLst/>
              <a:gdLst>
                <a:gd name="T0" fmla="*/ 25180 w 124"/>
                <a:gd name="T1" fmla="*/ 0 h 263"/>
                <a:gd name="T2" fmla="*/ 19933 w 124"/>
                <a:gd name="T3" fmla="*/ 17164 h 263"/>
                <a:gd name="T4" fmla="*/ 14399 w 124"/>
                <a:gd name="T5" fmla="*/ 32391 h 263"/>
                <a:gd name="T6" fmla="*/ 8115 w 124"/>
                <a:gd name="T7" fmla="*/ 59938 h 263"/>
                <a:gd name="T8" fmla="*/ 5082 w 124"/>
                <a:gd name="T9" fmla="*/ 82823 h 263"/>
                <a:gd name="T10" fmla="*/ 3615 w 124"/>
                <a:gd name="T11" fmla="*/ 95740 h 263"/>
                <a:gd name="T12" fmla="*/ 0 w 124"/>
                <a:gd name="T13" fmla="*/ 106692 h 263"/>
                <a:gd name="T14" fmla="*/ 3850 w 124"/>
                <a:gd name="T15" fmla="*/ 79322 h 263"/>
                <a:gd name="T16" fmla="*/ 10431 w 124"/>
                <a:gd name="T17" fmla="*/ 45911 h 263"/>
                <a:gd name="T18" fmla="*/ 16675 w 124"/>
                <a:gd name="T19" fmla="*/ 19101 h 263"/>
                <a:gd name="T20" fmla="*/ 24162 w 124"/>
                <a:gd name="T21" fmla="*/ 1269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63"/>
                <a:gd name="T35" fmla="*/ 124 w 124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63">
                  <a:moveTo>
                    <a:pt x="124" y="0"/>
                  </a:moveTo>
                  <a:cubicBezTo>
                    <a:pt x="112" y="13"/>
                    <a:pt x="106" y="27"/>
                    <a:pt x="98" y="42"/>
                  </a:cubicBezTo>
                  <a:cubicBezTo>
                    <a:pt x="90" y="55"/>
                    <a:pt x="79" y="67"/>
                    <a:pt x="71" y="80"/>
                  </a:cubicBezTo>
                  <a:cubicBezTo>
                    <a:pt x="59" y="102"/>
                    <a:pt x="50" y="125"/>
                    <a:pt x="40" y="148"/>
                  </a:cubicBezTo>
                  <a:cubicBezTo>
                    <a:pt x="32" y="166"/>
                    <a:pt x="28" y="184"/>
                    <a:pt x="25" y="204"/>
                  </a:cubicBezTo>
                  <a:cubicBezTo>
                    <a:pt x="24" y="216"/>
                    <a:pt x="24" y="225"/>
                    <a:pt x="18" y="236"/>
                  </a:cubicBezTo>
                  <a:cubicBezTo>
                    <a:pt x="13" y="245"/>
                    <a:pt x="2" y="253"/>
                    <a:pt x="0" y="263"/>
                  </a:cubicBezTo>
                  <a:cubicBezTo>
                    <a:pt x="3" y="241"/>
                    <a:pt x="14" y="218"/>
                    <a:pt x="19" y="196"/>
                  </a:cubicBezTo>
                  <a:cubicBezTo>
                    <a:pt x="25" y="167"/>
                    <a:pt x="40" y="141"/>
                    <a:pt x="51" y="113"/>
                  </a:cubicBezTo>
                  <a:cubicBezTo>
                    <a:pt x="60" y="91"/>
                    <a:pt x="69" y="68"/>
                    <a:pt x="82" y="47"/>
                  </a:cubicBezTo>
                  <a:cubicBezTo>
                    <a:pt x="90" y="34"/>
                    <a:pt x="105" y="11"/>
                    <a:pt x="119" y="3"/>
                  </a:cubicBezTo>
                </a:path>
              </a:pathLst>
            </a:custGeom>
            <a:solidFill>
              <a:srgbClr val="C6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3" name="Freeform 155"/>
            <p:cNvSpPr>
              <a:spLocks/>
            </p:cNvSpPr>
            <p:nvPr/>
          </p:nvSpPr>
          <p:spPr bwMode="auto">
            <a:xfrm>
              <a:off x="1275" y="2423"/>
              <a:ext cx="94" cy="257"/>
            </a:xfrm>
            <a:custGeom>
              <a:avLst/>
              <a:gdLst>
                <a:gd name="T0" fmla="*/ 0 w 58"/>
                <a:gd name="T1" fmla="*/ 59859 h 149"/>
                <a:gd name="T2" fmla="*/ 8468 w 58"/>
                <a:gd name="T3" fmla="*/ 29315 h 149"/>
                <a:gd name="T4" fmla="*/ 9424 w 58"/>
                <a:gd name="T5" fmla="*/ 0 h 149"/>
                <a:gd name="T6" fmla="*/ 378 w 58"/>
                <a:gd name="T7" fmla="*/ 5823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49"/>
                <a:gd name="T14" fmla="*/ 58 w 58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49">
                  <a:moveTo>
                    <a:pt x="0" y="149"/>
                  </a:moveTo>
                  <a:cubicBezTo>
                    <a:pt x="14" y="123"/>
                    <a:pt x="34" y="102"/>
                    <a:pt x="42" y="73"/>
                  </a:cubicBezTo>
                  <a:cubicBezTo>
                    <a:pt x="49" y="50"/>
                    <a:pt x="46" y="24"/>
                    <a:pt x="46" y="0"/>
                  </a:cubicBezTo>
                  <a:cubicBezTo>
                    <a:pt x="58" y="47"/>
                    <a:pt x="45" y="116"/>
                    <a:pt x="2" y="145"/>
                  </a:cubicBezTo>
                </a:path>
              </a:pathLst>
            </a:custGeom>
            <a:solidFill>
              <a:srgbClr val="C6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4" name="Freeform 156"/>
            <p:cNvSpPr>
              <a:spLocks/>
            </p:cNvSpPr>
            <p:nvPr/>
          </p:nvSpPr>
          <p:spPr bwMode="auto">
            <a:xfrm>
              <a:off x="549" y="2573"/>
              <a:ext cx="157" cy="48"/>
            </a:xfrm>
            <a:custGeom>
              <a:avLst/>
              <a:gdLst>
                <a:gd name="T0" fmla="*/ 0 w 97"/>
                <a:gd name="T1" fmla="*/ 0 h 28"/>
                <a:gd name="T2" fmla="*/ 19351 w 97"/>
                <a:gd name="T3" fmla="*/ 0 h 28"/>
                <a:gd name="T4" fmla="*/ 0 w 97"/>
                <a:gd name="T5" fmla="*/ 663 h 28"/>
                <a:gd name="T6" fmla="*/ 0 60000 65536"/>
                <a:gd name="T7" fmla="*/ 0 60000 65536"/>
                <a:gd name="T8" fmla="*/ 0 60000 65536"/>
                <a:gd name="T9" fmla="*/ 0 w 97"/>
                <a:gd name="T10" fmla="*/ 0 h 28"/>
                <a:gd name="T11" fmla="*/ 97 w 9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28">
                  <a:moveTo>
                    <a:pt x="0" y="0"/>
                  </a:moveTo>
                  <a:cubicBezTo>
                    <a:pt x="19" y="14"/>
                    <a:pt x="80" y="19"/>
                    <a:pt x="97" y="0"/>
                  </a:cubicBezTo>
                  <a:cubicBezTo>
                    <a:pt x="77" y="22"/>
                    <a:pt x="16" y="28"/>
                    <a:pt x="0" y="2"/>
                  </a:cubicBezTo>
                </a:path>
              </a:pathLst>
            </a:custGeom>
            <a:solidFill>
              <a:srgbClr val="C6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5" name="Freeform 157"/>
            <p:cNvSpPr>
              <a:spLocks/>
            </p:cNvSpPr>
            <p:nvPr/>
          </p:nvSpPr>
          <p:spPr bwMode="auto">
            <a:xfrm>
              <a:off x="1213" y="2167"/>
              <a:ext cx="386" cy="249"/>
            </a:xfrm>
            <a:custGeom>
              <a:avLst/>
              <a:gdLst>
                <a:gd name="T0" fmla="*/ 0 w 238"/>
                <a:gd name="T1" fmla="*/ 0 h 144"/>
                <a:gd name="T2" fmla="*/ 10771 w 238"/>
                <a:gd name="T3" fmla="*/ 9120 h 144"/>
                <a:gd name="T4" fmla="*/ 28572 w 238"/>
                <a:gd name="T5" fmla="*/ 17005 h 144"/>
                <a:gd name="T6" fmla="*/ 38671 w 238"/>
                <a:gd name="T7" fmla="*/ 21601 h 144"/>
                <a:gd name="T8" fmla="*/ 39106 w 238"/>
                <a:gd name="T9" fmla="*/ 27831 h 144"/>
                <a:gd name="T10" fmla="*/ 39824 w 238"/>
                <a:gd name="T11" fmla="*/ 33027 h 144"/>
                <a:gd name="T12" fmla="*/ 42478 w 238"/>
                <a:gd name="T13" fmla="*/ 39005 h 144"/>
                <a:gd name="T14" fmla="*/ 46953 w 238"/>
                <a:gd name="T15" fmla="*/ 47153 h 144"/>
                <a:gd name="T16" fmla="*/ 47186 w 238"/>
                <a:gd name="T17" fmla="*/ 53300 h 144"/>
                <a:gd name="T18" fmla="*/ 33183 w 238"/>
                <a:gd name="T19" fmla="*/ 54341 h 144"/>
                <a:gd name="T20" fmla="*/ 19636 w 238"/>
                <a:gd name="T21" fmla="*/ 42975 h 144"/>
                <a:gd name="T22" fmla="*/ 10771 w 238"/>
                <a:gd name="T23" fmla="*/ 33985 h 144"/>
                <a:gd name="T24" fmla="*/ 4885 w 238"/>
                <a:gd name="T25" fmla="*/ 23897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8"/>
                <a:gd name="T40" fmla="*/ 0 h 144"/>
                <a:gd name="T41" fmla="*/ 238 w 238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8" h="144">
                  <a:moveTo>
                    <a:pt x="0" y="0"/>
                  </a:moveTo>
                  <a:cubicBezTo>
                    <a:pt x="18" y="6"/>
                    <a:pt x="36" y="15"/>
                    <a:pt x="53" y="22"/>
                  </a:cubicBezTo>
                  <a:cubicBezTo>
                    <a:pt x="82" y="34"/>
                    <a:pt x="110" y="36"/>
                    <a:pt x="140" y="41"/>
                  </a:cubicBezTo>
                  <a:cubicBezTo>
                    <a:pt x="154" y="44"/>
                    <a:pt x="177" y="43"/>
                    <a:pt x="189" y="52"/>
                  </a:cubicBezTo>
                  <a:cubicBezTo>
                    <a:pt x="199" y="59"/>
                    <a:pt x="195" y="59"/>
                    <a:pt x="192" y="67"/>
                  </a:cubicBezTo>
                  <a:cubicBezTo>
                    <a:pt x="189" y="76"/>
                    <a:pt x="188" y="73"/>
                    <a:pt x="195" y="80"/>
                  </a:cubicBezTo>
                  <a:cubicBezTo>
                    <a:pt x="200" y="85"/>
                    <a:pt x="203" y="88"/>
                    <a:pt x="208" y="94"/>
                  </a:cubicBezTo>
                  <a:cubicBezTo>
                    <a:pt x="214" y="102"/>
                    <a:pt x="223" y="107"/>
                    <a:pt x="230" y="114"/>
                  </a:cubicBezTo>
                  <a:cubicBezTo>
                    <a:pt x="237" y="122"/>
                    <a:pt x="238" y="123"/>
                    <a:pt x="231" y="129"/>
                  </a:cubicBezTo>
                  <a:cubicBezTo>
                    <a:pt x="216" y="144"/>
                    <a:pt x="180" y="134"/>
                    <a:pt x="162" y="131"/>
                  </a:cubicBezTo>
                  <a:cubicBezTo>
                    <a:pt x="138" y="127"/>
                    <a:pt x="117" y="117"/>
                    <a:pt x="96" y="104"/>
                  </a:cubicBezTo>
                  <a:cubicBezTo>
                    <a:pt x="82" y="96"/>
                    <a:pt x="67" y="91"/>
                    <a:pt x="53" y="82"/>
                  </a:cubicBezTo>
                  <a:cubicBezTo>
                    <a:pt x="43" y="75"/>
                    <a:pt x="34" y="65"/>
                    <a:pt x="24" y="58"/>
                  </a:cubicBezTo>
                </a:path>
              </a:pathLst>
            </a:custGeom>
            <a:solidFill>
              <a:srgbClr val="BFB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6" name="Freeform 158"/>
            <p:cNvSpPr>
              <a:spLocks/>
            </p:cNvSpPr>
            <p:nvPr/>
          </p:nvSpPr>
          <p:spPr bwMode="auto">
            <a:xfrm>
              <a:off x="1212" y="2165"/>
              <a:ext cx="384" cy="249"/>
            </a:xfrm>
            <a:custGeom>
              <a:avLst/>
              <a:gdLst>
                <a:gd name="T0" fmla="*/ 0 w 237"/>
                <a:gd name="T1" fmla="*/ 0 h 144"/>
                <a:gd name="T2" fmla="*/ 10443 w 237"/>
                <a:gd name="T3" fmla="*/ 9120 h 144"/>
                <a:gd name="T4" fmla="*/ 28320 w 237"/>
                <a:gd name="T5" fmla="*/ 17005 h 144"/>
                <a:gd name="T6" fmla="*/ 38189 w 237"/>
                <a:gd name="T7" fmla="*/ 21601 h 144"/>
                <a:gd name="T8" fmla="*/ 38567 w 237"/>
                <a:gd name="T9" fmla="*/ 27831 h 144"/>
                <a:gd name="T10" fmla="*/ 39426 w 237"/>
                <a:gd name="T11" fmla="*/ 33027 h 144"/>
                <a:gd name="T12" fmla="*/ 41799 w 237"/>
                <a:gd name="T13" fmla="*/ 39005 h 144"/>
                <a:gd name="T14" fmla="*/ 46501 w 237"/>
                <a:gd name="T15" fmla="*/ 47550 h 144"/>
                <a:gd name="T16" fmla="*/ 46645 w 237"/>
                <a:gd name="T17" fmla="*/ 53300 h 144"/>
                <a:gd name="T18" fmla="*/ 32531 w 237"/>
                <a:gd name="T19" fmla="*/ 54341 h 144"/>
                <a:gd name="T20" fmla="*/ 19229 w 237"/>
                <a:gd name="T21" fmla="*/ 42975 h 144"/>
                <a:gd name="T22" fmla="*/ 10699 w 237"/>
                <a:gd name="T23" fmla="*/ 33985 h 144"/>
                <a:gd name="T24" fmla="*/ 4602 w 237"/>
                <a:gd name="T25" fmla="*/ 23897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44"/>
                <a:gd name="T41" fmla="*/ 237 w 237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44">
                  <a:moveTo>
                    <a:pt x="0" y="0"/>
                  </a:moveTo>
                  <a:cubicBezTo>
                    <a:pt x="18" y="6"/>
                    <a:pt x="35" y="15"/>
                    <a:pt x="52" y="22"/>
                  </a:cubicBezTo>
                  <a:cubicBezTo>
                    <a:pt x="81" y="35"/>
                    <a:pt x="109" y="36"/>
                    <a:pt x="140" y="41"/>
                  </a:cubicBezTo>
                  <a:cubicBezTo>
                    <a:pt x="153" y="44"/>
                    <a:pt x="177" y="43"/>
                    <a:pt x="189" y="52"/>
                  </a:cubicBezTo>
                  <a:cubicBezTo>
                    <a:pt x="198" y="59"/>
                    <a:pt x="194" y="59"/>
                    <a:pt x="191" y="67"/>
                  </a:cubicBezTo>
                  <a:cubicBezTo>
                    <a:pt x="188" y="77"/>
                    <a:pt x="187" y="73"/>
                    <a:pt x="195" y="80"/>
                  </a:cubicBezTo>
                  <a:cubicBezTo>
                    <a:pt x="200" y="85"/>
                    <a:pt x="203" y="88"/>
                    <a:pt x="207" y="94"/>
                  </a:cubicBezTo>
                  <a:cubicBezTo>
                    <a:pt x="214" y="102"/>
                    <a:pt x="223" y="107"/>
                    <a:pt x="230" y="115"/>
                  </a:cubicBezTo>
                  <a:cubicBezTo>
                    <a:pt x="237" y="123"/>
                    <a:pt x="237" y="123"/>
                    <a:pt x="231" y="129"/>
                  </a:cubicBezTo>
                  <a:cubicBezTo>
                    <a:pt x="216" y="144"/>
                    <a:pt x="179" y="134"/>
                    <a:pt x="161" y="131"/>
                  </a:cubicBezTo>
                  <a:cubicBezTo>
                    <a:pt x="137" y="127"/>
                    <a:pt x="116" y="117"/>
                    <a:pt x="95" y="104"/>
                  </a:cubicBezTo>
                  <a:cubicBezTo>
                    <a:pt x="82" y="96"/>
                    <a:pt x="66" y="92"/>
                    <a:pt x="53" y="82"/>
                  </a:cubicBezTo>
                  <a:cubicBezTo>
                    <a:pt x="42" y="75"/>
                    <a:pt x="33" y="65"/>
                    <a:pt x="23" y="58"/>
                  </a:cubicBezTo>
                </a:path>
              </a:pathLst>
            </a:custGeom>
            <a:noFill/>
            <a:ln w="158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7" name="Freeform 159"/>
            <p:cNvSpPr>
              <a:spLocks/>
            </p:cNvSpPr>
            <p:nvPr/>
          </p:nvSpPr>
          <p:spPr bwMode="auto">
            <a:xfrm>
              <a:off x="1494" y="2265"/>
              <a:ext cx="81" cy="118"/>
            </a:xfrm>
            <a:custGeom>
              <a:avLst/>
              <a:gdLst>
                <a:gd name="T0" fmla="*/ 1986 w 50"/>
                <a:gd name="T1" fmla="*/ 0 h 68"/>
                <a:gd name="T2" fmla="*/ 1986 w 50"/>
                <a:gd name="T3" fmla="*/ 8841 h 68"/>
                <a:gd name="T4" fmla="*/ 4209 w 50"/>
                <a:gd name="T5" fmla="*/ 11087 h 68"/>
                <a:gd name="T6" fmla="*/ 5063 w 50"/>
                <a:gd name="T7" fmla="*/ 14554 h 68"/>
                <a:gd name="T8" fmla="*/ 7666 w 50"/>
                <a:gd name="T9" fmla="*/ 21570 h 68"/>
                <a:gd name="T10" fmla="*/ 10054 w 50"/>
                <a:gd name="T11" fmla="*/ 26623 h 68"/>
                <a:gd name="T12" fmla="*/ 3451 w 50"/>
                <a:gd name="T13" fmla="*/ 13403 h 68"/>
                <a:gd name="T14" fmla="*/ 233 w 50"/>
                <a:gd name="T15" fmla="*/ 7724 h 68"/>
                <a:gd name="T16" fmla="*/ 1986 w 50"/>
                <a:gd name="T17" fmla="*/ 774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68"/>
                <a:gd name="T29" fmla="*/ 50 w 5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68">
                  <a:moveTo>
                    <a:pt x="10" y="0"/>
                  </a:moveTo>
                  <a:cubicBezTo>
                    <a:pt x="6" y="7"/>
                    <a:pt x="2" y="15"/>
                    <a:pt x="10" y="21"/>
                  </a:cubicBezTo>
                  <a:cubicBezTo>
                    <a:pt x="14" y="23"/>
                    <a:pt x="18" y="24"/>
                    <a:pt x="21" y="26"/>
                  </a:cubicBezTo>
                  <a:cubicBezTo>
                    <a:pt x="24" y="29"/>
                    <a:pt x="24" y="31"/>
                    <a:pt x="25" y="34"/>
                  </a:cubicBezTo>
                  <a:cubicBezTo>
                    <a:pt x="29" y="39"/>
                    <a:pt x="34" y="45"/>
                    <a:pt x="38" y="50"/>
                  </a:cubicBezTo>
                  <a:cubicBezTo>
                    <a:pt x="42" y="54"/>
                    <a:pt x="48" y="57"/>
                    <a:pt x="50" y="62"/>
                  </a:cubicBezTo>
                  <a:cubicBezTo>
                    <a:pt x="39" y="68"/>
                    <a:pt x="23" y="37"/>
                    <a:pt x="17" y="31"/>
                  </a:cubicBezTo>
                  <a:cubicBezTo>
                    <a:pt x="13" y="27"/>
                    <a:pt x="3" y="24"/>
                    <a:pt x="1" y="18"/>
                  </a:cubicBezTo>
                  <a:cubicBezTo>
                    <a:pt x="0" y="13"/>
                    <a:pt x="6" y="5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8" name="Freeform 160"/>
            <p:cNvSpPr>
              <a:spLocks/>
            </p:cNvSpPr>
            <p:nvPr/>
          </p:nvSpPr>
          <p:spPr bwMode="auto">
            <a:xfrm>
              <a:off x="1285" y="2305"/>
              <a:ext cx="249" cy="114"/>
            </a:xfrm>
            <a:custGeom>
              <a:avLst/>
              <a:gdLst>
                <a:gd name="T0" fmla="*/ 0 w 154"/>
                <a:gd name="T1" fmla="*/ 0 h 66"/>
                <a:gd name="T2" fmla="*/ 8552 w 154"/>
                <a:gd name="T3" fmla="*/ 11101 h 66"/>
                <a:gd name="T4" fmla="*/ 14812 w 154"/>
                <a:gd name="T5" fmla="*/ 17525 h 66"/>
                <a:gd name="T6" fmla="*/ 21817 w 154"/>
                <a:gd name="T7" fmla="*/ 23658 h 66"/>
                <a:gd name="T8" fmla="*/ 30446 w 154"/>
                <a:gd name="T9" fmla="*/ 23658 h 66"/>
                <a:gd name="T10" fmla="*/ 13082 w 154"/>
                <a:gd name="T11" fmla="*/ 17903 h 66"/>
                <a:gd name="T12" fmla="*/ 6128 w 154"/>
                <a:gd name="T13" fmla="*/ 10146 h 66"/>
                <a:gd name="T14" fmla="*/ 377 w 154"/>
                <a:gd name="T15" fmla="*/ 42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66"/>
                <a:gd name="T26" fmla="*/ 154 w 154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66">
                  <a:moveTo>
                    <a:pt x="0" y="0"/>
                  </a:moveTo>
                  <a:cubicBezTo>
                    <a:pt x="14" y="9"/>
                    <a:pt x="29" y="16"/>
                    <a:pt x="43" y="27"/>
                  </a:cubicBezTo>
                  <a:cubicBezTo>
                    <a:pt x="53" y="34"/>
                    <a:pt x="65" y="37"/>
                    <a:pt x="75" y="43"/>
                  </a:cubicBezTo>
                  <a:cubicBezTo>
                    <a:pt x="87" y="51"/>
                    <a:pt x="97" y="56"/>
                    <a:pt x="111" y="58"/>
                  </a:cubicBezTo>
                  <a:cubicBezTo>
                    <a:pt x="125" y="60"/>
                    <a:pt x="140" y="58"/>
                    <a:pt x="154" y="58"/>
                  </a:cubicBezTo>
                  <a:cubicBezTo>
                    <a:pt x="125" y="66"/>
                    <a:pt x="91" y="60"/>
                    <a:pt x="66" y="44"/>
                  </a:cubicBezTo>
                  <a:cubicBezTo>
                    <a:pt x="55" y="36"/>
                    <a:pt x="42" y="32"/>
                    <a:pt x="31" y="25"/>
                  </a:cubicBezTo>
                  <a:cubicBezTo>
                    <a:pt x="20" y="18"/>
                    <a:pt x="12" y="7"/>
                    <a:pt x="2" y="1"/>
                  </a:cubicBezTo>
                </a:path>
              </a:pathLst>
            </a:custGeom>
            <a:solidFill>
              <a:srgbClr val="968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19" name="Freeform 161"/>
            <p:cNvSpPr>
              <a:spLocks/>
            </p:cNvSpPr>
            <p:nvPr/>
          </p:nvSpPr>
          <p:spPr bwMode="auto">
            <a:xfrm>
              <a:off x="462" y="2765"/>
              <a:ext cx="163" cy="218"/>
            </a:xfrm>
            <a:custGeom>
              <a:avLst/>
              <a:gdLst>
                <a:gd name="T0" fmla="*/ 3281 w 101"/>
                <a:gd name="T1" fmla="*/ 52355 h 126"/>
                <a:gd name="T2" fmla="*/ 4320 w 101"/>
                <a:gd name="T3" fmla="*/ 26629 h 126"/>
                <a:gd name="T4" fmla="*/ 19508 w 101"/>
                <a:gd name="T5" fmla="*/ 0 h 126"/>
                <a:gd name="T6" fmla="*/ 0 60000 65536"/>
                <a:gd name="T7" fmla="*/ 0 60000 65536"/>
                <a:gd name="T8" fmla="*/ 0 60000 65536"/>
                <a:gd name="T9" fmla="*/ 0 w 101"/>
                <a:gd name="T10" fmla="*/ 0 h 126"/>
                <a:gd name="T11" fmla="*/ 101 w 101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26">
                  <a:moveTo>
                    <a:pt x="17" y="126"/>
                  </a:moveTo>
                  <a:cubicBezTo>
                    <a:pt x="17" y="126"/>
                    <a:pt x="0" y="93"/>
                    <a:pt x="22" y="64"/>
                  </a:cubicBezTo>
                  <a:cubicBezTo>
                    <a:pt x="45" y="35"/>
                    <a:pt x="86" y="19"/>
                    <a:pt x="101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20" name="Freeform 162"/>
            <p:cNvSpPr>
              <a:spLocks/>
            </p:cNvSpPr>
            <p:nvPr/>
          </p:nvSpPr>
          <p:spPr bwMode="auto">
            <a:xfrm>
              <a:off x="925" y="1968"/>
              <a:ext cx="201" cy="182"/>
            </a:xfrm>
            <a:custGeom>
              <a:avLst/>
              <a:gdLst>
                <a:gd name="T0" fmla="*/ 10742 w 124"/>
                <a:gd name="T1" fmla="*/ 40433 h 105"/>
                <a:gd name="T2" fmla="*/ 0 w 124"/>
                <a:gd name="T3" fmla="*/ 8656 h 105"/>
                <a:gd name="T4" fmla="*/ 11449 w 124"/>
                <a:gd name="T5" fmla="*/ 29663 h 105"/>
                <a:gd name="T6" fmla="*/ 5082 w 124"/>
                <a:gd name="T7" fmla="*/ 8701 h 105"/>
                <a:gd name="T8" fmla="*/ 9881 w 124"/>
                <a:gd name="T9" fmla="*/ 19670 h 105"/>
                <a:gd name="T10" fmla="*/ 8238 w 124"/>
                <a:gd name="T11" fmla="*/ 3437 h 105"/>
                <a:gd name="T12" fmla="*/ 12738 w 124"/>
                <a:gd name="T13" fmla="*/ 0 h 105"/>
                <a:gd name="T14" fmla="*/ 14780 w 124"/>
                <a:gd name="T15" fmla="*/ 12312 h 105"/>
                <a:gd name="T16" fmla="*/ 17412 w 124"/>
                <a:gd name="T17" fmla="*/ 7103 h 105"/>
                <a:gd name="T18" fmla="*/ 16017 w 124"/>
                <a:gd name="T19" fmla="*/ 16129 h 105"/>
                <a:gd name="T20" fmla="*/ 22168 w 124"/>
                <a:gd name="T21" fmla="*/ 11988 h 105"/>
                <a:gd name="T22" fmla="*/ 17675 w 124"/>
                <a:gd name="T23" fmla="*/ 21590 h 105"/>
                <a:gd name="T24" fmla="*/ 25180 w 124"/>
                <a:gd name="T25" fmla="*/ 19091 h 105"/>
                <a:gd name="T26" fmla="*/ 17412 w 124"/>
                <a:gd name="T27" fmla="*/ 29663 h 105"/>
                <a:gd name="T28" fmla="*/ 24402 w 124"/>
                <a:gd name="T29" fmla="*/ 29663 h 105"/>
                <a:gd name="T30" fmla="*/ 15783 w 124"/>
                <a:gd name="T31" fmla="*/ 37423 h 105"/>
                <a:gd name="T32" fmla="*/ 21646 w 124"/>
                <a:gd name="T33" fmla="*/ 38130 h 105"/>
                <a:gd name="T34" fmla="*/ 14399 w 124"/>
                <a:gd name="T35" fmla="*/ 40433 h 105"/>
                <a:gd name="T36" fmla="*/ 19649 w 124"/>
                <a:gd name="T37" fmla="*/ 44093 h 105"/>
                <a:gd name="T38" fmla="*/ 11049 w 124"/>
                <a:gd name="T39" fmla="*/ 37761 h 105"/>
                <a:gd name="T40" fmla="*/ 11120 w 124"/>
                <a:gd name="T41" fmla="*/ 36991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05"/>
                <a:gd name="T65" fmla="*/ 124 w 124"/>
                <a:gd name="T66" fmla="*/ 105 h 1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05">
                  <a:moveTo>
                    <a:pt x="53" y="95"/>
                  </a:moveTo>
                  <a:cubicBezTo>
                    <a:pt x="43" y="69"/>
                    <a:pt x="23" y="37"/>
                    <a:pt x="0" y="20"/>
                  </a:cubicBezTo>
                  <a:cubicBezTo>
                    <a:pt x="21" y="28"/>
                    <a:pt x="32" y="69"/>
                    <a:pt x="56" y="70"/>
                  </a:cubicBezTo>
                  <a:cubicBezTo>
                    <a:pt x="55" y="51"/>
                    <a:pt x="32" y="38"/>
                    <a:pt x="25" y="21"/>
                  </a:cubicBezTo>
                  <a:cubicBezTo>
                    <a:pt x="32" y="29"/>
                    <a:pt x="38" y="43"/>
                    <a:pt x="49" y="46"/>
                  </a:cubicBezTo>
                  <a:cubicBezTo>
                    <a:pt x="53" y="35"/>
                    <a:pt x="44" y="18"/>
                    <a:pt x="41" y="8"/>
                  </a:cubicBezTo>
                  <a:cubicBezTo>
                    <a:pt x="56" y="28"/>
                    <a:pt x="64" y="25"/>
                    <a:pt x="63" y="0"/>
                  </a:cubicBezTo>
                  <a:cubicBezTo>
                    <a:pt x="64" y="5"/>
                    <a:pt x="68" y="27"/>
                    <a:pt x="73" y="29"/>
                  </a:cubicBezTo>
                  <a:cubicBezTo>
                    <a:pt x="80" y="31"/>
                    <a:pt x="86" y="23"/>
                    <a:pt x="86" y="17"/>
                  </a:cubicBezTo>
                  <a:cubicBezTo>
                    <a:pt x="82" y="20"/>
                    <a:pt x="74" y="34"/>
                    <a:pt x="79" y="38"/>
                  </a:cubicBezTo>
                  <a:cubicBezTo>
                    <a:pt x="86" y="44"/>
                    <a:pt x="103" y="31"/>
                    <a:pt x="109" y="28"/>
                  </a:cubicBezTo>
                  <a:cubicBezTo>
                    <a:pt x="102" y="36"/>
                    <a:pt x="93" y="42"/>
                    <a:pt x="87" y="51"/>
                  </a:cubicBezTo>
                  <a:cubicBezTo>
                    <a:pt x="98" y="55"/>
                    <a:pt x="112" y="43"/>
                    <a:pt x="124" y="45"/>
                  </a:cubicBezTo>
                  <a:cubicBezTo>
                    <a:pt x="115" y="57"/>
                    <a:pt x="94" y="58"/>
                    <a:pt x="86" y="70"/>
                  </a:cubicBezTo>
                  <a:cubicBezTo>
                    <a:pt x="95" y="77"/>
                    <a:pt x="109" y="69"/>
                    <a:pt x="120" y="70"/>
                  </a:cubicBezTo>
                  <a:cubicBezTo>
                    <a:pt x="108" y="77"/>
                    <a:pt x="86" y="76"/>
                    <a:pt x="78" y="88"/>
                  </a:cubicBezTo>
                  <a:cubicBezTo>
                    <a:pt x="85" y="95"/>
                    <a:pt x="98" y="92"/>
                    <a:pt x="107" y="90"/>
                  </a:cubicBezTo>
                  <a:cubicBezTo>
                    <a:pt x="97" y="87"/>
                    <a:pt x="81" y="89"/>
                    <a:pt x="71" y="95"/>
                  </a:cubicBezTo>
                  <a:cubicBezTo>
                    <a:pt x="75" y="105"/>
                    <a:pt x="88" y="105"/>
                    <a:pt x="97" y="104"/>
                  </a:cubicBezTo>
                  <a:cubicBezTo>
                    <a:pt x="88" y="95"/>
                    <a:pt x="67" y="89"/>
                    <a:pt x="54" y="89"/>
                  </a:cubicBezTo>
                  <a:cubicBezTo>
                    <a:pt x="54" y="87"/>
                    <a:pt x="55" y="88"/>
                    <a:pt x="55" y="87"/>
                  </a:cubicBezTo>
                </a:path>
              </a:pathLst>
            </a:custGeom>
            <a:solidFill>
              <a:srgbClr val="0C8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21" name="Freeform 163"/>
            <p:cNvSpPr>
              <a:spLocks/>
            </p:cNvSpPr>
            <p:nvPr/>
          </p:nvSpPr>
          <p:spPr bwMode="auto">
            <a:xfrm>
              <a:off x="925" y="1968"/>
              <a:ext cx="201" cy="182"/>
            </a:xfrm>
            <a:custGeom>
              <a:avLst/>
              <a:gdLst>
                <a:gd name="T0" fmla="*/ 10742 w 124"/>
                <a:gd name="T1" fmla="*/ 40433 h 105"/>
                <a:gd name="T2" fmla="*/ 0 w 124"/>
                <a:gd name="T3" fmla="*/ 8656 h 105"/>
                <a:gd name="T4" fmla="*/ 11449 w 124"/>
                <a:gd name="T5" fmla="*/ 29663 h 105"/>
                <a:gd name="T6" fmla="*/ 5082 w 124"/>
                <a:gd name="T7" fmla="*/ 8701 h 105"/>
                <a:gd name="T8" fmla="*/ 9881 w 124"/>
                <a:gd name="T9" fmla="*/ 19670 h 105"/>
                <a:gd name="T10" fmla="*/ 8238 w 124"/>
                <a:gd name="T11" fmla="*/ 3437 h 105"/>
                <a:gd name="T12" fmla="*/ 12738 w 124"/>
                <a:gd name="T13" fmla="*/ 0 h 105"/>
                <a:gd name="T14" fmla="*/ 14780 w 124"/>
                <a:gd name="T15" fmla="*/ 12312 h 105"/>
                <a:gd name="T16" fmla="*/ 17412 w 124"/>
                <a:gd name="T17" fmla="*/ 7103 h 105"/>
                <a:gd name="T18" fmla="*/ 16017 w 124"/>
                <a:gd name="T19" fmla="*/ 16129 h 105"/>
                <a:gd name="T20" fmla="*/ 22168 w 124"/>
                <a:gd name="T21" fmla="*/ 11988 h 105"/>
                <a:gd name="T22" fmla="*/ 17675 w 124"/>
                <a:gd name="T23" fmla="*/ 21590 h 105"/>
                <a:gd name="T24" fmla="*/ 25180 w 124"/>
                <a:gd name="T25" fmla="*/ 19091 h 105"/>
                <a:gd name="T26" fmla="*/ 17412 w 124"/>
                <a:gd name="T27" fmla="*/ 29663 h 105"/>
                <a:gd name="T28" fmla="*/ 24402 w 124"/>
                <a:gd name="T29" fmla="*/ 29663 h 105"/>
                <a:gd name="T30" fmla="*/ 15783 w 124"/>
                <a:gd name="T31" fmla="*/ 37423 h 105"/>
                <a:gd name="T32" fmla="*/ 21646 w 124"/>
                <a:gd name="T33" fmla="*/ 38130 h 105"/>
                <a:gd name="T34" fmla="*/ 14399 w 124"/>
                <a:gd name="T35" fmla="*/ 40433 h 105"/>
                <a:gd name="T36" fmla="*/ 19649 w 124"/>
                <a:gd name="T37" fmla="*/ 44093 h 105"/>
                <a:gd name="T38" fmla="*/ 11049 w 124"/>
                <a:gd name="T39" fmla="*/ 37761 h 105"/>
                <a:gd name="T40" fmla="*/ 11120 w 124"/>
                <a:gd name="T41" fmla="*/ 36991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05"/>
                <a:gd name="T65" fmla="*/ 124 w 124"/>
                <a:gd name="T66" fmla="*/ 105 h 1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05">
                  <a:moveTo>
                    <a:pt x="53" y="95"/>
                  </a:moveTo>
                  <a:cubicBezTo>
                    <a:pt x="43" y="69"/>
                    <a:pt x="23" y="37"/>
                    <a:pt x="0" y="20"/>
                  </a:cubicBezTo>
                  <a:cubicBezTo>
                    <a:pt x="21" y="28"/>
                    <a:pt x="32" y="69"/>
                    <a:pt x="56" y="70"/>
                  </a:cubicBezTo>
                  <a:cubicBezTo>
                    <a:pt x="55" y="51"/>
                    <a:pt x="32" y="38"/>
                    <a:pt x="25" y="21"/>
                  </a:cubicBezTo>
                  <a:cubicBezTo>
                    <a:pt x="32" y="29"/>
                    <a:pt x="38" y="43"/>
                    <a:pt x="49" y="46"/>
                  </a:cubicBezTo>
                  <a:cubicBezTo>
                    <a:pt x="53" y="35"/>
                    <a:pt x="44" y="18"/>
                    <a:pt x="41" y="8"/>
                  </a:cubicBezTo>
                  <a:cubicBezTo>
                    <a:pt x="56" y="28"/>
                    <a:pt x="64" y="25"/>
                    <a:pt x="63" y="0"/>
                  </a:cubicBezTo>
                  <a:cubicBezTo>
                    <a:pt x="64" y="5"/>
                    <a:pt x="68" y="27"/>
                    <a:pt x="73" y="29"/>
                  </a:cubicBezTo>
                  <a:cubicBezTo>
                    <a:pt x="80" y="31"/>
                    <a:pt x="86" y="23"/>
                    <a:pt x="86" y="17"/>
                  </a:cubicBezTo>
                  <a:cubicBezTo>
                    <a:pt x="82" y="20"/>
                    <a:pt x="74" y="34"/>
                    <a:pt x="79" y="38"/>
                  </a:cubicBezTo>
                  <a:cubicBezTo>
                    <a:pt x="86" y="44"/>
                    <a:pt x="103" y="31"/>
                    <a:pt x="109" y="28"/>
                  </a:cubicBezTo>
                  <a:cubicBezTo>
                    <a:pt x="102" y="36"/>
                    <a:pt x="93" y="42"/>
                    <a:pt x="87" y="51"/>
                  </a:cubicBezTo>
                  <a:cubicBezTo>
                    <a:pt x="98" y="55"/>
                    <a:pt x="112" y="43"/>
                    <a:pt x="124" y="45"/>
                  </a:cubicBezTo>
                  <a:cubicBezTo>
                    <a:pt x="115" y="57"/>
                    <a:pt x="94" y="58"/>
                    <a:pt x="86" y="70"/>
                  </a:cubicBezTo>
                  <a:cubicBezTo>
                    <a:pt x="95" y="77"/>
                    <a:pt x="109" y="69"/>
                    <a:pt x="120" y="70"/>
                  </a:cubicBezTo>
                  <a:cubicBezTo>
                    <a:pt x="108" y="77"/>
                    <a:pt x="86" y="76"/>
                    <a:pt x="78" y="88"/>
                  </a:cubicBezTo>
                  <a:cubicBezTo>
                    <a:pt x="85" y="95"/>
                    <a:pt x="98" y="92"/>
                    <a:pt x="107" y="90"/>
                  </a:cubicBezTo>
                  <a:cubicBezTo>
                    <a:pt x="97" y="87"/>
                    <a:pt x="81" y="89"/>
                    <a:pt x="71" y="95"/>
                  </a:cubicBezTo>
                  <a:cubicBezTo>
                    <a:pt x="75" y="105"/>
                    <a:pt x="88" y="105"/>
                    <a:pt x="97" y="104"/>
                  </a:cubicBezTo>
                  <a:cubicBezTo>
                    <a:pt x="88" y="95"/>
                    <a:pt x="67" y="89"/>
                    <a:pt x="54" y="89"/>
                  </a:cubicBezTo>
                  <a:cubicBezTo>
                    <a:pt x="54" y="87"/>
                    <a:pt x="55" y="88"/>
                    <a:pt x="55" y="87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22" name="Freeform 164"/>
            <p:cNvSpPr>
              <a:spLocks/>
            </p:cNvSpPr>
            <p:nvPr/>
          </p:nvSpPr>
          <p:spPr bwMode="auto">
            <a:xfrm>
              <a:off x="813" y="2051"/>
              <a:ext cx="161" cy="159"/>
            </a:xfrm>
            <a:custGeom>
              <a:avLst/>
              <a:gdLst>
                <a:gd name="T0" fmla="*/ 13057 w 99"/>
                <a:gd name="T1" fmla="*/ 36625 h 92"/>
                <a:gd name="T2" fmla="*/ 0 w 99"/>
                <a:gd name="T3" fmla="*/ 32647 h 92"/>
                <a:gd name="T4" fmla="*/ 6736 w 99"/>
                <a:gd name="T5" fmla="*/ 29280 h 92"/>
                <a:gd name="T6" fmla="*/ 1015 w 99"/>
                <a:gd name="T7" fmla="*/ 22110 h 92"/>
                <a:gd name="T8" fmla="*/ 7647 w 99"/>
                <a:gd name="T9" fmla="*/ 24178 h 92"/>
                <a:gd name="T10" fmla="*/ 1651 w 99"/>
                <a:gd name="T11" fmla="*/ 11377 h 92"/>
                <a:gd name="T12" fmla="*/ 6344 w 99"/>
                <a:gd name="T13" fmla="*/ 16942 h 92"/>
                <a:gd name="T14" fmla="*/ 6085 w 99"/>
                <a:gd name="T15" fmla="*/ 1652 h 92"/>
                <a:gd name="T16" fmla="*/ 12677 w 99"/>
                <a:gd name="T17" fmla="*/ 26679 h 92"/>
                <a:gd name="T18" fmla="*/ 13057 w 99"/>
                <a:gd name="T19" fmla="*/ 11377 h 92"/>
                <a:gd name="T20" fmla="*/ 13446 w 99"/>
                <a:gd name="T21" fmla="*/ 0 h 92"/>
                <a:gd name="T22" fmla="*/ 15131 w 99"/>
                <a:gd name="T23" fmla="*/ 26425 h 92"/>
                <a:gd name="T24" fmla="*/ 20850 w 99"/>
                <a:gd name="T25" fmla="*/ 11882 h 92"/>
                <a:gd name="T26" fmla="*/ 15131 w 99"/>
                <a:gd name="T27" fmla="*/ 32058 h 92"/>
                <a:gd name="T28" fmla="*/ 20850 w 99"/>
                <a:gd name="T29" fmla="*/ 29280 h 92"/>
                <a:gd name="T30" fmla="*/ 13682 w 99"/>
                <a:gd name="T31" fmla="*/ 37178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92"/>
                <a:gd name="T50" fmla="*/ 99 w 99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92">
                  <a:moveTo>
                    <a:pt x="62" y="89"/>
                  </a:moveTo>
                  <a:cubicBezTo>
                    <a:pt x="41" y="92"/>
                    <a:pt x="21" y="78"/>
                    <a:pt x="0" y="79"/>
                  </a:cubicBezTo>
                  <a:cubicBezTo>
                    <a:pt x="6" y="79"/>
                    <a:pt x="31" y="79"/>
                    <a:pt x="32" y="71"/>
                  </a:cubicBezTo>
                  <a:cubicBezTo>
                    <a:pt x="33" y="64"/>
                    <a:pt x="10" y="56"/>
                    <a:pt x="5" y="54"/>
                  </a:cubicBezTo>
                  <a:cubicBezTo>
                    <a:pt x="11" y="57"/>
                    <a:pt x="31" y="70"/>
                    <a:pt x="36" y="59"/>
                  </a:cubicBezTo>
                  <a:cubicBezTo>
                    <a:pt x="39" y="49"/>
                    <a:pt x="13" y="34"/>
                    <a:pt x="8" y="28"/>
                  </a:cubicBezTo>
                  <a:cubicBezTo>
                    <a:pt x="14" y="32"/>
                    <a:pt x="22" y="42"/>
                    <a:pt x="30" y="41"/>
                  </a:cubicBezTo>
                  <a:cubicBezTo>
                    <a:pt x="34" y="30"/>
                    <a:pt x="29" y="16"/>
                    <a:pt x="29" y="4"/>
                  </a:cubicBezTo>
                  <a:cubicBezTo>
                    <a:pt x="37" y="23"/>
                    <a:pt x="44" y="53"/>
                    <a:pt x="60" y="65"/>
                  </a:cubicBezTo>
                  <a:cubicBezTo>
                    <a:pt x="64" y="55"/>
                    <a:pt x="61" y="39"/>
                    <a:pt x="62" y="28"/>
                  </a:cubicBezTo>
                  <a:cubicBezTo>
                    <a:pt x="63" y="18"/>
                    <a:pt x="64" y="9"/>
                    <a:pt x="64" y="0"/>
                  </a:cubicBezTo>
                  <a:cubicBezTo>
                    <a:pt x="64" y="12"/>
                    <a:pt x="57" y="59"/>
                    <a:pt x="72" y="64"/>
                  </a:cubicBezTo>
                  <a:cubicBezTo>
                    <a:pt x="80" y="67"/>
                    <a:pt x="95" y="36"/>
                    <a:pt x="99" y="29"/>
                  </a:cubicBezTo>
                  <a:cubicBezTo>
                    <a:pt x="92" y="41"/>
                    <a:pt x="70" y="64"/>
                    <a:pt x="72" y="78"/>
                  </a:cubicBezTo>
                  <a:cubicBezTo>
                    <a:pt x="82" y="78"/>
                    <a:pt x="89" y="70"/>
                    <a:pt x="99" y="71"/>
                  </a:cubicBezTo>
                  <a:cubicBezTo>
                    <a:pt x="89" y="78"/>
                    <a:pt x="72" y="84"/>
                    <a:pt x="65" y="90"/>
                  </a:cubicBezTo>
                </a:path>
              </a:pathLst>
            </a:custGeom>
            <a:solidFill>
              <a:srgbClr val="0C8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23" name="Freeform 165"/>
            <p:cNvSpPr>
              <a:spLocks/>
            </p:cNvSpPr>
            <p:nvPr/>
          </p:nvSpPr>
          <p:spPr bwMode="auto">
            <a:xfrm>
              <a:off x="813" y="2051"/>
              <a:ext cx="161" cy="159"/>
            </a:xfrm>
            <a:custGeom>
              <a:avLst/>
              <a:gdLst>
                <a:gd name="T0" fmla="*/ 13057 w 99"/>
                <a:gd name="T1" fmla="*/ 36625 h 92"/>
                <a:gd name="T2" fmla="*/ 0 w 99"/>
                <a:gd name="T3" fmla="*/ 32647 h 92"/>
                <a:gd name="T4" fmla="*/ 6736 w 99"/>
                <a:gd name="T5" fmla="*/ 29280 h 92"/>
                <a:gd name="T6" fmla="*/ 1015 w 99"/>
                <a:gd name="T7" fmla="*/ 22110 h 92"/>
                <a:gd name="T8" fmla="*/ 7647 w 99"/>
                <a:gd name="T9" fmla="*/ 24178 h 92"/>
                <a:gd name="T10" fmla="*/ 1651 w 99"/>
                <a:gd name="T11" fmla="*/ 11377 h 92"/>
                <a:gd name="T12" fmla="*/ 6344 w 99"/>
                <a:gd name="T13" fmla="*/ 16942 h 92"/>
                <a:gd name="T14" fmla="*/ 6085 w 99"/>
                <a:gd name="T15" fmla="*/ 1652 h 92"/>
                <a:gd name="T16" fmla="*/ 12677 w 99"/>
                <a:gd name="T17" fmla="*/ 26679 h 92"/>
                <a:gd name="T18" fmla="*/ 13057 w 99"/>
                <a:gd name="T19" fmla="*/ 11377 h 92"/>
                <a:gd name="T20" fmla="*/ 13446 w 99"/>
                <a:gd name="T21" fmla="*/ 0 h 92"/>
                <a:gd name="T22" fmla="*/ 15131 w 99"/>
                <a:gd name="T23" fmla="*/ 26425 h 92"/>
                <a:gd name="T24" fmla="*/ 20850 w 99"/>
                <a:gd name="T25" fmla="*/ 11882 h 92"/>
                <a:gd name="T26" fmla="*/ 15131 w 99"/>
                <a:gd name="T27" fmla="*/ 32058 h 92"/>
                <a:gd name="T28" fmla="*/ 20850 w 99"/>
                <a:gd name="T29" fmla="*/ 29280 h 92"/>
                <a:gd name="T30" fmla="*/ 13682 w 99"/>
                <a:gd name="T31" fmla="*/ 37178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92"/>
                <a:gd name="T50" fmla="*/ 99 w 99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92">
                  <a:moveTo>
                    <a:pt x="62" y="89"/>
                  </a:moveTo>
                  <a:cubicBezTo>
                    <a:pt x="41" y="92"/>
                    <a:pt x="21" y="78"/>
                    <a:pt x="0" y="79"/>
                  </a:cubicBezTo>
                  <a:cubicBezTo>
                    <a:pt x="6" y="79"/>
                    <a:pt x="31" y="79"/>
                    <a:pt x="32" y="71"/>
                  </a:cubicBezTo>
                  <a:cubicBezTo>
                    <a:pt x="33" y="64"/>
                    <a:pt x="10" y="56"/>
                    <a:pt x="5" y="54"/>
                  </a:cubicBezTo>
                  <a:cubicBezTo>
                    <a:pt x="11" y="57"/>
                    <a:pt x="31" y="70"/>
                    <a:pt x="36" y="59"/>
                  </a:cubicBezTo>
                  <a:cubicBezTo>
                    <a:pt x="39" y="49"/>
                    <a:pt x="13" y="34"/>
                    <a:pt x="8" y="28"/>
                  </a:cubicBezTo>
                  <a:cubicBezTo>
                    <a:pt x="14" y="32"/>
                    <a:pt x="22" y="42"/>
                    <a:pt x="30" y="41"/>
                  </a:cubicBezTo>
                  <a:cubicBezTo>
                    <a:pt x="34" y="30"/>
                    <a:pt x="29" y="16"/>
                    <a:pt x="29" y="4"/>
                  </a:cubicBezTo>
                  <a:cubicBezTo>
                    <a:pt x="37" y="23"/>
                    <a:pt x="44" y="53"/>
                    <a:pt x="60" y="65"/>
                  </a:cubicBezTo>
                  <a:cubicBezTo>
                    <a:pt x="64" y="55"/>
                    <a:pt x="61" y="39"/>
                    <a:pt x="62" y="28"/>
                  </a:cubicBezTo>
                  <a:cubicBezTo>
                    <a:pt x="63" y="18"/>
                    <a:pt x="64" y="9"/>
                    <a:pt x="64" y="0"/>
                  </a:cubicBezTo>
                  <a:cubicBezTo>
                    <a:pt x="64" y="12"/>
                    <a:pt x="57" y="59"/>
                    <a:pt x="72" y="64"/>
                  </a:cubicBezTo>
                  <a:cubicBezTo>
                    <a:pt x="80" y="67"/>
                    <a:pt x="95" y="36"/>
                    <a:pt x="99" y="29"/>
                  </a:cubicBezTo>
                  <a:cubicBezTo>
                    <a:pt x="92" y="41"/>
                    <a:pt x="70" y="64"/>
                    <a:pt x="72" y="78"/>
                  </a:cubicBezTo>
                  <a:cubicBezTo>
                    <a:pt x="82" y="78"/>
                    <a:pt x="89" y="70"/>
                    <a:pt x="99" y="71"/>
                  </a:cubicBezTo>
                  <a:cubicBezTo>
                    <a:pt x="89" y="78"/>
                    <a:pt x="72" y="84"/>
                    <a:pt x="65" y="90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24" name="Freeform 166"/>
            <p:cNvSpPr>
              <a:spLocks/>
            </p:cNvSpPr>
            <p:nvPr/>
          </p:nvSpPr>
          <p:spPr bwMode="auto">
            <a:xfrm>
              <a:off x="1017" y="2015"/>
              <a:ext cx="38" cy="107"/>
            </a:xfrm>
            <a:custGeom>
              <a:avLst/>
              <a:gdLst>
                <a:gd name="T0" fmla="*/ 435 w 23"/>
                <a:gd name="T1" fmla="*/ 22976 h 62"/>
                <a:gd name="T2" fmla="*/ 1963 w 23"/>
                <a:gd name="T3" fmla="*/ 19980 h 62"/>
                <a:gd name="T4" fmla="*/ 1188 w 23"/>
                <a:gd name="T5" fmla="*/ 16828 h 62"/>
                <a:gd name="T6" fmla="*/ 1849 w 23"/>
                <a:gd name="T7" fmla="*/ 16135 h 62"/>
                <a:gd name="T8" fmla="*/ 1550 w 23"/>
                <a:gd name="T9" fmla="*/ 14958 h 62"/>
                <a:gd name="T10" fmla="*/ 263 w 23"/>
                <a:gd name="T11" fmla="*/ 9349 h 62"/>
                <a:gd name="T12" fmla="*/ 2561 w 23"/>
                <a:gd name="T13" fmla="*/ 13313 h 62"/>
                <a:gd name="T14" fmla="*/ 2561 w 23"/>
                <a:gd name="T15" fmla="*/ 11247 h 62"/>
                <a:gd name="T16" fmla="*/ 1849 w 23"/>
                <a:gd name="T17" fmla="*/ 6159 h 62"/>
                <a:gd name="T18" fmla="*/ 1849 w 23"/>
                <a:gd name="T19" fmla="*/ 0 h 62"/>
                <a:gd name="T20" fmla="*/ 1963 w 23"/>
                <a:gd name="T21" fmla="*/ 1641 h 62"/>
                <a:gd name="T22" fmla="*/ 3055 w 23"/>
                <a:gd name="T23" fmla="*/ 6517 h 62"/>
                <a:gd name="T24" fmla="*/ 4231 w 23"/>
                <a:gd name="T25" fmla="*/ 11247 h 62"/>
                <a:gd name="T26" fmla="*/ 5366 w 23"/>
                <a:gd name="T27" fmla="*/ 10629 h 62"/>
                <a:gd name="T28" fmla="*/ 4681 w 23"/>
                <a:gd name="T29" fmla="*/ 14088 h 62"/>
                <a:gd name="T30" fmla="*/ 3927 w 23"/>
                <a:gd name="T31" fmla="*/ 16135 h 62"/>
                <a:gd name="T32" fmla="*/ 5366 w 23"/>
                <a:gd name="T33" fmla="*/ 16706 h 62"/>
                <a:gd name="T34" fmla="*/ 4591 w 23"/>
                <a:gd name="T35" fmla="*/ 21876 h 62"/>
                <a:gd name="T36" fmla="*/ 2779 w 23"/>
                <a:gd name="T37" fmla="*/ 24313 h 62"/>
                <a:gd name="T38" fmla="*/ 435 w 23"/>
                <a:gd name="T39" fmla="*/ 23944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62"/>
                <a:gd name="T62" fmla="*/ 23 w 23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62">
                  <a:moveTo>
                    <a:pt x="2" y="57"/>
                  </a:moveTo>
                  <a:cubicBezTo>
                    <a:pt x="5" y="56"/>
                    <a:pt x="7" y="52"/>
                    <a:pt x="8" y="49"/>
                  </a:cubicBezTo>
                  <a:cubicBezTo>
                    <a:pt x="8" y="46"/>
                    <a:pt x="5" y="44"/>
                    <a:pt x="5" y="42"/>
                  </a:cubicBezTo>
                  <a:cubicBezTo>
                    <a:pt x="5" y="41"/>
                    <a:pt x="7" y="41"/>
                    <a:pt x="7" y="40"/>
                  </a:cubicBezTo>
                  <a:cubicBezTo>
                    <a:pt x="7" y="39"/>
                    <a:pt x="6" y="38"/>
                    <a:pt x="6" y="37"/>
                  </a:cubicBezTo>
                  <a:cubicBezTo>
                    <a:pt x="4" y="33"/>
                    <a:pt x="0" y="28"/>
                    <a:pt x="1" y="23"/>
                  </a:cubicBezTo>
                  <a:cubicBezTo>
                    <a:pt x="5" y="25"/>
                    <a:pt x="6" y="32"/>
                    <a:pt x="10" y="33"/>
                  </a:cubicBezTo>
                  <a:cubicBezTo>
                    <a:pt x="11" y="32"/>
                    <a:pt x="10" y="30"/>
                    <a:pt x="10" y="28"/>
                  </a:cubicBezTo>
                  <a:cubicBezTo>
                    <a:pt x="9" y="24"/>
                    <a:pt x="8" y="20"/>
                    <a:pt x="7" y="15"/>
                  </a:cubicBezTo>
                  <a:cubicBezTo>
                    <a:pt x="6" y="11"/>
                    <a:pt x="4" y="4"/>
                    <a:pt x="7" y="0"/>
                  </a:cubicBezTo>
                  <a:cubicBezTo>
                    <a:pt x="8" y="1"/>
                    <a:pt x="8" y="3"/>
                    <a:pt x="8" y="4"/>
                  </a:cubicBezTo>
                  <a:cubicBezTo>
                    <a:pt x="10" y="8"/>
                    <a:pt x="11" y="12"/>
                    <a:pt x="12" y="16"/>
                  </a:cubicBezTo>
                  <a:cubicBezTo>
                    <a:pt x="13" y="19"/>
                    <a:pt x="14" y="25"/>
                    <a:pt x="17" y="28"/>
                  </a:cubicBezTo>
                  <a:cubicBezTo>
                    <a:pt x="19" y="27"/>
                    <a:pt x="21" y="21"/>
                    <a:pt x="22" y="26"/>
                  </a:cubicBezTo>
                  <a:cubicBezTo>
                    <a:pt x="23" y="29"/>
                    <a:pt x="21" y="33"/>
                    <a:pt x="19" y="35"/>
                  </a:cubicBezTo>
                  <a:cubicBezTo>
                    <a:pt x="18" y="37"/>
                    <a:pt x="16" y="39"/>
                    <a:pt x="16" y="40"/>
                  </a:cubicBezTo>
                  <a:cubicBezTo>
                    <a:pt x="18" y="41"/>
                    <a:pt x="20" y="40"/>
                    <a:pt x="22" y="41"/>
                  </a:cubicBezTo>
                  <a:cubicBezTo>
                    <a:pt x="20" y="45"/>
                    <a:pt x="10" y="51"/>
                    <a:pt x="18" y="54"/>
                  </a:cubicBezTo>
                  <a:cubicBezTo>
                    <a:pt x="16" y="55"/>
                    <a:pt x="12" y="57"/>
                    <a:pt x="11" y="60"/>
                  </a:cubicBezTo>
                  <a:cubicBezTo>
                    <a:pt x="8" y="60"/>
                    <a:pt x="4" y="62"/>
                    <a:pt x="2" y="59"/>
                  </a:cubicBezTo>
                </a:path>
              </a:pathLst>
            </a:custGeom>
            <a:solidFill>
              <a:srgbClr val="07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125" name="Freeform 167"/>
            <p:cNvSpPr>
              <a:spLocks/>
            </p:cNvSpPr>
            <p:nvPr/>
          </p:nvSpPr>
          <p:spPr bwMode="auto">
            <a:xfrm>
              <a:off x="873" y="2146"/>
              <a:ext cx="52" cy="57"/>
            </a:xfrm>
            <a:custGeom>
              <a:avLst/>
              <a:gdLst>
                <a:gd name="T0" fmla="*/ 5363 w 32"/>
                <a:gd name="T1" fmla="*/ 13386 h 33"/>
                <a:gd name="T2" fmla="*/ 0 w 32"/>
                <a:gd name="T3" fmla="*/ 10146 h 33"/>
                <a:gd name="T4" fmla="*/ 624 w 32"/>
                <a:gd name="T5" fmla="*/ 6569 h 33"/>
                <a:gd name="T6" fmla="*/ 2031 w 32"/>
                <a:gd name="T7" fmla="*/ 7379 h 33"/>
                <a:gd name="T8" fmla="*/ 866 w 32"/>
                <a:gd name="T9" fmla="*/ 0 h 33"/>
                <a:gd name="T10" fmla="*/ 3300 w 32"/>
                <a:gd name="T11" fmla="*/ 6830 h 33"/>
                <a:gd name="T12" fmla="*/ 3300 w 32"/>
                <a:gd name="T13" fmla="*/ 4923 h 33"/>
                <a:gd name="T14" fmla="*/ 4587 w 32"/>
                <a:gd name="T15" fmla="*/ 7750 h 33"/>
                <a:gd name="T16" fmla="*/ 6312 w 32"/>
                <a:gd name="T17" fmla="*/ 8262 h 33"/>
                <a:gd name="T18" fmla="*/ 6604 w 32"/>
                <a:gd name="T19" fmla="*/ 7750 h 33"/>
                <a:gd name="T20" fmla="*/ 5601 w 32"/>
                <a:gd name="T21" fmla="*/ 12996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33"/>
                <a:gd name="T35" fmla="*/ 32 w 32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33">
                  <a:moveTo>
                    <a:pt x="26" y="33"/>
                  </a:moveTo>
                  <a:cubicBezTo>
                    <a:pt x="19" y="28"/>
                    <a:pt x="8" y="26"/>
                    <a:pt x="0" y="25"/>
                  </a:cubicBezTo>
                  <a:cubicBezTo>
                    <a:pt x="6" y="23"/>
                    <a:pt x="8" y="22"/>
                    <a:pt x="3" y="16"/>
                  </a:cubicBezTo>
                  <a:cubicBezTo>
                    <a:pt x="5" y="16"/>
                    <a:pt x="7" y="18"/>
                    <a:pt x="10" y="18"/>
                  </a:cubicBezTo>
                  <a:cubicBezTo>
                    <a:pt x="10" y="12"/>
                    <a:pt x="4" y="7"/>
                    <a:pt x="4" y="0"/>
                  </a:cubicBezTo>
                  <a:cubicBezTo>
                    <a:pt x="9" y="5"/>
                    <a:pt x="12" y="11"/>
                    <a:pt x="16" y="17"/>
                  </a:cubicBezTo>
                  <a:cubicBezTo>
                    <a:pt x="17" y="15"/>
                    <a:pt x="17" y="13"/>
                    <a:pt x="16" y="12"/>
                  </a:cubicBezTo>
                  <a:cubicBezTo>
                    <a:pt x="19" y="13"/>
                    <a:pt x="20" y="17"/>
                    <a:pt x="22" y="19"/>
                  </a:cubicBezTo>
                  <a:cubicBezTo>
                    <a:pt x="25" y="16"/>
                    <a:pt x="31" y="13"/>
                    <a:pt x="30" y="20"/>
                  </a:cubicBezTo>
                  <a:cubicBezTo>
                    <a:pt x="31" y="20"/>
                    <a:pt x="31" y="20"/>
                    <a:pt x="32" y="19"/>
                  </a:cubicBezTo>
                  <a:cubicBezTo>
                    <a:pt x="32" y="23"/>
                    <a:pt x="28" y="29"/>
                    <a:pt x="27" y="32"/>
                  </a:cubicBezTo>
                </a:path>
              </a:pathLst>
            </a:custGeom>
            <a:solidFill>
              <a:srgbClr val="07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5844" name="Содержимое 2"/>
          <p:cNvSpPr>
            <a:spLocks noGrp="1"/>
          </p:cNvSpPr>
          <p:nvPr>
            <p:ph idx="1"/>
          </p:nvPr>
        </p:nvSpPr>
        <p:spPr>
          <a:xfrm>
            <a:off x="35496" y="2132856"/>
            <a:ext cx="8401050" cy="565407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>
                <a:solidFill>
                  <a:srgbClr val="002060"/>
                </a:solidFill>
                <a:latin typeface="Arial" charset="0"/>
                <a:cs typeface="Arial" charset="0"/>
              </a:rPr>
              <a:t>Ограничение потребления жидкости актуально только в крайних ситуациях: при декомпенсированном тяжелом течении ХСН, требующем в/в введения диуретиков. В обычных ситуациях объем жидкости не рекомендуется увеличивать более 2 л/сутки (минимум приема жидкости - 1,5 л/</a:t>
            </a:r>
            <a:r>
              <a:rPr lang="ru-RU" sz="2800" dirty="0" err="1">
                <a:solidFill>
                  <a:srgbClr val="002060"/>
                </a:solidFill>
                <a:latin typeface="Arial" charset="0"/>
                <a:cs typeface="Arial" charset="0"/>
              </a:rPr>
              <a:t>сут</a:t>
            </a:r>
            <a:r>
              <a:rPr lang="ru-RU" sz="2800" dirty="0">
                <a:solidFill>
                  <a:srgbClr val="002060"/>
                </a:solidFill>
                <a:latin typeface="Arial" charset="0"/>
                <a:cs typeface="Arial" charset="0"/>
              </a:rPr>
              <a:t>). </a:t>
            </a:r>
          </a:p>
          <a:p>
            <a:pPr eaLnBrk="1" hangingPunct="1"/>
            <a:r>
              <a:rPr lang="ru-RU" sz="2800" dirty="0">
                <a:solidFill>
                  <a:srgbClr val="002060"/>
                </a:solidFill>
                <a:latin typeface="Arial" charset="0"/>
                <a:cs typeface="Arial" charset="0"/>
              </a:rPr>
              <a:t>Пища должна быть калорийной, легко усваиваться, с достаточным содержанием витаминов, белка. </a:t>
            </a:r>
          </a:p>
          <a:p>
            <a:pPr eaLnBrk="1" hangingPunct="1"/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35845" name="Group 3"/>
          <p:cNvGrpSpPr>
            <a:grpSpLocks/>
          </p:cNvGrpSpPr>
          <p:nvPr/>
        </p:nvGrpSpPr>
        <p:grpSpPr bwMode="auto">
          <a:xfrm>
            <a:off x="539552" y="44624"/>
            <a:ext cx="2786062" cy="2071688"/>
            <a:chOff x="1369" y="2075"/>
            <a:chExt cx="1727" cy="1486"/>
          </a:xfrm>
        </p:grpSpPr>
        <p:grpSp>
          <p:nvGrpSpPr>
            <p:cNvPr id="36745" name="Group 4"/>
            <p:cNvGrpSpPr>
              <a:grpSpLocks/>
            </p:cNvGrpSpPr>
            <p:nvPr/>
          </p:nvGrpSpPr>
          <p:grpSpPr bwMode="auto">
            <a:xfrm>
              <a:off x="1369" y="2075"/>
              <a:ext cx="1727" cy="1486"/>
              <a:chOff x="1369" y="2075"/>
              <a:chExt cx="1727" cy="1486"/>
            </a:xfrm>
          </p:grpSpPr>
          <p:sp>
            <p:nvSpPr>
              <p:cNvPr id="36795" name="Freeform 5"/>
              <p:cNvSpPr>
                <a:spLocks/>
              </p:cNvSpPr>
              <p:nvPr/>
            </p:nvSpPr>
            <p:spPr bwMode="auto">
              <a:xfrm>
                <a:off x="2486" y="2622"/>
                <a:ext cx="95" cy="91"/>
              </a:xfrm>
              <a:custGeom>
                <a:avLst/>
                <a:gdLst>
                  <a:gd name="T0" fmla="*/ 45908 w 38"/>
                  <a:gd name="T1" fmla="*/ 549956 h 34"/>
                  <a:gd name="T2" fmla="*/ 26095 w 38"/>
                  <a:gd name="T3" fmla="*/ 1021186 h 34"/>
                  <a:gd name="T4" fmla="*/ 305208 w 38"/>
                  <a:gd name="T5" fmla="*/ 1564507 h 34"/>
                  <a:gd name="T6" fmla="*/ 857425 w 38"/>
                  <a:gd name="T7" fmla="*/ 1206010 h 34"/>
                  <a:gd name="T8" fmla="*/ 884970 w 38"/>
                  <a:gd name="T9" fmla="*/ 663096 h 34"/>
                  <a:gd name="T10" fmla="*/ 590158 w 38"/>
                  <a:gd name="T11" fmla="*/ 147383 h 34"/>
                  <a:gd name="T12" fmla="*/ 45908 w 38"/>
                  <a:gd name="T13" fmla="*/ 549956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4"/>
                  <a:gd name="T23" fmla="*/ 38 w 3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4">
                    <a:moveTo>
                      <a:pt x="2" y="11"/>
                    </a:moveTo>
                    <a:cubicBezTo>
                      <a:pt x="0" y="14"/>
                      <a:pt x="0" y="17"/>
                      <a:pt x="1" y="20"/>
                    </a:cubicBezTo>
                    <a:cubicBezTo>
                      <a:pt x="3" y="25"/>
                      <a:pt x="8" y="29"/>
                      <a:pt x="13" y="31"/>
                    </a:cubicBezTo>
                    <a:cubicBezTo>
                      <a:pt x="22" y="34"/>
                      <a:pt x="32" y="31"/>
                      <a:pt x="36" y="24"/>
                    </a:cubicBezTo>
                    <a:cubicBezTo>
                      <a:pt x="38" y="20"/>
                      <a:pt x="38" y="17"/>
                      <a:pt x="37" y="13"/>
                    </a:cubicBezTo>
                    <a:cubicBezTo>
                      <a:pt x="35" y="9"/>
                      <a:pt x="31" y="5"/>
                      <a:pt x="25" y="3"/>
                    </a:cubicBezTo>
                    <a:cubicBezTo>
                      <a:pt x="16" y="0"/>
                      <a:pt x="6" y="3"/>
                      <a:pt x="2" y="11"/>
                    </a:cubicBezTo>
                    <a:close/>
                  </a:path>
                </a:pathLst>
              </a:custGeom>
              <a:solidFill>
                <a:srgbClr val="80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96" name="Freeform 6"/>
              <p:cNvSpPr>
                <a:spLocks/>
              </p:cNvSpPr>
              <p:nvPr/>
            </p:nvSpPr>
            <p:spPr bwMode="auto">
              <a:xfrm>
                <a:off x="2486" y="2622"/>
                <a:ext cx="95" cy="91"/>
              </a:xfrm>
              <a:custGeom>
                <a:avLst/>
                <a:gdLst>
                  <a:gd name="T0" fmla="*/ 45908 w 38"/>
                  <a:gd name="T1" fmla="*/ 549956 h 34"/>
                  <a:gd name="T2" fmla="*/ 26095 w 38"/>
                  <a:gd name="T3" fmla="*/ 1021186 h 34"/>
                  <a:gd name="T4" fmla="*/ 305208 w 38"/>
                  <a:gd name="T5" fmla="*/ 1564507 h 34"/>
                  <a:gd name="T6" fmla="*/ 857425 w 38"/>
                  <a:gd name="T7" fmla="*/ 1206010 h 34"/>
                  <a:gd name="T8" fmla="*/ 884970 w 38"/>
                  <a:gd name="T9" fmla="*/ 663096 h 34"/>
                  <a:gd name="T10" fmla="*/ 590158 w 38"/>
                  <a:gd name="T11" fmla="*/ 147383 h 34"/>
                  <a:gd name="T12" fmla="*/ 45908 w 38"/>
                  <a:gd name="T13" fmla="*/ 549956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4"/>
                  <a:gd name="T23" fmla="*/ 38 w 3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4">
                    <a:moveTo>
                      <a:pt x="2" y="11"/>
                    </a:moveTo>
                    <a:cubicBezTo>
                      <a:pt x="0" y="14"/>
                      <a:pt x="0" y="17"/>
                      <a:pt x="1" y="20"/>
                    </a:cubicBezTo>
                    <a:cubicBezTo>
                      <a:pt x="3" y="25"/>
                      <a:pt x="8" y="29"/>
                      <a:pt x="13" y="31"/>
                    </a:cubicBezTo>
                    <a:cubicBezTo>
                      <a:pt x="22" y="34"/>
                      <a:pt x="32" y="31"/>
                      <a:pt x="36" y="24"/>
                    </a:cubicBezTo>
                    <a:cubicBezTo>
                      <a:pt x="38" y="20"/>
                      <a:pt x="38" y="17"/>
                      <a:pt x="37" y="13"/>
                    </a:cubicBezTo>
                    <a:cubicBezTo>
                      <a:pt x="35" y="9"/>
                      <a:pt x="31" y="5"/>
                      <a:pt x="25" y="3"/>
                    </a:cubicBezTo>
                    <a:cubicBezTo>
                      <a:pt x="16" y="0"/>
                      <a:pt x="6" y="3"/>
                      <a:pt x="2" y="11"/>
                    </a:cubicBezTo>
                    <a:close/>
                  </a:path>
                </a:pathLst>
              </a:custGeom>
              <a:solidFill>
                <a:srgbClr val="80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97" name="Freeform 7"/>
              <p:cNvSpPr>
                <a:spLocks/>
              </p:cNvSpPr>
              <p:nvPr/>
            </p:nvSpPr>
            <p:spPr bwMode="auto">
              <a:xfrm>
                <a:off x="1541" y="2382"/>
                <a:ext cx="743" cy="664"/>
              </a:xfrm>
              <a:custGeom>
                <a:avLst/>
                <a:gdLst>
                  <a:gd name="T0" fmla="*/ 3388648 w 297"/>
                  <a:gd name="T1" fmla="*/ 142813 h 249"/>
                  <a:gd name="T2" fmla="*/ 721158 w 297"/>
                  <a:gd name="T3" fmla="*/ 2618859 h 249"/>
                  <a:gd name="T4" fmla="*/ 30673 w 297"/>
                  <a:gd name="T5" fmla="*/ 6402560 h 249"/>
                  <a:gd name="T6" fmla="*/ 3746291 w 297"/>
                  <a:gd name="T7" fmla="*/ 11836779 h 249"/>
                  <a:gd name="T8" fmla="*/ 6412565 w 297"/>
                  <a:gd name="T9" fmla="*/ 9362091 h 249"/>
                  <a:gd name="T10" fmla="*/ 7104333 w 297"/>
                  <a:gd name="T11" fmla="*/ 5584875 h 249"/>
                  <a:gd name="T12" fmla="*/ 6194934 w 297"/>
                  <a:gd name="T13" fmla="*/ 1943573 h 249"/>
                  <a:gd name="T14" fmla="*/ 3388648 w 297"/>
                  <a:gd name="T15" fmla="*/ 142813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"/>
                  <a:gd name="T25" fmla="*/ 0 h 249"/>
                  <a:gd name="T26" fmla="*/ 297 w 297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" h="249">
                    <a:moveTo>
                      <a:pt x="141" y="3"/>
                    </a:moveTo>
                    <a:cubicBezTo>
                      <a:pt x="97" y="6"/>
                      <a:pt x="56" y="24"/>
                      <a:pt x="30" y="54"/>
                    </a:cubicBezTo>
                    <a:cubicBezTo>
                      <a:pt x="10" y="77"/>
                      <a:pt x="0" y="105"/>
                      <a:pt x="1" y="132"/>
                    </a:cubicBezTo>
                    <a:cubicBezTo>
                      <a:pt x="5" y="199"/>
                      <a:pt x="75" y="249"/>
                      <a:pt x="156" y="244"/>
                    </a:cubicBezTo>
                    <a:cubicBezTo>
                      <a:pt x="200" y="241"/>
                      <a:pt x="241" y="223"/>
                      <a:pt x="267" y="193"/>
                    </a:cubicBezTo>
                    <a:cubicBezTo>
                      <a:pt x="287" y="170"/>
                      <a:pt x="297" y="142"/>
                      <a:pt x="296" y="115"/>
                    </a:cubicBezTo>
                    <a:cubicBezTo>
                      <a:pt x="294" y="87"/>
                      <a:pt x="281" y="60"/>
                      <a:pt x="258" y="40"/>
                    </a:cubicBezTo>
                    <a:cubicBezTo>
                      <a:pt x="228" y="14"/>
                      <a:pt x="186" y="0"/>
                      <a:pt x="141" y="3"/>
                    </a:cubicBezTo>
                    <a:close/>
                  </a:path>
                </a:pathLst>
              </a:custGeom>
              <a:solidFill>
                <a:srgbClr val="E9B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98" name="Freeform 8"/>
              <p:cNvSpPr>
                <a:spLocks/>
              </p:cNvSpPr>
              <p:nvPr/>
            </p:nvSpPr>
            <p:spPr bwMode="auto">
              <a:xfrm>
                <a:off x="1556" y="2377"/>
                <a:ext cx="715" cy="626"/>
              </a:xfrm>
              <a:custGeom>
                <a:avLst/>
                <a:gdLst>
                  <a:gd name="T0" fmla="*/ 65238 w 286"/>
                  <a:gd name="T1" fmla="*/ 6044925 h 235"/>
                  <a:gd name="T2" fmla="*/ 3242708 w 286"/>
                  <a:gd name="T3" fmla="*/ 236204 h 235"/>
                  <a:gd name="T4" fmla="*/ 6721688 w 286"/>
                  <a:gd name="T5" fmla="*/ 5220555 h 235"/>
                  <a:gd name="T6" fmla="*/ 3547395 w 286"/>
                  <a:gd name="T7" fmla="*/ 11029289 h 235"/>
                  <a:gd name="T8" fmla="*/ 65238 w 286"/>
                  <a:gd name="T9" fmla="*/ 6044925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35"/>
                  <a:gd name="T17" fmla="*/ 286 w 286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35">
                    <a:moveTo>
                      <a:pt x="3" y="126"/>
                    </a:moveTo>
                    <a:cubicBezTo>
                      <a:pt x="0" y="64"/>
                      <a:pt x="59" y="10"/>
                      <a:pt x="136" y="5"/>
                    </a:cubicBezTo>
                    <a:cubicBezTo>
                      <a:pt x="213" y="0"/>
                      <a:pt x="278" y="47"/>
                      <a:pt x="282" y="109"/>
                    </a:cubicBezTo>
                    <a:cubicBezTo>
                      <a:pt x="286" y="171"/>
                      <a:pt x="226" y="225"/>
                      <a:pt x="149" y="230"/>
                    </a:cubicBezTo>
                    <a:cubicBezTo>
                      <a:pt x="73" y="235"/>
                      <a:pt x="7" y="188"/>
                      <a:pt x="3" y="126"/>
                    </a:cubicBezTo>
                    <a:close/>
                  </a:path>
                </a:pathLst>
              </a:custGeom>
              <a:solidFill>
                <a:srgbClr val="80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99" name="Freeform 9"/>
              <p:cNvSpPr>
                <a:spLocks/>
              </p:cNvSpPr>
              <p:nvPr/>
            </p:nvSpPr>
            <p:spPr bwMode="auto">
              <a:xfrm>
                <a:off x="1569" y="2379"/>
                <a:ext cx="687" cy="603"/>
              </a:xfrm>
              <a:custGeom>
                <a:avLst/>
                <a:gdLst>
                  <a:gd name="T0" fmla="*/ 63719 w 275"/>
                  <a:gd name="T1" fmla="*/ 5907556 h 226"/>
                  <a:gd name="T2" fmla="*/ 3096329 w 275"/>
                  <a:gd name="T3" fmla="*/ 238799 h 226"/>
                  <a:gd name="T4" fmla="*/ 6438149 w 275"/>
                  <a:gd name="T5" fmla="*/ 5119230 h 226"/>
                  <a:gd name="T6" fmla="*/ 3407213 w 275"/>
                  <a:gd name="T7" fmla="*/ 10828773 h 226"/>
                  <a:gd name="T8" fmla="*/ 63719 w 275"/>
                  <a:gd name="T9" fmla="*/ 5907556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226"/>
                  <a:gd name="T17" fmla="*/ 275 w 275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226">
                    <a:moveTo>
                      <a:pt x="3" y="121"/>
                    </a:moveTo>
                    <a:cubicBezTo>
                      <a:pt x="0" y="61"/>
                      <a:pt x="57" y="9"/>
                      <a:pt x="131" y="5"/>
                    </a:cubicBezTo>
                    <a:cubicBezTo>
                      <a:pt x="205" y="0"/>
                      <a:pt x="268" y="45"/>
                      <a:pt x="272" y="105"/>
                    </a:cubicBezTo>
                    <a:cubicBezTo>
                      <a:pt x="275" y="165"/>
                      <a:pt x="218" y="217"/>
                      <a:pt x="144" y="222"/>
                    </a:cubicBezTo>
                    <a:cubicBezTo>
                      <a:pt x="70" y="226"/>
                      <a:pt x="7" y="181"/>
                      <a:pt x="3" y="121"/>
                    </a:cubicBezTo>
                    <a:close/>
                  </a:path>
                </a:pathLst>
              </a:custGeom>
              <a:solidFill>
                <a:srgbClr val="CF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0" name="Freeform 10"/>
              <p:cNvSpPr>
                <a:spLocks/>
              </p:cNvSpPr>
              <p:nvPr/>
            </p:nvSpPr>
            <p:spPr bwMode="auto">
              <a:xfrm>
                <a:off x="1579" y="2390"/>
                <a:ext cx="605" cy="469"/>
              </a:xfrm>
              <a:custGeom>
                <a:avLst/>
                <a:gdLst>
                  <a:gd name="T0" fmla="*/ 172863 w 242"/>
                  <a:gd name="T1" fmla="*/ 5867931 h 176"/>
                  <a:gd name="T2" fmla="*/ 3101875 w 242"/>
                  <a:gd name="T3" fmla="*/ 291859 h 176"/>
                  <a:gd name="T4" fmla="*/ 5772783 w 242"/>
                  <a:gd name="T5" fmla="*/ 2255778 h 176"/>
                  <a:gd name="T6" fmla="*/ 3025708 w 242"/>
                  <a:gd name="T7" fmla="*/ 88806 h 176"/>
                  <a:gd name="T8" fmla="*/ 76175 w 242"/>
                  <a:gd name="T9" fmla="*/ 5629527 h 176"/>
                  <a:gd name="T10" fmla="*/ 717313 w 242"/>
                  <a:gd name="T11" fmla="*/ 8469335 h 176"/>
                  <a:gd name="T12" fmla="*/ 172863 w 242"/>
                  <a:gd name="T13" fmla="*/ 5867931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2"/>
                  <a:gd name="T22" fmla="*/ 0 h 176"/>
                  <a:gd name="T23" fmla="*/ 242 w 242"/>
                  <a:gd name="T24" fmla="*/ 176 h 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2" h="176">
                    <a:moveTo>
                      <a:pt x="7" y="122"/>
                    </a:moveTo>
                    <a:cubicBezTo>
                      <a:pt x="3" y="63"/>
                      <a:pt x="58" y="10"/>
                      <a:pt x="130" y="6"/>
                    </a:cubicBezTo>
                    <a:cubicBezTo>
                      <a:pt x="175" y="3"/>
                      <a:pt x="216" y="21"/>
                      <a:pt x="242" y="47"/>
                    </a:cubicBezTo>
                    <a:cubicBezTo>
                      <a:pt x="217" y="18"/>
                      <a:pt x="174" y="0"/>
                      <a:pt x="127" y="2"/>
                    </a:cubicBezTo>
                    <a:cubicBezTo>
                      <a:pt x="55" y="7"/>
                      <a:pt x="0" y="58"/>
                      <a:pt x="3" y="117"/>
                    </a:cubicBezTo>
                    <a:cubicBezTo>
                      <a:pt x="4" y="139"/>
                      <a:pt x="14" y="159"/>
                      <a:pt x="30" y="176"/>
                    </a:cubicBezTo>
                    <a:cubicBezTo>
                      <a:pt x="17" y="160"/>
                      <a:pt x="8" y="142"/>
                      <a:pt x="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1" name="Freeform 11"/>
              <p:cNvSpPr>
                <a:spLocks/>
              </p:cNvSpPr>
              <p:nvPr/>
            </p:nvSpPr>
            <p:spPr bwMode="auto">
              <a:xfrm>
                <a:off x="1656" y="2411"/>
                <a:ext cx="515" cy="451"/>
              </a:xfrm>
              <a:custGeom>
                <a:avLst/>
                <a:gdLst>
                  <a:gd name="T0" fmla="*/ 48833 w 206"/>
                  <a:gd name="T1" fmla="*/ 4447375 h 169"/>
                  <a:gd name="T2" fmla="*/ 2334500 w 206"/>
                  <a:gd name="T3" fmla="*/ 197597 h 169"/>
                  <a:gd name="T4" fmla="*/ 4845050 w 206"/>
                  <a:gd name="T5" fmla="*/ 3863373 h 169"/>
                  <a:gd name="T6" fmla="*/ 2548363 w 206"/>
                  <a:gd name="T7" fmla="*/ 8113116 h 169"/>
                  <a:gd name="T8" fmla="*/ 48833 w 206"/>
                  <a:gd name="T9" fmla="*/ 4447375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69"/>
                  <a:gd name="T17" fmla="*/ 206 w 206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69">
                    <a:moveTo>
                      <a:pt x="2" y="91"/>
                    </a:moveTo>
                    <a:cubicBezTo>
                      <a:pt x="0" y="46"/>
                      <a:pt x="42" y="7"/>
                      <a:pt x="98" y="4"/>
                    </a:cubicBezTo>
                    <a:cubicBezTo>
                      <a:pt x="153" y="0"/>
                      <a:pt x="200" y="34"/>
                      <a:pt x="203" y="79"/>
                    </a:cubicBezTo>
                    <a:cubicBezTo>
                      <a:pt x="206" y="123"/>
                      <a:pt x="163" y="162"/>
                      <a:pt x="107" y="166"/>
                    </a:cubicBezTo>
                    <a:cubicBezTo>
                      <a:pt x="52" y="169"/>
                      <a:pt x="5" y="136"/>
                      <a:pt x="2" y="91"/>
                    </a:cubicBezTo>
                    <a:close/>
                  </a:path>
                </a:pathLst>
              </a:custGeom>
              <a:solidFill>
                <a:srgbClr val="B40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2" name="Freeform 12"/>
              <p:cNvSpPr>
                <a:spLocks/>
              </p:cNvSpPr>
              <p:nvPr/>
            </p:nvSpPr>
            <p:spPr bwMode="auto">
              <a:xfrm>
                <a:off x="1874" y="2478"/>
                <a:ext cx="87" cy="91"/>
              </a:xfrm>
              <a:custGeom>
                <a:avLst/>
                <a:gdLst>
                  <a:gd name="T0" fmla="*/ 0 w 35"/>
                  <a:gd name="T1" fmla="*/ 958375 h 34"/>
                  <a:gd name="T2" fmla="*/ 497250 w 35"/>
                  <a:gd name="T3" fmla="*/ 1564507 h 34"/>
                  <a:gd name="T4" fmla="*/ 782709 w 35"/>
                  <a:gd name="T5" fmla="*/ 810628 h 34"/>
                  <a:gd name="T6" fmla="*/ 782709 w 35"/>
                  <a:gd name="T7" fmla="*/ 450656 h 34"/>
                  <a:gd name="T8" fmla="*/ 497250 w 35"/>
                  <a:gd name="T9" fmla="*/ 55066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4"/>
                  <a:gd name="T17" fmla="*/ 35 w 3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4">
                    <a:moveTo>
                      <a:pt x="0" y="19"/>
                    </a:moveTo>
                    <a:cubicBezTo>
                      <a:pt x="2" y="26"/>
                      <a:pt x="10" y="34"/>
                      <a:pt x="22" y="31"/>
                    </a:cubicBezTo>
                    <a:cubicBezTo>
                      <a:pt x="35" y="27"/>
                      <a:pt x="35" y="16"/>
                      <a:pt x="35" y="1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2" y="0"/>
                      <a:pt x="22" y="1"/>
                    </a:cubicBezTo>
                  </a:path>
                </a:pathLst>
              </a:custGeom>
              <a:solidFill>
                <a:srgbClr val="950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3" name="Freeform 13"/>
              <p:cNvSpPr>
                <a:spLocks/>
              </p:cNvSpPr>
              <p:nvPr/>
            </p:nvSpPr>
            <p:spPr bwMode="auto">
              <a:xfrm>
                <a:off x="1786" y="2457"/>
                <a:ext cx="400" cy="410"/>
              </a:xfrm>
              <a:custGeom>
                <a:avLst/>
                <a:gdLst>
                  <a:gd name="T0" fmla="*/ 3764658 w 160"/>
                  <a:gd name="T1" fmla="*/ 3097412 h 154"/>
                  <a:gd name="T2" fmla="*/ 2573958 w 160"/>
                  <a:gd name="T3" fmla="*/ 0 h 154"/>
                  <a:gd name="T4" fmla="*/ 3604033 w 160"/>
                  <a:gd name="T5" fmla="*/ 2950256 h 154"/>
                  <a:gd name="T6" fmla="*/ 1307345 w 160"/>
                  <a:gd name="T7" fmla="*/ 7102877 h 154"/>
                  <a:gd name="T8" fmla="*/ 0 w 160"/>
                  <a:gd name="T9" fmla="*/ 6618558 h 154"/>
                  <a:gd name="T10" fmla="*/ 1480208 w 160"/>
                  <a:gd name="T11" fmla="*/ 7244255 h 154"/>
                  <a:gd name="T12" fmla="*/ 3764658 w 160"/>
                  <a:gd name="T13" fmla="*/ 3097412 h 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54"/>
                  <a:gd name="T23" fmla="*/ 160 w 160"/>
                  <a:gd name="T24" fmla="*/ 154 h 1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54">
                    <a:moveTo>
                      <a:pt x="158" y="65"/>
                    </a:moveTo>
                    <a:cubicBezTo>
                      <a:pt x="156" y="37"/>
                      <a:pt x="136" y="13"/>
                      <a:pt x="108" y="0"/>
                    </a:cubicBezTo>
                    <a:cubicBezTo>
                      <a:pt x="133" y="13"/>
                      <a:pt x="149" y="36"/>
                      <a:pt x="151" y="62"/>
                    </a:cubicBezTo>
                    <a:cubicBezTo>
                      <a:pt x="154" y="106"/>
                      <a:pt x="111" y="145"/>
                      <a:pt x="55" y="149"/>
                    </a:cubicBezTo>
                    <a:cubicBezTo>
                      <a:pt x="35" y="150"/>
                      <a:pt x="16" y="146"/>
                      <a:pt x="0" y="139"/>
                    </a:cubicBezTo>
                    <a:cubicBezTo>
                      <a:pt x="17" y="148"/>
                      <a:pt x="39" y="154"/>
                      <a:pt x="62" y="152"/>
                    </a:cubicBezTo>
                    <a:cubicBezTo>
                      <a:pt x="118" y="149"/>
                      <a:pt x="160" y="110"/>
                      <a:pt x="158" y="65"/>
                    </a:cubicBezTo>
                    <a:close/>
                  </a:path>
                </a:pathLst>
              </a:custGeom>
              <a:solidFill>
                <a:srgbClr val="AAC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4" name="Freeform 14"/>
              <p:cNvSpPr>
                <a:spLocks/>
              </p:cNvSpPr>
              <p:nvPr/>
            </p:nvSpPr>
            <p:spPr bwMode="auto">
              <a:xfrm>
                <a:off x="1669" y="2430"/>
                <a:ext cx="400" cy="373"/>
              </a:xfrm>
              <a:custGeom>
                <a:avLst/>
                <a:gdLst>
                  <a:gd name="T0" fmla="*/ 216533 w 160"/>
                  <a:gd name="T1" fmla="*/ 4181509 h 140"/>
                  <a:gd name="T2" fmla="*/ 2384583 w 160"/>
                  <a:gd name="T3" fmla="*/ 236421 h 140"/>
                  <a:gd name="T4" fmla="*/ 3814658 w 160"/>
                  <a:gd name="T5" fmla="*/ 955051 h 140"/>
                  <a:gd name="T6" fmla="*/ 2194145 w 160"/>
                  <a:gd name="T7" fmla="*/ 53315 h 140"/>
                  <a:gd name="T8" fmla="*/ 65238 w 160"/>
                  <a:gd name="T9" fmla="*/ 3983384 h 140"/>
                  <a:gd name="T10" fmla="*/ 999033 w 160"/>
                  <a:gd name="T11" fmla="*/ 6723218 h 140"/>
                  <a:gd name="T12" fmla="*/ 216533 w 160"/>
                  <a:gd name="T13" fmla="*/ 4181509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0"/>
                  <a:gd name="T23" fmla="*/ 160 w 160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0">
                    <a:moveTo>
                      <a:pt x="9" y="87"/>
                    </a:moveTo>
                    <a:cubicBezTo>
                      <a:pt x="7" y="45"/>
                      <a:pt x="48" y="8"/>
                      <a:pt x="100" y="5"/>
                    </a:cubicBezTo>
                    <a:cubicBezTo>
                      <a:pt x="122" y="4"/>
                      <a:pt x="143" y="10"/>
                      <a:pt x="160" y="20"/>
                    </a:cubicBezTo>
                    <a:cubicBezTo>
                      <a:pt x="142" y="7"/>
                      <a:pt x="118" y="0"/>
                      <a:pt x="92" y="1"/>
                    </a:cubicBezTo>
                    <a:cubicBezTo>
                      <a:pt x="40" y="5"/>
                      <a:pt x="0" y="41"/>
                      <a:pt x="3" y="83"/>
                    </a:cubicBezTo>
                    <a:cubicBezTo>
                      <a:pt x="4" y="107"/>
                      <a:pt x="19" y="128"/>
                      <a:pt x="42" y="140"/>
                    </a:cubicBezTo>
                    <a:cubicBezTo>
                      <a:pt x="21" y="127"/>
                      <a:pt x="11" y="108"/>
                      <a:pt x="9" y="87"/>
                    </a:cubicBezTo>
                    <a:close/>
                  </a:path>
                </a:pathLst>
              </a:custGeom>
              <a:solidFill>
                <a:srgbClr val="D99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5" name="Freeform 15"/>
              <p:cNvSpPr>
                <a:spLocks/>
              </p:cNvSpPr>
              <p:nvPr/>
            </p:nvSpPr>
            <p:spPr bwMode="auto">
              <a:xfrm>
                <a:off x="1669" y="2425"/>
                <a:ext cx="347" cy="226"/>
              </a:xfrm>
              <a:custGeom>
                <a:avLst/>
                <a:gdLst>
                  <a:gd name="T0" fmla="*/ 1268260 w 139"/>
                  <a:gd name="T1" fmla="*/ 757127 h 85"/>
                  <a:gd name="T2" fmla="*/ 63429 w 139"/>
                  <a:gd name="T3" fmla="*/ 3991211 h 85"/>
                  <a:gd name="T4" fmla="*/ 2161423 w 139"/>
                  <a:gd name="T5" fmla="*/ 139937 h 85"/>
                  <a:gd name="T6" fmla="*/ 3261009 w 139"/>
                  <a:gd name="T7" fmla="*/ 511948 h 85"/>
                  <a:gd name="T8" fmla="*/ 1268260 w 139"/>
                  <a:gd name="T9" fmla="*/ 757127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85"/>
                  <a:gd name="T17" fmla="*/ 139 w 139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85">
                    <a:moveTo>
                      <a:pt x="54" y="16"/>
                    </a:moveTo>
                    <a:cubicBezTo>
                      <a:pt x="31" y="26"/>
                      <a:pt x="4" y="46"/>
                      <a:pt x="3" y="85"/>
                    </a:cubicBezTo>
                    <a:cubicBezTo>
                      <a:pt x="0" y="43"/>
                      <a:pt x="40" y="7"/>
                      <a:pt x="92" y="3"/>
                    </a:cubicBezTo>
                    <a:cubicBezTo>
                      <a:pt x="109" y="2"/>
                      <a:pt x="125" y="5"/>
                      <a:pt x="139" y="11"/>
                    </a:cubicBezTo>
                    <a:cubicBezTo>
                      <a:pt x="124" y="4"/>
                      <a:pt x="87" y="0"/>
                      <a:pt x="54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6" name="Freeform 16"/>
              <p:cNvSpPr>
                <a:spLocks/>
              </p:cNvSpPr>
              <p:nvPr/>
            </p:nvSpPr>
            <p:spPr bwMode="auto">
              <a:xfrm>
                <a:off x="1874" y="2467"/>
                <a:ext cx="77" cy="70"/>
              </a:xfrm>
              <a:custGeom>
                <a:avLst/>
                <a:gdLst>
                  <a:gd name="T0" fmla="*/ 0 w 31"/>
                  <a:gd name="T1" fmla="*/ 758638 h 26"/>
                  <a:gd name="T2" fmla="*/ 331838 w 31"/>
                  <a:gd name="T3" fmla="*/ 60539 h 26"/>
                  <a:gd name="T4" fmla="*/ 686679 w 31"/>
                  <a:gd name="T5" fmla="*/ 640936 h 26"/>
                  <a:gd name="T6" fmla="*/ 356542 w 31"/>
                  <a:gd name="T7" fmla="*/ 1338998 h 26"/>
                  <a:gd name="T8" fmla="*/ 0 w 31"/>
                  <a:gd name="T9" fmla="*/ 75863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6"/>
                  <a:gd name="T17" fmla="*/ 31 w 3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6">
                    <a:moveTo>
                      <a:pt x="0" y="14"/>
                    </a:moveTo>
                    <a:cubicBezTo>
                      <a:pt x="0" y="7"/>
                      <a:pt x="6" y="1"/>
                      <a:pt x="15" y="1"/>
                    </a:cubicBezTo>
                    <a:cubicBezTo>
                      <a:pt x="23" y="0"/>
                      <a:pt x="30" y="5"/>
                      <a:pt x="31" y="12"/>
                    </a:cubicBezTo>
                    <a:cubicBezTo>
                      <a:pt x="31" y="19"/>
                      <a:pt x="25" y="25"/>
                      <a:pt x="16" y="25"/>
                    </a:cubicBezTo>
                    <a:cubicBezTo>
                      <a:pt x="8" y="26"/>
                      <a:pt x="1" y="21"/>
                      <a:pt x="0" y="14"/>
                    </a:cubicBezTo>
                    <a:close/>
                  </a:path>
                </a:pathLst>
              </a:custGeom>
              <a:solidFill>
                <a:srgbClr val="CF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7" name="Freeform 17"/>
              <p:cNvSpPr>
                <a:spLocks/>
              </p:cNvSpPr>
              <p:nvPr/>
            </p:nvSpPr>
            <p:spPr bwMode="auto">
              <a:xfrm>
                <a:off x="1879" y="2473"/>
                <a:ext cx="55" cy="53"/>
              </a:xfrm>
              <a:custGeom>
                <a:avLst/>
                <a:gdLst>
                  <a:gd name="T0" fmla="*/ 94738 w 22"/>
                  <a:gd name="T1" fmla="*/ 579054 h 20"/>
                  <a:gd name="T2" fmla="*/ 381563 w 22"/>
                  <a:gd name="T3" fmla="*/ 82457 h 20"/>
                  <a:gd name="T4" fmla="*/ 523750 w 22"/>
                  <a:gd name="T5" fmla="*/ 135760 h 20"/>
                  <a:gd name="T6" fmla="*/ 305208 w 22"/>
                  <a:gd name="T7" fmla="*/ 51230 h 20"/>
                  <a:gd name="T8" fmla="*/ 26375 w 22"/>
                  <a:gd name="T9" fmla="*/ 496618 h 20"/>
                  <a:gd name="T10" fmla="*/ 190438 w 22"/>
                  <a:gd name="T11" fmla="*/ 902118 h 20"/>
                  <a:gd name="T12" fmla="*/ 94738 w 22"/>
                  <a:gd name="T13" fmla="*/ 57905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0"/>
                  <a:gd name="T23" fmla="*/ 22 w 22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0">
                    <a:moveTo>
                      <a:pt x="4" y="13"/>
                    </a:moveTo>
                    <a:cubicBezTo>
                      <a:pt x="4" y="8"/>
                      <a:pt x="9" y="3"/>
                      <a:pt x="16" y="2"/>
                    </a:cubicBezTo>
                    <a:cubicBezTo>
                      <a:pt x="18" y="2"/>
                      <a:pt x="20" y="3"/>
                      <a:pt x="22" y="3"/>
                    </a:cubicBezTo>
                    <a:cubicBezTo>
                      <a:pt x="19" y="1"/>
                      <a:pt x="16" y="0"/>
                      <a:pt x="13" y="1"/>
                    </a:cubicBezTo>
                    <a:cubicBezTo>
                      <a:pt x="6" y="1"/>
                      <a:pt x="0" y="6"/>
                      <a:pt x="1" y="11"/>
                    </a:cubicBezTo>
                    <a:cubicBezTo>
                      <a:pt x="1" y="15"/>
                      <a:pt x="4" y="19"/>
                      <a:pt x="8" y="20"/>
                    </a:cubicBezTo>
                    <a:cubicBezTo>
                      <a:pt x="6" y="18"/>
                      <a:pt x="4" y="16"/>
                      <a:pt x="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8" name="Freeform 18"/>
              <p:cNvSpPr>
                <a:spLocks/>
              </p:cNvSpPr>
              <p:nvPr/>
            </p:nvSpPr>
            <p:spPr bwMode="auto">
              <a:xfrm>
                <a:off x="1874" y="2499"/>
                <a:ext cx="77" cy="54"/>
              </a:xfrm>
              <a:custGeom>
                <a:avLst/>
                <a:gdLst>
                  <a:gd name="T0" fmla="*/ 686679 w 31"/>
                  <a:gd name="T1" fmla="*/ 0 h 20"/>
                  <a:gd name="T2" fmla="*/ 686679 w 31"/>
                  <a:gd name="T3" fmla="*/ 0 h 20"/>
                  <a:gd name="T4" fmla="*/ 356542 w 31"/>
                  <a:gd name="T5" fmla="*/ 722920 h 20"/>
                  <a:gd name="T6" fmla="*/ 0 w 31"/>
                  <a:gd name="T7" fmla="*/ 107784 h 20"/>
                  <a:gd name="T8" fmla="*/ 0 w 31"/>
                  <a:gd name="T9" fmla="*/ 61549 h 20"/>
                  <a:gd name="T10" fmla="*/ 0 w 31"/>
                  <a:gd name="T11" fmla="*/ 448691 h 20"/>
                  <a:gd name="T12" fmla="*/ 17591 w 31"/>
                  <a:gd name="T13" fmla="*/ 556322 h 20"/>
                  <a:gd name="T14" fmla="*/ 356542 w 31"/>
                  <a:gd name="T15" fmla="*/ 1113051 h 20"/>
                  <a:gd name="T16" fmla="*/ 686679 w 31"/>
                  <a:gd name="T17" fmla="*/ 390139 h 20"/>
                  <a:gd name="T18" fmla="*/ 686679 w 3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0"/>
                  <a:gd name="T32" fmla="*/ 31 w 31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0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7"/>
                      <a:pt x="25" y="13"/>
                      <a:pt x="16" y="13"/>
                    </a:cubicBezTo>
                    <a:cubicBezTo>
                      <a:pt x="8" y="14"/>
                      <a:pt x="1" y="9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3"/>
                      <a:pt x="0" y="7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6"/>
                      <a:pt x="9" y="20"/>
                      <a:pt x="16" y="20"/>
                    </a:cubicBezTo>
                    <a:cubicBezTo>
                      <a:pt x="25" y="19"/>
                      <a:pt x="31" y="13"/>
                      <a:pt x="31" y="7"/>
                    </a:cubicBezTo>
                    <a:cubicBezTo>
                      <a:pt x="31" y="5"/>
                      <a:pt x="31" y="2"/>
                      <a:pt x="31" y="0"/>
                    </a:cubicBezTo>
                    <a:close/>
                  </a:path>
                </a:pathLst>
              </a:custGeom>
              <a:solidFill>
                <a:srgbClr val="80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09" name="Freeform 19"/>
              <p:cNvSpPr>
                <a:spLocks/>
              </p:cNvSpPr>
              <p:nvPr/>
            </p:nvSpPr>
            <p:spPr bwMode="auto">
              <a:xfrm>
                <a:off x="1389" y="2454"/>
                <a:ext cx="997" cy="904"/>
              </a:xfrm>
              <a:custGeom>
                <a:avLst/>
                <a:gdLst>
                  <a:gd name="T0" fmla="*/ 9319094 w 399"/>
                  <a:gd name="T1" fmla="*/ 6022179 h 339"/>
                  <a:gd name="T2" fmla="*/ 7420718 w 399"/>
                  <a:gd name="T3" fmla="*/ 380835 h 339"/>
                  <a:gd name="T4" fmla="*/ 7565598 w 399"/>
                  <a:gd name="T5" fmla="*/ 633912 h 339"/>
                  <a:gd name="T6" fmla="*/ 8465195 w 399"/>
                  <a:gd name="T7" fmla="*/ 4275861 h 339"/>
                  <a:gd name="T8" fmla="*/ 7781443 w 399"/>
                  <a:gd name="T9" fmla="*/ 8052032 h 339"/>
                  <a:gd name="T10" fmla="*/ 5141279 w 399"/>
                  <a:gd name="T11" fmla="*/ 10527837 h 339"/>
                  <a:gd name="T12" fmla="*/ 1469476 w 399"/>
                  <a:gd name="T13" fmla="*/ 5093603 h 339"/>
                  <a:gd name="T14" fmla="*/ 2153682 w 399"/>
                  <a:gd name="T15" fmla="*/ 1308957 h 339"/>
                  <a:gd name="T16" fmla="*/ 2943771 w 399"/>
                  <a:gd name="T17" fmla="*/ 0 h 339"/>
                  <a:gd name="T18" fmla="*/ 398413 w 399"/>
                  <a:gd name="T19" fmla="*/ 6308693 h 339"/>
                  <a:gd name="T20" fmla="*/ 1185386 w 399"/>
                  <a:gd name="T21" fmla="*/ 13529395 h 339"/>
                  <a:gd name="T22" fmla="*/ 4571445 w 399"/>
                  <a:gd name="T23" fmla="*/ 16439581 h 339"/>
                  <a:gd name="T24" fmla="*/ 9319094 w 399"/>
                  <a:gd name="T25" fmla="*/ 9601571 h 339"/>
                  <a:gd name="T26" fmla="*/ 9319094 w 399"/>
                  <a:gd name="T27" fmla="*/ 6022179 h 3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9"/>
                  <a:gd name="T43" fmla="*/ 0 h 339"/>
                  <a:gd name="T44" fmla="*/ 399 w 399"/>
                  <a:gd name="T45" fmla="*/ 339 h 3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9" h="339">
                    <a:moveTo>
                      <a:pt x="393" y="124"/>
                    </a:moveTo>
                    <a:cubicBezTo>
                      <a:pt x="384" y="68"/>
                      <a:pt x="346" y="28"/>
                      <a:pt x="313" y="8"/>
                    </a:cubicBezTo>
                    <a:cubicBezTo>
                      <a:pt x="315" y="10"/>
                      <a:pt x="317" y="12"/>
                      <a:pt x="319" y="13"/>
                    </a:cubicBezTo>
                    <a:cubicBezTo>
                      <a:pt x="342" y="33"/>
                      <a:pt x="355" y="60"/>
                      <a:pt x="357" y="88"/>
                    </a:cubicBezTo>
                    <a:cubicBezTo>
                      <a:pt x="358" y="115"/>
                      <a:pt x="348" y="143"/>
                      <a:pt x="328" y="166"/>
                    </a:cubicBezTo>
                    <a:cubicBezTo>
                      <a:pt x="302" y="196"/>
                      <a:pt x="261" y="214"/>
                      <a:pt x="217" y="217"/>
                    </a:cubicBezTo>
                    <a:cubicBezTo>
                      <a:pt x="136" y="222"/>
                      <a:pt x="66" y="172"/>
                      <a:pt x="62" y="105"/>
                    </a:cubicBezTo>
                    <a:cubicBezTo>
                      <a:pt x="61" y="78"/>
                      <a:pt x="71" y="50"/>
                      <a:pt x="91" y="27"/>
                    </a:cubicBezTo>
                    <a:cubicBezTo>
                      <a:pt x="100" y="17"/>
                      <a:pt x="112" y="7"/>
                      <a:pt x="124" y="0"/>
                    </a:cubicBezTo>
                    <a:cubicBezTo>
                      <a:pt x="66" y="28"/>
                      <a:pt x="33" y="65"/>
                      <a:pt x="17" y="130"/>
                    </a:cubicBezTo>
                    <a:cubicBezTo>
                      <a:pt x="0" y="198"/>
                      <a:pt x="22" y="247"/>
                      <a:pt x="50" y="279"/>
                    </a:cubicBezTo>
                    <a:cubicBezTo>
                      <a:pt x="81" y="318"/>
                      <a:pt x="134" y="339"/>
                      <a:pt x="193" y="339"/>
                    </a:cubicBezTo>
                    <a:cubicBezTo>
                      <a:pt x="294" y="339"/>
                      <a:pt x="375" y="283"/>
                      <a:pt x="393" y="198"/>
                    </a:cubicBezTo>
                    <a:cubicBezTo>
                      <a:pt x="399" y="173"/>
                      <a:pt x="398" y="151"/>
                      <a:pt x="393" y="124"/>
                    </a:cubicBezTo>
                    <a:close/>
                  </a:path>
                </a:pathLst>
              </a:custGeom>
              <a:solidFill>
                <a:srgbClr val="D87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0" name="Freeform 20"/>
              <p:cNvSpPr>
                <a:spLocks/>
              </p:cNvSpPr>
              <p:nvPr/>
            </p:nvSpPr>
            <p:spPr bwMode="auto">
              <a:xfrm>
                <a:off x="1541" y="2547"/>
                <a:ext cx="830" cy="798"/>
              </a:xfrm>
              <a:custGeom>
                <a:avLst/>
                <a:gdLst>
                  <a:gd name="T0" fmla="*/ 7800313 w 332"/>
                  <a:gd name="T1" fmla="*/ 4404050 h 299"/>
                  <a:gd name="T2" fmla="*/ 6798050 w 332"/>
                  <a:gd name="T3" fmla="*/ 350197 h 299"/>
                  <a:gd name="T4" fmla="*/ 6912113 w 332"/>
                  <a:gd name="T5" fmla="*/ 1078410 h 299"/>
                  <a:gd name="T6" fmla="*/ 7369845 w 332"/>
                  <a:gd name="T7" fmla="*/ 3668206 h 299"/>
                  <a:gd name="T8" fmla="*/ 7388208 w 332"/>
                  <a:gd name="T9" fmla="*/ 7187954 h 299"/>
                  <a:gd name="T10" fmla="*/ 2764845 w 332"/>
                  <a:gd name="T11" fmla="*/ 13898035 h 299"/>
                  <a:gd name="T12" fmla="*/ 0 w 332"/>
                  <a:gd name="T13" fmla="*/ 12140569 h 299"/>
                  <a:gd name="T14" fmla="*/ 3173833 w 332"/>
                  <a:gd name="T15" fmla="*/ 14634946 h 299"/>
                  <a:gd name="T16" fmla="*/ 7800313 w 332"/>
                  <a:gd name="T17" fmla="*/ 7920791 h 299"/>
                  <a:gd name="T18" fmla="*/ 7800313 w 332"/>
                  <a:gd name="T19" fmla="*/ 440405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2"/>
                  <a:gd name="T31" fmla="*/ 0 h 299"/>
                  <a:gd name="T32" fmla="*/ 332 w 332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2" h="299">
                    <a:moveTo>
                      <a:pt x="327" y="90"/>
                    </a:moveTo>
                    <a:cubicBezTo>
                      <a:pt x="321" y="56"/>
                      <a:pt x="304" y="28"/>
                      <a:pt x="285" y="7"/>
                    </a:cubicBezTo>
                    <a:cubicBezTo>
                      <a:pt x="278" y="0"/>
                      <a:pt x="283" y="9"/>
                      <a:pt x="290" y="22"/>
                    </a:cubicBezTo>
                    <a:cubicBezTo>
                      <a:pt x="299" y="37"/>
                      <a:pt x="306" y="55"/>
                      <a:pt x="309" y="75"/>
                    </a:cubicBezTo>
                    <a:cubicBezTo>
                      <a:pt x="314" y="101"/>
                      <a:pt x="315" y="122"/>
                      <a:pt x="310" y="147"/>
                    </a:cubicBezTo>
                    <a:cubicBezTo>
                      <a:pt x="292" y="229"/>
                      <a:pt x="214" y="284"/>
                      <a:pt x="116" y="284"/>
                    </a:cubicBezTo>
                    <a:cubicBezTo>
                      <a:pt x="71" y="284"/>
                      <a:pt x="30" y="271"/>
                      <a:pt x="0" y="248"/>
                    </a:cubicBezTo>
                    <a:cubicBezTo>
                      <a:pt x="31" y="281"/>
                      <a:pt x="80" y="299"/>
                      <a:pt x="133" y="299"/>
                    </a:cubicBezTo>
                    <a:cubicBezTo>
                      <a:pt x="231" y="299"/>
                      <a:pt x="309" y="244"/>
                      <a:pt x="327" y="162"/>
                    </a:cubicBezTo>
                    <a:cubicBezTo>
                      <a:pt x="332" y="138"/>
                      <a:pt x="331" y="116"/>
                      <a:pt x="327" y="90"/>
                    </a:cubicBezTo>
                    <a:close/>
                  </a:path>
                </a:pathLst>
              </a:custGeom>
              <a:solidFill>
                <a:srgbClr val="CF4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1" name="Freeform 21"/>
              <p:cNvSpPr>
                <a:spLocks/>
              </p:cNvSpPr>
              <p:nvPr/>
            </p:nvSpPr>
            <p:spPr bwMode="auto">
              <a:xfrm>
                <a:off x="1559" y="2838"/>
                <a:ext cx="642" cy="237"/>
              </a:xfrm>
              <a:custGeom>
                <a:avLst/>
                <a:gdLst>
                  <a:gd name="T0" fmla="*/ 6056338 w 257"/>
                  <a:gd name="T1" fmla="*/ 1628504 h 89"/>
                  <a:gd name="T2" fmla="*/ 3500221 w 257"/>
                  <a:gd name="T3" fmla="*/ 4106677 h 89"/>
                  <a:gd name="T4" fmla="*/ 727816 w 257"/>
                  <a:gd name="T5" fmla="*/ 2242888 h 89"/>
                  <a:gd name="T6" fmla="*/ 0 w 257"/>
                  <a:gd name="T7" fmla="*/ 0 h 89"/>
                  <a:gd name="T8" fmla="*/ 682406 w 257"/>
                  <a:gd name="T9" fmla="*/ 1919098 h 89"/>
                  <a:gd name="T10" fmla="*/ 3500221 w 257"/>
                  <a:gd name="T11" fmla="*/ 3764700 h 89"/>
                  <a:gd name="T12" fmla="*/ 6056338 w 257"/>
                  <a:gd name="T13" fmla="*/ 1575371 h 89"/>
                  <a:gd name="T14" fmla="*/ 6056338 w 257"/>
                  <a:gd name="T15" fmla="*/ 1628504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7"/>
                  <a:gd name="T25" fmla="*/ 0 h 89"/>
                  <a:gd name="T26" fmla="*/ 257 w 257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7" h="89">
                    <a:moveTo>
                      <a:pt x="256" y="34"/>
                    </a:moveTo>
                    <a:cubicBezTo>
                      <a:pt x="231" y="66"/>
                      <a:pt x="193" y="84"/>
                      <a:pt x="148" y="86"/>
                    </a:cubicBezTo>
                    <a:cubicBezTo>
                      <a:pt x="101" y="89"/>
                      <a:pt x="63" y="76"/>
                      <a:pt x="31" y="47"/>
                    </a:cubicBezTo>
                    <a:cubicBezTo>
                      <a:pt x="14" y="30"/>
                      <a:pt x="4" y="15"/>
                      <a:pt x="0" y="0"/>
                    </a:cubicBezTo>
                    <a:cubicBezTo>
                      <a:pt x="2" y="6"/>
                      <a:pt x="5" y="15"/>
                      <a:pt x="29" y="40"/>
                    </a:cubicBezTo>
                    <a:cubicBezTo>
                      <a:pt x="57" y="66"/>
                      <a:pt x="102" y="82"/>
                      <a:pt x="148" y="79"/>
                    </a:cubicBezTo>
                    <a:cubicBezTo>
                      <a:pt x="190" y="77"/>
                      <a:pt x="229" y="60"/>
                      <a:pt x="256" y="33"/>
                    </a:cubicBezTo>
                    <a:cubicBezTo>
                      <a:pt x="257" y="31"/>
                      <a:pt x="257" y="32"/>
                      <a:pt x="256" y="34"/>
                    </a:cubicBezTo>
                    <a:close/>
                  </a:path>
                </a:pathLst>
              </a:custGeom>
              <a:solidFill>
                <a:srgbClr val="E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2" name="Freeform 22"/>
              <p:cNvSpPr>
                <a:spLocks/>
              </p:cNvSpPr>
              <p:nvPr/>
            </p:nvSpPr>
            <p:spPr bwMode="auto">
              <a:xfrm>
                <a:off x="1571" y="2785"/>
                <a:ext cx="628" cy="234"/>
              </a:xfrm>
              <a:custGeom>
                <a:avLst/>
                <a:gdLst>
                  <a:gd name="T0" fmla="*/ 6008839 w 251"/>
                  <a:gd name="T1" fmla="*/ 1554762 h 88"/>
                  <a:gd name="T2" fmla="*/ 3507683 w 251"/>
                  <a:gd name="T3" fmla="*/ 3993859 h 88"/>
                  <a:gd name="T4" fmla="*/ 703287 w 251"/>
                  <a:gd name="T5" fmla="*/ 2207258 h 88"/>
                  <a:gd name="T6" fmla="*/ 0 w 251"/>
                  <a:gd name="T7" fmla="*/ 0 h 88"/>
                  <a:gd name="T8" fmla="*/ 703287 w 251"/>
                  <a:gd name="T9" fmla="*/ 2014221 h 88"/>
                  <a:gd name="T10" fmla="*/ 3489266 w 251"/>
                  <a:gd name="T11" fmla="*/ 3762037 h 88"/>
                  <a:gd name="T12" fmla="*/ 6008839 w 251"/>
                  <a:gd name="T13" fmla="*/ 1501964 h 88"/>
                  <a:gd name="T14" fmla="*/ 6008839 w 251"/>
                  <a:gd name="T15" fmla="*/ 1554762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1"/>
                  <a:gd name="T25" fmla="*/ 0 h 88"/>
                  <a:gd name="T26" fmla="*/ 251 w 251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1" h="88">
                    <a:moveTo>
                      <a:pt x="250" y="33"/>
                    </a:moveTo>
                    <a:cubicBezTo>
                      <a:pt x="220" y="65"/>
                      <a:pt x="191" y="82"/>
                      <a:pt x="146" y="85"/>
                    </a:cubicBezTo>
                    <a:cubicBezTo>
                      <a:pt x="99" y="88"/>
                      <a:pt x="62" y="76"/>
                      <a:pt x="29" y="47"/>
                    </a:cubicBezTo>
                    <a:cubicBezTo>
                      <a:pt x="13" y="30"/>
                      <a:pt x="4" y="15"/>
                      <a:pt x="0" y="0"/>
                    </a:cubicBezTo>
                    <a:cubicBezTo>
                      <a:pt x="2" y="6"/>
                      <a:pt x="6" y="17"/>
                      <a:pt x="29" y="43"/>
                    </a:cubicBezTo>
                    <a:cubicBezTo>
                      <a:pt x="58" y="68"/>
                      <a:pt x="98" y="83"/>
                      <a:pt x="145" y="80"/>
                    </a:cubicBezTo>
                    <a:cubicBezTo>
                      <a:pt x="186" y="78"/>
                      <a:pt x="223" y="59"/>
                      <a:pt x="250" y="32"/>
                    </a:cubicBezTo>
                    <a:cubicBezTo>
                      <a:pt x="251" y="31"/>
                      <a:pt x="251" y="31"/>
                      <a:pt x="250" y="33"/>
                    </a:cubicBezTo>
                    <a:close/>
                  </a:path>
                </a:pathLst>
              </a:custGeom>
              <a:solidFill>
                <a:srgbClr val="FB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3" name="Freeform 23"/>
              <p:cNvSpPr>
                <a:spLocks/>
              </p:cNvSpPr>
              <p:nvPr/>
            </p:nvSpPr>
            <p:spPr bwMode="auto">
              <a:xfrm>
                <a:off x="2336" y="2633"/>
                <a:ext cx="215" cy="456"/>
              </a:xfrm>
              <a:custGeom>
                <a:avLst/>
                <a:gdLst>
                  <a:gd name="T0" fmla="*/ 1742395 w 86"/>
                  <a:gd name="T1" fmla="*/ 1308957 h 171"/>
                  <a:gd name="T2" fmla="*/ 1449738 w 86"/>
                  <a:gd name="T3" fmla="*/ 785373 h 171"/>
                  <a:gd name="T4" fmla="*/ 1480208 w 86"/>
                  <a:gd name="T5" fmla="*/ 348067 h 171"/>
                  <a:gd name="T6" fmla="*/ 1647970 w 86"/>
                  <a:gd name="T7" fmla="*/ 0 h 171"/>
                  <a:gd name="T8" fmla="*/ 190438 w 86"/>
                  <a:gd name="T9" fmla="*/ 1546560 h 171"/>
                  <a:gd name="T10" fmla="*/ 335750 w 86"/>
                  <a:gd name="T11" fmla="*/ 2761672 h 171"/>
                  <a:gd name="T12" fmla="*/ 335750 w 86"/>
                  <a:gd name="T13" fmla="*/ 6349048 h 171"/>
                  <a:gd name="T14" fmla="*/ 0 w 86"/>
                  <a:gd name="T15" fmla="*/ 8292579 h 171"/>
                  <a:gd name="T16" fmla="*/ 839375 w 86"/>
                  <a:gd name="T17" fmla="*/ 4070664 h 171"/>
                  <a:gd name="T18" fmla="*/ 2049613 w 86"/>
                  <a:gd name="T19" fmla="*/ 1308957 h 171"/>
                  <a:gd name="T20" fmla="*/ 1742395 w 86"/>
                  <a:gd name="T21" fmla="*/ 1308957 h 1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171"/>
                  <a:gd name="T35" fmla="*/ 86 w 86"/>
                  <a:gd name="T36" fmla="*/ 171 h 1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171">
                    <a:moveTo>
                      <a:pt x="73" y="27"/>
                    </a:moveTo>
                    <a:cubicBezTo>
                      <a:pt x="68" y="25"/>
                      <a:pt x="63" y="21"/>
                      <a:pt x="61" y="16"/>
                    </a:cubicBezTo>
                    <a:cubicBezTo>
                      <a:pt x="60" y="13"/>
                      <a:pt x="60" y="10"/>
                      <a:pt x="62" y="7"/>
                    </a:cubicBezTo>
                    <a:cubicBezTo>
                      <a:pt x="64" y="4"/>
                      <a:pt x="66" y="2"/>
                      <a:pt x="69" y="0"/>
                    </a:cubicBezTo>
                    <a:cubicBezTo>
                      <a:pt x="35" y="9"/>
                      <a:pt x="5" y="26"/>
                      <a:pt x="8" y="32"/>
                    </a:cubicBezTo>
                    <a:cubicBezTo>
                      <a:pt x="10" y="40"/>
                      <a:pt x="13" y="48"/>
                      <a:pt x="14" y="57"/>
                    </a:cubicBezTo>
                    <a:cubicBezTo>
                      <a:pt x="19" y="84"/>
                      <a:pt x="20" y="106"/>
                      <a:pt x="14" y="131"/>
                    </a:cubicBezTo>
                    <a:cubicBezTo>
                      <a:pt x="11" y="145"/>
                      <a:pt x="6" y="159"/>
                      <a:pt x="0" y="171"/>
                    </a:cubicBezTo>
                    <a:cubicBezTo>
                      <a:pt x="20" y="149"/>
                      <a:pt x="21" y="128"/>
                      <a:pt x="35" y="84"/>
                    </a:cubicBezTo>
                    <a:cubicBezTo>
                      <a:pt x="48" y="40"/>
                      <a:pt x="72" y="33"/>
                      <a:pt x="86" y="27"/>
                    </a:cubicBezTo>
                    <a:cubicBezTo>
                      <a:pt x="82" y="28"/>
                      <a:pt x="78" y="28"/>
                      <a:pt x="73" y="27"/>
                    </a:cubicBezTo>
                    <a:close/>
                  </a:path>
                </a:pathLst>
              </a:custGeom>
              <a:solidFill>
                <a:srgbClr val="CF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4" name="Freeform 24"/>
              <p:cNvSpPr>
                <a:spLocks/>
              </p:cNvSpPr>
              <p:nvPr/>
            </p:nvSpPr>
            <p:spPr bwMode="auto">
              <a:xfrm>
                <a:off x="2486" y="2622"/>
                <a:ext cx="85" cy="85"/>
              </a:xfrm>
              <a:custGeom>
                <a:avLst/>
                <a:gdLst>
                  <a:gd name="T0" fmla="*/ 590050 w 34"/>
                  <a:gd name="T1" fmla="*/ 139103 h 32"/>
                  <a:gd name="T2" fmla="*/ 45625 w 34"/>
                  <a:gd name="T3" fmla="*/ 508574 h 32"/>
                  <a:gd name="T4" fmla="*/ 26095 w 34"/>
                  <a:gd name="T5" fmla="*/ 929337 h 32"/>
                  <a:gd name="T6" fmla="*/ 236063 w 34"/>
                  <a:gd name="T7" fmla="*/ 1350900 h 32"/>
                  <a:gd name="T8" fmla="*/ 762895 w 34"/>
                  <a:gd name="T9" fmla="*/ 1013320 h 32"/>
                  <a:gd name="T10" fmla="*/ 789063 w 34"/>
                  <a:gd name="T11" fmla="*/ 559903 h 32"/>
                  <a:gd name="T12" fmla="*/ 590050 w 34"/>
                  <a:gd name="T13" fmla="*/ 139103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2"/>
                  <a:gd name="T23" fmla="*/ 34 w 3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2">
                    <a:moveTo>
                      <a:pt x="25" y="3"/>
                    </a:moveTo>
                    <a:cubicBezTo>
                      <a:pt x="15" y="0"/>
                      <a:pt x="6" y="3"/>
                      <a:pt x="2" y="11"/>
                    </a:cubicBezTo>
                    <a:cubicBezTo>
                      <a:pt x="0" y="14"/>
                      <a:pt x="0" y="17"/>
                      <a:pt x="1" y="20"/>
                    </a:cubicBezTo>
                    <a:cubicBezTo>
                      <a:pt x="3" y="24"/>
                      <a:pt x="6" y="27"/>
                      <a:pt x="10" y="29"/>
                    </a:cubicBezTo>
                    <a:cubicBezTo>
                      <a:pt x="19" y="32"/>
                      <a:pt x="28" y="29"/>
                      <a:pt x="32" y="22"/>
                    </a:cubicBezTo>
                    <a:cubicBezTo>
                      <a:pt x="34" y="19"/>
                      <a:pt x="34" y="15"/>
                      <a:pt x="33" y="12"/>
                    </a:cubicBezTo>
                    <a:cubicBezTo>
                      <a:pt x="31" y="8"/>
                      <a:pt x="28" y="5"/>
                      <a:pt x="25" y="3"/>
                    </a:cubicBezTo>
                    <a:close/>
                  </a:path>
                </a:pathLst>
              </a:custGeom>
              <a:solidFill>
                <a:srgbClr val="127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5" name="Freeform 25"/>
              <p:cNvSpPr>
                <a:spLocks/>
              </p:cNvSpPr>
              <p:nvPr/>
            </p:nvSpPr>
            <p:spPr bwMode="auto">
              <a:xfrm>
                <a:off x="1941" y="2537"/>
                <a:ext cx="258" cy="330"/>
              </a:xfrm>
              <a:custGeom>
                <a:avLst/>
                <a:gdLst>
                  <a:gd name="T0" fmla="*/ 0 w 103"/>
                  <a:gd name="T1" fmla="*/ 5791878 h 124"/>
                  <a:gd name="T2" fmla="*/ 2332363 w 103"/>
                  <a:gd name="T3" fmla="*/ 1660137 h 124"/>
                  <a:gd name="T4" fmla="*/ 2042458 w 103"/>
                  <a:gd name="T5" fmla="*/ 0 h 124"/>
                  <a:gd name="T6" fmla="*/ 2363546 w 103"/>
                  <a:gd name="T7" fmla="*/ 3027236 h 124"/>
                  <a:gd name="T8" fmla="*/ 0 w 103"/>
                  <a:gd name="T9" fmla="*/ 5791878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24"/>
                  <a:gd name="T17" fmla="*/ 103 w 103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24">
                    <a:moveTo>
                      <a:pt x="0" y="122"/>
                    </a:moveTo>
                    <a:cubicBezTo>
                      <a:pt x="56" y="119"/>
                      <a:pt x="98" y="80"/>
                      <a:pt x="96" y="35"/>
                    </a:cubicBezTo>
                    <a:cubicBezTo>
                      <a:pt x="95" y="22"/>
                      <a:pt x="91" y="11"/>
                      <a:pt x="84" y="0"/>
                    </a:cubicBezTo>
                    <a:cubicBezTo>
                      <a:pt x="98" y="22"/>
                      <a:pt x="103" y="37"/>
                      <a:pt x="97" y="64"/>
                    </a:cubicBezTo>
                    <a:cubicBezTo>
                      <a:pt x="90" y="90"/>
                      <a:pt x="49" y="124"/>
                      <a:pt x="0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6" name="Freeform 26"/>
              <p:cNvSpPr>
                <a:spLocks/>
              </p:cNvSpPr>
              <p:nvPr/>
            </p:nvSpPr>
            <p:spPr bwMode="auto">
              <a:xfrm>
                <a:off x="1899" y="2515"/>
                <a:ext cx="257" cy="331"/>
              </a:xfrm>
              <a:custGeom>
                <a:avLst/>
                <a:gdLst>
                  <a:gd name="T0" fmla="*/ 0 w 103"/>
                  <a:gd name="T1" fmla="*/ 5931293 h 124"/>
                  <a:gd name="T2" fmla="*/ 2170602 w 103"/>
                  <a:gd name="T3" fmla="*/ 1706454 h 124"/>
                  <a:gd name="T4" fmla="*/ 1933351 w 103"/>
                  <a:gd name="T5" fmla="*/ 0 h 124"/>
                  <a:gd name="T6" fmla="*/ 2245833 w 103"/>
                  <a:gd name="T7" fmla="*/ 3083390 h 124"/>
                  <a:gd name="T8" fmla="*/ 0 w 103"/>
                  <a:gd name="T9" fmla="*/ 59312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24"/>
                  <a:gd name="T17" fmla="*/ 103 w 103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24">
                    <a:moveTo>
                      <a:pt x="0" y="121"/>
                    </a:moveTo>
                    <a:cubicBezTo>
                      <a:pt x="55" y="118"/>
                      <a:pt x="96" y="79"/>
                      <a:pt x="93" y="35"/>
                    </a:cubicBezTo>
                    <a:cubicBezTo>
                      <a:pt x="93" y="22"/>
                      <a:pt x="90" y="10"/>
                      <a:pt x="83" y="0"/>
                    </a:cubicBezTo>
                    <a:cubicBezTo>
                      <a:pt x="98" y="22"/>
                      <a:pt x="103" y="37"/>
                      <a:pt x="96" y="63"/>
                    </a:cubicBezTo>
                    <a:cubicBezTo>
                      <a:pt x="90" y="89"/>
                      <a:pt x="48" y="124"/>
                      <a:pt x="0" y="121"/>
                    </a:cubicBezTo>
                    <a:close/>
                  </a:path>
                </a:pathLst>
              </a:custGeom>
              <a:solidFill>
                <a:srgbClr val="950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7" name="Freeform 27"/>
              <p:cNvSpPr>
                <a:spLocks/>
              </p:cNvSpPr>
              <p:nvPr/>
            </p:nvSpPr>
            <p:spPr bwMode="auto">
              <a:xfrm>
                <a:off x="2369" y="2657"/>
                <a:ext cx="102" cy="186"/>
              </a:xfrm>
              <a:custGeom>
                <a:avLst/>
                <a:gdLst>
                  <a:gd name="T0" fmla="*/ 0 w 41"/>
                  <a:gd name="T1" fmla="*/ 1016479 h 70"/>
                  <a:gd name="T2" fmla="*/ 927237 w 41"/>
                  <a:gd name="T3" fmla="*/ 0 h 70"/>
                  <a:gd name="T4" fmla="*/ 244621 w 41"/>
                  <a:gd name="T5" fmla="*/ 1354356 h 70"/>
                  <a:gd name="T6" fmla="*/ 181647 w 41"/>
                  <a:gd name="T7" fmla="*/ 3262940 h 70"/>
                  <a:gd name="T8" fmla="*/ 0 w 41"/>
                  <a:gd name="T9" fmla="*/ 1016479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0"/>
                  <a:gd name="T17" fmla="*/ 41 w 4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0">
                    <a:moveTo>
                      <a:pt x="0" y="22"/>
                    </a:moveTo>
                    <a:cubicBezTo>
                      <a:pt x="9" y="14"/>
                      <a:pt x="24" y="4"/>
                      <a:pt x="41" y="0"/>
                    </a:cubicBezTo>
                    <a:cubicBezTo>
                      <a:pt x="24" y="7"/>
                      <a:pt x="15" y="14"/>
                      <a:pt x="11" y="29"/>
                    </a:cubicBezTo>
                    <a:cubicBezTo>
                      <a:pt x="6" y="45"/>
                      <a:pt x="12" y="57"/>
                      <a:pt x="8" y="70"/>
                    </a:cubicBezTo>
                    <a:cubicBezTo>
                      <a:pt x="8" y="54"/>
                      <a:pt x="3" y="33"/>
                      <a:pt x="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8" name="Freeform 28"/>
              <p:cNvSpPr>
                <a:spLocks/>
              </p:cNvSpPr>
              <p:nvPr/>
            </p:nvSpPr>
            <p:spPr bwMode="auto">
              <a:xfrm>
                <a:off x="1406" y="2782"/>
                <a:ext cx="70" cy="339"/>
              </a:xfrm>
              <a:custGeom>
                <a:avLst/>
                <a:gdLst>
                  <a:gd name="T0" fmla="*/ 430470 w 28"/>
                  <a:gd name="T1" fmla="*/ 0 h 127"/>
                  <a:gd name="T2" fmla="*/ 668488 w 28"/>
                  <a:gd name="T3" fmla="*/ 6226653 h 127"/>
                  <a:gd name="T4" fmla="*/ 430470 w 28"/>
                  <a:gd name="T5" fmla="*/ 0 h 127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27"/>
                  <a:gd name="T11" fmla="*/ 28 w 28"/>
                  <a:gd name="T12" fmla="*/ 127 h 1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27">
                    <a:moveTo>
                      <a:pt x="18" y="0"/>
                    </a:moveTo>
                    <a:cubicBezTo>
                      <a:pt x="6" y="19"/>
                      <a:pt x="0" y="84"/>
                      <a:pt x="28" y="127"/>
                    </a:cubicBezTo>
                    <a:cubicBezTo>
                      <a:pt x="20" y="107"/>
                      <a:pt x="7" y="57"/>
                      <a:pt x="18" y="0"/>
                    </a:cubicBezTo>
                    <a:close/>
                  </a:path>
                </a:pathLst>
              </a:custGeom>
              <a:solidFill>
                <a:srgbClr val="E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19" name="Freeform 29"/>
              <p:cNvSpPr>
                <a:spLocks/>
              </p:cNvSpPr>
              <p:nvPr/>
            </p:nvSpPr>
            <p:spPr bwMode="auto">
              <a:xfrm>
                <a:off x="1914" y="2534"/>
                <a:ext cx="45" cy="35"/>
              </a:xfrm>
              <a:custGeom>
                <a:avLst/>
                <a:gdLst>
                  <a:gd name="T0" fmla="*/ 0 w 18"/>
                  <a:gd name="T1" fmla="*/ 601750 h 13"/>
                  <a:gd name="T2" fmla="*/ 427270 w 18"/>
                  <a:gd name="T3" fmla="*/ 0 h 13"/>
                  <a:gd name="T4" fmla="*/ 0 w 18"/>
                  <a:gd name="T5" fmla="*/ 601750 h 1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3"/>
                  <a:gd name="T11" fmla="*/ 18 w 1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3">
                    <a:moveTo>
                      <a:pt x="0" y="11"/>
                    </a:moveTo>
                    <a:cubicBezTo>
                      <a:pt x="7" y="11"/>
                      <a:pt x="15" y="7"/>
                      <a:pt x="18" y="0"/>
                    </a:cubicBezTo>
                    <a:cubicBezTo>
                      <a:pt x="17" y="9"/>
                      <a:pt x="9" y="13"/>
                      <a:pt x="0" y="11"/>
                    </a:cubicBezTo>
                    <a:close/>
                  </a:path>
                </a:pathLst>
              </a:custGeom>
              <a:solidFill>
                <a:srgbClr val="D99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0" name="Freeform 30"/>
              <p:cNvSpPr>
                <a:spLocks/>
              </p:cNvSpPr>
              <p:nvPr/>
            </p:nvSpPr>
            <p:spPr bwMode="auto">
              <a:xfrm>
                <a:off x="1874" y="2787"/>
                <a:ext cx="497" cy="558"/>
              </a:xfrm>
              <a:custGeom>
                <a:avLst/>
                <a:gdLst>
                  <a:gd name="T0" fmla="*/ 0 w 199"/>
                  <a:gd name="T1" fmla="*/ 10270380 h 209"/>
                  <a:gd name="T2" fmla="*/ 4577018 w 199"/>
                  <a:gd name="T3" fmla="*/ 3537101 h 209"/>
                  <a:gd name="T4" fmla="*/ 4577018 w 199"/>
                  <a:gd name="T5" fmla="*/ 0 h 209"/>
                  <a:gd name="T6" fmla="*/ 3352732 w 199"/>
                  <a:gd name="T7" fmla="*/ 7360581 h 209"/>
                  <a:gd name="T8" fmla="*/ 0 w 199"/>
                  <a:gd name="T9" fmla="*/ 1027038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209"/>
                  <a:gd name="T17" fmla="*/ 199 w 199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209">
                    <a:moveTo>
                      <a:pt x="0" y="209"/>
                    </a:moveTo>
                    <a:cubicBezTo>
                      <a:pt x="98" y="209"/>
                      <a:pt x="176" y="154"/>
                      <a:pt x="194" y="72"/>
                    </a:cubicBezTo>
                    <a:cubicBezTo>
                      <a:pt x="199" y="48"/>
                      <a:pt x="198" y="26"/>
                      <a:pt x="194" y="0"/>
                    </a:cubicBezTo>
                    <a:cubicBezTo>
                      <a:pt x="198" y="49"/>
                      <a:pt x="187" y="110"/>
                      <a:pt x="142" y="150"/>
                    </a:cubicBezTo>
                    <a:cubicBezTo>
                      <a:pt x="96" y="190"/>
                      <a:pt x="41" y="204"/>
                      <a:pt x="0" y="209"/>
                    </a:cubicBezTo>
                    <a:close/>
                  </a:path>
                </a:pathLst>
              </a:custGeom>
              <a:solidFill>
                <a:srgbClr val="C3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1" name="Freeform 31"/>
              <p:cNvSpPr>
                <a:spLocks/>
              </p:cNvSpPr>
              <p:nvPr/>
            </p:nvSpPr>
            <p:spPr bwMode="auto">
              <a:xfrm>
                <a:off x="2531" y="2654"/>
                <a:ext cx="45" cy="48"/>
              </a:xfrm>
              <a:custGeom>
                <a:avLst/>
                <a:gdLst>
                  <a:gd name="T0" fmla="*/ 0 w 18"/>
                  <a:gd name="T1" fmla="*/ 871629 h 18"/>
                  <a:gd name="T2" fmla="*/ 351095 w 18"/>
                  <a:gd name="T3" fmla="*/ 0 h 18"/>
                  <a:gd name="T4" fmla="*/ 0 w 18"/>
                  <a:gd name="T5" fmla="*/ 871629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18"/>
                    </a:moveTo>
                    <a:cubicBezTo>
                      <a:pt x="15" y="15"/>
                      <a:pt x="16" y="4"/>
                      <a:pt x="15" y="0"/>
                    </a:cubicBezTo>
                    <a:cubicBezTo>
                      <a:pt x="18" y="5"/>
                      <a:pt x="17" y="17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2" name="Freeform 32"/>
              <p:cNvSpPr>
                <a:spLocks/>
              </p:cNvSpPr>
              <p:nvPr/>
            </p:nvSpPr>
            <p:spPr bwMode="auto">
              <a:xfrm>
                <a:off x="2346" y="2729"/>
                <a:ext cx="143" cy="338"/>
              </a:xfrm>
              <a:custGeom>
                <a:avLst/>
                <a:gdLst>
                  <a:gd name="T0" fmla="*/ 1413701 w 57"/>
                  <a:gd name="T1" fmla="*/ 0 h 127"/>
                  <a:gd name="T2" fmla="*/ 672923 w 57"/>
                  <a:gd name="T3" fmla="*/ 1568251 h 127"/>
                  <a:gd name="T4" fmla="*/ 346544 w 57"/>
                  <a:gd name="T5" fmla="*/ 2565047 h 127"/>
                  <a:gd name="T6" fmla="*/ 247541 w 57"/>
                  <a:gd name="T7" fmla="*/ 4508513 h 127"/>
                  <a:gd name="T8" fmla="*/ 0 w 57"/>
                  <a:gd name="T9" fmla="*/ 6028440 h 127"/>
                  <a:gd name="T10" fmla="*/ 0 w 57"/>
                  <a:gd name="T11" fmla="*/ 6028440 h 127"/>
                  <a:gd name="T12" fmla="*/ 621024 w 57"/>
                  <a:gd name="T13" fmla="*/ 2713650 h 127"/>
                  <a:gd name="T14" fmla="*/ 1413701 w 57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127"/>
                  <a:gd name="T26" fmla="*/ 57 w 57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127">
                    <a:moveTo>
                      <a:pt x="57" y="0"/>
                    </a:moveTo>
                    <a:cubicBezTo>
                      <a:pt x="51" y="1"/>
                      <a:pt x="31" y="23"/>
                      <a:pt x="27" y="33"/>
                    </a:cubicBezTo>
                    <a:cubicBezTo>
                      <a:pt x="24" y="42"/>
                      <a:pt x="19" y="55"/>
                      <a:pt x="14" y="54"/>
                    </a:cubicBezTo>
                    <a:cubicBezTo>
                      <a:pt x="14" y="68"/>
                      <a:pt x="13" y="81"/>
                      <a:pt x="10" y="95"/>
                    </a:cubicBezTo>
                    <a:cubicBezTo>
                      <a:pt x="8" y="107"/>
                      <a:pt x="4" y="11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0" y="115"/>
                      <a:pt x="18" y="84"/>
                      <a:pt x="25" y="57"/>
                    </a:cubicBezTo>
                    <a:cubicBezTo>
                      <a:pt x="32" y="30"/>
                      <a:pt x="43" y="7"/>
                      <a:pt x="57" y="0"/>
                    </a:cubicBezTo>
                    <a:close/>
                  </a:path>
                </a:pathLst>
              </a:custGeom>
              <a:solidFill>
                <a:srgbClr val="B4CF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3" name="Freeform 33"/>
              <p:cNvSpPr>
                <a:spLocks/>
              </p:cNvSpPr>
              <p:nvPr/>
            </p:nvSpPr>
            <p:spPr bwMode="auto">
              <a:xfrm>
                <a:off x="1831" y="2766"/>
                <a:ext cx="393" cy="224"/>
              </a:xfrm>
              <a:custGeom>
                <a:avLst/>
                <a:gdLst>
                  <a:gd name="T0" fmla="*/ 2202833 w 157"/>
                  <a:gd name="T1" fmla="*/ 2475144 h 84"/>
                  <a:gd name="T2" fmla="*/ 3796473 w 157"/>
                  <a:gd name="T3" fmla="*/ 0 h 84"/>
                  <a:gd name="T4" fmla="*/ 0 w 157"/>
                  <a:gd name="T5" fmla="*/ 3403171 h 84"/>
                  <a:gd name="T6" fmla="*/ 2202833 w 157"/>
                  <a:gd name="T7" fmla="*/ 247514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7"/>
                  <a:gd name="T13" fmla="*/ 0 h 84"/>
                  <a:gd name="T14" fmla="*/ 157 w 157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7" h="84">
                    <a:moveTo>
                      <a:pt x="91" y="51"/>
                    </a:moveTo>
                    <a:cubicBezTo>
                      <a:pt x="113" y="40"/>
                      <a:pt x="135" y="28"/>
                      <a:pt x="157" y="0"/>
                    </a:cubicBezTo>
                    <a:cubicBezTo>
                      <a:pt x="105" y="84"/>
                      <a:pt x="21" y="75"/>
                      <a:pt x="0" y="70"/>
                    </a:cubicBezTo>
                    <a:cubicBezTo>
                      <a:pt x="24" y="70"/>
                      <a:pt x="56" y="68"/>
                      <a:pt x="91" y="51"/>
                    </a:cubicBezTo>
                    <a:close/>
                  </a:path>
                </a:pathLst>
              </a:custGeom>
              <a:solidFill>
                <a:srgbClr val="B4CF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4" name="Freeform 34"/>
              <p:cNvSpPr>
                <a:spLocks/>
              </p:cNvSpPr>
              <p:nvPr/>
            </p:nvSpPr>
            <p:spPr bwMode="auto">
              <a:xfrm>
                <a:off x="2486" y="2622"/>
                <a:ext cx="95" cy="91"/>
              </a:xfrm>
              <a:custGeom>
                <a:avLst/>
                <a:gdLst>
                  <a:gd name="T0" fmla="*/ 45908 w 38"/>
                  <a:gd name="T1" fmla="*/ 549956 h 34"/>
                  <a:gd name="T2" fmla="*/ 26095 w 38"/>
                  <a:gd name="T3" fmla="*/ 1021186 h 34"/>
                  <a:gd name="T4" fmla="*/ 305208 w 38"/>
                  <a:gd name="T5" fmla="*/ 1564507 h 34"/>
                  <a:gd name="T6" fmla="*/ 857425 w 38"/>
                  <a:gd name="T7" fmla="*/ 1206010 h 34"/>
                  <a:gd name="T8" fmla="*/ 884970 w 38"/>
                  <a:gd name="T9" fmla="*/ 663096 h 34"/>
                  <a:gd name="T10" fmla="*/ 590158 w 38"/>
                  <a:gd name="T11" fmla="*/ 147383 h 34"/>
                  <a:gd name="T12" fmla="*/ 45908 w 38"/>
                  <a:gd name="T13" fmla="*/ 549956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4"/>
                  <a:gd name="T23" fmla="*/ 38 w 3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4">
                    <a:moveTo>
                      <a:pt x="2" y="11"/>
                    </a:moveTo>
                    <a:cubicBezTo>
                      <a:pt x="0" y="14"/>
                      <a:pt x="0" y="17"/>
                      <a:pt x="1" y="20"/>
                    </a:cubicBezTo>
                    <a:cubicBezTo>
                      <a:pt x="3" y="25"/>
                      <a:pt x="8" y="29"/>
                      <a:pt x="13" y="31"/>
                    </a:cubicBezTo>
                    <a:cubicBezTo>
                      <a:pt x="22" y="34"/>
                      <a:pt x="32" y="31"/>
                      <a:pt x="36" y="24"/>
                    </a:cubicBezTo>
                    <a:cubicBezTo>
                      <a:pt x="38" y="20"/>
                      <a:pt x="38" y="17"/>
                      <a:pt x="37" y="13"/>
                    </a:cubicBezTo>
                    <a:cubicBezTo>
                      <a:pt x="35" y="9"/>
                      <a:pt x="31" y="5"/>
                      <a:pt x="25" y="3"/>
                    </a:cubicBezTo>
                    <a:cubicBezTo>
                      <a:pt x="16" y="0"/>
                      <a:pt x="6" y="3"/>
                      <a:pt x="2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5" name="Freeform 35"/>
              <p:cNvSpPr>
                <a:spLocks/>
              </p:cNvSpPr>
              <p:nvPr/>
            </p:nvSpPr>
            <p:spPr bwMode="auto">
              <a:xfrm>
                <a:off x="1541" y="2382"/>
                <a:ext cx="743" cy="664"/>
              </a:xfrm>
              <a:custGeom>
                <a:avLst/>
                <a:gdLst>
                  <a:gd name="T0" fmla="*/ 3388648 w 297"/>
                  <a:gd name="T1" fmla="*/ 142813 h 249"/>
                  <a:gd name="T2" fmla="*/ 721158 w 297"/>
                  <a:gd name="T3" fmla="*/ 2618859 h 249"/>
                  <a:gd name="T4" fmla="*/ 30673 w 297"/>
                  <a:gd name="T5" fmla="*/ 6402560 h 249"/>
                  <a:gd name="T6" fmla="*/ 3746291 w 297"/>
                  <a:gd name="T7" fmla="*/ 11836779 h 249"/>
                  <a:gd name="T8" fmla="*/ 6412565 w 297"/>
                  <a:gd name="T9" fmla="*/ 9362091 h 249"/>
                  <a:gd name="T10" fmla="*/ 7104333 w 297"/>
                  <a:gd name="T11" fmla="*/ 5584875 h 249"/>
                  <a:gd name="T12" fmla="*/ 6194934 w 297"/>
                  <a:gd name="T13" fmla="*/ 1943573 h 249"/>
                  <a:gd name="T14" fmla="*/ 3388648 w 297"/>
                  <a:gd name="T15" fmla="*/ 142813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"/>
                  <a:gd name="T25" fmla="*/ 0 h 249"/>
                  <a:gd name="T26" fmla="*/ 297 w 297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" h="249">
                    <a:moveTo>
                      <a:pt x="141" y="3"/>
                    </a:moveTo>
                    <a:cubicBezTo>
                      <a:pt x="97" y="6"/>
                      <a:pt x="56" y="24"/>
                      <a:pt x="30" y="54"/>
                    </a:cubicBezTo>
                    <a:cubicBezTo>
                      <a:pt x="10" y="77"/>
                      <a:pt x="0" y="105"/>
                      <a:pt x="1" y="132"/>
                    </a:cubicBezTo>
                    <a:cubicBezTo>
                      <a:pt x="5" y="199"/>
                      <a:pt x="75" y="249"/>
                      <a:pt x="156" y="244"/>
                    </a:cubicBezTo>
                    <a:cubicBezTo>
                      <a:pt x="200" y="241"/>
                      <a:pt x="241" y="223"/>
                      <a:pt x="267" y="193"/>
                    </a:cubicBezTo>
                    <a:cubicBezTo>
                      <a:pt x="287" y="170"/>
                      <a:pt x="297" y="142"/>
                      <a:pt x="296" y="115"/>
                    </a:cubicBezTo>
                    <a:cubicBezTo>
                      <a:pt x="294" y="87"/>
                      <a:pt x="281" y="60"/>
                      <a:pt x="258" y="40"/>
                    </a:cubicBezTo>
                    <a:cubicBezTo>
                      <a:pt x="228" y="14"/>
                      <a:pt x="186" y="0"/>
                      <a:pt x="141" y="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6" name="Freeform 36"/>
              <p:cNvSpPr>
                <a:spLocks/>
              </p:cNvSpPr>
              <p:nvPr/>
            </p:nvSpPr>
            <p:spPr bwMode="auto">
              <a:xfrm>
                <a:off x="1556" y="2377"/>
                <a:ext cx="715" cy="626"/>
              </a:xfrm>
              <a:custGeom>
                <a:avLst/>
                <a:gdLst>
                  <a:gd name="T0" fmla="*/ 65238 w 286"/>
                  <a:gd name="T1" fmla="*/ 6044925 h 235"/>
                  <a:gd name="T2" fmla="*/ 3242708 w 286"/>
                  <a:gd name="T3" fmla="*/ 236204 h 235"/>
                  <a:gd name="T4" fmla="*/ 6721688 w 286"/>
                  <a:gd name="T5" fmla="*/ 5220555 h 235"/>
                  <a:gd name="T6" fmla="*/ 3547395 w 286"/>
                  <a:gd name="T7" fmla="*/ 11029289 h 235"/>
                  <a:gd name="T8" fmla="*/ 65238 w 286"/>
                  <a:gd name="T9" fmla="*/ 6044925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235"/>
                  <a:gd name="T17" fmla="*/ 286 w 286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235">
                    <a:moveTo>
                      <a:pt x="3" y="126"/>
                    </a:moveTo>
                    <a:cubicBezTo>
                      <a:pt x="0" y="64"/>
                      <a:pt x="59" y="10"/>
                      <a:pt x="136" y="5"/>
                    </a:cubicBezTo>
                    <a:cubicBezTo>
                      <a:pt x="213" y="0"/>
                      <a:pt x="278" y="47"/>
                      <a:pt x="282" y="109"/>
                    </a:cubicBezTo>
                    <a:cubicBezTo>
                      <a:pt x="286" y="171"/>
                      <a:pt x="226" y="225"/>
                      <a:pt x="149" y="230"/>
                    </a:cubicBezTo>
                    <a:cubicBezTo>
                      <a:pt x="73" y="235"/>
                      <a:pt x="7" y="188"/>
                      <a:pt x="3" y="12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7" name="Freeform 37"/>
              <p:cNvSpPr>
                <a:spLocks/>
              </p:cNvSpPr>
              <p:nvPr/>
            </p:nvSpPr>
            <p:spPr bwMode="auto">
              <a:xfrm>
                <a:off x="1656" y="2411"/>
                <a:ext cx="515" cy="451"/>
              </a:xfrm>
              <a:custGeom>
                <a:avLst/>
                <a:gdLst>
                  <a:gd name="T0" fmla="*/ 48833 w 206"/>
                  <a:gd name="T1" fmla="*/ 4447375 h 169"/>
                  <a:gd name="T2" fmla="*/ 2334500 w 206"/>
                  <a:gd name="T3" fmla="*/ 197597 h 169"/>
                  <a:gd name="T4" fmla="*/ 4845050 w 206"/>
                  <a:gd name="T5" fmla="*/ 3863373 h 169"/>
                  <a:gd name="T6" fmla="*/ 2548363 w 206"/>
                  <a:gd name="T7" fmla="*/ 8113116 h 169"/>
                  <a:gd name="T8" fmla="*/ 48833 w 206"/>
                  <a:gd name="T9" fmla="*/ 4447375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69"/>
                  <a:gd name="T17" fmla="*/ 206 w 206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69">
                    <a:moveTo>
                      <a:pt x="2" y="91"/>
                    </a:moveTo>
                    <a:cubicBezTo>
                      <a:pt x="0" y="46"/>
                      <a:pt x="42" y="7"/>
                      <a:pt x="98" y="4"/>
                    </a:cubicBezTo>
                    <a:cubicBezTo>
                      <a:pt x="153" y="0"/>
                      <a:pt x="200" y="34"/>
                      <a:pt x="203" y="79"/>
                    </a:cubicBezTo>
                    <a:cubicBezTo>
                      <a:pt x="206" y="123"/>
                      <a:pt x="163" y="162"/>
                      <a:pt x="107" y="166"/>
                    </a:cubicBezTo>
                    <a:cubicBezTo>
                      <a:pt x="52" y="169"/>
                      <a:pt x="5" y="136"/>
                      <a:pt x="2" y="9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8" name="Freeform 38"/>
              <p:cNvSpPr>
                <a:spLocks/>
              </p:cNvSpPr>
              <p:nvPr/>
            </p:nvSpPr>
            <p:spPr bwMode="auto">
              <a:xfrm>
                <a:off x="1874" y="2467"/>
                <a:ext cx="77" cy="70"/>
              </a:xfrm>
              <a:custGeom>
                <a:avLst/>
                <a:gdLst>
                  <a:gd name="T0" fmla="*/ 0 w 31"/>
                  <a:gd name="T1" fmla="*/ 758638 h 26"/>
                  <a:gd name="T2" fmla="*/ 331838 w 31"/>
                  <a:gd name="T3" fmla="*/ 60539 h 26"/>
                  <a:gd name="T4" fmla="*/ 686679 w 31"/>
                  <a:gd name="T5" fmla="*/ 640936 h 26"/>
                  <a:gd name="T6" fmla="*/ 356542 w 31"/>
                  <a:gd name="T7" fmla="*/ 1338998 h 26"/>
                  <a:gd name="T8" fmla="*/ 0 w 31"/>
                  <a:gd name="T9" fmla="*/ 75863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6"/>
                  <a:gd name="T17" fmla="*/ 31 w 3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6">
                    <a:moveTo>
                      <a:pt x="0" y="14"/>
                    </a:moveTo>
                    <a:cubicBezTo>
                      <a:pt x="0" y="7"/>
                      <a:pt x="6" y="1"/>
                      <a:pt x="15" y="1"/>
                    </a:cubicBezTo>
                    <a:cubicBezTo>
                      <a:pt x="23" y="0"/>
                      <a:pt x="30" y="5"/>
                      <a:pt x="31" y="12"/>
                    </a:cubicBezTo>
                    <a:cubicBezTo>
                      <a:pt x="31" y="19"/>
                      <a:pt x="25" y="25"/>
                      <a:pt x="16" y="25"/>
                    </a:cubicBezTo>
                    <a:cubicBezTo>
                      <a:pt x="8" y="26"/>
                      <a:pt x="1" y="21"/>
                      <a:pt x="0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29" name="Freeform 39"/>
              <p:cNvSpPr>
                <a:spLocks/>
              </p:cNvSpPr>
              <p:nvPr/>
            </p:nvSpPr>
            <p:spPr bwMode="auto">
              <a:xfrm>
                <a:off x="1874" y="2499"/>
                <a:ext cx="77" cy="54"/>
              </a:xfrm>
              <a:custGeom>
                <a:avLst/>
                <a:gdLst>
                  <a:gd name="T0" fmla="*/ 686679 w 31"/>
                  <a:gd name="T1" fmla="*/ 0 h 20"/>
                  <a:gd name="T2" fmla="*/ 686679 w 31"/>
                  <a:gd name="T3" fmla="*/ 0 h 20"/>
                  <a:gd name="T4" fmla="*/ 356542 w 31"/>
                  <a:gd name="T5" fmla="*/ 722920 h 20"/>
                  <a:gd name="T6" fmla="*/ 0 w 31"/>
                  <a:gd name="T7" fmla="*/ 107784 h 20"/>
                  <a:gd name="T8" fmla="*/ 0 w 31"/>
                  <a:gd name="T9" fmla="*/ 61549 h 20"/>
                  <a:gd name="T10" fmla="*/ 0 w 31"/>
                  <a:gd name="T11" fmla="*/ 448691 h 20"/>
                  <a:gd name="T12" fmla="*/ 17591 w 31"/>
                  <a:gd name="T13" fmla="*/ 556322 h 20"/>
                  <a:gd name="T14" fmla="*/ 356542 w 31"/>
                  <a:gd name="T15" fmla="*/ 1113051 h 20"/>
                  <a:gd name="T16" fmla="*/ 686679 w 31"/>
                  <a:gd name="T17" fmla="*/ 390139 h 20"/>
                  <a:gd name="T18" fmla="*/ 686679 w 3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0"/>
                  <a:gd name="T32" fmla="*/ 31 w 31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0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7"/>
                      <a:pt x="25" y="13"/>
                      <a:pt x="16" y="13"/>
                    </a:cubicBezTo>
                    <a:cubicBezTo>
                      <a:pt x="8" y="14"/>
                      <a:pt x="1" y="9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3"/>
                      <a:pt x="0" y="7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6"/>
                      <a:pt x="9" y="20"/>
                      <a:pt x="16" y="20"/>
                    </a:cubicBezTo>
                    <a:cubicBezTo>
                      <a:pt x="25" y="19"/>
                      <a:pt x="31" y="13"/>
                      <a:pt x="31" y="7"/>
                    </a:cubicBezTo>
                    <a:cubicBezTo>
                      <a:pt x="31" y="5"/>
                      <a:pt x="31" y="2"/>
                      <a:pt x="3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0" name="Freeform 40"/>
              <p:cNvSpPr>
                <a:spLocks/>
              </p:cNvSpPr>
              <p:nvPr/>
            </p:nvSpPr>
            <p:spPr bwMode="auto">
              <a:xfrm>
                <a:off x="1569" y="2379"/>
                <a:ext cx="687" cy="603"/>
              </a:xfrm>
              <a:custGeom>
                <a:avLst/>
                <a:gdLst>
                  <a:gd name="T0" fmla="*/ 63719 w 275"/>
                  <a:gd name="T1" fmla="*/ 5907556 h 226"/>
                  <a:gd name="T2" fmla="*/ 3096329 w 275"/>
                  <a:gd name="T3" fmla="*/ 238799 h 226"/>
                  <a:gd name="T4" fmla="*/ 6438149 w 275"/>
                  <a:gd name="T5" fmla="*/ 5119230 h 226"/>
                  <a:gd name="T6" fmla="*/ 3407213 w 275"/>
                  <a:gd name="T7" fmla="*/ 10828773 h 226"/>
                  <a:gd name="T8" fmla="*/ 63719 w 275"/>
                  <a:gd name="T9" fmla="*/ 5907556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226"/>
                  <a:gd name="T17" fmla="*/ 275 w 275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226">
                    <a:moveTo>
                      <a:pt x="3" y="121"/>
                    </a:moveTo>
                    <a:cubicBezTo>
                      <a:pt x="0" y="61"/>
                      <a:pt x="57" y="9"/>
                      <a:pt x="131" y="5"/>
                    </a:cubicBezTo>
                    <a:cubicBezTo>
                      <a:pt x="205" y="0"/>
                      <a:pt x="268" y="45"/>
                      <a:pt x="272" y="105"/>
                    </a:cubicBezTo>
                    <a:cubicBezTo>
                      <a:pt x="275" y="165"/>
                      <a:pt x="218" y="217"/>
                      <a:pt x="144" y="222"/>
                    </a:cubicBezTo>
                    <a:cubicBezTo>
                      <a:pt x="70" y="226"/>
                      <a:pt x="7" y="181"/>
                      <a:pt x="3" y="12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1" name="Freeform 41"/>
              <p:cNvSpPr>
                <a:spLocks/>
              </p:cNvSpPr>
              <p:nvPr/>
            </p:nvSpPr>
            <p:spPr bwMode="auto">
              <a:xfrm>
                <a:off x="1389" y="2454"/>
                <a:ext cx="997" cy="904"/>
              </a:xfrm>
              <a:custGeom>
                <a:avLst/>
                <a:gdLst>
                  <a:gd name="T0" fmla="*/ 9319094 w 399"/>
                  <a:gd name="T1" fmla="*/ 6022179 h 339"/>
                  <a:gd name="T2" fmla="*/ 7420718 w 399"/>
                  <a:gd name="T3" fmla="*/ 380835 h 339"/>
                  <a:gd name="T4" fmla="*/ 7565598 w 399"/>
                  <a:gd name="T5" fmla="*/ 633912 h 339"/>
                  <a:gd name="T6" fmla="*/ 8465195 w 399"/>
                  <a:gd name="T7" fmla="*/ 4275861 h 339"/>
                  <a:gd name="T8" fmla="*/ 7781443 w 399"/>
                  <a:gd name="T9" fmla="*/ 8052032 h 339"/>
                  <a:gd name="T10" fmla="*/ 5141279 w 399"/>
                  <a:gd name="T11" fmla="*/ 10527837 h 339"/>
                  <a:gd name="T12" fmla="*/ 1469476 w 399"/>
                  <a:gd name="T13" fmla="*/ 5093603 h 339"/>
                  <a:gd name="T14" fmla="*/ 2153682 w 399"/>
                  <a:gd name="T15" fmla="*/ 1308957 h 339"/>
                  <a:gd name="T16" fmla="*/ 2943771 w 399"/>
                  <a:gd name="T17" fmla="*/ 0 h 339"/>
                  <a:gd name="T18" fmla="*/ 398413 w 399"/>
                  <a:gd name="T19" fmla="*/ 6308693 h 339"/>
                  <a:gd name="T20" fmla="*/ 1185386 w 399"/>
                  <a:gd name="T21" fmla="*/ 13529395 h 339"/>
                  <a:gd name="T22" fmla="*/ 4571445 w 399"/>
                  <a:gd name="T23" fmla="*/ 16439581 h 339"/>
                  <a:gd name="T24" fmla="*/ 9319094 w 399"/>
                  <a:gd name="T25" fmla="*/ 9601571 h 339"/>
                  <a:gd name="T26" fmla="*/ 9319094 w 399"/>
                  <a:gd name="T27" fmla="*/ 6022179 h 3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9"/>
                  <a:gd name="T43" fmla="*/ 0 h 339"/>
                  <a:gd name="T44" fmla="*/ 399 w 399"/>
                  <a:gd name="T45" fmla="*/ 339 h 3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9" h="339">
                    <a:moveTo>
                      <a:pt x="393" y="124"/>
                    </a:moveTo>
                    <a:cubicBezTo>
                      <a:pt x="384" y="68"/>
                      <a:pt x="346" y="28"/>
                      <a:pt x="313" y="8"/>
                    </a:cubicBezTo>
                    <a:cubicBezTo>
                      <a:pt x="315" y="10"/>
                      <a:pt x="317" y="12"/>
                      <a:pt x="319" y="13"/>
                    </a:cubicBezTo>
                    <a:cubicBezTo>
                      <a:pt x="342" y="33"/>
                      <a:pt x="355" y="60"/>
                      <a:pt x="357" y="88"/>
                    </a:cubicBezTo>
                    <a:cubicBezTo>
                      <a:pt x="358" y="115"/>
                      <a:pt x="348" y="143"/>
                      <a:pt x="328" y="166"/>
                    </a:cubicBezTo>
                    <a:cubicBezTo>
                      <a:pt x="302" y="196"/>
                      <a:pt x="261" y="214"/>
                      <a:pt x="217" y="217"/>
                    </a:cubicBezTo>
                    <a:cubicBezTo>
                      <a:pt x="136" y="222"/>
                      <a:pt x="66" y="172"/>
                      <a:pt x="62" y="105"/>
                    </a:cubicBezTo>
                    <a:cubicBezTo>
                      <a:pt x="61" y="78"/>
                      <a:pt x="71" y="50"/>
                      <a:pt x="91" y="27"/>
                    </a:cubicBezTo>
                    <a:cubicBezTo>
                      <a:pt x="100" y="17"/>
                      <a:pt x="112" y="7"/>
                      <a:pt x="124" y="0"/>
                    </a:cubicBezTo>
                    <a:cubicBezTo>
                      <a:pt x="66" y="28"/>
                      <a:pt x="33" y="65"/>
                      <a:pt x="17" y="130"/>
                    </a:cubicBezTo>
                    <a:cubicBezTo>
                      <a:pt x="0" y="198"/>
                      <a:pt x="22" y="247"/>
                      <a:pt x="50" y="279"/>
                    </a:cubicBezTo>
                    <a:cubicBezTo>
                      <a:pt x="81" y="318"/>
                      <a:pt x="134" y="339"/>
                      <a:pt x="193" y="339"/>
                    </a:cubicBezTo>
                    <a:cubicBezTo>
                      <a:pt x="294" y="339"/>
                      <a:pt x="375" y="283"/>
                      <a:pt x="393" y="198"/>
                    </a:cubicBezTo>
                    <a:cubicBezTo>
                      <a:pt x="399" y="173"/>
                      <a:pt x="398" y="151"/>
                      <a:pt x="393" y="1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2" name="Freeform 42"/>
              <p:cNvSpPr>
                <a:spLocks/>
              </p:cNvSpPr>
              <p:nvPr/>
            </p:nvSpPr>
            <p:spPr bwMode="auto">
              <a:xfrm>
                <a:off x="2336" y="2633"/>
                <a:ext cx="215" cy="456"/>
              </a:xfrm>
              <a:custGeom>
                <a:avLst/>
                <a:gdLst>
                  <a:gd name="T0" fmla="*/ 1742395 w 86"/>
                  <a:gd name="T1" fmla="*/ 1308957 h 171"/>
                  <a:gd name="T2" fmla="*/ 1449738 w 86"/>
                  <a:gd name="T3" fmla="*/ 785373 h 171"/>
                  <a:gd name="T4" fmla="*/ 1480208 w 86"/>
                  <a:gd name="T5" fmla="*/ 348067 h 171"/>
                  <a:gd name="T6" fmla="*/ 1647970 w 86"/>
                  <a:gd name="T7" fmla="*/ 0 h 171"/>
                  <a:gd name="T8" fmla="*/ 190438 w 86"/>
                  <a:gd name="T9" fmla="*/ 1546560 h 171"/>
                  <a:gd name="T10" fmla="*/ 335750 w 86"/>
                  <a:gd name="T11" fmla="*/ 2761672 h 171"/>
                  <a:gd name="T12" fmla="*/ 335750 w 86"/>
                  <a:gd name="T13" fmla="*/ 6349048 h 171"/>
                  <a:gd name="T14" fmla="*/ 0 w 86"/>
                  <a:gd name="T15" fmla="*/ 8292579 h 171"/>
                  <a:gd name="T16" fmla="*/ 839375 w 86"/>
                  <a:gd name="T17" fmla="*/ 4070664 h 171"/>
                  <a:gd name="T18" fmla="*/ 2049613 w 86"/>
                  <a:gd name="T19" fmla="*/ 1308957 h 171"/>
                  <a:gd name="T20" fmla="*/ 1742395 w 86"/>
                  <a:gd name="T21" fmla="*/ 1308957 h 1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171"/>
                  <a:gd name="T35" fmla="*/ 86 w 86"/>
                  <a:gd name="T36" fmla="*/ 171 h 1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171">
                    <a:moveTo>
                      <a:pt x="73" y="27"/>
                    </a:moveTo>
                    <a:cubicBezTo>
                      <a:pt x="68" y="25"/>
                      <a:pt x="63" y="21"/>
                      <a:pt x="61" y="16"/>
                    </a:cubicBezTo>
                    <a:cubicBezTo>
                      <a:pt x="60" y="13"/>
                      <a:pt x="60" y="10"/>
                      <a:pt x="62" y="7"/>
                    </a:cubicBezTo>
                    <a:cubicBezTo>
                      <a:pt x="64" y="4"/>
                      <a:pt x="66" y="2"/>
                      <a:pt x="69" y="0"/>
                    </a:cubicBezTo>
                    <a:cubicBezTo>
                      <a:pt x="35" y="9"/>
                      <a:pt x="5" y="26"/>
                      <a:pt x="8" y="32"/>
                    </a:cubicBezTo>
                    <a:cubicBezTo>
                      <a:pt x="10" y="40"/>
                      <a:pt x="13" y="48"/>
                      <a:pt x="14" y="57"/>
                    </a:cubicBezTo>
                    <a:cubicBezTo>
                      <a:pt x="19" y="84"/>
                      <a:pt x="20" y="106"/>
                      <a:pt x="14" y="131"/>
                    </a:cubicBezTo>
                    <a:cubicBezTo>
                      <a:pt x="11" y="145"/>
                      <a:pt x="6" y="159"/>
                      <a:pt x="0" y="171"/>
                    </a:cubicBezTo>
                    <a:cubicBezTo>
                      <a:pt x="20" y="149"/>
                      <a:pt x="21" y="128"/>
                      <a:pt x="35" y="84"/>
                    </a:cubicBezTo>
                    <a:cubicBezTo>
                      <a:pt x="48" y="40"/>
                      <a:pt x="72" y="33"/>
                      <a:pt x="86" y="27"/>
                    </a:cubicBezTo>
                    <a:cubicBezTo>
                      <a:pt x="82" y="28"/>
                      <a:pt x="78" y="28"/>
                      <a:pt x="73" y="2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3" name="Freeform 43"/>
              <p:cNvSpPr>
                <a:spLocks/>
              </p:cNvSpPr>
              <p:nvPr/>
            </p:nvSpPr>
            <p:spPr bwMode="auto">
              <a:xfrm>
                <a:off x="1369" y="2075"/>
                <a:ext cx="1037" cy="688"/>
              </a:xfrm>
              <a:custGeom>
                <a:avLst/>
                <a:gdLst>
                  <a:gd name="T0" fmla="*/ 805287 w 415"/>
                  <a:gd name="T1" fmla="*/ 12220437 h 258"/>
                  <a:gd name="T2" fmla="*/ 284058 w 415"/>
                  <a:gd name="T3" fmla="*/ 5727667 h 258"/>
                  <a:gd name="T4" fmla="*/ 4414454 w 415"/>
                  <a:gd name="T5" fmla="*/ 89144 h 258"/>
                  <a:gd name="T6" fmla="*/ 9112299 w 415"/>
                  <a:gd name="T7" fmla="*/ 3198976 h 258"/>
                  <a:gd name="T8" fmla="*/ 9650547 w 415"/>
                  <a:gd name="T9" fmla="*/ 8673416 h 258"/>
                  <a:gd name="T10" fmla="*/ 9226651 w 415"/>
                  <a:gd name="T11" fmla="*/ 11203165 h 258"/>
                  <a:gd name="T12" fmla="*/ 8968193 w 415"/>
                  <a:gd name="T13" fmla="*/ 10383965 h 258"/>
                  <a:gd name="T14" fmla="*/ 9130505 w 415"/>
                  <a:gd name="T15" fmla="*/ 4998691 h 258"/>
                  <a:gd name="T16" fmla="*/ 4431993 w 415"/>
                  <a:gd name="T17" fmla="*/ 818141 h 258"/>
                  <a:gd name="T18" fmla="*/ 664302 w 415"/>
                  <a:gd name="T19" fmla="*/ 5817891 h 258"/>
                  <a:gd name="T20" fmla="*/ 615606 w 415"/>
                  <a:gd name="T21" fmla="*/ 7998485 h 258"/>
                  <a:gd name="T22" fmla="*/ 1090154 w 415"/>
                  <a:gd name="T23" fmla="*/ 11203165 h 258"/>
                  <a:gd name="T24" fmla="*/ 1140020 w 415"/>
                  <a:gd name="T25" fmla="*/ 11925939 h 258"/>
                  <a:gd name="T26" fmla="*/ 805287 w 415"/>
                  <a:gd name="T27" fmla="*/ 12220437 h 2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8"/>
                  <a:gd name="T44" fmla="*/ 415 w 415"/>
                  <a:gd name="T45" fmla="*/ 258 h 2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8">
                    <a:moveTo>
                      <a:pt x="34" y="252"/>
                    </a:moveTo>
                    <a:cubicBezTo>
                      <a:pt x="32" y="250"/>
                      <a:pt x="0" y="201"/>
                      <a:pt x="12" y="118"/>
                    </a:cubicBezTo>
                    <a:cubicBezTo>
                      <a:pt x="24" y="37"/>
                      <a:pt x="110" y="5"/>
                      <a:pt x="186" y="2"/>
                    </a:cubicBezTo>
                    <a:cubicBezTo>
                      <a:pt x="234" y="0"/>
                      <a:pt x="339" y="3"/>
                      <a:pt x="384" y="66"/>
                    </a:cubicBezTo>
                    <a:cubicBezTo>
                      <a:pt x="415" y="111"/>
                      <a:pt x="411" y="155"/>
                      <a:pt x="407" y="179"/>
                    </a:cubicBezTo>
                    <a:cubicBezTo>
                      <a:pt x="404" y="201"/>
                      <a:pt x="396" y="219"/>
                      <a:pt x="389" y="231"/>
                    </a:cubicBezTo>
                    <a:cubicBezTo>
                      <a:pt x="387" y="237"/>
                      <a:pt x="375" y="219"/>
                      <a:pt x="378" y="214"/>
                    </a:cubicBezTo>
                    <a:cubicBezTo>
                      <a:pt x="388" y="189"/>
                      <a:pt x="399" y="148"/>
                      <a:pt x="385" y="103"/>
                    </a:cubicBezTo>
                    <a:cubicBezTo>
                      <a:pt x="359" y="19"/>
                      <a:pt x="238" y="15"/>
                      <a:pt x="187" y="17"/>
                    </a:cubicBezTo>
                    <a:cubicBezTo>
                      <a:pt x="117" y="20"/>
                      <a:pt x="39" y="49"/>
                      <a:pt x="28" y="120"/>
                    </a:cubicBezTo>
                    <a:cubicBezTo>
                      <a:pt x="25" y="137"/>
                      <a:pt x="25" y="152"/>
                      <a:pt x="26" y="165"/>
                    </a:cubicBezTo>
                    <a:cubicBezTo>
                      <a:pt x="28" y="215"/>
                      <a:pt x="46" y="231"/>
                      <a:pt x="46" y="231"/>
                    </a:cubicBezTo>
                    <a:cubicBezTo>
                      <a:pt x="50" y="236"/>
                      <a:pt x="50" y="241"/>
                      <a:pt x="48" y="246"/>
                    </a:cubicBezTo>
                    <a:cubicBezTo>
                      <a:pt x="45" y="250"/>
                      <a:pt x="38" y="258"/>
                      <a:pt x="34" y="252"/>
                    </a:cubicBezTo>
                    <a:close/>
                  </a:path>
                </a:pathLst>
              </a:custGeom>
              <a:solidFill>
                <a:srgbClr val="B40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4" name="Freeform 44"/>
              <p:cNvSpPr>
                <a:spLocks/>
              </p:cNvSpPr>
              <p:nvPr/>
            </p:nvSpPr>
            <p:spPr bwMode="auto">
              <a:xfrm>
                <a:off x="1396" y="2289"/>
                <a:ext cx="98" cy="450"/>
              </a:xfrm>
              <a:custGeom>
                <a:avLst/>
                <a:gdLst>
                  <a:gd name="T0" fmla="*/ 882324 w 39"/>
                  <a:gd name="T1" fmla="*/ 7199177 h 169"/>
                  <a:gd name="T2" fmla="*/ 380119 w 39"/>
                  <a:gd name="T3" fmla="*/ 4050248 h 169"/>
                  <a:gd name="T4" fmla="*/ 430715 w 39"/>
                  <a:gd name="T5" fmla="*/ 1917833 h 169"/>
                  <a:gd name="T6" fmla="*/ 802788 w 39"/>
                  <a:gd name="T7" fmla="*/ 0 h 169"/>
                  <a:gd name="T8" fmla="*/ 298546 w 39"/>
                  <a:gd name="T9" fmla="*/ 5734022 h 169"/>
                  <a:gd name="T10" fmla="*/ 631381 w 39"/>
                  <a:gd name="T11" fmla="*/ 7401712 h 169"/>
                  <a:gd name="T12" fmla="*/ 855161 w 39"/>
                  <a:gd name="T13" fmla="*/ 8061039 h 169"/>
                  <a:gd name="T14" fmla="*/ 855161 w 39"/>
                  <a:gd name="T15" fmla="*/ 8061039 h 169"/>
                  <a:gd name="T16" fmla="*/ 935036 w 39"/>
                  <a:gd name="T17" fmla="*/ 7919579 h 169"/>
                  <a:gd name="T18" fmla="*/ 882324 w 39"/>
                  <a:gd name="T19" fmla="*/ 7199177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69"/>
                  <a:gd name="T32" fmla="*/ 39 w 39"/>
                  <a:gd name="T33" fmla="*/ 169 h 1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69">
                    <a:moveTo>
                      <a:pt x="35" y="151"/>
                    </a:moveTo>
                    <a:cubicBezTo>
                      <a:pt x="35" y="151"/>
                      <a:pt x="17" y="135"/>
                      <a:pt x="15" y="85"/>
                    </a:cubicBezTo>
                    <a:cubicBezTo>
                      <a:pt x="14" y="72"/>
                      <a:pt x="14" y="57"/>
                      <a:pt x="17" y="40"/>
                    </a:cubicBezTo>
                    <a:cubicBezTo>
                      <a:pt x="19" y="25"/>
                      <a:pt x="25" y="12"/>
                      <a:pt x="32" y="0"/>
                    </a:cubicBezTo>
                    <a:cubicBezTo>
                      <a:pt x="22" y="14"/>
                      <a:pt x="0" y="57"/>
                      <a:pt x="12" y="120"/>
                    </a:cubicBezTo>
                    <a:cubicBezTo>
                      <a:pt x="14" y="133"/>
                      <a:pt x="19" y="144"/>
                      <a:pt x="25" y="155"/>
                    </a:cubicBezTo>
                    <a:cubicBezTo>
                      <a:pt x="28" y="162"/>
                      <a:pt x="32" y="168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8"/>
                      <a:pt x="36" y="167"/>
                      <a:pt x="37" y="166"/>
                    </a:cubicBezTo>
                    <a:cubicBezTo>
                      <a:pt x="39" y="161"/>
                      <a:pt x="39" y="156"/>
                      <a:pt x="35" y="151"/>
                    </a:cubicBezTo>
                    <a:close/>
                  </a:path>
                </a:pathLst>
              </a:custGeom>
              <a:solidFill>
                <a:srgbClr val="950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5" name="Freeform 45"/>
              <p:cNvSpPr>
                <a:spLocks/>
              </p:cNvSpPr>
              <p:nvPr/>
            </p:nvSpPr>
            <p:spPr bwMode="auto">
              <a:xfrm>
                <a:off x="2289" y="2265"/>
                <a:ext cx="127" cy="410"/>
              </a:xfrm>
              <a:custGeom>
                <a:avLst/>
                <a:gdLst>
                  <a:gd name="T0" fmla="*/ 0 w 51"/>
                  <a:gd name="T1" fmla="*/ 0 h 154"/>
                  <a:gd name="T2" fmla="*/ 386080 w 51"/>
                  <a:gd name="T3" fmla="*/ 1519867 h 154"/>
                  <a:gd name="T4" fmla="*/ 227524 w 51"/>
                  <a:gd name="T5" fmla="*/ 6814740 h 154"/>
                  <a:gd name="T6" fmla="*/ 294433 w 51"/>
                  <a:gd name="T7" fmla="*/ 7337251 h 154"/>
                  <a:gd name="T8" fmla="*/ 320695 w 51"/>
                  <a:gd name="T9" fmla="*/ 7337251 h 154"/>
                  <a:gd name="T10" fmla="*/ 386080 w 51"/>
                  <a:gd name="T11" fmla="*/ 7049774 h 154"/>
                  <a:gd name="T12" fmla="*/ 0 w 51"/>
                  <a:gd name="T13" fmla="*/ 0 h 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54"/>
                  <a:gd name="T23" fmla="*/ 51 w 51"/>
                  <a:gd name="T24" fmla="*/ 154 h 1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54">
                    <a:moveTo>
                      <a:pt x="0" y="0"/>
                    </a:moveTo>
                    <a:cubicBezTo>
                      <a:pt x="7" y="9"/>
                      <a:pt x="13" y="19"/>
                      <a:pt x="17" y="32"/>
                    </a:cubicBezTo>
                    <a:cubicBezTo>
                      <a:pt x="31" y="77"/>
                      <a:pt x="20" y="118"/>
                      <a:pt x="10" y="143"/>
                    </a:cubicBezTo>
                    <a:cubicBezTo>
                      <a:pt x="9" y="145"/>
                      <a:pt x="10" y="150"/>
                      <a:pt x="13" y="154"/>
                    </a:cubicBezTo>
                    <a:cubicBezTo>
                      <a:pt x="14" y="154"/>
                      <a:pt x="14" y="154"/>
                      <a:pt x="14" y="154"/>
                    </a:cubicBezTo>
                    <a:cubicBezTo>
                      <a:pt x="14" y="154"/>
                      <a:pt x="16" y="152"/>
                      <a:pt x="17" y="148"/>
                    </a:cubicBezTo>
                    <a:cubicBezTo>
                      <a:pt x="51" y="75"/>
                      <a:pt x="23" y="26"/>
                      <a:pt x="0" y="0"/>
                    </a:cubicBezTo>
                    <a:close/>
                  </a:path>
                </a:pathLst>
              </a:custGeom>
              <a:solidFill>
                <a:srgbClr val="D07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6" name="Freeform 46"/>
              <p:cNvSpPr>
                <a:spLocks/>
              </p:cNvSpPr>
              <p:nvPr/>
            </p:nvSpPr>
            <p:spPr bwMode="auto">
              <a:xfrm>
                <a:off x="1369" y="2075"/>
                <a:ext cx="1037" cy="688"/>
              </a:xfrm>
              <a:custGeom>
                <a:avLst/>
                <a:gdLst>
                  <a:gd name="T0" fmla="*/ 805287 w 415"/>
                  <a:gd name="T1" fmla="*/ 12220437 h 258"/>
                  <a:gd name="T2" fmla="*/ 284058 w 415"/>
                  <a:gd name="T3" fmla="*/ 5727667 h 258"/>
                  <a:gd name="T4" fmla="*/ 4414454 w 415"/>
                  <a:gd name="T5" fmla="*/ 89144 h 258"/>
                  <a:gd name="T6" fmla="*/ 9112299 w 415"/>
                  <a:gd name="T7" fmla="*/ 3198976 h 258"/>
                  <a:gd name="T8" fmla="*/ 9650547 w 415"/>
                  <a:gd name="T9" fmla="*/ 8673416 h 258"/>
                  <a:gd name="T10" fmla="*/ 9226651 w 415"/>
                  <a:gd name="T11" fmla="*/ 11203165 h 258"/>
                  <a:gd name="T12" fmla="*/ 8968193 w 415"/>
                  <a:gd name="T13" fmla="*/ 10383965 h 258"/>
                  <a:gd name="T14" fmla="*/ 9130505 w 415"/>
                  <a:gd name="T15" fmla="*/ 4998691 h 258"/>
                  <a:gd name="T16" fmla="*/ 4431993 w 415"/>
                  <a:gd name="T17" fmla="*/ 818141 h 258"/>
                  <a:gd name="T18" fmla="*/ 664302 w 415"/>
                  <a:gd name="T19" fmla="*/ 5817891 h 258"/>
                  <a:gd name="T20" fmla="*/ 615606 w 415"/>
                  <a:gd name="T21" fmla="*/ 7998485 h 258"/>
                  <a:gd name="T22" fmla="*/ 1090154 w 415"/>
                  <a:gd name="T23" fmla="*/ 11203165 h 258"/>
                  <a:gd name="T24" fmla="*/ 1140020 w 415"/>
                  <a:gd name="T25" fmla="*/ 11925939 h 258"/>
                  <a:gd name="T26" fmla="*/ 805287 w 415"/>
                  <a:gd name="T27" fmla="*/ 12220437 h 2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8"/>
                  <a:gd name="T44" fmla="*/ 415 w 415"/>
                  <a:gd name="T45" fmla="*/ 258 h 2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8">
                    <a:moveTo>
                      <a:pt x="34" y="252"/>
                    </a:moveTo>
                    <a:cubicBezTo>
                      <a:pt x="32" y="250"/>
                      <a:pt x="0" y="201"/>
                      <a:pt x="12" y="118"/>
                    </a:cubicBezTo>
                    <a:cubicBezTo>
                      <a:pt x="24" y="37"/>
                      <a:pt x="110" y="5"/>
                      <a:pt x="186" y="2"/>
                    </a:cubicBezTo>
                    <a:cubicBezTo>
                      <a:pt x="234" y="0"/>
                      <a:pt x="339" y="3"/>
                      <a:pt x="384" y="66"/>
                    </a:cubicBezTo>
                    <a:cubicBezTo>
                      <a:pt x="415" y="111"/>
                      <a:pt x="411" y="155"/>
                      <a:pt x="407" y="179"/>
                    </a:cubicBezTo>
                    <a:cubicBezTo>
                      <a:pt x="404" y="201"/>
                      <a:pt x="396" y="219"/>
                      <a:pt x="389" y="231"/>
                    </a:cubicBezTo>
                    <a:cubicBezTo>
                      <a:pt x="387" y="237"/>
                      <a:pt x="375" y="219"/>
                      <a:pt x="378" y="214"/>
                    </a:cubicBezTo>
                    <a:cubicBezTo>
                      <a:pt x="388" y="189"/>
                      <a:pt x="399" y="148"/>
                      <a:pt x="385" y="103"/>
                    </a:cubicBezTo>
                    <a:cubicBezTo>
                      <a:pt x="359" y="19"/>
                      <a:pt x="238" y="15"/>
                      <a:pt x="187" y="17"/>
                    </a:cubicBezTo>
                    <a:cubicBezTo>
                      <a:pt x="117" y="20"/>
                      <a:pt x="39" y="49"/>
                      <a:pt x="28" y="120"/>
                    </a:cubicBezTo>
                    <a:cubicBezTo>
                      <a:pt x="25" y="137"/>
                      <a:pt x="25" y="152"/>
                      <a:pt x="26" y="165"/>
                    </a:cubicBezTo>
                    <a:cubicBezTo>
                      <a:pt x="28" y="215"/>
                      <a:pt x="46" y="231"/>
                      <a:pt x="46" y="231"/>
                    </a:cubicBezTo>
                    <a:cubicBezTo>
                      <a:pt x="50" y="236"/>
                      <a:pt x="50" y="241"/>
                      <a:pt x="48" y="246"/>
                    </a:cubicBezTo>
                    <a:cubicBezTo>
                      <a:pt x="45" y="250"/>
                      <a:pt x="38" y="258"/>
                      <a:pt x="34" y="25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7" name="Freeform 47"/>
              <p:cNvSpPr>
                <a:spLocks/>
              </p:cNvSpPr>
              <p:nvPr/>
            </p:nvSpPr>
            <p:spPr bwMode="auto">
              <a:xfrm>
                <a:off x="1396" y="2289"/>
                <a:ext cx="83" cy="450"/>
              </a:xfrm>
              <a:custGeom>
                <a:avLst/>
                <a:gdLst>
                  <a:gd name="T0" fmla="*/ 810638 w 33"/>
                  <a:gd name="T1" fmla="*/ 0 h 169"/>
                  <a:gd name="T2" fmla="*/ 302578 w 33"/>
                  <a:gd name="T3" fmla="*/ 5734022 h 169"/>
                  <a:gd name="T4" fmla="*/ 608561 w 33"/>
                  <a:gd name="T5" fmla="*/ 7401712 h 169"/>
                  <a:gd name="T6" fmla="*/ 842463 w 33"/>
                  <a:gd name="T7" fmla="*/ 8061039 h 1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69"/>
                  <a:gd name="T14" fmla="*/ 33 w 33"/>
                  <a:gd name="T15" fmla="*/ 169 h 1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69">
                    <a:moveTo>
                      <a:pt x="32" y="0"/>
                    </a:moveTo>
                    <a:cubicBezTo>
                      <a:pt x="22" y="14"/>
                      <a:pt x="0" y="56"/>
                      <a:pt x="12" y="120"/>
                    </a:cubicBezTo>
                    <a:cubicBezTo>
                      <a:pt x="14" y="133"/>
                      <a:pt x="19" y="144"/>
                      <a:pt x="24" y="155"/>
                    </a:cubicBezTo>
                    <a:cubicBezTo>
                      <a:pt x="28" y="162"/>
                      <a:pt x="32" y="168"/>
                      <a:pt x="33" y="169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8" name="Freeform 48"/>
              <p:cNvSpPr>
                <a:spLocks/>
              </p:cNvSpPr>
              <p:nvPr/>
            </p:nvSpPr>
            <p:spPr bwMode="auto">
              <a:xfrm>
                <a:off x="2241" y="2217"/>
                <a:ext cx="200" cy="458"/>
              </a:xfrm>
              <a:custGeom>
                <a:avLst/>
                <a:gdLst>
                  <a:gd name="T0" fmla="*/ 0 w 80"/>
                  <a:gd name="T1" fmla="*/ 0 h 172"/>
                  <a:gd name="T2" fmla="*/ 857425 w 80"/>
                  <a:gd name="T3" fmla="*/ 7921102 h 172"/>
                  <a:gd name="T4" fmla="*/ 762895 w 80"/>
                  <a:gd name="T5" fmla="*/ 8211652 h 17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72"/>
                  <a:gd name="T11" fmla="*/ 80 w 80"/>
                  <a:gd name="T12" fmla="*/ 172 h 1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72">
                    <a:moveTo>
                      <a:pt x="0" y="0"/>
                    </a:moveTo>
                    <a:cubicBezTo>
                      <a:pt x="19" y="16"/>
                      <a:pt x="80" y="71"/>
                      <a:pt x="36" y="166"/>
                    </a:cubicBezTo>
                    <a:cubicBezTo>
                      <a:pt x="35" y="170"/>
                      <a:pt x="32" y="172"/>
                      <a:pt x="32" y="17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39" name="Freeform 49"/>
              <p:cNvSpPr>
                <a:spLocks/>
              </p:cNvSpPr>
              <p:nvPr/>
            </p:nvSpPr>
            <p:spPr bwMode="auto">
              <a:xfrm>
                <a:off x="1414" y="2083"/>
                <a:ext cx="500" cy="280"/>
              </a:xfrm>
              <a:custGeom>
                <a:avLst/>
                <a:gdLst>
                  <a:gd name="T0" fmla="*/ 1190238 w 200"/>
                  <a:gd name="T1" fmla="*/ 1983885 h 105"/>
                  <a:gd name="T2" fmla="*/ 0 w 200"/>
                  <a:gd name="T3" fmla="*/ 5093603 h 105"/>
                  <a:gd name="T4" fmla="*/ 1144345 w 200"/>
                  <a:gd name="T5" fmla="*/ 1799816 h 105"/>
                  <a:gd name="T6" fmla="*/ 4768563 w 200"/>
                  <a:gd name="T7" fmla="*/ 53555 h 105"/>
                  <a:gd name="T8" fmla="*/ 1190238 w 200"/>
                  <a:gd name="T9" fmla="*/ 198388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105"/>
                  <a:gd name="T17" fmla="*/ 200 w 200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105">
                    <a:moveTo>
                      <a:pt x="50" y="41"/>
                    </a:moveTo>
                    <a:cubicBezTo>
                      <a:pt x="30" y="55"/>
                      <a:pt x="10" y="76"/>
                      <a:pt x="0" y="105"/>
                    </a:cubicBezTo>
                    <a:cubicBezTo>
                      <a:pt x="2" y="92"/>
                      <a:pt x="13" y="61"/>
                      <a:pt x="48" y="37"/>
                    </a:cubicBezTo>
                    <a:cubicBezTo>
                      <a:pt x="78" y="16"/>
                      <a:pt x="127" y="0"/>
                      <a:pt x="200" y="1"/>
                    </a:cubicBezTo>
                    <a:cubicBezTo>
                      <a:pt x="167" y="4"/>
                      <a:pt x="102" y="3"/>
                      <a:pt x="5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0" name="Freeform 50"/>
              <p:cNvSpPr>
                <a:spLocks/>
              </p:cNvSpPr>
              <p:nvPr/>
            </p:nvSpPr>
            <p:spPr bwMode="auto">
              <a:xfrm>
                <a:off x="2219" y="2990"/>
                <a:ext cx="482" cy="571"/>
              </a:xfrm>
              <a:custGeom>
                <a:avLst/>
                <a:gdLst>
                  <a:gd name="T0" fmla="*/ 471876 w 193"/>
                  <a:gd name="T1" fmla="*/ 7170274 h 214"/>
                  <a:gd name="T2" fmla="*/ 1575406 w 193"/>
                  <a:gd name="T3" fmla="*/ 1664678 h 214"/>
                  <a:gd name="T4" fmla="*/ 2357574 w 193"/>
                  <a:gd name="T5" fmla="*/ 53837 h 214"/>
                  <a:gd name="T6" fmla="*/ 4530540 w 193"/>
                  <a:gd name="T7" fmla="*/ 197465 h 214"/>
                  <a:gd name="T8" fmla="*/ 4550654 w 193"/>
                  <a:gd name="T9" fmla="*/ 1808176 h 214"/>
                  <a:gd name="T10" fmla="*/ 3745175 w 193"/>
                  <a:gd name="T11" fmla="*/ 7663089 h 214"/>
                  <a:gd name="T12" fmla="*/ 3510843 w 193"/>
                  <a:gd name="T13" fmla="*/ 9857549 h 214"/>
                  <a:gd name="T14" fmla="*/ 207233 w 193"/>
                  <a:gd name="T15" fmla="*/ 9714300 h 214"/>
                  <a:gd name="T16" fmla="*/ 471876 w 193"/>
                  <a:gd name="T17" fmla="*/ 7170274 h 2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3"/>
                  <a:gd name="T28" fmla="*/ 0 h 214"/>
                  <a:gd name="T29" fmla="*/ 193 w 193"/>
                  <a:gd name="T30" fmla="*/ 214 h 2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3" h="214">
                    <a:moveTo>
                      <a:pt x="20" y="147"/>
                    </a:moveTo>
                    <a:cubicBezTo>
                      <a:pt x="33" y="106"/>
                      <a:pt x="67" y="34"/>
                      <a:pt x="67" y="34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31" y="0"/>
                      <a:pt x="192" y="4"/>
                      <a:pt x="192" y="4"/>
                    </a:cubicBezTo>
                    <a:cubicBezTo>
                      <a:pt x="193" y="37"/>
                      <a:pt x="193" y="37"/>
                      <a:pt x="193" y="37"/>
                    </a:cubicBezTo>
                    <a:cubicBezTo>
                      <a:pt x="193" y="37"/>
                      <a:pt x="164" y="137"/>
                      <a:pt x="159" y="157"/>
                    </a:cubicBezTo>
                    <a:cubicBezTo>
                      <a:pt x="155" y="178"/>
                      <a:pt x="149" y="194"/>
                      <a:pt x="149" y="202"/>
                    </a:cubicBezTo>
                    <a:cubicBezTo>
                      <a:pt x="127" y="214"/>
                      <a:pt x="23" y="201"/>
                      <a:pt x="9" y="199"/>
                    </a:cubicBezTo>
                    <a:cubicBezTo>
                      <a:pt x="0" y="197"/>
                      <a:pt x="12" y="173"/>
                      <a:pt x="20" y="147"/>
                    </a:cubicBezTo>
                    <a:close/>
                  </a:path>
                </a:pathLst>
              </a:custGeom>
              <a:solidFill>
                <a:srgbClr val="FFF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1" name="Freeform 51"/>
              <p:cNvSpPr>
                <a:spLocks/>
              </p:cNvSpPr>
              <p:nvPr/>
            </p:nvSpPr>
            <p:spPr bwMode="auto">
              <a:xfrm>
                <a:off x="2224" y="2993"/>
                <a:ext cx="245" cy="525"/>
              </a:xfrm>
              <a:custGeom>
                <a:avLst/>
                <a:gdLst>
                  <a:gd name="T0" fmla="*/ 1190238 w 98"/>
                  <a:gd name="T1" fmla="*/ 6359986 h 197"/>
                  <a:gd name="T2" fmla="*/ 1933595 w 98"/>
                  <a:gd name="T3" fmla="*/ 1538967 h 197"/>
                  <a:gd name="T4" fmla="*/ 2334500 w 98"/>
                  <a:gd name="T5" fmla="*/ 0 h 197"/>
                  <a:gd name="T6" fmla="*/ 1556375 w 98"/>
                  <a:gd name="T7" fmla="*/ 1592338 h 197"/>
                  <a:gd name="T8" fmla="*/ 430395 w 98"/>
                  <a:gd name="T9" fmla="*/ 7031943 h 197"/>
                  <a:gd name="T10" fmla="*/ 122083 w 98"/>
                  <a:gd name="T11" fmla="*/ 9484834 h 197"/>
                  <a:gd name="T12" fmla="*/ 622583 w 98"/>
                  <a:gd name="T13" fmla="*/ 9288865 h 197"/>
                  <a:gd name="T14" fmla="*/ 1190238 w 98"/>
                  <a:gd name="T15" fmla="*/ 6359986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"/>
                  <a:gd name="T25" fmla="*/ 0 h 197"/>
                  <a:gd name="T26" fmla="*/ 98 w 98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" h="197">
                    <a:moveTo>
                      <a:pt x="50" y="132"/>
                    </a:moveTo>
                    <a:cubicBezTo>
                      <a:pt x="50" y="132"/>
                      <a:pt x="81" y="35"/>
                      <a:pt x="81" y="32"/>
                    </a:cubicBezTo>
                    <a:cubicBezTo>
                      <a:pt x="82" y="29"/>
                      <a:pt x="97" y="4"/>
                      <a:pt x="98" y="0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31" y="105"/>
                      <a:pt x="18" y="146"/>
                    </a:cubicBezTo>
                    <a:cubicBezTo>
                      <a:pt x="11" y="170"/>
                      <a:pt x="0" y="191"/>
                      <a:pt x="5" y="197"/>
                    </a:cubicBezTo>
                    <a:cubicBezTo>
                      <a:pt x="26" y="193"/>
                      <a:pt x="26" y="193"/>
                      <a:pt x="26" y="193"/>
                    </a:cubicBezTo>
                    <a:lnTo>
                      <a:pt x="50" y="132"/>
                    </a:lnTo>
                    <a:close/>
                  </a:path>
                </a:pathLst>
              </a:custGeom>
              <a:solidFill>
                <a:srgbClr val="F3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2" name="Freeform 52"/>
              <p:cNvSpPr>
                <a:spLocks/>
              </p:cNvSpPr>
              <p:nvPr/>
            </p:nvSpPr>
            <p:spPr bwMode="auto">
              <a:xfrm>
                <a:off x="2219" y="3374"/>
                <a:ext cx="402" cy="187"/>
              </a:xfrm>
              <a:custGeom>
                <a:avLst/>
                <a:gdLst>
                  <a:gd name="T0" fmla="*/ 3505293 w 161"/>
                  <a:gd name="T1" fmla="*/ 2869149 h 70"/>
                  <a:gd name="T2" fmla="*/ 3737429 w 161"/>
                  <a:gd name="T3" fmla="*/ 651708 h 70"/>
                  <a:gd name="T4" fmla="*/ 3787804 w 161"/>
                  <a:gd name="T5" fmla="*/ 243955 h 70"/>
                  <a:gd name="T6" fmla="*/ 3787804 w 161"/>
                  <a:gd name="T7" fmla="*/ 243955 h 70"/>
                  <a:gd name="T8" fmla="*/ 3692110 w 161"/>
                  <a:gd name="T9" fmla="*/ 443807 h 70"/>
                  <a:gd name="T10" fmla="*/ 3599054 w 161"/>
                  <a:gd name="T11" fmla="*/ 352546 h 70"/>
                  <a:gd name="T12" fmla="*/ 3454813 w 161"/>
                  <a:gd name="T13" fmla="*/ 298094 h 70"/>
                  <a:gd name="T14" fmla="*/ 3033712 w 161"/>
                  <a:gd name="T15" fmla="*/ 145713 h 70"/>
                  <a:gd name="T16" fmla="*/ 2875244 w 161"/>
                  <a:gd name="T17" fmla="*/ 243955 h 70"/>
                  <a:gd name="T18" fmla="*/ 2704132 w 161"/>
                  <a:gd name="T19" fmla="*/ 243955 h 70"/>
                  <a:gd name="T20" fmla="*/ 2421985 w 161"/>
                  <a:gd name="T21" fmla="*/ 352546 h 70"/>
                  <a:gd name="T22" fmla="*/ 2119599 w 161"/>
                  <a:gd name="T23" fmla="*/ 145713 h 70"/>
                  <a:gd name="T24" fmla="*/ 1743349 w 161"/>
                  <a:gd name="T25" fmla="*/ 145713 h 70"/>
                  <a:gd name="T26" fmla="*/ 1618035 w 161"/>
                  <a:gd name="T27" fmla="*/ 145713 h 70"/>
                  <a:gd name="T28" fmla="*/ 1459560 w 161"/>
                  <a:gd name="T29" fmla="*/ 199858 h 70"/>
                  <a:gd name="T30" fmla="*/ 1196839 w 161"/>
                  <a:gd name="T31" fmla="*/ 199858 h 70"/>
                  <a:gd name="T32" fmla="*/ 1082998 w 161"/>
                  <a:gd name="T33" fmla="*/ 145713 h 70"/>
                  <a:gd name="T34" fmla="*/ 867042 w 161"/>
                  <a:gd name="T35" fmla="*/ 54545 h 70"/>
                  <a:gd name="T36" fmla="*/ 753905 w 161"/>
                  <a:gd name="T37" fmla="*/ 54545 h 70"/>
                  <a:gd name="T38" fmla="*/ 471284 w 161"/>
                  <a:gd name="T39" fmla="*/ 91320 h 70"/>
                  <a:gd name="T40" fmla="*/ 471284 w 161"/>
                  <a:gd name="T41" fmla="*/ 145713 h 70"/>
                  <a:gd name="T42" fmla="*/ 206898 w 161"/>
                  <a:gd name="T43" fmla="*/ 2723436 h 70"/>
                  <a:gd name="T44" fmla="*/ 3505293 w 161"/>
                  <a:gd name="T45" fmla="*/ 2869149 h 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0"/>
                  <a:gd name="T71" fmla="*/ 161 w 161"/>
                  <a:gd name="T72" fmla="*/ 70 h 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0">
                    <a:moveTo>
                      <a:pt x="149" y="58"/>
                    </a:moveTo>
                    <a:cubicBezTo>
                      <a:pt x="149" y="50"/>
                      <a:pt x="155" y="34"/>
                      <a:pt x="159" y="13"/>
                    </a:cubicBezTo>
                    <a:cubicBezTo>
                      <a:pt x="160" y="11"/>
                      <a:pt x="160" y="8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0" y="6"/>
                      <a:pt x="159" y="8"/>
                      <a:pt x="157" y="9"/>
                    </a:cubicBezTo>
                    <a:cubicBezTo>
                      <a:pt x="156" y="7"/>
                      <a:pt x="155" y="8"/>
                      <a:pt x="153" y="7"/>
                    </a:cubicBezTo>
                    <a:cubicBezTo>
                      <a:pt x="151" y="7"/>
                      <a:pt x="150" y="7"/>
                      <a:pt x="147" y="6"/>
                    </a:cubicBezTo>
                    <a:cubicBezTo>
                      <a:pt x="143" y="4"/>
                      <a:pt x="135" y="1"/>
                      <a:pt x="129" y="3"/>
                    </a:cubicBezTo>
                    <a:cubicBezTo>
                      <a:pt x="127" y="3"/>
                      <a:pt x="125" y="5"/>
                      <a:pt x="122" y="5"/>
                    </a:cubicBezTo>
                    <a:cubicBezTo>
                      <a:pt x="118" y="6"/>
                      <a:pt x="118" y="6"/>
                      <a:pt x="115" y="5"/>
                    </a:cubicBezTo>
                    <a:cubicBezTo>
                      <a:pt x="110" y="5"/>
                      <a:pt x="107" y="7"/>
                      <a:pt x="103" y="7"/>
                    </a:cubicBezTo>
                    <a:cubicBezTo>
                      <a:pt x="98" y="7"/>
                      <a:pt x="94" y="5"/>
                      <a:pt x="90" y="3"/>
                    </a:cubicBezTo>
                    <a:cubicBezTo>
                      <a:pt x="86" y="1"/>
                      <a:pt x="76" y="2"/>
                      <a:pt x="74" y="3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67" y="3"/>
                      <a:pt x="63" y="5"/>
                      <a:pt x="62" y="4"/>
                    </a:cubicBezTo>
                    <a:cubicBezTo>
                      <a:pt x="58" y="6"/>
                      <a:pt x="54" y="4"/>
                      <a:pt x="51" y="4"/>
                    </a:cubicBezTo>
                    <a:cubicBezTo>
                      <a:pt x="50" y="3"/>
                      <a:pt x="47" y="3"/>
                      <a:pt x="46" y="3"/>
                    </a:cubicBezTo>
                    <a:cubicBezTo>
                      <a:pt x="45" y="2"/>
                      <a:pt x="40" y="1"/>
                      <a:pt x="37" y="1"/>
                    </a:cubicBezTo>
                    <a:cubicBezTo>
                      <a:pt x="36" y="2"/>
                      <a:pt x="33" y="1"/>
                      <a:pt x="32" y="1"/>
                    </a:cubicBezTo>
                    <a:cubicBezTo>
                      <a:pt x="28" y="1"/>
                      <a:pt x="24" y="0"/>
                      <a:pt x="20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12" y="29"/>
                      <a:pt x="0" y="53"/>
                      <a:pt x="9" y="55"/>
                    </a:cubicBezTo>
                    <a:cubicBezTo>
                      <a:pt x="23" y="57"/>
                      <a:pt x="127" y="70"/>
                      <a:pt x="149" y="58"/>
                    </a:cubicBezTo>
                    <a:close/>
                  </a:path>
                </a:pathLst>
              </a:custGeom>
              <a:solidFill>
                <a:srgbClr val="9A8B82"/>
              </a:solidFill>
              <a:ln w="3175" cap="rnd">
                <a:solidFill>
                  <a:srgbClr val="1A17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3" name="Freeform 53"/>
              <p:cNvSpPr>
                <a:spLocks/>
              </p:cNvSpPr>
              <p:nvPr/>
            </p:nvSpPr>
            <p:spPr bwMode="auto">
              <a:xfrm>
                <a:off x="2269" y="3347"/>
                <a:ext cx="360" cy="51"/>
              </a:xfrm>
              <a:custGeom>
                <a:avLst/>
                <a:gdLst>
                  <a:gd name="T0" fmla="*/ 3433125 w 144"/>
                  <a:gd name="T1" fmla="*/ 252901 h 19"/>
                  <a:gd name="T2" fmla="*/ 3222658 w 144"/>
                  <a:gd name="T3" fmla="*/ 310016 h 19"/>
                  <a:gd name="T4" fmla="*/ 2573958 w 144"/>
                  <a:gd name="T5" fmla="*/ 252901 h 19"/>
                  <a:gd name="T6" fmla="*/ 1761925 w 144"/>
                  <a:gd name="T7" fmla="*/ 56162 h 19"/>
                  <a:gd name="T8" fmla="*/ 999033 w 144"/>
                  <a:gd name="T9" fmla="*/ 0 h 19"/>
                  <a:gd name="T10" fmla="*/ 495625 w 144"/>
                  <a:gd name="T11" fmla="*/ 217671 h 19"/>
                  <a:gd name="T12" fmla="*/ 256375 w 144"/>
                  <a:gd name="T13" fmla="*/ 369565 h 19"/>
                  <a:gd name="T14" fmla="*/ 140438 w 144"/>
                  <a:gd name="T15" fmla="*/ 369565 h 19"/>
                  <a:gd name="T16" fmla="*/ 0 w 144"/>
                  <a:gd name="T17" fmla="*/ 584275 h 19"/>
                  <a:gd name="T18" fmla="*/ 0 w 144"/>
                  <a:gd name="T19" fmla="*/ 678840 h 19"/>
                  <a:gd name="T20" fmla="*/ 0 w 144"/>
                  <a:gd name="T21" fmla="*/ 622431 h 19"/>
                  <a:gd name="T22" fmla="*/ 284895 w 144"/>
                  <a:gd name="T23" fmla="*/ 584275 h 19"/>
                  <a:gd name="T24" fmla="*/ 407738 w 144"/>
                  <a:gd name="T25" fmla="*/ 584275 h 19"/>
                  <a:gd name="T26" fmla="*/ 620625 w 144"/>
                  <a:gd name="T27" fmla="*/ 678840 h 19"/>
                  <a:gd name="T28" fmla="*/ 732425 w 144"/>
                  <a:gd name="T29" fmla="*/ 737986 h 19"/>
                  <a:gd name="T30" fmla="*/ 999033 w 144"/>
                  <a:gd name="T31" fmla="*/ 737986 h 19"/>
                  <a:gd name="T32" fmla="*/ 1162625 w 144"/>
                  <a:gd name="T33" fmla="*/ 678840 h 19"/>
                  <a:gd name="T34" fmla="*/ 1289063 w 144"/>
                  <a:gd name="T35" fmla="*/ 678840 h 19"/>
                  <a:gd name="T36" fmla="*/ 1666220 w 144"/>
                  <a:gd name="T37" fmla="*/ 678840 h 19"/>
                  <a:gd name="T38" fmla="*/ 1972658 w 144"/>
                  <a:gd name="T39" fmla="*/ 889413 h 19"/>
                  <a:gd name="T40" fmla="*/ 2258333 w 144"/>
                  <a:gd name="T41" fmla="*/ 773066 h 19"/>
                  <a:gd name="T42" fmla="*/ 2429220 w 144"/>
                  <a:gd name="T43" fmla="*/ 773066 h 19"/>
                  <a:gd name="T44" fmla="*/ 2593958 w 144"/>
                  <a:gd name="T45" fmla="*/ 678840 h 19"/>
                  <a:gd name="T46" fmla="*/ 3021220 w 144"/>
                  <a:gd name="T47" fmla="*/ 832148 h 19"/>
                  <a:gd name="T48" fmla="*/ 3173833 w 144"/>
                  <a:gd name="T49" fmla="*/ 889413 h 19"/>
                  <a:gd name="T50" fmla="*/ 3268283 w 144"/>
                  <a:gd name="T51" fmla="*/ 991990 h 19"/>
                  <a:gd name="T52" fmla="*/ 3364770 w 144"/>
                  <a:gd name="T53" fmla="*/ 773066 h 19"/>
                  <a:gd name="T54" fmla="*/ 3364770 w 144"/>
                  <a:gd name="T55" fmla="*/ 773066 h 19"/>
                  <a:gd name="T56" fmla="*/ 3364770 w 144"/>
                  <a:gd name="T57" fmla="*/ 773066 h 19"/>
                  <a:gd name="T58" fmla="*/ 3433125 w 144"/>
                  <a:gd name="T59" fmla="*/ 252901 h 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4"/>
                  <a:gd name="T91" fmla="*/ 0 h 19"/>
                  <a:gd name="T92" fmla="*/ 144 w 144"/>
                  <a:gd name="T93" fmla="*/ 19 h 1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4" h="19">
                    <a:moveTo>
                      <a:pt x="144" y="5"/>
                    </a:moveTo>
                    <a:cubicBezTo>
                      <a:pt x="141" y="6"/>
                      <a:pt x="138" y="6"/>
                      <a:pt x="135" y="6"/>
                    </a:cubicBezTo>
                    <a:cubicBezTo>
                      <a:pt x="126" y="6"/>
                      <a:pt x="116" y="5"/>
                      <a:pt x="108" y="5"/>
                    </a:cubicBezTo>
                    <a:cubicBezTo>
                      <a:pt x="96" y="4"/>
                      <a:pt x="86" y="1"/>
                      <a:pt x="74" y="1"/>
                    </a:cubicBezTo>
                    <a:cubicBezTo>
                      <a:pt x="63" y="0"/>
                      <a:pt x="53" y="1"/>
                      <a:pt x="42" y="0"/>
                    </a:cubicBezTo>
                    <a:cubicBezTo>
                      <a:pt x="34" y="0"/>
                      <a:pt x="29" y="0"/>
                      <a:pt x="21" y="4"/>
                    </a:cubicBezTo>
                    <a:cubicBezTo>
                      <a:pt x="17" y="5"/>
                      <a:pt x="15" y="6"/>
                      <a:pt x="11" y="7"/>
                    </a:cubicBezTo>
                    <a:cubicBezTo>
                      <a:pt x="9" y="7"/>
                      <a:pt x="8" y="7"/>
                      <a:pt x="6" y="7"/>
                    </a:cubicBezTo>
                    <a:cubicBezTo>
                      <a:pt x="4" y="8"/>
                      <a:pt x="2" y="10"/>
                      <a:pt x="0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0"/>
                      <a:pt x="8" y="11"/>
                      <a:pt x="12" y="11"/>
                    </a:cubicBezTo>
                    <a:cubicBezTo>
                      <a:pt x="13" y="11"/>
                      <a:pt x="16" y="12"/>
                      <a:pt x="17" y="11"/>
                    </a:cubicBezTo>
                    <a:cubicBezTo>
                      <a:pt x="20" y="11"/>
                      <a:pt x="25" y="12"/>
                      <a:pt x="26" y="13"/>
                    </a:cubicBezTo>
                    <a:cubicBezTo>
                      <a:pt x="27" y="13"/>
                      <a:pt x="30" y="13"/>
                      <a:pt x="31" y="14"/>
                    </a:cubicBezTo>
                    <a:cubicBezTo>
                      <a:pt x="34" y="14"/>
                      <a:pt x="38" y="16"/>
                      <a:pt x="42" y="14"/>
                    </a:cubicBezTo>
                    <a:cubicBezTo>
                      <a:pt x="43" y="15"/>
                      <a:pt x="47" y="13"/>
                      <a:pt x="49" y="13"/>
                    </a:cubicBezTo>
                    <a:cubicBezTo>
                      <a:pt x="51" y="13"/>
                      <a:pt x="52" y="14"/>
                      <a:pt x="54" y="13"/>
                    </a:cubicBezTo>
                    <a:cubicBezTo>
                      <a:pt x="56" y="12"/>
                      <a:pt x="66" y="11"/>
                      <a:pt x="70" y="13"/>
                    </a:cubicBezTo>
                    <a:cubicBezTo>
                      <a:pt x="74" y="15"/>
                      <a:pt x="78" y="17"/>
                      <a:pt x="83" y="17"/>
                    </a:cubicBezTo>
                    <a:cubicBezTo>
                      <a:pt x="87" y="17"/>
                      <a:pt x="90" y="15"/>
                      <a:pt x="95" y="15"/>
                    </a:cubicBezTo>
                    <a:cubicBezTo>
                      <a:pt x="98" y="16"/>
                      <a:pt x="98" y="16"/>
                      <a:pt x="102" y="15"/>
                    </a:cubicBezTo>
                    <a:cubicBezTo>
                      <a:pt x="105" y="15"/>
                      <a:pt x="107" y="13"/>
                      <a:pt x="109" y="13"/>
                    </a:cubicBezTo>
                    <a:cubicBezTo>
                      <a:pt x="115" y="11"/>
                      <a:pt x="123" y="14"/>
                      <a:pt x="127" y="16"/>
                    </a:cubicBezTo>
                    <a:cubicBezTo>
                      <a:pt x="130" y="17"/>
                      <a:pt x="131" y="17"/>
                      <a:pt x="133" y="17"/>
                    </a:cubicBezTo>
                    <a:cubicBezTo>
                      <a:pt x="135" y="18"/>
                      <a:pt x="136" y="17"/>
                      <a:pt x="137" y="19"/>
                    </a:cubicBezTo>
                    <a:cubicBezTo>
                      <a:pt x="139" y="18"/>
                      <a:pt x="140" y="16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2" y="12"/>
                      <a:pt x="143" y="9"/>
                      <a:pt x="144" y="5"/>
                    </a:cubicBezTo>
                    <a:close/>
                  </a:path>
                </a:pathLst>
              </a:custGeom>
              <a:solidFill>
                <a:srgbClr val="C6BBB4"/>
              </a:solidFill>
              <a:ln w="3175" cap="rnd">
                <a:solidFill>
                  <a:srgbClr val="1A17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4" name="Freeform 54"/>
              <p:cNvSpPr>
                <a:spLocks/>
              </p:cNvSpPr>
              <p:nvPr/>
            </p:nvSpPr>
            <p:spPr bwMode="auto">
              <a:xfrm>
                <a:off x="2591" y="3089"/>
                <a:ext cx="110" cy="440"/>
              </a:xfrm>
              <a:custGeom>
                <a:avLst/>
                <a:gdLst>
                  <a:gd name="T0" fmla="*/ 857625 w 44"/>
                  <a:gd name="T1" fmla="*/ 2965960 h 165"/>
                  <a:gd name="T2" fmla="*/ 1049813 w 44"/>
                  <a:gd name="T3" fmla="*/ 0 h 165"/>
                  <a:gd name="T4" fmla="*/ 236845 w 44"/>
                  <a:gd name="T5" fmla="*/ 5817891 h 165"/>
                  <a:gd name="T6" fmla="*/ 0 w 44"/>
                  <a:gd name="T7" fmla="*/ 7998485 h 165"/>
                  <a:gd name="T8" fmla="*/ 216533 w 44"/>
                  <a:gd name="T9" fmla="*/ 7712619 h 165"/>
                  <a:gd name="T10" fmla="*/ 381563 w 44"/>
                  <a:gd name="T11" fmla="*/ 7766165 h 165"/>
                  <a:gd name="T12" fmla="*/ 857625 w 44"/>
                  <a:gd name="T13" fmla="*/ 2965960 h 1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65"/>
                  <a:gd name="T23" fmla="*/ 44 w 44"/>
                  <a:gd name="T24" fmla="*/ 165 h 1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65">
                    <a:moveTo>
                      <a:pt x="36" y="61"/>
                    </a:moveTo>
                    <a:cubicBezTo>
                      <a:pt x="42" y="40"/>
                      <a:pt x="44" y="0"/>
                      <a:pt x="44" y="0"/>
                    </a:cubicBezTo>
                    <a:cubicBezTo>
                      <a:pt x="44" y="0"/>
                      <a:pt x="15" y="100"/>
                      <a:pt x="10" y="120"/>
                    </a:cubicBezTo>
                    <a:cubicBezTo>
                      <a:pt x="6" y="141"/>
                      <a:pt x="0" y="157"/>
                      <a:pt x="0" y="165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16" y="160"/>
                      <a:pt x="16" y="160"/>
                      <a:pt x="16" y="160"/>
                    </a:cubicBezTo>
                    <a:cubicBezTo>
                      <a:pt x="16" y="160"/>
                      <a:pt x="29" y="81"/>
                      <a:pt x="36" y="61"/>
                    </a:cubicBezTo>
                    <a:close/>
                  </a:path>
                </a:pathLst>
              </a:custGeom>
              <a:solidFill>
                <a:srgbClr val="FFF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5" name="Freeform 55"/>
              <p:cNvSpPr>
                <a:spLocks/>
              </p:cNvSpPr>
              <p:nvPr/>
            </p:nvSpPr>
            <p:spPr bwMode="auto">
              <a:xfrm>
                <a:off x="2621" y="3358"/>
                <a:ext cx="35" cy="29"/>
              </a:xfrm>
              <a:custGeom>
                <a:avLst/>
                <a:gdLst>
                  <a:gd name="T0" fmla="*/ 0 w 14"/>
                  <a:gd name="T1" fmla="*/ 466360 h 11"/>
                  <a:gd name="T2" fmla="*/ 142113 w 14"/>
                  <a:gd name="T3" fmla="*/ 338166 h 11"/>
                  <a:gd name="T4" fmla="*/ 335750 w 14"/>
                  <a:gd name="T5" fmla="*/ 0 h 11"/>
                  <a:gd name="T6" fmla="*/ 76175 w 14"/>
                  <a:gd name="T7" fmla="*/ 48654 h 11"/>
                  <a:gd name="T8" fmla="*/ 0 w 14"/>
                  <a:gd name="T9" fmla="*/ 46636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1"/>
                  <a:gd name="T17" fmla="*/ 14 w 1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1">
                    <a:moveTo>
                      <a:pt x="0" y="11"/>
                    </a:moveTo>
                    <a:cubicBezTo>
                      <a:pt x="2" y="9"/>
                      <a:pt x="3" y="10"/>
                      <a:pt x="6" y="8"/>
                    </a:cubicBezTo>
                    <a:cubicBezTo>
                      <a:pt x="9" y="7"/>
                      <a:pt x="12" y="3"/>
                      <a:pt x="14" y="0"/>
                    </a:cubicBezTo>
                    <a:cubicBezTo>
                      <a:pt x="11" y="0"/>
                      <a:pt x="7" y="1"/>
                      <a:pt x="3" y="1"/>
                    </a:cubicBezTo>
                    <a:cubicBezTo>
                      <a:pt x="2" y="5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EA199"/>
              </a:solidFill>
              <a:ln w="3175" cap="rnd">
                <a:solidFill>
                  <a:srgbClr val="1A17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6" name="Freeform 56"/>
              <p:cNvSpPr>
                <a:spLocks/>
              </p:cNvSpPr>
              <p:nvPr/>
            </p:nvSpPr>
            <p:spPr bwMode="auto">
              <a:xfrm>
                <a:off x="2836" y="2966"/>
                <a:ext cx="260" cy="256"/>
              </a:xfrm>
              <a:custGeom>
                <a:avLst/>
                <a:gdLst>
                  <a:gd name="T0" fmla="*/ 599925 w 104"/>
                  <a:gd name="T1" fmla="*/ 0 h 96"/>
                  <a:gd name="T2" fmla="*/ 2479813 w 104"/>
                  <a:gd name="T3" fmla="*/ 0 h 96"/>
                  <a:gd name="T4" fmla="*/ 1958020 w 104"/>
                  <a:gd name="T5" fmla="*/ 4656448 h 96"/>
                  <a:gd name="T6" fmla="*/ 0 w 104"/>
                  <a:gd name="T7" fmla="*/ 4656448 h 96"/>
                  <a:gd name="T8" fmla="*/ 599925 w 104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25" y="0"/>
                    </a:moveTo>
                    <a:cubicBezTo>
                      <a:pt x="43" y="1"/>
                      <a:pt x="104" y="0"/>
                      <a:pt x="104" y="0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E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7" name="Freeform 57"/>
              <p:cNvSpPr>
                <a:spLocks/>
              </p:cNvSpPr>
              <p:nvPr/>
            </p:nvSpPr>
            <p:spPr bwMode="auto">
              <a:xfrm>
                <a:off x="2591" y="3358"/>
                <a:ext cx="68" cy="171"/>
              </a:xfrm>
              <a:custGeom>
                <a:avLst/>
                <a:gdLst>
                  <a:gd name="T0" fmla="*/ 236605 w 27"/>
                  <a:gd name="T1" fmla="*/ 2872399 h 64"/>
                  <a:gd name="T2" fmla="*/ 411385 w 27"/>
                  <a:gd name="T3" fmla="*/ 2929983 h 64"/>
                  <a:gd name="T4" fmla="*/ 697443 w 27"/>
                  <a:gd name="T5" fmla="*/ 0 h 64"/>
                  <a:gd name="T6" fmla="*/ 461352 w 27"/>
                  <a:gd name="T7" fmla="*/ 389728 h 64"/>
                  <a:gd name="T8" fmla="*/ 309035 w 27"/>
                  <a:gd name="T9" fmla="*/ 534861 h 64"/>
                  <a:gd name="T10" fmla="*/ 256972 w 27"/>
                  <a:gd name="T11" fmla="*/ 942993 h 64"/>
                  <a:gd name="T12" fmla="*/ 0 w 27"/>
                  <a:gd name="T13" fmla="*/ 3171142 h 64"/>
                  <a:gd name="T14" fmla="*/ 236605 w 27"/>
                  <a:gd name="T15" fmla="*/ 2872399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64"/>
                  <a:gd name="T26" fmla="*/ 27 w 27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64">
                    <a:moveTo>
                      <a:pt x="9" y="58"/>
                    </a:move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9"/>
                      <a:pt x="21" y="28"/>
                      <a:pt x="27" y="0"/>
                    </a:cubicBezTo>
                    <a:cubicBezTo>
                      <a:pt x="24" y="3"/>
                      <a:pt x="21" y="7"/>
                      <a:pt x="18" y="8"/>
                    </a:cubicBezTo>
                    <a:cubicBezTo>
                      <a:pt x="15" y="10"/>
                      <a:pt x="14" y="9"/>
                      <a:pt x="12" y="11"/>
                    </a:cubicBezTo>
                    <a:cubicBezTo>
                      <a:pt x="11" y="14"/>
                      <a:pt x="11" y="17"/>
                      <a:pt x="10" y="19"/>
                    </a:cubicBezTo>
                    <a:cubicBezTo>
                      <a:pt x="6" y="40"/>
                      <a:pt x="0" y="56"/>
                      <a:pt x="0" y="64"/>
                    </a:cubicBez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7464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8" name="Freeform 58"/>
              <p:cNvSpPr>
                <a:spLocks/>
              </p:cNvSpPr>
              <p:nvPr/>
            </p:nvSpPr>
            <p:spPr bwMode="auto">
              <a:xfrm>
                <a:off x="2591" y="3358"/>
                <a:ext cx="68" cy="171"/>
              </a:xfrm>
              <a:custGeom>
                <a:avLst/>
                <a:gdLst>
                  <a:gd name="T0" fmla="*/ 236605 w 27"/>
                  <a:gd name="T1" fmla="*/ 2872399 h 64"/>
                  <a:gd name="T2" fmla="*/ 411385 w 27"/>
                  <a:gd name="T3" fmla="*/ 2929983 h 64"/>
                  <a:gd name="T4" fmla="*/ 697443 w 27"/>
                  <a:gd name="T5" fmla="*/ 0 h 64"/>
                  <a:gd name="T6" fmla="*/ 461352 w 27"/>
                  <a:gd name="T7" fmla="*/ 389728 h 64"/>
                  <a:gd name="T8" fmla="*/ 309035 w 27"/>
                  <a:gd name="T9" fmla="*/ 534861 h 64"/>
                  <a:gd name="T10" fmla="*/ 256972 w 27"/>
                  <a:gd name="T11" fmla="*/ 942993 h 64"/>
                  <a:gd name="T12" fmla="*/ 0 w 27"/>
                  <a:gd name="T13" fmla="*/ 3171142 h 64"/>
                  <a:gd name="T14" fmla="*/ 236605 w 27"/>
                  <a:gd name="T15" fmla="*/ 2872399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64"/>
                  <a:gd name="T26" fmla="*/ 27 w 27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64">
                    <a:moveTo>
                      <a:pt x="9" y="58"/>
                    </a:move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9"/>
                      <a:pt x="21" y="28"/>
                      <a:pt x="27" y="0"/>
                    </a:cubicBezTo>
                    <a:cubicBezTo>
                      <a:pt x="24" y="3"/>
                      <a:pt x="21" y="7"/>
                      <a:pt x="18" y="8"/>
                    </a:cubicBezTo>
                    <a:cubicBezTo>
                      <a:pt x="15" y="10"/>
                      <a:pt x="14" y="9"/>
                      <a:pt x="12" y="11"/>
                    </a:cubicBezTo>
                    <a:cubicBezTo>
                      <a:pt x="11" y="14"/>
                      <a:pt x="11" y="17"/>
                      <a:pt x="10" y="19"/>
                    </a:cubicBezTo>
                    <a:cubicBezTo>
                      <a:pt x="6" y="40"/>
                      <a:pt x="0" y="56"/>
                      <a:pt x="0" y="64"/>
                    </a:cubicBez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74645B"/>
              </a:solidFill>
              <a:ln w="3175" cap="rnd">
                <a:solidFill>
                  <a:srgbClr val="1A17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49" name="Freeform 59"/>
              <p:cNvSpPr>
                <a:spLocks/>
              </p:cNvSpPr>
              <p:nvPr/>
            </p:nvSpPr>
            <p:spPr bwMode="auto">
              <a:xfrm>
                <a:off x="2856" y="2995"/>
                <a:ext cx="128" cy="211"/>
              </a:xfrm>
              <a:custGeom>
                <a:avLst/>
                <a:gdLst>
                  <a:gd name="T0" fmla="*/ 494366 w 51"/>
                  <a:gd name="T1" fmla="*/ 0 h 79"/>
                  <a:gd name="T2" fmla="*/ 0 w 51"/>
                  <a:gd name="T3" fmla="*/ 3899601 h 79"/>
                  <a:gd name="T4" fmla="*/ 1268937 w 51"/>
                  <a:gd name="T5" fmla="*/ 3899601 h 79"/>
                  <a:gd name="T6" fmla="*/ 426619 w 51"/>
                  <a:gd name="T7" fmla="*/ 2620625 h 79"/>
                  <a:gd name="T8" fmla="*/ 494366 w 51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9"/>
                  <a:gd name="T17" fmla="*/ 51 w 51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9">
                    <a:moveTo>
                      <a:pt x="20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29" y="79"/>
                      <a:pt x="18" y="62"/>
                      <a:pt x="17" y="53"/>
                    </a:cubicBezTo>
                    <a:cubicBezTo>
                      <a:pt x="16" y="45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FFF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0" name="Freeform 60"/>
              <p:cNvSpPr>
                <a:spLocks/>
              </p:cNvSpPr>
              <p:nvPr/>
            </p:nvSpPr>
            <p:spPr bwMode="auto">
              <a:xfrm>
                <a:off x="2856" y="3030"/>
                <a:ext cx="90" cy="179"/>
              </a:xfrm>
              <a:custGeom>
                <a:avLst/>
                <a:gdLst>
                  <a:gd name="T0" fmla="*/ 857425 w 36"/>
                  <a:gd name="T1" fmla="*/ 3260410 h 67"/>
                  <a:gd name="T2" fmla="*/ 0 w 36"/>
                  <a:gd name="T3" fmla="*/ 3260410 h 67"/>
                  <a:gd name="T4" fmla="*/ 407738 w 36"/>
                  <a:gd name="T5" fmla="*/ 0 h 67"/>
                  <a:gd name="T6" fmla="*/ 140438 w 36"/>
                  <a:gd name="T7" fmla="*/ 2961098 h 67"/>
                  <a:gd name="T8" fmla="*/ 857425 w 36"/>
                  <a:gd name="T9" fmla="*/ 326041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7"/>
                  <a:gd name="T17" fmla="*/ 36 w 3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7">
                    <a:moveTo>
                      <a:pt x="36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20"/>
                      <a:pt x="6" y="54"/>
                      <a:pt x="6" y="60"/>
                    </a:cubicBezTo>
                    <a:cubicBezTo>
                      <a:pt x="6" y="67"/>
                      <a:pt x="28" y="65"/>
                      <a:pt x="36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1" name="Freeform 61"/>
              <p:cNvSpPr>
                <a:spLocks/>
              </p:cNvSpPr>
              <p:nvPr/>
            </p:nvSpPr>
            <p:spPr bwMode="auto">
              <a:xfrm>
                <a:off x="3029" y="2979"/>
                <a:ext cx="52" cy="227"/>
              </a:xfrm>
              <a:custGeom>
                <a:avLst/>
                <a:gdLst>
                  <a:gd name="T0" fmla="*/ 104443 w 21"/>
                  <a:gd name="T1" fmla="*/ 0 h 85"/>
                  <a:gd name="T2" fmla="*/ 450838 w 21"/>
                  <a:gd name="T3" fmla="*/ 0 h 85"/>
                  <a:gd name="T4" fmla="*/ 0 w 21"/>
                  <a:gd name="T5" fmla="*/ 4186529 h 85"/>
                  <a:gd name="T6" fmla="*/ 104443 w 21"/>
                  <a:gd name="T7" fmla="*/ 0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85"/>
                  <a:gd name="T14" fmla="*/ 21 w 21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85">
                    <a:moveTo>
                      <a:pt x="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13" y="11"/>
                      <a:pt x="5" y="0"/>
                    </a:cubicBezTo>
                    <a:close/>
                  </a:path>
                </a:pathLst>
              </a:custGeom>
              <a:solidFill>
                <a:srgbClr val="FFD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2" name="Freeform 62"/>
              <p:cNvSpPr>
                <a:spLocks/>
              </p:cNvSpPr>
              <p:nvPr/>
            </p:nvSpPr>
            <p:spPr bwMode="auto">
              <a:xfrm>
                <a:off x="2949" y="2990"/>
                <a:ext cx="67" cy="8"/>
              </a:xfrm>
              <a:custGeom>
                <a:avLst/>
                <a:gdLst>
                  <a:gd name="T0" fmla="*/ 17328 w 27"/>
                  <a:gd name="T1" fmla="*/ 53555 h 3"/>
                  <a:gd name="T2" fmla="*/ 60223 w 27"/>
                  <a:gd name="T3" fmla="*/ 142813 h 3"/>
                  <a:gd name="T4" fmla="*/ 549130 w 27"/>
                  <a:gd name="T5" fmla="*/ 142813 h 3"/>
                  <a:gd name="T6" fmla="*/ 549130 w 2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"/>
                  <a:gd name="T14" fmla="*/ 27 w 2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">
                    <a:moveTo>
                      <a:pt x="1" y="1"/>
                    </a:moveTo>
                    <a:cubicBezTo>
                      <a:pt x="1" y="1"/>
                      <a:pt x="0" y="3"/>
                      <a:pt x="3" y="3"/>
                    </a:cubicBezTo>
                    <a:cubicBezTo>
                      <a:pt x="7" y="3"/>
                      <a:pt x="24" y="3"/>
                      <a:pt x="25" y="3"/>
                    </a:cubicBezTo>
                    <a:cubicBezTo>
                      <a:pt x="27" y="3"/>
                      <a:pt x="25" y="0"/>
                      <a:pt x="25" y="0"/>
                    </a:cubicBezTo>
                  </a:path>
                </a:pathLst>
              </a:custGeom>
              <a:solidFill>
                <a:srgbClr val="FFD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3" name="Freeform 63"/>
              <p:cNvSpPr>
                <a:spLocks/>
              </p:cNvSpPr>
              <p:nvPr/>
            </p:nvSpPr>
            <p:spPr bwMode="auto">
              <a:xfrm>
                <a:off x="2946" y="2969"/>
                <a:ext cx="53" cy="88"/>
              </a:xfrm>
              <a:custGeom>
                <a:avLst/>
                <a:gdLst>
                  <a:gd name="T0" fmla="*/ 502155 w 21"/>
                  <a:gd name="T1" fmla="*/ 380835 h 33"/>
                  <a:gd name="T2" fmla="*/ 343730 w 21"/>
                  <a:gd name="T3" fmla="*/ 1112235 h 33"/>
                  <a:gd name="T4" fmla="*/ 0 w 21"/>
                  <a:gd name="T5" fmla="*/ 1506360 h 33"/>
                  <a:gd name="T6" fmla="*/ 294925 w 21"/>
                  <a:gd name="T7" fmla="*/ 818141 h 33"/>
                  <a:gd name="T8" fmla="*/ 365145 w 21"/>
                  <a:gd name="T9" fmla="*/ 437304 h 33"/>
                  <a:gd name="T10" fmla="*/ 419911 w 21"/>
                  <a:gd name="T11" fmla="*/ 0 h 33"/>
                  <a:gd name="T12" fmla="*/ 556412 w 21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3"/>
                  <a:gd name="T23" fmla="*/ 21 w 21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3">
                    <a:moveTo>
                      <a:pt x="19" y="8"/>
                    </a:moveTo>
                    <a:cubicBezTo>
                      <a:pt x="19" y="9"/>
                      <a:pt x="17" y="17"/>
                      <a:pt x="13" y="23"/>
                    </a:cubicBezTo>
                    <a:cubicBezTo>
                      <a:pt x="10" y="29"/>
                      <a:pt x="5" y="33"/>
                      <a:pt x="0" y="31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D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4" name="Freeform 64"/>
              <p:cNvSpPr>
                <a:spLocks/>
              </p:cNvSpPr>
              <p:nvPr/>
            </p:nvSpPr>
            <p:spPr bwMode="auto">
              <a:xfrm>
                <a:off x="2246" y="3385"/>
                <a:ext cx="98" cy="93"/>
              </a:xfrm>
              <a:custGeom>
                <a:avLst/>
                <a:gdLst>
                  <a:gd name="T0" fmla="*/ 52578 w 39"/>
                  <a:gd name="T1" fmla="*/ 1299821 h 35"/>
                  <a:gd name="T2" fmla="*/ 179735 w 39"/>
                  <a:gd name="T3" fmla="*/ 844297 h 35"/>
                  <a:gd name="T4" fmla="*/ 232132 w 39"/>
                  <a:gd name="T5" fmla="*/ 509704 h 35"/>
                  <a:gd name="T6" fmla="*/ 380119 w 39"/>
                  <a:gd name="T7" fmla="*/ 52439 h 35"/>
                  <a:gd name="T8" fmla="*/ 451642 w 39"/>
                  <a:gd name="T9" fmla="*/ 52439 h 35"/>
                  <a:gd name="T10" fmla="*/ 530675 w 39"/>
                  <a:gd name="T11" fmla="*/ 0 h 35"/>
                  <a:gd name="T12" fmla="*/ 683771 w 39"/>
                  <a:gd name="T13" fmla="*/ 52439 h 35"/>
                  <a:gd name="T14" fmla="*/ 982317 w 39"/>
                  <a:gd name="T15" fmla="*/ 191824 h 35"/>
                  <a:gd name="T16" fmla="*/ 750193 w 39"/>
                  <a:gd name="T17" fmla="*/ 191824 h 35"/>
                  <a:gd name="T18" fmla="*/ 451642 w 39"/>
                  <a:gd name="T19" fmla="*/ 139338 h 35"/>
                  <a:gd name="T20" fmla="*/ 279727 w 39"/>
                  <a:gd name="T21" fmla="*/ 613393 h 35"/>
                  <a:gd name="T22" fmla="*/ 179735 w 39"/>
                  <a:gd name="T23" fmla="*/ 1068918 h 35"/>
                  <a:gd name="T24" fmla="*/ 31780 w 39"/>
                  <a:gd name="T25" fmla="*/ 1493341 h 35"/>
                  <a:gd name="T26" fmla="*/ 52578 w 39"/>
                  <a:gd name="T27" fmla="*/ 1299821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35"/>
                  <a:gd name="T44" fmla="*/ 39 w 3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35">
                    <a:moveTo>
                      <a:pt x="2" y="28"/>
                    </a:moveTo>
                    <a:cubicBezTo>
                      <a:pt x="4" y="25"/>
                      <a:pt x="6" y="22"/>
                      <a:pt x="7" y="18"/>
                    </a:cubicBezTo>
                    <a:cubicBezTo>
                      <a:pt x="7" y="16"/>
                      <a:pt x="9" y="14"/>
                      <a:pt x="9" y="11"/>
                    </a:cubicBezTo>
                    <a:cubicBezTo>
                      <a:pt x="10" y="8"/>
                      <a:pt x="10" y="1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3" y="0"/>
                      <a:pt x="25" y="1"/>
                      <a:pt x="27" y="1"/>
                    </a:cubicBezTo>
                    <a:cubicBezTo>
                      <a:pt x="30" y="1"/>
                      <a:pt x="37" y="2"/>
                      <a:pt x="39" y="4"/>
                    </a:cubicBezTo>
                    <a:cubicBezTo>
                      <a:pt x="36" y="5"/>
                      <a:pt x="33" y="4"/>
                      <a:pt x="30" y="4"/>
                    </a:cubicBezTo>
                    <a:cubicBezTo>
                      <a:pt x="29" y="1"/>
                      <a:pt x="21" y="2"/>
                      <a:pt x="18" y="3"/>
                    </a:cubicBezTo>
                    <a:cubicBezTo>
                      <a:pt x="13" y="5"/>
                      <a:pt x="11" y="10"/>
                      <a:pt x="11" y="13"/>
                    </a:cubicBezTo>
                    <a:cubicBezTo>
                      <a:pt x="11" y="18"/>
                      <a:pt x="9" y="20"/>
                      <a:pt x="7" y="23"/>
                    </a:cubicBezTo>
                    <a:cubicBezTo>
                      <a:pt x="5" y="25"/>
                      <a:pt x="2" y="30"/>
                      <a:pt x="1" y="32"/>
                    </a:cubicBezTo>
                    <a:cubicBezTo>
                      <a:pt x="0" y="35"/>
                      <a:pt x="2" y="28"/>
                      <a:pt x="2" y="28"/>
                    </a:cubicBezTo>
                    <a:close/>
                  </a:path>
                </a:pathLst>
              </a:custGeom>
              <a:solidFill>
                <a:srgbClr val="C8B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5" name="Freeform 65"/>
              <p:cNvSpPr>
                <a:spLocks/>
              </p:cNvSpPr>
              <p:nvPr/>
            </p:nvSpPr>
            <p:spPr bwMode="auto">
              <a:xfrm>
                <a:off x="2316" y="3350"/>
                <a:ext cx="115" cy="13"/>
              </a:xfrm>
              <a:custGeom>
                <a:avLst/>
                <a:gdLst>
                  <a:gd name="T0" fmla="*/ 0 w 46"/>
                  <a:gd name="T1" fmla="*/ 183791 h 5"/>
                  <a:gd name="T2" fmla="*/ 476095 w 46"/>
                  <a:gd name="T3" fmla="*/ 44184 h 5"/>
                  <a:gd name="T4" fmla="*/ 839375 w 46"/>
                  <a:gd name="T5" fmla="*/ 44184 h 5"/>
                  <a:gd name="T6" fmla="*/ 1095520 w 46"/>
                  <a:gd name="T7" fmla="*/ 114878 h 5"/>
                  <a:gd name="T8" fmla="*/ 640938 w 46"/>
                  <a:gd name="T9" fmla="*/ 114878 h 5"/>
                  <a:gd name="T10" fmla="*/ 430395 w 46"/>
                  <a:gd name="T11" fmla="*/ 183791 h 5"/>
                  <a:gd name="T12" fmla="*/ 305208 w 46"/>
                  <a:gd name="T13" fmla="*/ 114878 h 5"/>
                  <a:gd name="T14" fmla="*/ 190438 w 46"/>
                  <a:gd name="T15" fmla="*/ 14212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5"/>
                  <a:gd name="T26" fmla="*/ 46 w 4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5">
                    <a:moveTo>
                      <a:pt x="0" y="5"/>
                    </a:moveTo>
                    <a:cubicBezTo>
                      <a:pt x="7" y="4"/>
                      <a:pt x="13" y="0"/>
                      <a:pt x="20" y="1"/>
                    </a:cubicBezTo>
                    <a:cubicBezTo>
                      <a:pt x="25" y="1"/>
                      <a:pt x="30" y="1"/>
                      <a:pt x="35" y="1"/>
                    </a:cubicBezTo>
                    <a:cubicBezTo>
                      <a:pt x="38" y="1"/>
                      <a:pt x="45" y="1"/>
                      <a:pt x="46" y="3"/>
                    </a:cubicBezTo>
                    <a:cubicBezTo>
                      <a:pt x="40" y="2"/>
                      <a:pt x="34" y="3"/>
                      <a:pt x="27" y="3"/>
                    </a:cubicBezTo>
                    <a:cubicBezTo>
                      <a:pt x="24" y="3"/>
                      <a:pt x="20" y="2"/>
                      <a:pt x="18" y="5"/>
                    </a:cubicBezTo>
                    <a:cubicBezTo>
                      <a:pt x="17" y="3"/>
                      <a:pt x="15" y="3"/>
                      <a:pt x="13" y="3"/>
                    </a:cubicBezTo>
                    <a:cubicBezTo>
                      <a:pt x="11" y="3"/>
                      <a:pt x="9" y="5"/>
                      <a:pt x="8" y="4"/>
                    </a:cubicBezTo>
                  </a:path>
                </a:pathLst>
              </a:custGeom>
              <a:solidFill>
                <a:srgbClr val="E7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6" name="Freeform 66"/>
              <p:cNvSpPr>
                <a:spLocks/>
              </p:cNvSpPr>
              <p:nvPr/>
            </p:nvSpPr>
            <p:spPr bwMode="auto">
              <a:xfrm>
                <a:off x="2436" y="3419"/>
                <a:ext cx="18" cy="35"/>
              </a:xfrm>
              <a:custGeom>
                <a:avLst/>
                <a:gdLst>
                  <a:gd name="T0" fmla="*/ 40143 w 7"/>
                  <a:gd name="T1" fmla="*/ 438819 h 13"/>
                  <a:gd name="T2" fmla="*/ 0 w 7"/>
                  <a:gd name="T3" fmla="*/ 482962 h 13"/>
                  <a:gd name="T4" fmla="*/ 40143 w 7"/>
                  <a:gd name="T5" fmla="*/ 319973 h 1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3"/>
                  <a:gd name="T11" fmla="*/ 7 w 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3">
                    <a:moveTo>
                      <a:pt x="1" y="8"/>
                    </a:moveTo>
                    <a:cubicBezTo>
                      <a:pt x="1" y="8"/>
                      <a:pt x="0" y="9"/>
                      <a:pt x="0" y="9"/>
                    </a:cubicBezTo>
                    <a:cubicBezTo>
                      <a:pt x="5" y="13"/>
                      <a:pt x="7" y="0"/>
                      <a:pt x="1" y="6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7" name="Freeform 67"/>
              <p:cNvSpPr>
                <a:spLocks/>
              </p:cNvSpPr>
              <p:nvPr/>
            </p:nvSpPr>
            <p:spPr bwMode="auto">
              <a:xfrm>
                <a:off x="2449" y="3449"/>
                <a:ext cx="10" cy="10"/>
              </a:xfrm>
              <a:custGeom>
                <a:avLst/>
                <a:gdLst>
                  <a:gd name="T0" fmla="*/ 45625 w 4"/>
                  <a:gd name="T1" fmla="*/ 25595 h 4"/>
                  <a:gd name="T2" fmla="*/ 0 w 4"/>
                  <a:gd name="T3" fmla="*/ 63988 h 4"/>
                  <a:gd name="T4" fmla="*/ 94458 w 4"/>
                  <a:gd name="T5" fmla="*/ 25595 h 4"/>
                  <a:gd name="T6" fmla="*/ 45625 w 4"/>
                  <a:gd name="T7" fmla="*/ 45625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4"/>
                      <a:pt x="3" y="2"/>
                      <a:pt x="4" y="1"/>
                    </a:cubicBezTo>
                    <a:cubicBezTo>
                      <a:pt x="3" y="0"/>
                      <a:pt x="2" y="1"/>
                      <a:pt x="2" y="2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8" name="Freeform 68"/>
              <p:cNvSpPr>
                <a:spLocks/>
              </p:cNvSpPr>
              <p:nvPr/>
            </p:nvSpPr>
            <p:spPr bwMode="auto">
              <a:xfrm>
                <a:off x="2461" y="3430"/>
                <a:ext cx="18" cy="11"/>
              </a:xfrm>
              <a:custGeom>
                <a:avLst/>
                <a:gdLst>
                  <a:gd name="T0" fmla="*/ 162766 w 7"/>
                  <a:gd name="T1" fmla="*/ 0 h 4"/>
                  <a:gd name="T2" fmla="*/ 162766 w 7"/>
                  <a:gd name="T3" fmla="*/ 144059 h 4"/>
                  <a:gd name="T4" fmla="*/ 127849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5" y="0"/>
                    </a:moveTo>
                    <a:cubicBezTo>
                      <a:pt x="0" y="0"/>
                      <a:pt x="1" y="4"/>
                      <a:pt x="5" y="2"/>
                    </a:cubicBezTo>
                    <a:cubicBezTo>
                      <a:pt x="7" y="2"/>
                      <a:pt x="7" y="0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59" name="Freeform 69"/>
              <p:cNvSpPr>
                <a:spLocks/>
              </p:cNvSpPr>
              <p:nvPr/>
            </p:nvSpPr>
            <p:spPr bwMode="auto">
              <a:xfrm>
                <a:off x="2446" y="3409"/>
                <a:ext cx="18" cy="13"/>
              </a:xfrm>
              <a:custGeom>
                <a:avLst/>
                <a:gdLst>
                  <a:gd name="T0" fmla="*/ 162766 w 7"/>
                  <a:gd name="T1" fmla="*/ 0 h 5"/>
                  <a:gd name="T2" fmla="*/ 63298 w 7"/>
                  <a:gd name="T3" fmla="*/ 142121 h 5"/>
                  <a:gd name="T4" fmla="*/ 191114 w 7"/>
                  <a:gd name="T5" fmla="*/ 183791 h 5"/>
                  <a:gd name="T6" fmla="*/ 162766 w 7"/>
                  <a:gd name="T7" fmla="*/ 44184 h 5"/>
                  <a:gd name="T8" fmla="*/ 191114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5" y="0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3" y="4"/>
                      <a:pt x="5" y="4"/>
                      <a:pt x="6" y="5"/>
                    </a:cubicBezTo>
                    <a:cubicBezTo>
                      <a:pt x="7" y="4"/>
                      <a:pt x="6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0" name="Freeform 70"/>
              <p:cNvSpPr>
                <a:spLocks/>
              </p:cNvSpPr>
              <p:nvPr/>
            </p:nvSpPr>
            <p:spPr bwMode="auto">
              <a:xfrm>
                <a:off x="2484" y="3401"/>
                <a:ext cx="15" cy="16"/>
              </a:xfrm>
              <a:custGeom>
                <a:avLst/>
                <a:gdLst>
                  <a:gd name="T0" fmla="*/ 94738 w 6"/>
                  <a:gd name="T1" fmla="*/ 53555 h 6"/>
                  <a:gd name="T2" fmla="*/ 0 w 6"/>
                  <a:gd name="T3" fmla="*/ 294515 h 6"/>
                  <a:gd name="T4" fmla="*/ 122083 w 6"/>
                  <a:gd name="T5" fmla="*/ 237717 h 6"/>
                  <a:gd name="T6" fmla="*/ 142113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4" y="1"/>
                    </a:moveTo>
                    <a:cubicBezTo>
                      <a:pt x="3" y="2"/>
                      <a:pt x="1" y="4"/>
                      <a:pt x="0" y="6"/>
                    </a:cubicBezTo>
                    <a:cubicBezTo>
                      <a:pt x="1" y="6"/>
                      <a:pt x="4" y="6"/>
                      <a:pt x="5" y="5"/>
                    </a:cubicBezTo>
                    <a:cubicBezTo>
                      <a:pt x="6" y="4"/>
                      <a:pt x="6" y="1"/>
                      <a:pt x="6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1" name="Freeform 71"/>
              <p:cNvSpPr>
                <a:spLocks/>
              </p:cNvSpPr>
              <p:nvPr/>
            </p:nvSpPr>
            <p:spPr bwMode="auto">
              <a:xfrm>
                <a:off x="2516" y="3401"/>
                <a:ext cx="15" cy="16"/>
              </a:xfrm>
              <a:custGeom>
                <a:avLst/>
                <a:gdLst>
                  <a:gd name="T0" fmla="*/ 142113 w 6"/>
                  <a:gd name="T1" fmla="*/ 0 h 6"/>
                  <a:gd name="T2" fmla="*/ 0 w 6"/>
                  <a:gd name="T3" fmla="*/ 237717 h 6"/>
                  <a:gd name="T4" fmla="*/ 94738 w 6"/>
                  <a:gd name="T5" fmla="*/ 237717 h 6"/>
                  <a:gd name="T6" fmla="*/ 122083 w 6"/>
                  <a:gd name="T7" fmla="*/ 53555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cubicBezTo>
                      <a:pt x="4" y="2"/>
                      <a:pt x="1" y="3"/>
                      <a:pt x="0" y="5"/>
                    </a:cubicBezTo>
                    <a:cubicBezTo>
                      <a:pt x="1" y="5"/>
                      <a:pt x="3" y="6"/>
                      <a:pt x="4" y="5"/>
                    </a:cubicBezTo>
                    <a:cubicBezTo>
                      <a:pt x="6" y="4"/>
                      <a:pt x="4" y="2"/>
                      <a:pt x="5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2" name="Freeform 72"/>
              <p:cNvSpPr>
                <a:spLocks/>
              </p:cNvSpPr>
              <p:nvPr/>
            </p:nvSpPr>
            <p:spPr bwMode="auto">
              <a:xfrm>
                <a:off x="2481" y="3433"/>
                <a:ext cx="18" cy="29"/>
              </a:xfrm>
              <a:custGeom>
                <a:avLst/>
                <a:gdLst>
                  <a:gd name="T0" fmla="*/ 127849 w 7"/>
                  <a:gd name="T1" fmla="*/ 128270 h 11"/>
                  <a:gd name="T2" fmla="*/ 225206 w 7"/>
                  <a:gd name="T3" fmla="*/ 338166 h 11"/>
                  <a:gd name="T4" fmla="*/ 162766 w 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4" y="3"/>
                    </a:moveTo>
                    <a:cubicBezTo>
                      <a:pt x="0" y="7"/>
                      <a:pt x="2" y="11"/>
                      <a:pt x="7" y="8"/>
                    </a:cubicBezTo>
                    <a:cubicBezTo>
                      <a:pt x="6" y="6"/>
                      <a:pt x="7" y="1"/>
                      <a:pt x="5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3" name="Freeform 73"/>
              <p:cNvSpPr>
                <a:spLocks/>
              </p:cNvSpPr>
              <p:nvPr/>
            </p:nvSpPr>
            <p:spPr bwMode="auto">
              <a:xfrm>
                <a:off x="2474" y="3449"/>
                <a:ext cx="5" cy="13"/>
              </a:xfrm>
              <a:custGeom>
                <a:avLst/>
                <a:gdLst>
                  <a:gd name="T0" fmla="*/ 25595 w 2"/>
                  <a:gd name="T1" fmla="*/ 0 h 5"/>
                  <a:gd name="T2" fmla="*/ 25595 w 2"/>
                  <a:gd name="T3" fmla="*/ 183791 h 5"/>
                  <a:gd name="T4" fmla="*/ 45625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3"/>
                      <a:pt x="1" y="5"/>
                    </a:cubicBezTo>
                    <a:cubicBezTo>
                      <a:pt x="2" y="3"/>
                      <a:pt x="2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4" name="Freeform 74"/>
              <p:cNvSpPr>
                <a:spLocks/>
              </p:cNvSpPr>
              <p:nvPr/>
            </p:nvSpPr>
            <p:spPr bwMode="auto">
              <a:xfrm>
                <a:off x="2374" y="3433"/>
                <a:ext cx="27" cy="10"/>
              </a:xfrm>
              <a:custGeom>
                <a:avLst/>
                <a:gdLst>
                  <a:gd name="T0" fmla="*/ 158338 w 11"/>
                  <a:gd name="T1" fmla="*/ 0 h 4"/>
                  <a:gd name="T2" fmla="*/ 0 w 11"/>
                  <a:gd name="T3" fmla="*/ 25595 h 4"/>
                  <a:gd name="T4" fmla="*/ 93361 w 11"/>
                  <a:gd name="T5" fmla="*/ 94458 h 4"/>
                  <a:gd name="T6" fmla="*/ 174989 w 11"/>
                  <a:gd name="T7" fmla="*/ 45625 h 4"/>
                  <a:gd name="T8" fmla="*/ 213646 w 11"/>
                  <a:gd name="T9" fmla="*/ 25595 h 4"/>
                  <a:gd name="T10" fmla="*/ 197422 w 11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"/>
                  <a:gd name="T20" fmla="*/ 11 w 1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">
                    <a:moveTo>
                      <a:pt x="8" y="0"/>
                    </a:moveTo>
                    <a:cubicBezTo>
                      <a:pt x="5" y="0"/>
                      <a:pt x="3" y="1"/>
                      <a:pt x="0" y="1"/>
                    </a:cubicBezTo>
                    <a:cubicBezTo>
                      <a:pt x="1" y="3"/>
                      <a:pt x="3" y="4"/>
                      <a:pt x="5" y="4"/>
                    </a:cubicBezTo>
                    <a:cubicBezTo>
                      <a:pt x="6" y="3"/>
                      <a:pt x="8" y="2"/>
                      <a:pt x="9" y="2"/>
                    </a:cubicBezTo>
                    <a:cubicBezTo>
                      <a:pt x="10" y="1"/>
                      <a:pt x="10" y="2"/>
                      <a:pt x="11" y="1"/>
                    </a:cubicBezTo>
                    <a:cubicBezTo>
                      <a:pt x="11" y="0"/>
                      <a:pt x="11" y="0"/>
                      <a:pt x="10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5" name="Freeform 75"/>
              <p:cNvSpPr>
                <a:spLocks/>
              </p:cNvSpPr>
              <p:nvPr/>
            </p:nvSpPr>
            <p:spPr bwMode="auto">
              <a:xfrm>
                <a:off x="2409" y="3419"/>
                <a:ext cx="12" cy="14"/>
              </a:xfrm>
              <a:custGeom>
                <a:avLst/>
                <a:gdLst>
                  <a:gd name="T0" fmla="*/ 32083 w 5"/>
                  <a:gd name="T1" fmla="*/ 83832 h 5"/>
                  <a:gd name="T2" fmla="*/ 44928 w 5"/>
                  <a:gd name="T3" fmla="*/ 329084 h 5"/>
                  <a:gd name="T4" fmla="*/ 44928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2" y="1"/>
                    </a:moveTo>
                    <a:cubicBezTo>
                      <a:pt x="1" y="2"/>
                      <a:pt x="0" y="5"/>
                      <a:pt x="3" y="4"/>
                    </a:cubicBezTo>
                    <a:cubicBezTo>
                      <a:pt x="5" y="3"/>
                      <a:pt x="3" y="2"/>
                      <a:pt x="3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6" name="Freeform 76"/>
              <p:cNvSpPr>
                <a:spLocks/>
              </p:cNvSpPr>
              <p:nvPr/>
            </p:nvSpPr>
            <p:spPr bwMode="auto">
              <a:xfrm>
                <a:off x="2429" y="3401"/>
                <a:ext cx="5" cy="18"/>
              </a:xfrm>
              <a:custGeom>
                <a:avLst/>
                <a:gdLst>
                  <a:gd name="T0" fmla="*/ 45625 w 2"/>
                  <a:gd name="T1" fmla="*/ 0 h 7"/>
                  <a:gd name="T2" fmla="*/ 0 w 2"/>
                  <a:gd name="T3" fmla="*/ 191114 h 7"/>
                  <a:gd name="T4" fmla="*/ 45625 w 2"/>
                  <a:gd name="T5" fmla="*/ 225206 h 7"/>
                  <a:gd name="T6" fmla="*/ 45625 w 2"/>
                  <a:gd name="T7" fmla="*/ 103225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3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7" name="Freeform 77"/>
              <p:cNvSpPr>
                <a:spLocks/>
              </p:cNvSpPr>
              <p:nvPr/>
            </p:nvSpPr>
            <p:spPr bwMode="auto">
              <a:xfrm>
                <a:off x="2416" y="3441"/>
                <a:ext cx="8" cy="10"/>
              </a:xfrm>
              <a:custGeom>
                <a:avLst/>
                <a:gdLst>
                  <a:gd name="T0" fmla="*/ 53555 w 3"/>
                  <a:gd name="T1" fmla="*/ 25595 h 4"/>
                  <a:gd name="T2" fmla="*/ 53555 w 3"/>
                  <a:gd name="T3" fmla="*/ 94458 h 4"/>
                  <a:gd name="T4" fmla="*/ 89144 w 3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3" y="3"/>
                      <a:pt x="3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8" name="Freeform 78"/>
              <p:cNvSpPr>
                <a:spLocks/>
              </p:cNvSpPr>
              <p:nvPr/>
            </p:nvSpPr>
            <p:spPr bwMode="auto">
              <a:xfrm>
                <a:off x="2421" y="3425"/>
                <a:ext cx="13" cy="16"/>
              </a:xfrm>
              <a:custGeom>
                <a:avLst/>
                <a:gdLst>
                  <a:gd name="T0" fmla="*/ 142121 w 5"/>
                  <a:gd name="T1" fmla="*/ 53555 h 6"/>
                  <a:gd name="T2" fmla="*/ 183791 w 5"/>
                  <a:gd name="T3" fmla="*/ 89144 h 6"/>
                  <a:gd name="T4" fmla="*/ 142121 w 5"/>
                  <a:gd name="T5" fmla="*/ 53555 h 6"/>
                  <a:gd name="T6" fmla="*/ 142121 w 5"/>
                  <a:gd name="T7" fmla="*/ 53555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4" y="1"/>
                    </a:moveTo>
                    <a:cubicBezTo>
                      <a:pt x="0" y="0"/>
                      <a:pt x="3" y="6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9" name="Freeform 79"/>
              <p:cNvSpPr>
                <a:spLocks/>
              </p:cNvSpPr>
              <p:nvPr/>
            </p:nvSpPr>
            <p:spPr bwMode="auto">
              <a:xfrm>
                <a:off x="2444" y="3425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0 w 2"/>
                  <a:gd name="T3" fmla="*/ 45625 h 2"/>
                  <a:gd name="T4" fmla="*/ 25595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0" name="Freeform 80"/>
              <p:cNvSpPr>
                <a:spLocks/>
              </p:cNvSpPr>
              <p:nvPr/>
            </p:nvSpPr>
            <p:spPr bwMode="auto">
              <a:xfrm>
                <a:off x="2491" y="3473"/>
                <a:ext cx="20" cy="34"/>
              </a:xfrm>
              <a:custGeom>
                <a:avLst/>
                <a:gdLst>
                  <a:gd name="T0" fmla="*/ 159895 w 8"/>
                  <a:gd name="T1" fmla="*/ 240961 h 13"/>
                  <a:gd name="T2" fmla="*/ 190438 w 8"/>
                  <a:gd name="T3" fmla="*/ 194927 h 13"/>
                  <a:gd name="T4" fmla="*/ 159895 w 8"/>
                  <a:gd name="T5" fmla="*/ 315596 h 1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3"/>
                  <a:gd name="T11" fmla="*/ 8 w 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3">
                    <a:moveTo>
                      <a:pt x="7" y="6"/>
                    </a:moveTo>
                    <a:cubicBezTo>
                      <a:pt x="8" y="6"/>
                      <a:pt x="8" y="5"/>
                      <a:pt x="8" y="5"/>
                    </a:cubicBezTo>
                    <a:cubicBezTo>
                      <a:pt x="3" y="0"/>
                      <a:pt x="0" y="13"/>
                      <a:pt x="7" y="8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1" name="Freeform 81"/>
              <p:cNvSpPr>
                <a:spLocks/>
              </p:cNvSpPr>
              <p:nvPr/>
            </p:nvSpPr>
            <p:spPr bwMode="auto">
              <a:xfrm>
                <a:off x="2491" y="3470"/>
                <a:ext cx="8" cy="8"/>
              </a:xfrm>
              <a:custGeom>
                <a:avLst/>
                <a:gdLst>
                  <a:gd name="T0" fmla="*/ 53555 w 3"/>
                  <a:gd name="T1" fmla="*/ 142813 h 3"/>
                  <a:gd name="T2" fmla="*/ 142813 w 3"/>
                  <a:gd name="T3" fmla="*/ 53555 h 3"/>
                  <a:gd name="T4" fmla="*/ 0 w 3"/>
                  <a:gd name="T5" fmla="*/ 89144 h 3"/>
                  <a:gd name="T6" fmla="*/ 89144 w 3"/>
                  <a:gd name="T7" fmla="*/ 8914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2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Freeform 82"/>
              <p:cNvSpPr>
                <a:spLocks/>
              </p:cNvSpPr>
              <p:nvPr/>
            </p:nvSpPr>
            <p:spPr bwMode="auto">
              <a:xfrm>
                <a:off x="2469" y="3489"/>
                <a:ext cx="15" cy="8"/>
              </a:xfrm>
              <a:custGeom>
                <a:avLst/>
                <a:gdLst>
                  <a:gd name="T0" fmla="*/ 48833 w 6"/>
                  <a:gd name="T1" fmla="*/ 142813 h 3"/>
                  <a:gd name="T2" fmla="*/ 76175 w 6"/>
                  <a:gd name="T3" fmla="*/ 0 h 3"/>
                  <a:gd name="T4" fmla="*/ 76175 w 6"/>
                  <a:gd name="T5" fmla="*/ 142813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2" y="3"/>
                    </a:moveTo>
                    <a:cubicBezTo>
                      <a:pt x="6" y="3"/>
                      <a:pt x="6" y="0"/>
                      <a:pt x="3" y="0"/>
                    </a:cubicBezTo>
                    <a:cubicBezTo>
                      <a:pt x="0" y="1"/>
                      <a:pt x="0" y="2"/>
                      <a:pt x="3" y="3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Freeform 83"/>
              <p:cNvSpPr>
                <a:spLocks/>
              </p:cNvSpPr>
              <p:nvPr/>
            </p:nvSpPr>
            <p:spPr bwMode="auto">
              <a:xfrm>
                <a:off x="2481" y="3507"/>
                <a:ext cx="18" cy="14"/>
              </a:xfrm>
              <a:custGeom>
                <a:avLst/>
                <a:gdLst>
                  <a:gd name="T0" fmla="*/ 63298 w 7"/>
                  <a:gd name="T1" fmla="*/ 329084 h 5"/>
                  <a:gd name="T2" fmla="*/ 191114 w 7"/>
                  <a:gd name="T3" fmla="*/ 83832 h 5"/>
                  <a:gd name="T4" fmla="*/ 63298 w 7"/>
                  <a:gd name="T5" fmla="*/ 0 h 5"/>
                  <a:gd name="T6" fmla="*/ 63298 w 7"/>
                  <a:gd name="T7" fmla="*/ 329084 h 5"/>
                  <a:gd name="T8" fmla="*/ 40143 w 7"/>
                  <a:gd name="T9" fmla="*/ 4115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2" y="4"/>
                    </a:moveTo>
                    <a:cubicBezTo>
                      <a:pt x="5" y="5"/>
                      <a:pt x="7" y="3"/>
                      <a:pt x="6" y="1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4" name="Freeform 84"/>
              <p:cNvSpPr>
                <a:spLocks/>
              </p:cNvSpPr>
              <p:nvPr/>
            </p:nvSpPr>
            <p:spPr bwMode="auto">
              <a:xfrm>
                <a:off x="2446" y="3507"/>
                <a:ext cx="15" cy="19"/>
              </a:xfrm>
              <a:custGeom>
                <a:avLst/>
                <a:gdLst>
                  <a:gd name="T0" fmla="*/ 48833 w 6"/>
                  <a:gd name="T1" fmla="*/ 303954 h 7"/>
                  <a:gd name="T2" fmla="*/ 142113 w 6"/>
                  <a:gd name="T3" fmla="*/ 65127 h 7"/>
                  <a:gd name="T4" fmla="*/ 30470 w 6"/>
                  <a:gd name="T5" fmla="*/ 65127 h 7"/>
                  <a:gd name="T6" fmla="*/ 0 w 6"/>
                  <a:gd name="T7" fmla="*/ 41588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2" y="5"/>
                    </a:moveTo>
                    <a:cubicBezTo>
                      <a:pt x="4" y="4"/>
                      <a:pt x="5" y="2"/>
                      <a:pt x="6" y="1"/>
                    </a:cubicBezTo>
                    <a:cubicBezTo>
                      <a:pt x="5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0" y="7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5" name="Freeform 85"/>
              <p:cNvSpPr>
                <a:spLocks/>
              </p:cNvSpPr>
              <p:nvPr/>
            </p:nvSpPr>
            <p:spPr bwMode="auto">
              <a:xfrm>
                <a:off x="2414" y="3505"/>
                <a:ext cx="15" cy="16"/>
              </a:xfrm>
              <a:custGeom>
                <a:avLst/>
                <a:gdLst>
                  <a:gd name="T0" fmla="*/ 0 w 6"/>
                  <a:gd name="T1" fmla="*/ 294515 h 6"/>
                  <a:gd name="T2" fmla="*/ 142113 w 6"/>
                  <a:gd name="T3" fmla="*/ 89144 h 6"/>
                  <a:gd name="T4" fmla="*/ 76175 w 6"/>
                  <a:gd name="T5" fmla="*/ 53555 h 6"/>
                  <a:gd name="T6" fmla="*/ 48833 w 6"/>
                  <a:gd name="T7" fmla="*/ 23771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cubicBezTo>
                      <a:pt x="2" y="4"/>
                      <a:pt x="5" y="3"/>
                      <a:pt x="6" y="2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1" y="2"/>
                      <a:pt x="3" y="4"/>
                      <a:pt x="2" y="5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6" name="Freeform 86"/>
              <p:cNvSpPr>
                <a:spLocks/>
              </p:cNvSpPr>
              <p:nvPr/>
            </p:nvSpPr>
            <p:spPr bwMode="auto">
              <a:xfrm>
                <a:off x="2449" y="3462"/>
                <a:ext cx="17" cy="29"/>
              </a:xfrm>
              <a:custGeom>
                <a:avLst/>
                <a:gdLst>
                  <a:gd name="T0" fmla="*/ 70198 w 7"/>
                  <a:gd name="T1" fmla="*/ 387825 h 11"/>
                  <a:gd name="T2" fmla="*/ 14367 w 7"/>
                  <a:gd name="T3" fmla="*/ 128270 h 11"/>
                  <a:gd name="T4" fmla="*/ 34891 w 7"/>
                  <a:gd name="T5" fmla="*/ 466360 h 1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1"/>
                  <a:gd name="T11" fmla="*/ 7 w 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1">
                    <a:moveTo>
                      <a:pt x="4" y="9"/>
                    </a:moveTo>
                    <a:cubicBezTo>
                      <a:pt x="7" y="5"/>
                      <a:pt x="7" y="0"/>
                      <a:pt x="1" y="3"/>
                    </a:cubicBezTo>
                    <a:cubicBezTo>
                      <a:pt x="2" y="5"/>
                      <a:pt x="0" y="10"/>
                      <a:pt x="2" y="1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7" name="Freeform 87"/>
              <p:cNvSpPr>
                <a:spLocks/>
              </p:cNvSpPr>
              <p:nvPr/>
            </p:nvSpPr>
            <p:spPr bwMode="auto">
              <a:xfrm>
                <a:off x="2511" y="3446"/>
                <a:ext cx="5" cy="11"/>
              </a:xfrm>
              <a:custGeom>
                <a:avLst/>
                <a:gdLst>
                  <a:gd name="T0" fmla="*/ 25595 w 2"/>
                  <a:gd name="T1" fmla="*/ 267721 h 4"/>
                  <a:gd name="T2" fmla="*/ 45625 w 2"/>
                  <a:gd name="T3" fmla="*/ 0 h 4"/>
                  <a:gd name="T4" fmla="*/ 25595 w 2"/>
                  <a:gd name="T5" fmla="*/ 267721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1"/>
                      <a:pt x="0" y="3"/>
                      <a:pt x="1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8" name="Freeform 88"/>
              <p:cNvSpPr>
                <a:spLocks/>
              </p:cNvSpPr>
              <p:nvPr/>
            </p:nvSpPr>
            <p:spPr bwMode="auto">
              <a:xfrm>
                <a:off x="2546" y="3489"/>
                <a:ext cx="25" cy="13"/>
              </a:xfrm>
              <a:custGeom>
                <a:avLst/>
                <a:gdLst>
                  <a:gd name="T0" fmla="*/ 65238 w 10"/>
                  <a:gd name="T1" fmla="*/ 183791 h 5"/>
                  <a:gd name="T2" fmla="*/ 236845 w 10"/>
                  <a:gd name="T3" fmla="*/ 142121 h 5"/>
                  <a:gd name="T4" fmla="*/ 141613 w 10"/>
                  <a:gd name="T5" fmla="*/ 44184 h 5"/>
                  <a:gd name="T6" fmla="*/ 48833 w 10"/>
                  <a:gd name="T7" fmla="*/ 114878 h 5"/>
                  <a:gd name="T8" fmla="*/ 0 w 10"/>
                  <a:gd name="T9" fmla="*/ 114878 h 5"/>
                  <a:gd name="T10" fmla="*/ 0 w 10"/>
                  <a:gd name="T11" fmla="*/ 14212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3" y="5"/>
                    </a:moveTo>
                    <a:cubicBezTo>
                      <a:pt x="5" y="5"/>
                      <a:pt x="8" y="4"/>
                      <a:pt x="10" y="4"/>
                    </a:cubicBezTo>
                    <a:cubicBezTo>
                      <a:pt x="10" y="2"/>
                      <a:pt x="8" y="0"/>
                      <a:pt x="6" y="1"/>
                    </a:cubicBezTo>
                    <a:cubicBezTo>
                      <a:pt x="5" y="1"/>
                      <a:pt x="3" y="2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Freeform 89"/>
              <p:cNvSpPr>
                <a:spLocks/>
              </p:cNvSpPr>
              <p:nvPr/>
            </p:nvSpPr>
            <p:spPr bwMode="auto">
              <a:xfrm>
                <a:off x="2526" y="3499"/>
                <a:ext cx="10" cy="11"/>
              </a:xfrm>
              <a:custGeom>
                <a:avLst/>
                <a:gdLst>
                  <a:gd name="T0" fmla="*/ 45625 w 4"/>
                  <a:gd name="T1" fmla="*/ 267721 h 4"/>
                  <a:gd name="T2" fmla="*/ 45625 w 4"/>
                  <a:gd name="T3" fmla="*/ 71437 h 4"/>
                  <a:gd name="T4" fmla="*/ 25595 w 4"/>
                  <a:gd name="T5" fmla="*/ 267721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2" y="4"/>
                    </a:moveTo>
                    <a:cubicBezTo>
                      <a:pt x="3" y="3"/>
                      <a:pt x="4" y="0"/>
                      <a:pt x="2" y="1"/>
                    </a:cubicBezTo>
                    <a:cubicBezTo>
                      <a:pt x="0" y="1"/>
                      <a:pt x="1" y="3"/>
                      <a:pt x="1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0" name="Freeform 90"/>
              <p:cNvSpPr>
                <a:spLocks/>
              </p:cNvSpPr>
              <p:nvPr/>
            </p:nvSpPr>
            <p:spPr bwMode="auto">
              <a:xfrm>
                <a:off x="2509" y="3510"/>
                <a:ext cx="7" cy="22"/>
              </a:xfrm>
              <a:custGeom>
                <a:avLst/>
                <a:gdLst>
                  <a:gd name="T0" fmla="*/ 0 w 3"/>
                  <a:gd name="T1" fmla="*/ 539781 h 8"/>
                  <a:gd name="T2" fmla="*/ 32433 w 3"/>
                  <a:gd name="T3" fmla="*/ 71437 h 8"/>
                  <a:gd name="T4" fmla="*/ 10519 w 3"/>
                  <a:gd name="T5" fmla="*/ 0 h 8"/>
                  <a:gd name="T6" fmla="*/ 10519 w 3"/>
                  <a:gd name="T7" fmla="*/ 26772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8"/>
                  <a:gd name="T14" fmla="*/ 3 w 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8">
                    <a:moveTo>
                      <a:pt x="0" y="8"/>
                    </a:moveTo>
                    <a:cubicBezTo>
                      <a:pt x="1" y="6"/>
                      <a:pt x="3" y="3"/>
                      <a:pt x="3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2"/>
                      <a:pt x="1" y="3"/>
                      <a:pt x="1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1" name="Freeform 91"/>
              <p:cNvSpPr>
                <a:spLocks/>
              </p:cNvSpPr>
              <p:nvPr/>
            </p:nvSpPr>
            <p:spPr bwMode="auto">
              <a:xfrm>
                <a:off x="2524" y="3481"/>
                <a:ext cx="7" cy="10"/>
              </a:xfrm>
              <a:custGeom>
                <a:avLst/>
                <a:gdLst>
                  <a:gd name="T0" fmla="*/ 24544 w 3"/>
                  <a:gd name="T1" fmla="*/ 63988 h 4"/>
                  <a:gd name="T2" fmla="*/ 32433 w 3"/>
                  <a:gd name="T3" fmla="*/ 0 h 4"/>
                  <a:gd name="T4" fmla="*/ 10519 w 3"/>
                  <a:gd name="T5" fmla="*/ 94458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2" y="3"/>
                    </a:moveTo>
                    <a:cubicBezTo>
                      <a:pt x="3" y="2"/>
                      <a:pt x="3" y="1"/>
                      <a:pt x="3" y="0"/>
                    </a:cubicBezTo>
                    <a:cubicBezTo>
                      <a:pt x="0" y="0"/>
                      <a:pt x="0" y="2"/>
                      <a:pt x="1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2" name="Freeform 92"/>
              <p:cNvSpPr>
                <a:spLocks/>
              </p:cNvSpPr>
              <p:nvPr/>
            </p:nvSpPr>
            <p:spPr bwMode="auto">
              <a:xfrm>
                <a:off x="2514" y="3491"/>
                <a:ext cx="12" cy="16"/>
              </a:xfrm>
              <a:custGeom>
                <a:avLst/>
                <a:gdLst>
                  <a:gd name="T0" fmla="*/ 13368 w 5"/>
                  <a:gd name="T1" fmla="*/ 196757 h 6"/>
                  <a:gd name="T2" fmla="*/ 0 w 5"/>
                  <a:gd name="T3" fmla="*/ 142813 h 6"/>
                  <a:gd name="T4" fmla="*/ 13368 w 5"/>
                  <a:gd name="T5" fmla="*/ 196757 h 6"/>
                  <a:gd name="T6" fmla="*/ 0 w 5"/>
                  <a:gd name="T7" fmla="*/ 19675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1" y="4"/>
                    </a:moveTo>
                    <a:cubicBezTo>
                      <a:pt x="5" y="6"/>
                      <a:pt x="2" y="0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3" name="Freeform 93"/>
              <p:cNvSpPr>
                <a:spLocks/>
              </p:cNvSpPr>
              <p:nvPr/>
            </p:nvSpPr>
            <p:spPr bwMode="auto">
              <a:xfrm>
                <a:off x="2496" y="3499"/>
                <a:ext cx="8" cy="6"/>
              </a:xfrm>
              <a:custGeom>
                <a:avLst/>
                <a:gdLst>
                  <a:gd name="T0" fmla="*/ 89144 w 3"/>
                  <a:gd name="T1" fmla="*/ 354294 h 2"/>
                  <a:gd name="T2" fmla="*/ 89144 w 3"/>
                  <a:gd name="T3" fmla="*/ 0 h 2"/>
                  <a:gd name="T4" fmla="*/ 89144 w 3"/>
                  <a:gd name="T5" fmla="*/ 354294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0" y="2"/>
                      <a:pt x="2" y="2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4" name="Freeform 94"/>
              <p:cNvSpPr>
                <a:spLocks/>
              </p:cNvSpPr>
              <p:nvPr/>
            </p:nvSpPr>
            <p:spPr bwMode="auto">
              <a:xfrm>
                <a:off x="2514" y="3425"/>
                <a:ext cx="15" cy="8"/>
              </a:xfrm>
              <a:custGeom>
                <a:avLst/>
                <a:gdLst>
                  <a:gd name="T0" fmla="*/ 94738 w 6"/>
                  <a:gd name="T1" fmla="*/ 53555 h 3"/>
                  <a:gd name="T2" fmla="*/ 30470 w 6"/>
                  <a:gd name="T3" fmla="*/ 142813 h 3"/>
                  <a:gd name="T4" fmla="*/ 142113 w 6"/>
                  <a:gd name="T5" fmla="*/ 89144 h 3"/>
                  <a:gd name="T6" fmla="*/ 142113 w 6"/>
                  <a:gd name="T7" fmla="*/ 5355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4" y="1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2" y="3"/>
                      <a:pt x="5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5" name="Freeform 95"/>
              <p:cNvSpPr>
                <a:spLocks/>
              </p:cNvSpPr>
              <p:nvPr/>
            </p:nvSpPr>
            <p:spPr bwMode="auto">
              <a:xfrm>
                <a:off x="2529" y="3446"/>
                <a:ext cx="15" cy="16"/>
              </a:xfrm>
              <a:custGeom>
                <a:avLst/>
                <a:gdLst>
                  <a:gd name="T0" fmla="*/ 48833 w 6"/>
                  <a:gd name="T1" fmla="*/ 53555 h 6"/>
                  <a:gd name="T2" fmla="*/ 76175 w 6"/>
                  <a:gd name="T3" fmla="*/ 294515 h 6"/>
                  <a:gd name="T4" fmla="*/ 76175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2" y="1"/>
                    </a:moveTo>
                    <a:cubicBezTo>
                      <a:pt x="1" y="3"/>
                      <a:pt x="0" y="6"/>
                      <a:pt x="3" y="6"/>
                    </a:cubicBezTo>
                    <a:cubicBezTo>
                      <a:pt x="6" y="5"/>
                      <a:pt x="3" y="2"/>
                      <a:pt x="3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6" name="Freeform 96"/>
              <p:cNvSpPr>
                <a:spLocks/>
              </p:cNvSpPr>
              <p:nvPr/>
            </p:nvSpPr>
            <p:spPr bwMode="auto">
              <a:xfrm>
                <a:off x="2574" y="3425"/>
                <a:ext cx="12" cy="18"/>
              </a:xfrm>
              <a:custGeom>
                <a:avLst/>
                <a:gdLst>
                  <a:gd name="T0" fmla="*/ 76999 w 5"/>
                  <a:gd name="T1" fmla="*/ 0 h 7"/>
                  <a:gd name="T2" fmla="*/ 0 w 5"/>
                  <a:gd name="T3" fmla="*/ 63298 h 7"/>
                  <a:gd name="T4" fmla="*/ 13368 w 5"/>
                  <a:gd name="T5" fmla="*/ 225206 h 7"/>
                  <a:gd name="T6" fmla="*/ 44928 w 5"/>
                  <a:gd name="T7" fmla="*/ 40143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3" y="7"/>
                      <a:pt x="3" y="3"/>
                      <a:pt x="3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7" name="Freeform 97"/>
              <p:cNvSpPr>
                <a:spLocks/>
              </p:cNvSpPr>
              <p:nvPr/>
            </p:nvSpPr>
            <p:spPr bwMode="auto">
              <a:xfrm>
                <a:off x="2589" y="3409"/>
                <a:ext cx="10" cy="8"/>
              </a:xfrm>
              <a:custGeom>
                <a:avLst/>
                <a:gdLst>
                  <a:gd name="T0" fmla="*/ 63988 w 4"/>
                  <a:gd name="T1" fmla="*/ 53555 h 3"/>
                  <a:gd name="T2" fmla="*/ 0 w 4"/>
                  <a:gd name="T3" fmla="*/ 89144 h 3"/>
                  <a:gd name="T4" fmla="*/ 45625 w 4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3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3"/>
                      <a:pt x="4" y="2"/>
                      <a:pt x="2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8" name="Freeform 98"/>
              <p:cNvSpPr>
                <a:spLocks/>
              </p:cNvSpPr>
              <p:nvPr/>
            </p:nvSpPr>
            <p:spPr bwMode="auto">
              <a:xfrm>
                <a:off x="2564" y="3401"/>
                <a:ext cx="10" cy="10"/>
              </a:xfrm>
              <a:custGeom>
                <a:avLst/>
                <a:gdLst>
                  <a:gd name="T0" fmla="*/ 63988 w 4"/>
                  <a:gd name="T1" fmla="*/ 0 h 4"/>
                  <a:gd name="T2" fmla="*/ 63988 w 4"/>
                  <a:gd name="T3" fmla="*/ 63988 h 4"/>
                  <a:gd name="T4" fmla="*/ 45625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1" y="4"/>
                      <a:pt x="3" y="3"/>
                    </a:cubicBezTo>
                    <a:cubicBezTo>
                      <a:pt x="4" y="3"/>
                      <a:pt x="2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9" name="Freeform 99"/>
              <p:cNvSpPr>
                <a:spLocks/>
              </p:cNvSpPr>
              <p:nvPr/>
            </p:nvSpPr>
            <p:spPr bwMode="auto">
              <a:xfrm>
                <a:off x="2551" y="3390"/>
                <a:ext cx="10" cy="8"/>
              </a:xfrm>
              <a:custGeom>
                <a:avLst/>
                <a:gdLst>
                  <a:gd name="T0" fmla="*/ 63988 w 4"/>
                  <a:gd name="T1" fmla="*/ 0 h 3"/>
                  <a:gd name="T2" fmla="*/ 0 w 4"/>
                  <a:gd name="T3" fmla="*/ 89144 h 3"/>
                  <a:gd name="T4" fmla="*/ 45625 w 4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2" y="3"/>
                      <a:pt x="4" y="1"/>
                      <a:pt x="2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0" name="Freeform 100"/>
              <p:cNvSpPr>
                <a:spLocks/>
              </p:cNvSpPr>
              <p:nvPr/>
            </p:nvSpPr>
            <p:spPr bwMode="auto">
              <a:xfrm>
                <a:off x="2531" y="3387"/>
                <a:ext cx="10" cy="8"/>
              </a:xfrm>
              <a:custGeom>
                <a:avLst/>
                <a:gdLst>
                  <a:gd name="T0" fmla="*/ 94458 w 4"/>
                  <a:gd name="T1" fmla="*/ 53555 h 3"/>
                  <a:gd name="T2" fmla="*/ 45625 w 4"/>
                  <a:gd name="T3" fmla="*/ 89144 h 3"/>
                  <a:gd name="T4" fmla="*/ 94458 w 4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4" y="1"/>
                    </a:moveTo>
                    <a:cubicBezTo>
                      <a:pt x="3" y="0"/>
                      <a:pt x="0" y="1"/>
                      <a:pt x="2" y="2"/>
                    </a:cubicBezTo>
                    <a:cubicBezTo>
                      <a:pt x="3" y="3"/>
                      <a:pt x="4" y="3"/>
                      <a:pt x="4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1" name="Freeform 101"/>
              <p:cNvSpPr>
                <a:spLocks/>
              </p:cNvSpPr>
              <p:nvPr/>
            </p:nvSpPr>
            <p:spPr bwMode="auto">
              <a:xfrm>
                <a:off x="2536" y="3406"/>
                <a:ext cx="20" cy="11"/>
              </a:xfrm>
              <a:custGeom>
                <a:avLst/>
                <a:gdLst>
                  <a:gd name="T0" fmla="*/ 113988 w 8"/>
                  <a:gd name="T1" fmla="*/ 0 h 4"/>
                  <a:gd name="T2" fmla="*/ 94458 w 8"/>
                  <a:gd name="T3" fmla="*/ 267721 h 4"/>
                  <a:gd name="T4" fmla="*/ 140363 w 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"/>
                  <a:gd name="T11" fmla="*/ 8 w 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">
                    <a:moveTo>
                      <a:pt x="5" y="0"/>
                    </a:moveTo>
                    <a:cubicBezTo>
                      <a:pt x="3" y="1"/>
                      <a:pt x="0" y="4"/>
                      <a:pt x="4" y="4"/>
                    </a:cubicBezTo>
                    <a:cubicBezTo>
                      <a:pt x="6" y="3"/>
                      <a:pt x="8" y="0"/>
                      <a:pt x="6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2" name="Freeform 102"/>
              <p:cNvSpPr>
                <a:spLocks/>
              </p:cNvSpPr>
              <p:nvPr/>
            </p:nvSpPr>
            <p:spPr bwMode="auto">
              <a:xfrm>
                <a:off x="2351" y="3401"/>
                <a:ext cx="25" cy="13"/>
              </a:xfrm>
              <a:custGeom>
                <a:avLst/>
                <a:gdLst>
                  <a:gd name="T0" fmla="*/ 94738 w 10"/>
                  <a:gd name="T1" fmla="*/ 0 h 5"/>
                  <a:gd name="T2" fmla="*/ 94738 w 10"/>
                  <a:gd name="T3" fmla="*/ 0 h 5"/>
                  <a:gd name="T4" fmla="*/ 0 60000 65536"/>
                  <a:gd name="T5" fmla="*/ 0 60000 65536"/>
                  <a:gd name="T6" fmla="*/ 0 w 10"/>
                  <a:gd name="T7" fmla="*/ 0 h 5"/>
                  <a:gd name="T8" fmla="*/ 10 w 10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5">
                    <a:moveTo>
                      <a:pt x="4" y="0"/>
                    </a:moveTo>
                    <a:cubicBezTo>
                      <a:pt x="0" y="5"/>
                      <a:pt x="10" y="0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3" name="Freeform 103"/>
              <p:cNvSpPr>
                <a:spLocks/>
              </p:cNvSpPr>
              <p:nvPr/>
            </p:nvSpPr>
            <p:spPr bwMode="auto">
              <a:xfrm>
                <a:off x="2374" y="3403"/>
                <a:ext cx="15" cy="14"/>
              </a:xfrm>
              <a:custGeom>
                <a:avLst/>
                <a:gdLst>
                  <a:gd name="T0" fmla="*/ 94738 w 6"/>
                  <a:gd name="T1" fmla="*/ 0 h 5"/>
                  <a:gd name="T2" fmla="*/ 142113 w 6"/>
                  <a:gd name="T3" fmla="*/ 329084 h 5"/>
                  <a:gd name="T4" fmla="*/ 94738 w 6"/>
                  <a:gd name="T5" fmla="*/ 83832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4" y="0"/>
                    </a:moveTo>
                    <a:cubicBezTo>
                      <a:pt x="0" y="2"/>
                      <a:pt x="1" y="5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4" name="Freeform 104"/>
              <p:cNvSpPr>
                <a:spLocks/>
              </p:cNvSpPr>
              <p:nvPr/>
            </p:nvSpPr>
            <p:spPr bwMode="auto">
              <a:xfrm>
                <a:off x="2399" y="340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0 w 2"/>
                  <a:gd name="T3" fmla="*/ 354294 h 2"/>
                  <a:gd name="T4" fmla="*/ 25595 w 2"/>
                  <a:gd name="T5" fmla="*/ 177147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1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5" name="Freeform 105"/>
              <p:cNvSpPr>
                <a:spLocks/>
              </p:cNvSpPr>
              <p:nvPr/>
            </p:nvSpPr>
            <p:spPr bwMode="auto">
              <a:xfrm>
                <a:off x="2339" y="3491"/>
                <a:ext cx="17" cy="35"/>
              </a:xfrm>
              <a:custGeom>
                <a:avLst/>
                <a:gdLst>
                  <a:gd name="T0" fmla="*/ 0 w 7"/>
                  <a:gd name="T1" fmla="*/ 378148 h 13"/>
                  <a:gd name="T2" fmla="*/ 0 w 7"/>
                  <a:gd name="T3" fmla="*/ 482962 h 13"/>
                  <a:gd name="T4" fmla="*/ 0 w 7"/>
                  <a:gd name="T5" fmla="*/ 319973 h 1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3"/>
                  <a:gd name="T11" fmla="*/ 7 w 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3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5" y="13"/>
                      <a:pt x="7" y="0"/>
                      <a:pt x="0" y="6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6" name="Freeform 106"/>
              <p:cNvSpPr>
                <a:spLocks/>
              </p:cNvSpPr>
              <p:nvPr/>
            </p:nvSpPr>
            <p:spPr bwMode="auto">
              <a:xfrm>
                <a:off x="2351" y="3521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0 w 3"/>
                  <a:gd name="T3" fmla="*/ 89144 h 3"/>
                  <a:gd name="T4" fmla="*/ 142813 w 3"/>
                  <a:gd name="T5" fmla="*/ 0 h 3"/>
                  <a:gd name="T6" fmla="*/ 53555 w 3"/>
                  <a:gd name="T7" fmla="*/ 5355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3" y="2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7" name="Freeform 107"/>
              <p:cNvSpPr>
                <a:spLocks/>
              </p:cNvSpPr>
              <p:nvPr/>
            </p:nvSpPr>
            <p:spPr bwMode="auto">
              <a:xfrm>
                <a:off x="2364" y="3499"/>
                <a:ext cx="17" cy="11"/>
              </a:xfrm>
              <a:custGeom>
                <a:avLst/>
                <a:gdLst>
                  <a:gd name="T0" fmla="*/ 70198 w 7"/>
                  <a:gd name="T1" fmla="*/ 0 h 4"/>
                  <a:gd name="T2" fmla="*/ 70198 w 7"/>
                  <a:gd name="T3" fmla="*/ 196284 h 4"/>
                  <a:gd name="T4" fmla="*/ 49844 w 7"/>
                  <a:gd name="T5" fmla="*/ 71437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4" y="0"/>
                    </a:moveTo>
                    <a:cubicBezTo>
                      <a:pt x="0" y="1"/>
                      <a:pt x="0" y="4"/>
                      <a:pt x="4" y="3"/>
                    </a:cubicBezTo>
                    <a:cubicBezTo>
                      <a:pt x="7" y="2"/>
                      <a:pt x="6" y="1"/>
                      <a:pt x="3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8" name="Freeform 108"/>
              <p:cNvSpPr>
                <a:spLocks/>
              </p:cNvSpPr>
              <p:nvPr/>
            </p:nvSpPr>
            <p:spPr bwMode="auto">
              <a:xfrm>
                <a:off x="2346" y="3478"/>
                <a:ext cx="20" cy="13"/>
              </a:xfrm>
              <a:custGeom>
                <a:avLst/>
                <a:gdLst>
                  <a:gd name="T0" fmla="*/ 113988 w 8"/>
                  <a:gd name="T1" fmla="*/ 44184 h 5"/>
                  <a:gd name="T2" fmla="*/ 45625 w 8"/>
                  <a:gd name="T3" fmla="*/ 142121 h 5"/>
                  <a:gd name="T4" fmla="*/ 140363 w 8"/>
                  <a:gd name="T5" fmla="*/ 183791 h 5"/>
                  <a:gd name="T6" fmla="*/ 113988 w 8"/>
                  <a:gd name="T7" fmla="*/ 44184 h 5"/>
                  <a:gd name="T8" fmla="*/ 140363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"/>
                  <a:gd name="T17" fmla="*/ 8 w 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">
                    <a:moveTo>
                      <a:pt x="5" y="1"/>
                    </a:moveTo>
                    <a:cubicBezTo>
                      <a:pt x="3" y="1"/>
                      <a:pt x="0" y="3"/>
                      <a:pt x="2" y="4"/>
                    </a:cubicBezTo>
                    <a:cubicBezTo>
                      <a:pt x="3" y="5"/>
                      <a:pt x="5" y="5"/>
                      <a:pt x="6" y="5"/>
                    </a:cubicBezTo>
                    <a:cubicBezTo>
                      <a:pt x="8" y="4"/>
                      <a:pt x="7" y="1"/>
                      <a:pt x="5" y="1"/>
                    </a:cubicBezTo>
                    <a:cubicBezTo>
                      <a:pt x="5" y="1"/>
                      <a:pt x="6" y="1"/>
                      <a:pt x="6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9" name="Freeform 109"/>
              <p:cNvSpPr>
                <a:spLocks/>
              </p:cNvSpPr>
              <p:nvPr/>
            </p:nvSpPr>
            <p:spPr bwMode="auto">
              <a:xfrm>
                <a:off x="2376" y="3518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411513 h 5"/>
                  <a:gd name="T4" fmla="*/ 25595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2" y="4"/>
                      <a:pt x="2" y="2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0" name="Freeform 110"/>
              <p:cNvSpPr>
                <a:spLocks/>
              </p:cNvSpPr>
              <p:nvPr/>
            </p:nvSpPr>
            <p:spPr bwMode="auto">
              <a:xfrm>
                <a:off x="2276" y="3502"/>
                <a:ext cx="25" cy="14"/>
              </a:xfrm>
              <a:custGeom>
                <a:avLst/>
                <a:gdLst>
                  <a:gd name="T0" fmla="*/ 163095 w 10"/>
                  <a:gd name="T1" fmla="*/ 0 h 5"/>
                  <a:gd name="T2" fmla="*/ 0 w 10"/>
                  <a:gd name="T3" fmla="*/ 180712 h 5"/>
                  <a:gd name="T4" fmla="*/ 122083 w 10"/>
                  <a:gd name="T5" fmla="*/ 329084 h 5"/>
                  <a:gd name="T6" fmla="*/ 190438 w 10"/>
                  <a:gd name="T7" fmla="*/ 180712 h 5"/>
                  <a:gd name="T8" fmla="*/ 236845 w 10"/>
                  <a:gd name="T9" fmla="*/ 83832 h 5"/>
                  <a:gd name="T10" fmla="*/ 236845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7" y="0"/>
                    </a:moveTo>
                    <a:cubicBezTo>
                      <a:pt x="5" y="1"/>
                      <a:pt x="2" y="1"/>
                      <a:pt x="0" y="2"/>
                    </a:cubicBezTo>
                    <a:cubicBezTo>
                      <a:pt x="0" y="4"/>
                      <a:pt x="2" y="5"/>
                      <a:pt x="5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1" name="Freeform 111"/>
              <p:cNvSpPr>
                <a:spLocks/>
              </p:cNvSpPr>
              <p:nvPr/>
            </p:nvSpPr>
            <p:spPr bwMode="auto">
              <a:xfrm>
                <a:off x="2311" y="3491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45625 w 4"/>
                  <a:gd name="T3" fmla="*/ 267721 h 4"/>
                  <a:gd name="T4" fmla="*/ 63988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4"/>
                      <a:pt x="2" y="4"/>
                    </a:cubicBezTo>
                    <a:cubicBezTo>
                      <a:pt x="4" y="3"/>
                      <a:pt x="3" y="1"/>
                      <a:pt x="3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2" name="Freeform 112"/>
              <p:cNvSpPr>
                <a:spLocks/>
              </p:cNvSpPr>
              <p:nvPr/>
            </p:nvSpPr>
            <p:spPr bwMode="auto">
              <a:xfrm>
                <a:off x="2329" y="3470"/>
                <a:ext cx="7" cy="19"/>
              </a:xfrm>
              <a:custGeom>
                <a:avLst/>
                <a:gdLst>
                  <a:gd name="T0" fmla="*/ 32433 w 3"/>
                  <a:gd name="T1" fmla="*/ 0 h 7"/>
                  <a:gd name="T2" fmla="*/ 10519 w 3"/>
                  <a:gd name="T3" fmla="*/ 415880 h 7"/>
                  <a:gd name="T4" fmla="*/ 32433 w 3"/>
                  <a:gd name="T5" fmla="*/ 415880 h 7"/>
                  <a:gd name="T6" fmla="*/ 32433 w 3"/>
                  <a:gd name="T7" fmla="*/ 176773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3" y="0"/>
                    </a:moveTo>
                    <a:cubicBezTo>
                      <a:pt x="2" y="2"/>
                      <a:pt x="0" y="5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6"/>
                      <a:pt x="2" y="5"/>
                      <a:pt x="3" y="3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3" name="Freeform 113"/>
              <p:cNvSpPr>
                <a:spLocks/>
              </p:cNvSpPr>
              <p:nvPr/>
            </p:nvSpPr>
            <p:spPr bwMode="auto">
              <a:xfrm>
                <a:off x="2319" y="3510"/>
                <a:ext cx="7" cy="11"/>
              </a:xfrm>
              <a:custGeom>
                <a:avLst/>
                <a:gdLst>
                  <a:gd name="T0" fmla="*/ 10519 w 3"/>
                  <a:gd name="T1" fmla="*/ 144059 h 4"/>
                  <a:gd name="T2" fmla="*/ 0 w 3"/>
                  <a:gd name="T3" fmla="*/ 267721 h 4"/>
                  <a:gd name="T4" fmla="*/ 24544 w 3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1" y="2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4"/>
                      <a:pt x="2" y="2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4" name="Freeform 114"/>
              <p:cNvSpPr>
                <a:spLocks/>
              </p:cNvSpPr>
              <p:nvPr/>
            </p:nvSpPr>
            <p:spPr bwMode="auto">
              <a:xfrm>
                <a:off x="2321" y="3497"/>
                <a:ext cx="13" cy="13"/>
              </a:xfrm>
              <a:custGeom>
                <a:avLst/>
                <a:gdLst>
                  <a:gd name="T0" fmla="*/ 142121 w 5"/>
                  <a:gd name="T1" fmla="*/ 44184 h 5"/>
                  <a:gd name="T2" fmla="*/ 183791 w 5"/>
                  <a:gd name="T3" fmla="*/ 44184 h 5"/>
                  <a:gd name="T4" fmla="*/ 142121 w 5"/>
                  <a:gd name="T5" fmla="*/ 44184 h 5"/>
                  <a:gd name="T6" fmla="*/ 142121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4" y="1"/>
                    </a:moveTo>
                    <a:cubicBezTo>
                      <a:pt x="0" y="0"/>
                      <a:pt x="4" y="5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5" name="Freeform 115"/>
              <p:cNvSpPr>
                <a:spLocks/>
              </p:cNvSpPr>
              <p:nvPr/>
            </p:nvSpPr>
            <p:spPr bwMode="auto">
              <a:xfrm>
                <a:off x="2344" y="3497"/>
                <a:ext cx="7" cy="2"/>
              </a:xfrm>
              <a:custGeom>
                <a:avLst/>
                <a:gdLst>
                  <a:gd name="T0" fmla="*/ 10519 w 3"/>
                  <a:gd name="T1" fmla="*/ 0 h 1"/>
                  <a:gd name="T2" fmla="*/ 10519 w 3"/>
                  <a:gd name="T3" fmla="*/ 2048 h 1"/>
                  <a:gd name="T4" fmla="*/ 10519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3" y="1"/>
                      <a:pt x="3" y="0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6" name="Freeform 116"/>
              <p:cNvSpPr>
                <a:spLocks/>
              </p:cNvSpPr>
              <p:nvPr/>
            </p:nvSpPr>
            <p:spPr bwMode="auto">
              <a:xfrm>
                <a:off x="2254" y="3473"/>
                <a:ext cx="22" cy="13"/>
              </a:xfrm>
              <a:custGeom>
                <a:avLst/>
                <a:gdLst>
                  <a:gd name="T0" fmla="*/ 75049 w 9"/>
                  <a:gd name="T1" fmla="*/ 0 h 5"/>
                  <a:gd name="T2" fmla="*/ 75049 w 9"/>
                  <a:gd name="T3" fmla="*/ 0 h 5"/>
                  <a:gd name="T4" fmla="*/ 0 60000 65536"/>
                  <a:gd name="T5" fmla="*/ 0 60000 65536"/>
                  <a:gd name="T6" fmla="*/ 0 w 9"/>
                  <a:gd name="T7" fmla="*/ 0 h 5"/>
                  <a:gd name="T8" fmla="*/ 9 w 9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5">
                    <a:moveTo>
                      <a:pt x="4" y="0"/>
                    </a:moveTo>
                    <a:cubicBezTo>
                      <a:pt x="0" y="5"/>
                      <a:pt x="9" y="0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7" name="Freeform 117"/>
              <p:cNvSpPr>
                <a:spLocks/>
              </p:cNvSpPr>
              <p:nvPr/>
            </p:nvSpPr>
            <p:spPr bwMode="auto">
              <a:xfrm>
                <a:off x="2276" y="3475"/>
                <a:ext cx="13" cy="14"/>
              </a:xfrm>
              <a:custGeom>
                <a:avLst/>
                <a:gdLst>
                  <a:gd name="T0" fmla="*/ 142121 w 5"/>
                  <a:gd name="T1" fmla="*/ 0 h 5"/>
                  <a:gd name="T2" fmla="*/ 183791 w 5"/>
                  <a:gd name="T3" fmla="*/ 234730 h 5"/>
                  <a:gd name="T4" fmla="*/ 142121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4" y="0"/>
                    </a:moveTo>
                    <a:cubicBezTo>
                      <a:pt x="0" y="2"/>
                      <a:pt x="1" y="5"/>
                      <a:pt x="5" y="3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8" name="Freeform 118"/>
              <p:cNvSpPr>
                <a:spLocks/>
              </p:cNvSpPr>
              <p:nvPr/>
            </p:nvSpPr>
            <p:spPr bwMode="auto">
              <a:xfrm>
                <a:off x="2299" y="3475"/>
                <a:ext cx="7" cy="6"/>
              </a:xfrm>
              <a:custGeom>
                <a:avLst/>
                <a:gdLst>
                  <a:gd name="T0" fmla="*/ 10519 w 3"/>
                  <a:gd name="T1" fmla="*/ 0 h 2"/>
                  <a:gd name="T2" fmla="*/ 0 w 3"/>
                  <a:gd name="T3" fmla="*/ 354294 h 2"/>
                  <a:gd name="T4" fmla="*/ 10519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3" y="0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9" name="Freeform 119"/>
              <p:cNvSpPr>
                <a:spLocks/>
              </p:cNvSpPr>
              <p:nvPr/>
            </p:nvSpPr>
            <p:spPr bwMode="auto">
              <a:xfrm>
                <a:off x="2411" y="3393"/>
                <a:ext cx="15" cy="16"/>
              </a:xfrm>
              <a:custGeom>
                <a:avLst/>
                <a:gdLst>
                  <a:gd name="T0" fmla="*/ 30470 w 6"/>
                  <a:gd name="T1" fmla="*/ 0 h 6"/>
                  <a:gd name="T2" fmla="*/ 94738 w 6"/>
                  <a:gd name="T3" fmla="*/ 142813 h 6"/>
                  <a:gd name="T4" fmla="*/ 48833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1" y="0"/>
                    </a:moveTo>
                    <a:cubicBezTo>
                      <a:pt x="0" y="1"/>
                      <a:pt x="0" y="6"/>
                      <a:pt x="4" y="3"/>
                    </a:cubicBezTo>
                    <a:cubicBezTo>
                      <a:pt x="6" y="2"/>
                      <a:pt x="4" y="0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0" name="Freeform 120"/>
              <p:cNvSpPr>
                <a:spLocks/>
              </p:cNvSpPr>
              <p:nvPr/>
            </p:nvSpPr>
            <p:spPr bwMode="auto">
              <a:xfrm>
                <a:off x="2436" y="339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048 h 1"/>
                  <a:gd name="T4" fmla="*/ 177147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1" name="Freeform 121"/>
              <p:cNvSpPr>
                <a:spLocks/>
              </p:cNvSpPr>
              <p:nvPr/>
            </p:nvSpPr>
            <p:spPr bwMode="auto">
              <a:xfrm>
                <a:off x="2466" y="3393"/>
                <a:ext cx="13" cy="10"/>
              </a:xfrm>
              <a:custGeom>
                <a:avLst/>
                <a:gdLst>
                  <a:gd name="T0" fmla="*/ 0 w 5"/>
                  <a:gd name="T1" fmla="*/ 45625 h 4"/>
                  <a:gd name="T2" fmla="*/ 183791 w 5"/>
                  <a:gd name="T3" fmla="*/ 94458 h 4"/>
                  <a:gd name="T4" fmla="*/ 0 w 5"/>
                  <a:gd name="T5" fmla="*/ 63988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2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3" y="4"/>
                      <a:pt x="1" y="3"/>
                      <a:pt x="0" y="3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2" name="Freeform 122"/>
              <p:cNvSpPr>
                <a:spLocks/>
              </p:cNvSpPr>
              <p:nvPr/>
            </p:nvSpPr>
            <p:spPr bwMode="auto">
              <a:xfrm>
                <a:off x="2501" y="3422"/>
                <a:ext cx="8" cy="5"/>
              </a:xfrm>
              <a:custGeom>
                <a:avLst/>
                <a:gdLst>
                  <a:gd name="T0" fmla="*/ 0 w 3"/>
                  <a:gd name="T1" fmla="*/ 25595 h 2"/>
                  <a:gd name="T2" fmla="*/ 0 w 3"/>
                  <a:gd name="T3" fmla="*/ 45625 h 2"/>
                  <a:gd name="T4" fmla="*/ 89144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3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3" name="Freeform 123"/>
              <p:cNvSpPr>
                <a:spLocks/>
              </p:cNvSpPr>
              <p:nvPr/>
            </p:nvSpPr>
            <p:spPr bwMode="auto">
              <a:xfrm>
                <a:off x="2546" y="3427"/>
                <a:ext cx="13" cy="11"/>
              </a:xfrm>
              <a:custGeom>
                <a:avLst/>
                <a:gdLst>
                  <a:gd name="T0" fmla="*/ 44184 w 5"/>
                  <a:gd name="T1" fmla="*/ 0 h 4"/>
                  <a:gd name="T2" fmla="*/ 0 w 5"/>
                  <a:gd name="T3" fmla="*/ 267721 h 4"/>
                  <a:gd name="T4" fmla="*/ 70689 w 5"/>
                  <a:gd name="T5" fmla="*/ 0 h 4"/>
                  <a:gd name="T6" fmla="*/ 114878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4" y="4"/>
                      <a:pt x="5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4" name="Freeform 124"/>
              <p:cNvSpPr>
                <a:spLocks/>
              </p:cNvSpPr>
              <p:nvPr/>
            </p:nvSpPr>
            <p:spPr bwMode="auto">
              <a:xfrm>
                <a:off x="2564" y="3419"/>
                <a:ext cx="7" cy="6"/>
              </a:xfrm>
              <a:custGeom>
                <a:avLst/>
                <a:gdLst>
                  <a:gd name="T0" fmla="*/ 24544 w 3"/>
                  <a:gd name="T1" fmla="*/ 0 h 2"/>
                  <a:gd name="T2" fmla="*/ 0 w 3"/>
                  <a:gd name="T3" fmla="*/ 354294 h 2"/>
                  <a:gd name="T4" fmla="*/ 32433 w 3"/>
                  <a:gd name="T5" fmla="*/ 177147 h 2"/>
                  <a:gd name="T6" fmla="*/ 24544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0"/>
                      <a:pt x="2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5" name="Freeform 125"/>
              <p:cNvSpPr>
                <a:spLocks/>
              </p:cNvSpPr>
              <p:nvPr/>
            </p:nvSpPr>
            <p:spPr bwMode="auto">
              <a:xfrm>
                <a:off x="2596" y="3427"/>
                <a:ext cx="10" cy="11"/>
              </a:xfrm>
              <a:custGeom>
                <a:avLst/>
                <a:gdLst>
                  <a:gd name="T0" fmla="*/ 63988 w 4"/>
                  <a:gd name="T1" fmla="*/ 0 h 4"/>
                  <a:gd name="T2" fmla="*/ 45625 w 4"/>
                  <a:gd name="T3" fmla="*/ 267721 h 4"/>
                  <a:gd name="T4" fmla="*/ 45625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0" y="4"/>
                      <a:pt x="2" y="4"/>
                    </a:cubicBezTo>
                    <a:cubicBezTo>
                      <a:pt x="4" y="4"/>
                      <a:pt x="3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6" name="Freeform 126"/>
              <p:cNvSpPr>
                <a:spLocks/>
              </p:cNvSpPr>
              <p:nvPr/>
            </p:nvSpPr>
            <p:spPr bwMode="auto">
              <a:xfrm>
                <a:off x="2569" y="3449"/>
                <a:ext cx="25" cy="18"/>
              </a:xfrm>
              <a:custGeom>
                <a:avLst/>
                <a:gdLst>
                  <a:gd name="T0" fmla="*/ 216533 w 10"/>
                  <a:gd name="T1" fmla="*/ 0 h 7"/>
                  <a:gd name="T2" fmla="*/ 141613 w 10"/>
                  <a:gd name="T3" fmla="*/ 191114 h 7"/>
                  <a:gd name="T4" fmla="*/ 190438 w 10"/>
                  <a:gd name="T5" fmla="*/ 40143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9" y="0"/>
                    </a:moveTo>
                    <a:cubicBezTo>
                      <a:pt x="6" y="2"/>
                      <a:pt x="0" y="7"/>
                      <a:pt x="6" y="6"/>
                    </a:cubicBezTo>
                    <a:cubicBezTo>
                      <a:pt x="10" y="5"/>
                      <a:pt x="9" y="4"/>
                      <a:pt x="8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7" name="Freeform 127"/>
              <p:cNvSpPr>
                <a:spLocks/>
              </p:cNvSpPr>
              <p:nvPr/>
            </p:nvSpPr>
            <p:spPr bwMode="auto">
              <a:xfrm>
                <a:off x="2551" y="3454"/>
                <a:ext cx="23" cy="8"/>
              </a:xfrm>
              <a:custGeom>
                <a:avLst/>
                <a:gdLst>
                  <a:gd name="T0" fmla="*/ 152914 w 9"/>
                  <a:gd name="T1" fmla="*/ 0 h 3"/>
                  <a:gd name="T2" fmla="*/ 152914 w 9"/>
                  <a:gd name="T3" fmla="*/ 0 h 3"/>
                  <a:gd name="T4" fmla="*/ 0 60000 65536"/>
                  <a:gd name="T5" fmla="*/ 0 60000 65536"/>
                  <a:gd name="T6" fmla="*/ 0 w 9"/>
                  <a:gd name="T7" fmla="*/ 0 h 3"/>
                  <a:gd name="T8" fmla="*/ 9 w 9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3">
                    <a:moveTo>
                      <a:pt x="5" y="0"/>
                    </a:moveTo>
                    <a:cubicBezTo>
                      <a:pt x="0" y="3"/>
                      <a:pt x="9" y="1"/>
                      <a:pt x="5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8" name="Freeform 128"/>
              <p:cNvSpPr>
                <a:spLocks/>
              </p:cNvSpPr>
              <p:nvPr/>
            </p:nvSpPr>
            <p:spPr bwMode="auto">
              <a:xfrm>
                <a:off x="2549" y="3443"/>
                <a:ext cx="12" cy="8"/>
              </a:xfrm>
              <a:custGeom>
                <a:avLst/>
                <a:gdLst>
                  <a:gd name="T0" fmla="*/ 63866 w 5"/>
                  <a:gd name="T1" fmla="*/ 0 h 3"/>
                  <a:gd name="T2" fmla="*/ 0 w 5"/>
                  <a:gd name="T3" fmla="*/ 142813 h 3"/>
                  <a:gd name="T4" fmla="*/ 63866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4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2" y="3"/>
                      <a:pt x="5" y="2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9" name="Freeform 129"/>
              <p:cNvSpPr>
                <a:spLocks/>
              </p:cNvSpPr>
              <p:nvPr/>
            </p:nvSpPr>
            <p:spPr bwMode="auto">
              <a:xfrm>
                <a:off x="2551" y="346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77147 h 1"/>
                  <a:gd name="T4" fmla="*/ 177147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0" name="Freeform 130"/>
              <p:cNvSpPr>
                <a:spLocks/>
              </p:cNvSpPr>
              <p:nvPr/>
            </p:nvSpPr>
            <p:spPr bwMode="auto">
              <a:xfrm>
                <a:off x="2341" y="3441"/>
                <a:ext cx="13" cy="10"/>
              </a:xfrm>
              <a:custGeom>
                <a:avLst/>
                <a:gdLst>
                  <a:gd name="T0" fmla="*/ 183791 w 5"/>
                  <a:gd name="T1" fmla="*/ 0 h 4"/>
                  <a:gd name="T2" fmla="*/ 44184 w 5"/>
                  <a:gd name="T3" fmla="*/ 63988 h 4"/>
                  <a:gd name="T4" fmla="*/ 183791 w 5"/>
                  <a:gd name="T5" fmla="*/ 25595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0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3" y="4"/>
                      <a:pt x="4" y="2"/>
                      <a:pt x="5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1" name="Freeform 131"/>
              <p:cNvSpPr>
                <a:spLocks/>
              </p:cNvSpPr>
              <p:nvPr/>
            </p:nvSpPr>
            <p:spPr bwMode="auto">
              <a:xfrm>
                <a:off x="2359" y="3449"/>
                <a:ext cx="20" cy="10"/>
              </a:xfrm>
              <a:custGeom>
                <a:avLst/>
                <a:gdLst>
                  <a:gd name="T0" fmla="*/ 190438 w 8"/>
                  <a:gd name="T1" fmla="*/ 0 h 4"/>
                  <a:gd name="T2" fmla="*/ 25595 w 8"/>
                  <a:gd name="T3" fmla="*/ 45625 h 4"/>
                  <a:gd name="T4" fmla="*/ 25595 w 8"/>
                  <a:gd name="T5" fmla="*/ 94458 h 4"/>
                  <a:gd name="T6" fmla="*/ 113988 w 8"/>
                  <a:gd name="T7" fmla="*/ 25595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"/>
                  <a:gd name="T14" fmla="*/ 8 w 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">
                    <a:moveTo>
                      <a:pt x="8" y="0"/>
                    </a:moveTo>
                    <a:cubicBezTo>
                      <a:pt x="6" y="0"/>
                      <a:pt x="2" y="0"/>
                      <a:pt x="1" y="2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2" y="3"/>
                      <a:pt x="3" y="2"/>
                      <a:pt x="5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2" name="Freeform 132"/>
              <p:cNvSpPr>
                <a:spLocks/>
              </p:cNvSpPr>
              <p:nvPr/>
            </p:nvSpPr>
            <p:spPr bwMode="auto">
              <a:xfrm>
                <a:off x="2324" y="3457"/>
                <a:ext cx="12" cy="8"/>
              </a:xfrm>
              <a:custGeom>
                <a:avLst/>
                <a:gdLst>
                  <a:gd name="T0" fmla="*/ 44928 w 5"/>
                  <a:gd name="T1" fmla="*/ 53555 h 3"/>
                  <a:gd name="T2" fmla="*/ 0 w 5"/>
                  <a:gd name="T3" fmla="*/ 53555 h 3"/>
                  <a:gd name="T4" fmla="*/ 76999 w 5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3"/>
                      <a:pt x="3" y="2"/>
                      <a:pt x="5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3" name="Freeform 133"/>
              <p:cNvSpPr>
                <a:spLocks/>
              </p:cNvSpPr>
              <p:nvPr/>
            </p:nvSpPr>
            <p:spPr bwMode="auto">
              <a:xfrm>
                <a:off x="2336" y="3449"/>
                <a:ext cx="15" cy="16"/>
              </a:xfrm>
              <a:custGeom>
                <a:avLst/>
                <a:gdLst>
                  <a:gd name="T0" fmla="*/ 122083 w 6"/>
                  <a:gd name="T1" fmla="*/ 196757 h 6"/>
                  <a:gd name="T2" fmla="*/ 122083 w 6"/>
                  <a:gd name="T3" fmla="*/ 237717 h 6"/>
                  <a:gd name="T4" fmla="*/ 122083 w 6"/>
                  <a:gd name="T5" fmla="*/ 196757 h 6"/>
                  <a:gd name="T6" fmla="*/ 142113 w 6"/>
                  <a:gd name="T7" fmla="*/ 19675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5" y="4"/>
                    </a:moveTo>
                    <a:cubicBezTo>
                      <a:pt x="6" y="0"/>
                      <a:pt x="0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4" name="Freeform 134"/>
              <p:cNvSpPr>
                <a:spLocks/>
              </p:cNvSpPr>
              <p:nvPr/>
            </p:nvSpPr>
            <p:spPr bwMode="auto">
              <a:xfrm>
                <a:off x="2286" y="3438"/>
                <a:ext cx="13" cy="16"/>
              </a:xfrm>
              <a:custGeom>
                <a:avLst/>
                <a:gdLst>
                  <a:gd name="T0" fmla="*/ 0 w 5"/>
                  <a:gd name="T1" fmla="*/ 196757 h 6"/>
                  <a:gd name="T2" fmla="*/ 44184 w 5"/>
                  <a:gd name="T3" fmla="*/ 196757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4"/>
                    </a:moveTo>
                    <a:cubicBezTo>
                      <a:pt x="5" y="6"/>
                      <a:pt x="0" y="0"/>
                      <a:pt x="1" y="4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5" name="Freeform 135"/>
              <p:cNvSpPr>
                <a:spLocks/>
              </p:cNvSpPr>
              <p:nvPr/>
            </p:nvSpPr>
            <p:spPr bwMode="auto">
              <a:xfrm>
                <a:off x="2279" y="3454"/>
                <a:ext cx="10" cy="11"/>
              </a:xfrm>
              <a:custGeom>
                <a:avLst/>
                <a:gdLst>
                  <a:gd name="T0" fmla="*/ 0 w 4"/>
                  <a:gd name="T1" fmla="*/ 144059 h 4"/>
                  <a:gd name="T2" fmla="*/ 94458 w 4"/>
                  <a:gd name="T3" fmla="*/ 196284 h 4"/>
                  <a:gd name="T4" fmla="*/ 0 w 4"/>
                  <a:gd name="T5" fmla="*/ 71437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2"/>
                    </a:moveTo>
                    <a:cubicBezTo>
                      <a:pt x="1" y="3"/>
                      <a:pt x="2" y="4"/>
                      <a:pt x="4" y="3"/>
                    </a:cubicBezTo>
                    <a:cubicBezTo>
                      <a:pt x="4" y="2"/>
                      <a:pt x="2" y="0"/>
                      <a:pt x="0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6" name="Freeform 136"/>
              <p:cNvSpPr>
                <a:spLocks/>
              </p:cNvSpPr>
              <p:nvPr/>
            </p:nvSpPr>
            <p:spPr bwMode="auto">
              <a:xfrm>
                <a:off x="2304" y="3446"/>
                <a:ext cx="5" cy="5"/>
              </a:xfrm>
              <a:custGeom>
                <a:avLst/>
                <a:gdLst>
                  <a:gd name="T0" fmla="*/ 0 w 2"/>
                  <a:gd name="T1" fmla="*/ 45625 h 2"/>
                  <a:gd name="T2" fmla="*/ 45625 w 2"/>
                  <a:gd name="T3" fmla="*/ 25595 h 2"/>
                  <a:gd name="T4" fmla="*/ 0 w 2"/>
                  <a:gd name="T5" fmla="*/ 25595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7" name="Freeform 137"/>
              <p:cNvSpPr>
                <a:spLocks/>
              </p:cNvSpPr>
              <p:nvPr/>
            </p:nvSpPr>
            <p:spPr bwMode="auto">
              <a:xfrm>
                <a:off x="2286" y="3411"/>
                <a:ext cx="10" cy="14"/>
              </a:xfrm>
              <a:custGeom>
                <a:avLst/>
                <a:gdLst>
                  <a:gd name="T0" fmla="*/ 0 w 4"/>
                  <a:gd name="T1" fmla="*/ 0 h 5"/>
                  <a:gd name="T2" fmla="*/ 25595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0" y="0"/>
                    </a:moveTo>
                    <a:cubicBezTo>
                      <a:pt x="0" y="5"/>
                      <a:pt x="4" y="2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8" name="Freeform 138"/>
              <p:cNvSpPr>
                <a:spLocks/>
              </p:cNvSpPr>
              <p:nvPr/>
            </p:nvSpPr>
            <p:spPr bwMode="auto">
              <a:xfrm>
                <a:off x="2281" y="3422"/>
                <a:ext cx="35" cy="13"/>
              </a:xfrm>
              <a:custGeom>
                <a:avLst/>
                <a:gdLst>
                  <a:gd name="T0" fmla="*/ 190438 w 14"/>
                  <a:gd name="T1" fmla="*/ 0 h 5"/>
                  <a:gd name="T2" fmla="*/ 190438 w 14"/>
                  <a:gd name="T3" fmla="*/ 44184 h 5"/>
                  <a:gd name="T4" fmla="*/ 0 60000 65536"/>
                  <a:gd name="T5" fmla="*/ 0 60000 65536"/>
                  <a:gd name="T6" fmla="*/ 0 w 14"/>
                  <a:gd name="T7" fmla="*/ 0 h 5"/>
                  <a:gd name="T8" fmla="*/ 14 w 1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5">
                    <a:moveTo>
                      <a:pt x="8" y="0"/>
                    </a:moveTo>
                    <a:cubicBezTo>
                      <a:pt x="0" y="5"/>
                      <a:pt x="14" y="4"/>
                      <a:pt x="8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9" name="Freeform 139"/>
              <p:cNvSpPr>
                <a:spLocks/>
              </p:cNvSpPr>
              <p:nvPr/>
            </p:nvSpPr>
            <p:spPr bwMode="auto">
              <a:xfrm>
                <a:off x="2324" y="3422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0 w 2"/>
                  <a:gd name="T3" fmla="*/ 45625 h 2"/>
                  <a:gd name="T4" fmla="*/ 25595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0" name="Freeform 140"/>
              <p:cNvSpPr>
                <a:spLocks/>
              </p:cNvSpPr>
              <p:nvPr/>
            </p:nvSpPr>
            <p:spPr bwMode="auto">
              <a:xfrm>
                <a:off x="2334" y="3411"/>
                <a:ext cx="15" cy="8"/>
              </a:xfrm>
              <a:custGeom>
                <a:avLst/>
                <a:gdLst>
                  <a:gd name="T0" fmla="*/ 94738 w 6"/>
                  <a:gd name="T1" fmla="*/ 0 h 3"/>
                  <a:gd name="T2" fmla="*/ 76175 w 6"/>
                  <a:gd name="T3" fmla="*/ 142813 h 3"/>
                  <a:gd name="T4" fmla="*/ 94738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4" y="0"/>
                    </a:moveTo>
                    <a:cubicBezTo>
                      <a:pt x="2" y="0"/>
                      <a:pt x="0" y="3"/>
                      <a:pt x="3" y="3"/>
                    </a:cubicBezTo>
                    <a:cubicBezTo>
                      <a:pt x="6" y="3"/>
                      <a:pt x="6" y="1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1" name="Freeform 141"/>
              <p:cNvSpPr>
                <a:spLocks/>
              </p:cNvSpPr>
              <p:nvPr/>
            </p:nvSpPr>
            <p:spPr bwMode="auto">
              <a:xfrm>
                <a:off x="2321" y="3438"/>
                <a:ext cx="13" cy="16"/>
              </a:xfrm>
              <a:custGeom>
                <a:avLst/>
                <a:gdLst>
                  <a:gd name="T0" fmla="*/ 114878 w 5"/>
                  <a:gd name="T1" fmla="*/ 0 h 6"/>
                  <a:gd name="T2" fmla="*/ 0 w 5"/>
                  <a:gd name="T3" fmla="*/ 142813 h 6"/>
                  <a:gd name="T4" fmla="*/ 114878 w 5"/>
                  <a:gd name="T5" fmla="*/ 53555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3" y="6"/>
                      <a:pt x="5" y="1"/>
                      <a:pt x="3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2" name="Freeform 142"/>
              <p:cNvSpPr>
                <a:spLocks/>
              </p:cNvSpPr>
              <p:nvPr/>
            </p:nvSpPr>
            <p:spPr bwMode="auto">
              <a:xfrm>
                <a:off x="2354" y="3425"/>
                <a:ext cx="10" cy="8"/>
              </a:xfrm>
              <a:custGeom>
                <a:avLst/>
                <a:gdLst>
                  <a:gd name="T0" fmla="*/ 25595 w 4"/>
                  <a:gd name="T1" fmla="*/ 0 h 3"/>
                  <a:gd name="T2" fmla="*/ 25595 w 4"/>
                  <a:gd name="T3" fmla="*/ 142813 h 3"/>
                  <a:gd name="T4" fmla="*/ 25595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2"/>
                      <a:pt x="2" y="0"/>
                      <a:pt x="1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3" name="Freeform 143"/>
              <p:cNvSpPr>
                <a:spLocks/>
              </p:cNvSpPr>
              <p:nvPr/>
            </p:nvSpPr>
            <p:spPr bwMode="auto">
              <a:xfrm>
                <a:off x="2369" y="3467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10519 w 3"/>
                  <a:gd name="T3" fmla="*/ 267721 h 4"/>
                  <a:gd name="T4" fmla="*/ 32433 w 3"/>
                  <a:gd name="T5" fmla="*/ 267721 h 4"/>
                  <a:gd name="T6" fmla="*/ 24544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2"/>
                      <a:pt x="1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4" name="Freeform 144"/>
              <p:cNvSpPr>
                <a:spLocks/>
              </p:cNvSpPr>
              <p:nvPr/>
            </p:nvSpPr>
            <p:spPr bwMode="auto">
              <a:xfrm>
                <a:off x="2384" y="3451"/>
                <a:ext cx="17" cy="11"/>
              </a:xfrm>
              <a:custGeom>
                <a:avLst/>
                <a:gdLst>
                  <a:gd name="T0" fmla="*/ 105019 w 7"/>
                  <a:gd name="T1" fmla="*/ 0 h 4"/>
                  <a:gd name="T2" fmla="*/ 14367 w 7"/>
                  <a:gd name="T3" fmla="*/ 196284 h 4"/>
                  <a:gd name="T4" fmla="*/ 105019 w 7"/>
                  <a:gd name="T5" fmla="*/ 267721 h 4"/>
                  <a:gd name="T6" fmla="*/ 105019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"/>
                  <a:gd name="T14" fmla="*/ 7 w 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0" y="1"/>
                      <a:pt x="1" y="3"/>
                    </a:cubicBezTo>
                    <a:cubicBezTo>
                      <a:pt x="1" y="4"/>
                      <a:pt x="5" y="4"/>
                      <a:pt x="6" y="4"/>
                    </a:cubicBezTo>
                    <a:cubicBezTo>
                      <a:pt x="7" y="3"/>
                      <a:pt x="7" y="1"/>
                      <a:pt x="6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5" name="Freeform 145"/>
              <p:cNvSpPr>
                <a:spLocks/>
              </p:cNvSpPr>
              <p:nvPr/>
            </p:nvSpPr>
            <p:spPr bwMode="auto">
              <a:xfrm>
                <a:off x="2414" y="3459"/>
                <a:ext cx="7" cy="11"/>
              </a:xfrm>
              <a:custGeom>
                <a:avLst/>
                <a:gdLst>
                  <a:gd name="T0" fmla="*/ 10519 w 3"/>
                  <a:gd name="T1" fmla="*/ 0 h 4"/>
                  <a:gd name="T2" fmla="*/ 0 w 3"/>
                  <a:gd name="T3" fmla="*/ 267721 h 4"/>
                  <a:gd name="T4" fmla="*/ 32433 w 3"/>
                  <a:gd name="T5" fmla="*/ 144059 h 4"/>
                  <a:gd name="T6" fmla="*/ 24544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6" name="Freeform 146"/>
              <p:cNvSpPr>
                <a:spLocks/>
              </p:cNvSpPr>
              <p:nvPr/>
            </p:nvSpPr>
            <p:spPr bwMode="auto">
              <a:xfrm>
                <a:off x="2431" y="3470"/>
                <a:ext cx="15" cy="8"/>
              </a:xfrm>
              <a:custGeom>
                <a:avLst/>
                <a:gdLst>
                  <a:gd name="T0" fmla="*/ 94738 w 6"/>
                  <a:gd name="T1" fmla="*/ 0 h 3"/>
                  <a:gd name="T2" fmla="*/ 0 w 6"/>
                  <a:gd name="T3" fmla="*/ 142813 h 3"/>
                  <a:gd name="T4" fmla="*/ 94738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4" y="0"/>
                    </a:moveTo>
                    <a:cubicBezTo>
                      <a:pt x="2" y="0"/>
                      <a:pt x="1" y="1"/>
                      <a:pt x="0" y="3"/>
                    </a:cubicBezTo>
                    <a:cubicBezTo>
                      <a:pt x="2" y="3"/>
                      <a:pt x="6" y="2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7" name="Freeform 147"/>
              <p:cNvSpPr>
                <a:spLocks/>
              </p:cNvSpPr>
              <p:nvPr/>
            </p:nvSpPr>
            <p:spPr bwMode="auto">
              <a:xfrm>
                <a:off x="2406" y="3478"/>
                <a:ext cx="15" cy="16"/>
              </a:xfrm>
              <a:custGeom>
                <a:avLst/>
                <a:gdLst>
                  <a:gd name="T0" fmla="*/ 122083 w 6"/>
                  <a:gd name="T1" fmla="*/ 53555 h 6"/>
                  <a:gd name="T2" fmla="*/ 0 w 6"/>
                  <a:gd name="T3" fmla="*/ 89144 h 6"/>
                  <a:gd name="T4" fmla="*/ 122083 w 6"/>
                  <a:gd name="T5" fmla="*/ 237717 h 6"/>
                  <a:gd name="T6" fmla="*/ 142113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5" y="1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1" y="3"/>
                      <a:pt x="3" y="6"/>
                      <a:pt x="5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8" name="Freeform 148"/>
              <p:cNvSpPr>
                <a:spLocks/>
              </p:cNvSpPr>
              <p:nvPr/>
            </p:nvSpPr>
            <p:spPr bwMode="auto">
              <a:xfrm>
                <a:off x="2384" y="3486"/>
                <a:ext cx="12" cy="11"/>
              </a:xfrm>
              <a:custGeom>
                <a:avLst/>
                <a:gdLst>
                  <a:gd name="T0" fmla="*/ 44928 w 5"/>
                  <a:gd name="T1" fmla="*/ 0 h 4"/>
                  <a:gd name="T2" fmla="*/ 32083 w 5"/>
                  <a:gd name="T3" fmla="*/ 196284 h 4"/>
                  <a:gd name="T4" fmla="*/ 44928 w 5"/>
                  <a:gd name="T5" fmla="*/ 71437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0" y="4"/>
                      <a:pt x="2" y="3"/>
                    </a:cubicBezTo>
                    <a:cubicBezTo>
                      <a:pt x="4" y="3"/>
                      <a:pt x="5" y="1"/>
                      <a:pt x="3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9" name="Freeform 149"/>
              <p:cNvSpPr>
                <a:spLocks/>
              </p:cNvSpPr>
              <p:nvPr/>
            </p:nvSpPr>
            <p:spPr bwMode="auto">
              <a:xfrm>
                <a:off x="2396" y="3475"/>
                <a:ext cx="8" cy="6"/>
              </a:xfrm>
              <a:custGeom>
                <a:avLst/>
                <a:gdLst>
                  <a:gd name="T0" fmla="*/ 89144 w 3"/>
                  <a:gd name="T1" fmla="*/ 0 h 2"/>
                  <a:gd name="T2" fmla="*/ 53555 w 3"/>
                  <a:gd name="T3" fmla="*/ 354294 h 2"/>
                  <a:gd name="T4" fmla="*/ 142813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3" y="1"/>
                      <a:pt x="3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0" name="Freeform 150"/>
              <p:cNvSpPr>
                <a:spLocks/>
              </p:cNvSpPr>
              <p:nvPr/>
            </p:nvSpPr>
            <p:spPr bwMode="auto">
              <a:xfrm>
                <a:off x="2389" y="3505"/>
                <a:ext cx="20" cy="13"/>
              </a:xfrm>
              <a:custGeom>
                <a:avLst/>
                <a:gdLst>
                  <a:gd name="T0" fmla="*/ 113988 w 8"/>
                  <a:gd name="T1" fmla="*/ 0 h 5"/>
                  <a:gd name="T2" fmla="*/ 113988 w 8"/>
                  <a:gd name="T3" fmla="*/ 44184 h 5"/>
                  <a:gd name="T4" fmla="*/ 0 60000 65536"/>
                  <a:gd name="T5" fmla="*/ 0 60000 65536"/>
                  <a:gd name="T6" fmla="*/ 0 w 8"/>
                  <a:gd name="T7" fmla="*/ 0 h 5"/>
                  <a:gd name="T8" fmla="*/ 8 w 8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5">
                    <a:moveTo>
                      <a:pt x="5" y="0"/>
                    </a:moveTo>
                    <a:cubicBezTo>
                      <a:pt x="0" y="4"/>
                      <a:pt x="8" y="5"/>
                      <a:pt x="5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1" name="Freeform 151"/>
              <p:cNvSpPr>
                <a:spLocks/>
              </p:cNvSpPr>
              <p:nvPr/>
            </p:nvSpPr>
            <p:spPr bwMode="auto">
              <a:xfrm>
                <a:off x="2426" y="3526"/>
                <a:ext cx="8" cy="6"/>
              </a:xfrm>
              <a:custGeom>
                <a:avLst/>
                <a:gdLst>
                  <a:gd name="T0" fmla="*/ 89144 w 3"/>
                  <a:gd name="T1" fmla="*/ 0 h 2"/>
                  <a:gd name="T2" fmla="*/ 0 w 3"/>
                  <a:gd name="T3" fmla="*/ 354294 h 2"/>
                  <a:gd name="T4" fmla="*/ 142813 w 3"/>
                  <a:gd name="T5" fmla="*/ 177147 h 2"/>
                  <a:gd name="T6" fmla="*/ 89144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2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2" name="Freeform 152"/>
              <p:cNvSpPr>
                <a:spLocks/>
              </p:cNvSpPr>
              <p:nvPr/>
            </p:nvSpPr>
            <p:spPr bwMode="auto">
              <a:xfrm>
                <a:off x="2461" y="3529"/>
                <a:ext cx="10" cy="11"/>
              </a:xfrm>
              <a:custGeom>
                <a:avLst/>
                <a:gdLst>
                  <a:gd name="T0" fmla="*/ 25595 w 4"/>
                  <a:gd name="T1" fmla="*/ 0 h 4"/>
                  <a:gd name="T2" fmla="*/ 25595 w 4"/>
                  <a:gd name="T3" fmla="*/ 196284 h 4"/>
                  <a:gd name="T4" fmla="*/ 94458 w 4"/>
                  <a:gd name="T5" fmla="*/ 144059 h 4"/>
                  <a:gd name="T6" fmla="*/ 45625 w 4"/>
                  <a:gd name="T7" fmla="*/ 7143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1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3" name="Freeform 153"/>
              <p:cNvSpPr>
                <a:spLocks/>
              </p:cNvSpPr>
              <p:nvPr/>
            </p:nvSpPr>
            <p:spPr bwMode="auto">
              <a:xfrm>
                <a:off x="2534" y="3521"/>
                <a:ext cx="12" cy="11"/>
              </a:xfrm>
              <a:custGeom>
                <a:avLst/>
                <a:gdLst>
                  <a:gd name="T0" fmla="*/ 63866 w 5"/>
                  <a:gd name="T1" fmla="*/ 0 h 4"/>
                  <a:gd name="T2" fmla="*/ 0 w 5"/>
                  <a:gd name="T3" fmla="*/ 267721 h 4"/>
                  <a:gd name="T4" fmla="*/ 76999 w 5"/>
                  <a:gd name="T5" fmla="*/ 196284 h 4"/>
                  <a:gd name="T6" fmla="*/ 63866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4" y="0"/>
                    </a:moveTo>
                    <a:cubicBezTo>
                      <a:pt x="2" y="1"/>
                      <a:pt x="0" y="2"/>
                      <a:pt x="0" y="4"/>
                    </a:cubicBezTo>
                    <a:cubicBezTo>
                      <a:pt x="1" y="4"/>
                      <a:pt x="4" y="3"/>
                      <a:pt x="5" y="3"/>
                    </a:cubicBezTo>
                    <a:cubicBezTo>
                      <a:pt x="5" y="2"/>
                      <a:pt x="5" y="1"/>
                      <a:pt x="4" y="0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4" name="Freeform 154"/>
              <p:cNvSpPr>
                <a:spLocks/>
              </p:cNvSpPr>
              <p:nvPr/>
            </p:nvSpPr>
            <p:spPr bwMode="auto">
              <a:xfrm>
                <a:off x="2566" y="3516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0 w 4"/>
                  <a:gd name="T3" fmla="*/ 142813 h 3"/>
                  <a:gd name="T4" fmla="*/ 25595 w 4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4" y="1"/>
                      <a:pt x="1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5" name="Freeform 155"/>
              <p:cNvSpPr>
                <a:spLocks/>
              </p:cNvSpPr>
              <p:nvPr/>
            </p:nvSpPr>
            <p:spPr bwMode="auto">
              <a:xfrm>
                <a:off x="2576" y="3478"/>
                <a:ext cx="8" cy="5"/>
              </a:xfrm>
              <a:custGeom>
                <a:avLst/>
                <a:gdLst>
                  <a:gd name="T0" fmla="*/ 142813 w 3"/>
                  <a:gd name="T1" fmla="*/ 0 h 2"/>
                  <a:gd name="T2" fmla="*/ 0 w 3"/>
                  <a:gd name="T3" fmla="*/ 25595 h 2"/>
                  <a:gd name="T4" fmla="*/ 142813 w 3"/>
                  <a:gd name="T5" fmla="*/ 25595 h 2"/>
                  <a:gd name="T6" fmla="*/ 89144 w 3"/>
                  <a:gd name="T7" fmla="*/ 25595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6" name="Freeform 156"/>
              <p:cNvSpPr>
                <a:spLocks/>
              </p:cNvSpPr>
              <p:nvPr/>
            </p:nvSpPr>
            <p:spPr bwMode="auto">
              <a:xfrm>
                <a:off x="2244" y="3497"/>
                <a:ext cx="15" cy="10"/>
              </a:xfrm>
              <a:custGeom>
                <a:avLst/>
                <a:gdLst>
                  <a:gd name="T0" fmla="*/ 76175 w 6"/>
                  <a:gd name="T1" fmla="*/ 0 h 4"/>
                  <a:gd name="T2" fmla="*/ 122083 w 6"/>
                  <a:gd name="T3" fmla="*/ 45625 h 4"/>
                  <a:gd name="T4" fmla="*/ 94738 w 6"/>
                  <a:gd name="T5" fmla="*/ 25595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3" y="0"/>
                    </a:moveTo>
                    <a:cubicBezTo>
                      <a:pt x="0" y="2"/>
                      <a:pt x="3" y="4"/>
                      <a:pt x="5" y="2"/>
                    </a:cubicBezTo>
                    <a:cubicBezTo>
                      <a:pt x="6" y="1"/>
                      <a:pt x="5" y="1"/>
                      <a:pt x="4" y="1"/>
                    </a:cubicBezTo>
                  </a:path>
                </a:pathLst>
              </a:custGeom>
              <a:solidFill>
                <a:srgbClr val="7B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7" name="Freeform 157"/>
              <p:cNvSpPr>
                <a:spLocks/>
              </p:cNvSpPr>
              <p:nvPr/>
            </p:nvSpPr>
            <p:spPr bwMode="auto">
              <a:xfrm>
                <a:off x="2599" y="3374"/>
                <a:ext cx="12" cy="11"/>
              </a:xfrm>
              <a:custGeom>
                <a:avLst/>
                <a:gdLst>
                  <a:gd name="T0" fmla="*/ 32083 w 5"/>
                  <a:gd name="T1" fmla="*/ 0 h 4"/>
                  <a:gd name="T2" fmla="*/ 76999 w 5"/>
                  <a:gd name="T3" fmla="*/ 196284 h 4"/>
                  <a:gd name="T4" fmla="*/ 63866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2" y="0"/>
                    </a:moveTo>
                    <a:cubicBezTo>
                      <a:pt x="0" y="2"/>
                      <a:pt x="1" y="4"/>
                      <a:pt x="5" y="3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8" name="Freeform 158"/>
              <p:cNvSpPr>
                <a:spLocks/>
              </p:cNvSpPr>
              <p:nvPr/>
            </p:nvSpPr>
            <p:spPr bwMode="auto">
              <a:xfrm>
                <a:off x="2574" y="3371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0 w 3"/>
                  <a:gd name="T3" fmla="*/ 89144 h 3"/>
                  <a:gd name="T4" fmla="*/ 10519 w 3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3"/>
                      <a:pt x="3" y="1"/>
                      <a:pt x="1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9" name="Freeform 159"/>
              <p:cNvSpPr>
                <a:spLocks/>
              </p:cNvSpPr>
              <p:nvPr/>
            </p:nvSpPr>
            <p:spPr bwMode="auto">
              <a:xfrm>
                <a:off x="2539" y="3369"/>
                <a:ext cx="10" cy="8"/>
              </a:xfrm>
              <a:custGeom>
                <a:avLst/>
                <a:gdLst>
                  <a:gd name="T0" fmla="*/ 94458 w 4"/>
                  <a:gd name="T1" fmla="*/ 0 h 3"/>
                  <a:gd name="T2" fmla="*/ 0 w 4"/>
                  <a:gd name="T3" fmla="*/ 89144 h 3"/>
                  <a:gd name="T4" fmla="*/ 63988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4" y="0"/>
                    </a:move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4" y="2"/>
                      <a:pt x="3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0" name="Freeform 160"/>
              <p:cNvSpPr>
                <a:spLocks/>
              </p:cNvSpPr>
              <p:nvPr/>
            </p:nvSpPr>
            <p:spPr bwMode="auto">
              <a:xfrm>
                <a:off x="2514" y="3377"/>
                <a:ext cx="7" cy="5"/>
              </a:xfrm>
              <a:custGeom>
                <a:avLst/>
                <a:gdLst>
                  <a:gd name="T0" fmla="*/ 32433 w 3"/>
                  <a:gd name="T1" fmla="*/ 0 h 2"/>
                  <a:gd name="T2" fmla="*/ 0 w 3"/>
                  <a:gd name="T3" fmla="*/ 45625 h 2"/>
                  <a:gd name="T4" fmla="*/ 10519 w 3"/>
                  <a:gd name="T5" fmla="*/ 45625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1" name="Freeform 161"/>
              <p:cNvSpPr>
                <a:spLocks/>
              </p:cNvSpPr>
              <p:nvPr/>
            </p:nvSpPr>
            <p:spPr bwMode="auto">
              <a:xfrm>
                <a:off x="2476" y="3374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0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2" y="0"/>
                    </a:moveTo>
                    <a:cubicBezTo>
                      <a:pt x="0" y="3"/>
                      <a:pt x="4" y="2"/>
                      <a:pt x="3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2" name="Freeform 162"/>
              <p:cNvSpPr>
                <a:spLocks/>
              </p:cNvSpPr>
              <p:nvPr/>
            </p:nvSpPr>
            <p:spPr bwMode="auto">
              <a:xfrm>
                <a:off x="2499" y="3361"/>
                <a:ext cx="12" cy="10"/>
              </a:xfrm>
              <a:custGeom>
                <a:avLst/>
                <a:gdLst>
                  <a:gd name="T0" fmla="*/ 13368 w 5"/>
                  <a:gd name="T1" fmla="*/ 25595 h 4"/>
                  <a:gd name="T2" fmla="*/ 13368 w 5"/>
                  <a:gd name="T3" fmla="*/ 94458 h 4"/>
                  <a:gd name="T4" fmla="*/ 44928 w 5"/>
                  <a:gd name="T5" fmla="*/ 45625 h 4"/>
                  <a:gd name="T6" fmla="*/ 0 w 5"/>
                  <a:gd name="T7" fmla="*/ 25595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1" y="1"/>
                    </a:moveTo>
                    <a:cubicBezTo>
                      <a:pt x="3" y="0"/>
                      <a:pt x="5" y="3"/>
                      <a:pt x="1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0" y="1"/>
                      <a:pt x="0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3" name="Freeform 163"/>
              <p:cNvSpPr>
                <a:spLocks/>
              </p:cNvSpPr>
              <p:nvPr/>
            </p:nvSpPr>
            <p:spPr bwMode="auto">
              <a:xfrm>
                <a:off x="2524" y="3363"/>
                <a:ext cx="10" cy="6"/>
              </a:xfrm>
              <a:custGeom>
                <a:avLst/>
                <a:gdLst>
                  <a:gd name="T0" fmla="*/ 0 w 4"/>
                  <a:gd name="T1" fmla="*/ 0 h 2"/>
                  <a:gd name="T2" fmla="*/ 45625 w 4"/>
                  <a:gd name="T3" fmla="*/ 354294 h 2"/>
                  <a:gd name="T4" fmla="*/ 94458 w 4"/>
                  <a:gd name="T5" fmla="*/ 177147 h 2"/>
                  <a:gd name="T6" fmla="*/ 63988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4" name="Freeform 164"/>
              <p:cNvSpPr>
                <a:spLocks/>
              </p:cNvSpPr>
              <p:nvPr/>
            </p:nvSpPr>
            <p:spPr bwMode="auto">
              <a:xfrm>
                <a:off x="2451" y="3358"/>
                <a:ext cx="13" cy="5"/>
              </a:xfrm>
              <a:custGeom>
                <a:avLst/>
                <a:gdLst>
                  <a:gd name="T0" fmla="*/ 114878 w 5"/>
                  <a:gd name="T1" fmla="*/ 0 h 2"/>
                  <a:gd name="T2" fmla="*/ 0 w 5"/>
                  <a:gd name="T3" fmla="*/ 45625 h 2"/>
                  <a:gd name="T4" fmla="*/ 183791 w 5"/>
                  <a:gd name="T5" fmla="*/ 45625 h 2"/>
                  <a:gd name="T6" fmla="*/ 142121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4" y="2"/>
                      <a:pt x="5" y="1"/>
                      <a:pt x="4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5" name="Freeform 165"/>
              <p:cNvSpPr>
                <a:spLocks/>
              </p:cNvSpPr>
              <p:nvPr/>
            </p:nvSpPr>
            <p:spPr bwMode="auto">
              <a:xfrm>
                <a:off x="2454" y="3374"/>
                <a:ext cx="10" cy="5"/>
              </a:xfrm>
              <a:custGeom>
                <a:avLst/>
                <a:gdLst>
                  <a:gd name="T0" fmla="*/ 25595 w 4"/>
                  <a:gd name="T1" fmla="*/ 0 h 2"/>
                  <a:gd name="T2" fmla="*/ 0 w 4"/>
                  <a:gd name="T3" fmla="*/ 45625 h 2"/>
                  <a:gd name="T4" fmla="*/ 94458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3" y="0"/>
                      <a:pt x="4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6" name="Freeform 166"/>
              <p:cNvSpPr>
                <a:spLocks/>
              </p:cNvSpPr>
              <p:nvPr/>
            </p:nvSpPr>
            <p:spPr bwMode="auto">
              <a:xfrm>
                <a:off x="2419" y="3366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76999 w 5"/>
                  <a:gd name="T3" fmla="*/ 25595 h 2"/>
                  <a:gd name="T4" fmla="*/ 0 w 5"/>
                  <a:gd name="T5" fmla="*/ 45625 h 2"/>
                  <a:gd name="T6" fmla="*/ 13368 w 5"/>
                  <a:gd name="T7" fmla="*/ 25595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5" y="0"/>
                      <a:pt x="5" y="1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1" y="2"/>
                      <a:pt x="0" y="1"/>
                      <a:pt x="1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7" name="Freeform 167"/>
              <p:cNvSpPr>
                <a:spLocks/>
              </p:cNvSpPr>
              <p:nvPr/>
            </p:nvSpPr>
            <p:spPr bwMode="auto">
              <a:xfrm>
                <a:off x="2391" y="3369"/>
                <a:ext cx="8" cy="8"/>
              </a:xfrm>
              <a:custGeom>
                <a:avLst/>
                <a:gdLst>
                  <a:gd name="T0" fmla="*/ 0 w 3"/>
                  <a:gd name="T1" fmla="*/ 0 h 3"/>
                  <a:gd name="T2" fmla="*/ 53555 w 3"/>
                  <a:gd name="T3" fmla="*/ 142813 h 3"/>
                  <a:gd name="T4" fmla="*/ 142813 w 3"/>
                  <a:gd name="T5" fmla="*/ 89144 h 3"/>
                  <a:gd name="T6" fmla="*/ 89144 w 3"/>
                  <a:gd name="T7" fmla="*/ 5355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8" name="Freeform 168"/>
              <p:cNvSpPr>
                <a:spLocks/>
              </p:cNvSpPr>
              <p:nvPr/>
            </p:nvSpPr>
            <p:spPr bwMode="auto">
              <a:xfrm>
                <a:off x="2359" y="3374"/>
                <a:ext cx="15" cy="5"/>
              </a:xfrm>
              <a:custGeom>
                <a:avLst/>
                <a:gdLst>
                  <a:gd name="T0" fmla="*/ 142113 w 6"/>
                  <a:gd name="T1" fmla="*/ 0 h 2"/>
                  <a:gd name="T2" fmla="*/ 76175 w 6"/>
                  <a:gd name="T3" fmla="*/ 45625 h 2"/>
                  <a:gd name="T4" fmla="*/ 30470 w 6"/>
                  <a:gd name="T5" fmla="*/ 25595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6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1" y="2"/>
                      <a:pt x="0" y="0"/>
                      <a:pt x="1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59" name="Freeform 169"/>
              <p:cNvSpPr>
                <a:spLocks/>
              </p:cNvSpPr>
              <p:nvPr/>
            </p:nvSpPr>
            <p:spPr bwMode="auto">
              <a:xfrm>
                <a:off x="2379" y="3363"/>
                <a:ext cx="7" cy="6"/>
              </a:xfrm>
              <a:custGeom>
                <a:avLst/>
                <a:gdLst>
                  <a:gd name="T0" fmla="*/ 10519 w 3"/>
                  <a:gd name="T1" fmla="*/ 0 h 2"/>
                  <a:gd name="T2" fmla="*/ 24544 w 3"/>
                  <a:gd name="T3" fmla="*/ 177147 h 2"/>
                  <a:gd name="T4" fmla="*/ 0 w 3"/>
                  <a:gd name="T5" fmla="*/ 177147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0" y="2"/>
                      <a:pt x="2" y="1"/>
                    </a:cubicBez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0" name="Freeform 170"/>
              <p:cNvSpPr>
                <a:spLocks/>
              </p:cNvSpPr>
              <p:nvPr/>
            </p:nvSpPr>
            <p:spPr bwMode="auto">
              <a:xfrm>
                <a:off x="2346" y="3366"/>
                <a:ext cx="10" cy="5"/>
              </a:xfrm>
              <a:custGeom>
                <a:avLst/>
                <a:gdLst>
                  <a:gd name="T0" fmla="*/ 94458 w 4"/>
                  <a:gd name="T1" fmla="*/ 25595 h 2"/>
                  <a:gd name="T2" fmla="*/ 0 w 4"/>
                  <a:gd name="T3" fmla="*/ 45625 h 2"/>
                  <a:gd name="T4" fmla="*/ 25595 w 4"/>
                  <a:gd name="T5" fmla="*/ 25595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1" name="Freeform 171"/>
              <p:cNvSpPr>
                <a:spLocks/>
              </p:cNvSpPr>
              <p:nvPr/>
            </p:nvSpPr>
            <p:spPr bwMode="auto">
              <a:xfrm>
                <a:off x="2321" y="3369"/>
                <a:ext cx="8" cy="5"/>
              </a:xfrm>
              <a:custGeom>
                <a:avLst/>
                <a:gdLst>
                  <a:gd name="T0" fmla="*/ 53555 w 3"/>
                  <a:gd name="T1" fmla="*/ 0 h 2"/>
                  <a:gd name="T2" fmla="*/ 142813 w 3"/>
                  <a:gd name="T3" fmla="*/ 45625 h 2"/>
                  <a:gd name="T4" fmla="*/ 0 w 3"/>
                  <a:gd name="T5" fmla="*/ 45625 h 2"/>
                  <a:gd name="T6" fmla="*/ 53555 w 3"/>
                  <a:gd name="T7" fmla="*/ 25595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2" name="Freeform 172"/>
              <p:cNvSpPr>
                <a:spLocks/>
              </p:cNvSpPr>
              <p:nvPr/>
            </p:nvSpPr>
            <p:spPr bwMode="auto">
              <a:xfrm>
                <a:off x="2304" y="336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0 w 2"/>
                  <a:gd name="T3" fmla="*/ 45625 h 2"/>
                  <a:gd name="T4" fmla="*/ 45625 w 2"/>
                  <a:gd name="T5" fmla="*/ 25595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3" name="Freeform 173"/>
              <p:cNvSpPr>
                <a:spLocks/>
              </p:cNvSpPr>
              <p:nvPr/>
            </p:nvSpPr>
            <p:spPr bwMode="auto">
              <a:xfrm>
                <a:off x="2444" y="3353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4" name="Freeform 174"/>
              <p:cNvSpPr>
                <a:spLocks/>
              </p:cNvSpPr>
              <p:nvPr/>
            </p:nvSpPr>
            <p:spPr bwMode="auto">
              <a:xfrm>
                <a:off x="2476" y="3361"/>
                <a:ext cx="8" cy="5"/>
              </a:xfrm>
              <a:custGeom>
                <a:avLst/>
                <a:gdLst>
                  <a:gd name="T0" fmla="*/ 89144 w 3"/>
                  <a:gd name="T1" fmla="*/ 0 h 2"/>
                  <a:gd name="T2" fmla="*/ 0 w 3"/>
                  <a:gd name="T3" fmla="*/ 45625 h 2"/>
                  <a:gd name="T4" fmla="*/ 142813 w 3"/>
                  <a:gd name="T5" fmla="*/ 25595 h 2"/>
                  <a:gd name="T6" fmla="*/ 89144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1" y="0"/>
                      <a:pt x="2" y="0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5" name="Freeform 175"/>
              <p:cNvSpPr>
                <a:spLocks/>
              </p:cNvSpPr>
              <p:nvPr/>
            </p:nvSpPr>
            <p:spPr bwMode="auto">
              <a:xfrm>
                <a:off x="2596" y="3366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0 w 1"/>
                  <a:gd name="T3" fmla="*/ 177147 h 1"/>
                  <a:gd name="T4" fmla="*/ 177147 w 1"/>
                  <a:gd name="T5" fmla="*/ 177147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9A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6" name="Freeform 176"/>
              <p:cNvSpPr>
                <a:spLocks/>
              </p:cNvSpPr>
              <p:nvPr/>
            </p:nvSpPr>
            <p:spPr bwMode="auto">
              <a:xfrm>
                <a:off x="2581" y="339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0 w 2"/>
                  <a:gd name="T3" fmla="*/ 0 h 2"/>
                  <a:gd name="T4" fmla="*/ 0 w 2"/>
                  <a:gd name="T5" fmla="*/ 45625 h 2"/>
                  <a:gd name="T6" fmla="*/ 25595 w 2"/>
                  <a:gd name="T7" fmla="*/ 0 h 2"/>
                  <a:gd name="T8" fmla="*/ 4562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7" name="Freeform 177"/>
              <p:cNvSpPr>
                <a:spLocks/>
              </p:cNvSpPr>
              <p:nvPr/>
            </p:nvSpPr>
            <p:spPr bwMode="auto">
              <a:xfrm>
                <a:off x="2564" y="3433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89144 h 3"/>
                  <a:gd name="T4" fmla="*/ 25595 w 2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3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8" name="Freeform 178"/>
              <p:cNvSpPr>
                <a:spLocks/>
              </p:cNvSpPr>
              <p:nvPr/>
            </p:nvSpPr>
            <p:spPr bwMode="auto">
              <a:xfrm>
                <a:off x="2584" y="3443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0 w 2"/>
                  <a:gd name="T3" fmla="*/ 177147 h 1"/>
                  <a:gd name="T4" fmla="*/ 45625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9" name="Freeform 179"/>
              <p:cNvSpPr>
                <a:spLocks/>
              </p:cNvSpPr>
              <p:nvPr/>
            </p:nvSpPr>
            <p:spPr bwMode="auto">
              <a:xfrm>
                <a:off x="2564" y="3465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0 w 3"/>
                  <a:gd name="T3" fmla="*/ 94458 h 4"/>
                  <a:gd name="T4" fmla="*/ 32433 w 3"/>
                  <a:gd name="T5" fmla="*/ 25595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2" y="4"/>
                      <a:pt x="3" y="3"/>
                      <a:pt x="3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0" name="Freeform 180"/>
              <p:cNvSpPr>
                <a:spLocks/>
              </p:cNvSpPr>
              <p:nvPr/>
            </p:nvSpPr>
            <p:spPr bwMode="auto">
              <a:xfrm>
                <a:off x="2581" y="3491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0 w 2"/>
                  <a:gd name="T3" fmla="*/ 354294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1"/>
                      <a:pt x="0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1" name="Freeform 181"/>
              <p:cNvSpPr>
                <a:spLocks/>
              </p:cNvSpPr>
              <p:nvPr/>
            </p:nvSpPr>
            <p:spPr bwMode="auto">
              <a:xfrm>
                <a:off x="2554" y="3510"/>
                <a:ext cx="5" cy="6"/>
              </a:xfrm>
              <a:custGeom>
                <a:avLst/>
                <a:gdLst>
                  <a:gd name="T0" fmla="*/ 45625 w 2"/>
                  <a:gd name="T1" fmla="*/ 0 h 2"/>
                  <a:gd name="T2" fmla="*/ 0 w 2"/>
                  <a:gd name="T3" fmla="*/ 354294 h 2"/>
                  <a:gd name="T4" fmla="*/ 45625 w 2"/>
                  <a:gd name="T5" fmla="*/ 177147 h 2"/>
                  <a:gd name="T6" fmla="*/ 45625 w 2"/>
                  <a:gd name="T7" fmla="*/ 1771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2" name="Freeform 182"/>
              <p:cNvSpPr>
                <a:spLocks/>
              </p:cNvSpPr>
              <p:nvPr/>
            </p:nvSpPr>
            <p:spPr bwMode="auto">
              <a:xfrm>
                <a:off x="2456" y="3425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45625 h 2"/>
                  <a:gd name="T4" fmla="*/ 177147 w 1"/>
                  <a:gd name="T5" fmla="*/ 25595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0" y="1"/>
                      <a:pt x="1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3" name="Freeform 183"/>
              <p:cNvSpPr>
                <a:spLocks/>
              </p:cNvSpPr>
              <p:nvPr/>
            </p:nvSpPr>
            <p:spPr bwMode="auto">
              <a:xfrm>
                <a:off x="2469" y="3409"/>
                <a:ext cx="5" cy="5"/>
              </a:xfrm>
              <a:custGeom>
                <a:avLst/>
                <a:gdLst>
                  <a:gd name="T0" fmla="*/ 45625 w 2"/>
                  <a:gd name="T1" fmla="*/ 0 h 2"/>
                  <a:gd name="T2" fmla="*/ 0 w 2"/>
                  <a:gd name="T3" fmla="*/ 25595 h 2"/>
                  <a:gd name="T4" fmla="*/ 45625 w 2"/>
                  <a:gd name="T5" fmla="*/ 25595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1"/>
                      <a:pt x="2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4" name="Freeform 184"/>
              <p:cNvSpPr>
                <a:spLocks/>
              </p:cNvSpPr>
              <p:nvPr/>
            </p:nvSpPr>
            <p:spPr bwMode="auto">
              <a:xfrm>
                <a:off x="2506" y="3395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142813 w 3"/>
                  <a:gd name="T3" fmla="*/ 142813 h 3"/>
                  <a:gd name="T4" fmla="*/ 0 w 3"/>
                  <a:gd name="T5" fmla="*/ 89144 h 3"/>
                  <a:gd name="T6" fmla="*/ 53555 w 3"/>
                  <a:gd name="T7" fmla="*/ 5355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2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5" name="Freeform 185"/>
              <p:cNvSpPr>
                <a:spLocks/>
              </p:cNvSpPr>
              <p:nvPr/>
            </p:nvSpPr>
            <p:spPr bwMode="auto">
              <a:xfrm>
                <a:off x="2486" y="3427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0 w 1"/>
                  <a:gd name="T3" fmla="*/ 177147 h 1"/>
                  <a:gd name="T4" fmla="*/ 177147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6" name="Freeform 186"/>
              <p:cNvSpPr>
                <a:spLocks/>
              </p:cNvSpPr>
              <p:nvPr/>
            </p:nvSpPr>
            <p:spPr bwMode="auto">
              <a:xfrm>
                <a:off x="2479" y="3462"/>
                <a:ext cx="7" cy="5"/>
              </a:xfrm>
              <a:custGeom>
                <a:avLst/>
                <a:gdLst>
                  <a:gd name="T0" fmla="*/ 24544 w 3"/>
                  <a:gd name="T1" fmla="*/ 0 h 2"/>
                  <a:gd name="T2" fmla="*/ 0 w 3"/>
                  <a:gd name="T3" fmla="*/ 45625 h 2"/>
                  <a:gd name="T4" fmla="*/ 24544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2"/>
                      <a:pt x="3" y="1"/>
                      <a:pt x="2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7" name="Freeform 187"/>
              <p:cNvSpPr>
                <a:spLocks/>
              </p:cNvSpPr>
              <p:nvPr/>
            </p:nvSpPr>
            <p:spPr bwMode="auto">
              <a:xfrm>
                <a:off x="2476" y="3475"/>
                <a:ext cx="8" cy="8"/>
              </a:xfrm>
              <a:custGeom>
                <a:avLst/>
                <a:gdLst>
                  <a:gd name="T0" fmla="*/ 53555 w 3"/>
                  <a:gd name="T1" fmla="*/ 53555 h 3"/>
                  <a:gd name="T2" fmla="*/ 142813 w 3"/>
                  <a:gd name="T3" fmla="*/ 89144 h 3"/>
                  <a:gd name="T4" fmla="*/ 53555 w 3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1" y="1"/>
                    </a:moveTo>
                    <a:cubicBezTo>
                      <a:pt x="0" y="3"/>
                      <a:pt x="2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8" name="Freeform 188"/>
              <p:cNvSpPr>
                <a:spLocks/>
              </p:cNvSpPr>
              <p:nvPr/>
            </p:nvSpPr>
            <p:spPr bwMode="auto">
              <a:xfrm>
                <a:off x="2499" y="3462"/>
                <a:ext cx="7" cy="5"/>
              </a:xfrm>
              <a:custGeom>
                <a:avLst/>
                <a:gdLst>
                  <a:gd name="T0" fmla="*/ 10519 w 3"/>
                  <a:gd name="T1" fmla="*/ 0 h 2"/>
                  <a:gd name="T2" fmla="*/ 10519 w 3"/>
                  <a:gd name="T3" fmla="*/ 45625 h 2"/>
                  <a:gd name="T4" fmla="*/ 0 w 3"/>
                  <a:gd name="T5" fmla="*/ 25595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3" y="2"/>
                      <a:pt x="2" y="0"/>
                      <a:pt x="0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9" name="Freeform 189"/>
              <p:cNvSpPr>
                <a:spLocks/>
              </p:cNvSpPr>
              <p:nvPr/>
            </p:nvSpPr>
            <p:spPr bwMode="auto">
              <a:xfrm>
                <a:off x="2471" y="3505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0 w 2"/>
                  <a:gd name="T3" fmla="*/ 142813 h 3"/>
                  <a:gd name="T4" fmla="*/ 45625 w 2"/>
                  <a:gd name="T5" fmla="*/ 0 h 3"/>
                  <a:gd name="T6" fmla="*/ 25595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0" name="Freeform 190"/>
              <p:cNvSpPr>
                <a:spLocks/>
              </p:cNvSpPr>
              <p:nvPr/>
            </p:nvSpPr>
            <p:spPr bwMode="auto">
              <a:xfrm>
                <a:off x="2439" y="3494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0 w 4"/>
                  <a:gd name="T3" fmla="*/ 89144 h 3"/>
                  <a:gd name="T4" fmla="*/ 45625 w 4"/>
                  <a:gd name="T5" fmla="*/ 53555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3"/>
                      <a:pt x="4" y="2"/>
                      <a:pt x="2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1" name="Freeform 191"/>
              <p:cNvSpPr>
                <a:spLocks/>
              </p:cNvSpPr>
              <p:nvPr/>
            </p:nvSpPr>
            <p:spPr bwMode="auto">
              <a:xfrm>
                <a:off x="2436" y="348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048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2" name="Freeform 192"/>
              <p:cNvSpPr>
                <a:spLocks/>
              </p:cNvSpPr>
              <p:nvPr/>
            </p:nvSpPr>
            <p:spPr bwMode="auto">
              <a:xfrm>
                <a:off x="2436" y="3451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0 w 2"/>
                  <a:gd name="T3" fmla="*/ 89144 h 3"/>
                  <a:gd name="T4" fmla="*/ 45625 w 2"/>
                  <a:gd name="T5" fmla="*/ 89144 h 3"/>
                  <a:gd name="T6" fmla="*/ 25595 w 2"/>
                  <a:gd name="T7" fmla="*/ 5355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3" name="Freeform 193"/>
              <p:cNvSpPr>
                <a:spLocks/>
              </p:cNvSpPr>
              <p:nvPr/>
            </p:nvSpPr>
            <p:spPr bwMode="auto">
              <a:xfrm>
                <a:off x="2369" y="3419"/>
                <a:ext cx="7" cy="11"/>
              </a:xfrm>
              <a:custGeom>
                <a:avLst/>
                <a:gdLst>
                  <a:gd name="T0" fmla="*/ 10519 w 3"/>
                  <a:gd name="T1" fmla="*/ 71437 h 4"/>
                  <a:gd name="T2" fmla="*/ 0 w 3"/>
                  <a:gd name="T3" fmla="*/ 144059 h 4"/>
                  <a:gd name="T4" fmla="*/ 24544 w 3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1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4"/>
                      <a:pt x="3" y="2"/>
                      <a:pt x="2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4" name="Freeform 194"/>
              <p:cNvSpPr>
                <a:spLocks/>
              </p:cNvSpPr>
              <p:nvPr/>
            </p:nvSpPr>
            <p:spPr bwMode="auto">
              <a:xfrm>
                <a:off x="2391" y="3393"/>
                <a:ext cx="8" cy="2"/>
              </a:xfrm>
              <a:custGeom>
                <a:avLst/>
                <a:gdLst>
                  <a:gd name="T0" fmla="*/ 142813 w 3"/>
                  <a:gd name="T1" fmla="*/ 2048 h 1"/>
                  <a:gd name="T2" fmla="*/ 0 w 3"/>
                  <a:gd name="T3" fmla="*/ 2048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5" name="Freeform 195"/>
              <p:cNvSpPr>
                <a:spLocks/>
              </p:cNvSpPr>
              <p:nvPr/>
            </p:nvSpPr>
            <p:spPr bwMode="auto">
              <a:xfrm>
                <a:off x="2391" y="3414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0 w 3"/>
                  <a:gd name="T3" fmla="*/ 142813 h 3"/>
                  <a:gd name="T4" fmla="*/ 142813 w 3"/>
                  <a:gd name="T5" fmla="*/ 89144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1"/>
                      <a:pt x="3" y="2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6" name="Freeform 196"/>
              <p:cNvSpPr>
                <a:spLocks/>
              </p:cNvSpPr>
              <p:nvPr/>
            </p:nvSpPr>
            <p:spPr bwMode="auto">
              <a:xfrm>
                <a:off x="2374" y="3451"/>
                <a:ext cx="7" cy="8"/>
              </a:xfrm>
              <a:custGeom>
                <a:avLst/>
                <a:gdLst>
                  <a:gd name="T0" fmla="*/ 32433 w 3"/>
                  <a:gd name="T1" fmla="*/ 0 h 3"/>
                  <a:gd name="T2" fmla="*/ 0 w 3"/>
                  <a:gd name="T3" fmla="*/ 142813 h 3"/>
                  <a:gd name="T4" fmla="*/ 24544 w 3"/>
                  <a:gd name="T5" fmla="*/ 14281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3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7" name="Freeform 197"/>
              <p:cNvSpPr>
                <a:spLocks/>
              </p:cNvSpPr>
              <p:nvPr/>
            </p:nvSpPr>
            <p:spPr bwMode="auto">
              <a:xfrm>
                <a:off x="2354" y="346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0 w 3"/>
                  <a:gd name="T3" fmla="*/ 142813 h 3"/>
                  <a:gd name="T4" fmla="*/ 32433 w 3"/>
                  <a:gd name="T5" fmla="*/ 89144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2"/>
                      <a:pt x="2" y="2"/>
                      <a:pt x="3" y="2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8" name="Freeform 198"/>
              <p:cNvSpPr>
                <a:spLocks/>
              </p:cNvSpPr>
              <p:nvPr/>
            </p:nvSpPr>
            <p:spPr bwMode="auto">
              <a:xfrm>
                <a:off x="2369" y="3486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177147 h 1"/>
                  <a:gd name="T4" fmla="*/ 25595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9" name="Freeform 199"/>
              <p:cNvSpPr>
                <a:spLocks/>
              </p:cNvSpPr>
              <p:nvPr/>
            </p:nvSpPr>
            <p:spPr bwMode="auto">
              <a:xfrm>
                <a:off x="2384" y="3467"/>
                <a:ext cx="2" cy="6"/>
              </a:xfrm>
              <a:custGeom>
                <a:avLst/>
                <a:gdLst>
                  <a:gd name="T0" fmla="*/ 0 w 1"/>
                  <a:gd name="T1" fmla="*/ 177147 h 2"/>
                  <a:gd name="T2" fmla="*/ 2048 w 1"/>
                  <a:gd name="T3" fmla="*/ 354294 h 2"/>
                  <a:gd name="T4" fmla="*/ 2048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0" name="Freeform 200"/>
              <p:cNvSpPr>
                <a:spLocks/>
              </p:cNvSpPr>
              <p:nvPr/>
            </p:nvSpPr>
            <p:spPr bwMode="auto">
              <a:xfrm>
                <a:off x="2381" y="3478"/>
                <a:ext cx="8" cy="5"/>
              </a:xfrm>
              <a:custGeom>
                <a:avLst/>
                <a:gdLst>
                  <a:gd name="T0" fmla="*/ 142813 w 3"/>
                  <a:gd name="T1" fmla="*/ 0 h 2"/>
                  <a:gd name="T2" fmla="*/ 0 w 3"/>
                  <a:gd name="T3" fmla="*/ 45625 h 2"/>
                  <a:gd name="T4" fmla="*/ 142813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3" y="1"/>
                      <a:pt x="3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1" name="Freeform 201"/>
              <p:cNvSpPr>
                <a:spLocks/>
              </p:cNvSpPr>
              <p:nvPr/>
            </p:nvSpPr>
            <p:spPr bwMode="auto">
              <a:xfrm>
                <a:off x="2401" y="349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45625 h 2"/>
                  <a:gd name="T4" fmla="*/ 45625 w 2"/>
                  <a:gd name="T5" fmla="*/ 0 h 2"/>
                  <a:gd name="T6" fmla="*/ 45625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2" name="Freeform 202"/>
              <p:cNvSpPr>
                <a:spLocks/>
              </p:cNvSpPr>
              <p:nvPr/>
            </p:nvSpPr>
            <p:spPr bwMode="auto">
              <a:xfrm>
                <a:off x="2411" y="349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77147 h 1"/>
                  <a:gd name="T4" fmla="*/ 45625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3" name="Freeform 203"/>
              <p:cNvSpPr>
                <a:spLocks/>
              </p:cNvSpPr>
              <p:nvPr/>
            </p:nvSpPr>
            <p:spPr bwMode="auto">
              <a:xfrm>
                <a:off x="2404" y="3526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94458 w 4"/>
                  <a:gd name="T3" fmla="*/ 0 h 1"/>
                  <a:gd name="T4" fmla="*/ 63988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2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4" name="Freeform 204"/>
              <p:cNvSpPr>
                <a:spLocks/>
              </p:cNvSpPr>
              <p:nvPr/>
            </p:nvSpPr>
            <p:spPr bwMode="auto">
              <a:xfrm>
                <a:off x="2299" y="345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0 w 2"/>
                  <a:gd name="T3" fmla="*/ 354294 h 2"/>
                  <a:gd name="T4" fmla="*/ 45625 w 2"/>
                  <a:gd name="T5" fmla="*/ 177147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</a:path>
                </a:pathLst>
              </a:custGeom>
              <a:solidFill>
                <a:srgbClr val="C6B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746" name="Freeform 205"/>
            <p:cNvSpPr>
              <a:spLocks/>
            </p:cNvSpPr>
            <p:nvPr/>
          </p:nvSpPr>
          <p:spPr bwMode="auto">
            <a:xfrm>
              <a:off x="2316" y="3470"/>
              <a:ext cx="13" cy="8"/>
            </a:xfrm>
            <a:custGeom>
              <a:avLst/>
              <a:gdLst>
                <a:gd name="T0" fmla="*/ 0 w 5"/>
                <a:gd name="T1" fmla="*/ 0 h 3"/>
                <a:gd name="T2" fmla="*/ 44184 w 5"/>
                <a:gd name="T3" fmla="*/ 142813 h 3"/>
                <a:gd name="T4" fmla="*/ 0 60000 65536"/>
                <a:gd name="T5" fmla="*/ 0 60000 65536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3">
                  <a:moveTo>
                    <a:pt x="0" y="0"/>
                  </a:moveTo>
                  <a:cubicBezTo>
                    <a:pt x="2" y="0"/>
                    <a:pt x="5" y="1"/>
                    <a:pt x="1" y="3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47" name="Freeform 206"/>
            <p:cNvSpPr>
              <a:spLocks/>
            </p:cNvSpPr>
            <p:nvPr/>
          </p:nvSpPr>
          <p:spPr bwMode="auto">
            <a:xfrm>
              <a:off x="2324" y="3481"/>
              <a:ext cx="2" cy="5"/>
            </a:xfrm>
            <a:custGeom>
              <a:avLst/>
              <a:gdLst>
                <a:gd name="T0" fmla="*/ 2048 w 1"/>
                <a:gd name="T1" fmla="*/ 0 h 2"/>
                <a:gd name="T2" fmla="*/ 0 w 1"/>
                <a:gd name="T3" fmla="*/ 45625 h 2"/>
                <a:gd name="T4" fmla="*/ 2048 w 1"/>
                <a:gd name="T5" fmla="*/ 45625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48" name="Freeform 207"/>
            <p:cNvSpPr>
              <a:spLocks/>
            </p:cNvSpPr>
            <p:nvPr/>
          </p:nvSpPr>
          <p:spPr bwMode="auto">
            <a:xfrm>
              <a:off x="2311" y="3406"/>
              <a:ext cx="5" cy="3"/>
            </a:xfrm>
            <a:custGeom>
              <a:avLst/>
              <a:gdLst>
                <a:gd name="T0" fmla="*/ 45625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49" name="Freeform 208"/>
            <p:cNvSpPr>
              <a:spLocks/>
            </p:cNvSpPr>
            <p:nvPr/>
          </p:nvSpPr>
          <p:spPr bwMode="auto">
            <a:xfrm>
              <a:off x="2314" y="3414"/>
              <a:ext cx="2" cy="8"/>
            </a:xfrm>
            <a:custGeom>
              <a:avLst/>
              <a:gdLst>
                <a:gd name="T0" fmla="*/ 2048 w 1"/>
                <a:gd name="T1" fmla="*/ 0 h 3"/>
                <a:gd name="T2" fmla="*/ 0 w 1"/>
                <a:gd name="T3" fmla="*/ 142813 h 3"/>
                <a:gd name="T4" fmla="*/ 0 60000 65536"/>
                <a:gd name="T5" fmla="*/ 0 60000 65536"/>
                <a:gd name="T6" fmla="*/ 0 w 1"/>
                <a:gd name="T7" fmla="*/ 0 h 3"/>
                <a:gd name="T8" fmla="*/ 1 w 1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0" name="Freeform 209"/>
            <p:cNvSpPr>
              <a:spLocks/>
            </p:cNvSpPr>
            <p:nvPr/>
          </p:nvSpPr>
          <p:spPr bwMode="auto">
            <a:xfrm>
              <a:off x="2274" y="3438"/>
              <a:ext cx="7" cy="8"/>
            </a:xfrm>
            <a:custGeom>
              <a:avLst/>
              <a:gdLst>
                <a:gd name="T0" fmla="*/ 32433 w 3"/>
                <a:gd name="T1" fmla="*/ 0 h 3"/>
                <a:gd name="T2" fmla="*/ 32433 w 3"/>
                <a:gd name="T3" fmla="*/ 142813 h 3"/>
                <a:gd name="T4" fmla="*/ 32433 w 3"/>
                <a:gd name="T5" fmla="*/ 53555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1" name="Freeform 210"/>
            <p:cNvSpPr>
              <a:spLocks/>
            </p:cNvSpPr>
            <p:nvPr/>
          </p:nvSpPr>
          <p:spPr bwMode="auto">
            <a:xfrm>
              <a:off x="2266" y="3497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0 w 2"/>
                <a:gd name="T3" fmla="*/ 45625 h 2"/>
                <a:gd name="T4" fmla="*/ 25595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2" name="Freeform 211"/>
            <p:cNvSpPr>
              <a:spLocks/>
            </p:cNvSpPr>
            <p:nvPr/>
          </p:nvSpPr>
          <p:spPr bwMode="auto">
            <a:xfrm>
              <a:off x="2301" y="3516"/>
              <a:ext cx="5" cy="5"/>
            </a:xfrm>
            <a:custGeom>
              <a:avLst/>
              <a:gdLst>
                <a:gd name="T0" fmla="*/ 0 w 2"/>
                <a:gd name="T1" fmla="*/ 25595 h 2"/>
                <a:gd name="T2" fmla="*/ 0 w 2"/>
                <a:gd name="T3" fmla="*/ 45625 h 2"/>
                <a:gd name="T4" fmla="*/ 45625 w 2"/>
                <a:gd name="T5" fmla="*/ 0 h 2"/>
                <a:gd name="T6" fmla="*/ 25595 w 2"/>
                <a:gd name="T7" fmla="*/ 25595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3" name="Freeform 212"/>
            <p:cNvSpPr>
              <a:spLocks/>
            </p:cNvSpPr>
            <p:nvPr/>
          </p:nvSpPr>
          <p:spPr bwMode="auto">
            <a:xfrm>
              <a:off x="2329" y="3518"/>
              <a:ext cx="5" cy="3"/>
            </a:xfrm>
            <a:custGeom>
              <a:avLst/>
              <a:gdLst>
                <a:gd name="T0" fmla="*/ 45625 w 2"/>
                <a:gd name="T1" fmla="*/ 177147 h 1"/>
                <a:gd name="T2" fmla="*/ 0 w 2"/>
                <a:gd name="T3" fmla="*/ 177147 h 1"/>
                <a:gd name="T4" fmla="*/ 25595 w 2"/>
                <a:gd name="T5" fmla="*/ 0 h 1"/>
                <a:gd name="T6" fmla="*/ 25595 w 2"/>
                <a:gd name="T7" fmla="*/ 1771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1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4" name="Freeform 213"/>
            <p:cNvSpPr>
              <a:spLocks/>
            </p:cNvSpPr>
            <p:nvPr/>
          </p:nvSpPr>
          <p:spPr bwMode="auto">
            <a:xfrm>
              <a:off x="2339" y="3427"/>
              <a:ext cx="2" cy="6"/>
            </a:xfrm>
            <a:custGeom>
              <a:avLst/>
              <a:gdLst>
                <a:gd name="T0" fmla="*/ 0 w 1"/>
                <a:gd name="T1" fmla="*/ 0 h 2"/>
                <a:gd name="T2" fmla="*/ 2048 w 1"/>
                <a:gd name="T3" fmla="*/ 354294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5" name="Freeform 214"/>
            <p:cNvSpPr>
              <a:spLocks/>
            </p:cNvSpPr>
            <p:nvPr/>
          </p:nvSpPr>
          <p:spPr bwMode="auto">
            <a:xfrm>
              <a:off x="2346" y="3393"/>
              <a:ext cx="5" cy="8"/>
            </a:xfrm>
            <a:custGeom>
              <a:avLst/>
              <a:gdLst>
                <a:gd name="T0" fmla="*/ 25595 w 2"/>
                <a:gd name="T1" fmla="*/ 53555 h 3"/>
                <a:gd name="T2" fmla="*/ 25595 w 2"/>
                <a:gd name="T3" fmla="*/ 142813 h 3"/>
                <a:gd name="T4" fmla="*/ 45625 w 2"/>
                <a:gd name="T5" fmla="*/ 53555 h 3"/>
                <a:gd name="T6" fmla="*/ 25595 w 2"/>
                <a:gd name="T7" fmla="*/ 53555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1" y="1"/>
                  </a:moveTo>
                  <a:cubicBezTo>
                    <a:pt x="1" y="2"/>
                    <a:pt x="0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6" name="Freeform 215"/>
            <p:cNvSpPr>
              <a:spLocks/>
            </p:cNvSpPr>
            <p:nvPr/>
          </p:nvSpPr>
          <p:spPr bwMode="auto">
            <a:xfrm>
              <a:off x="2374" y="3390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0 w 2"/>
                <a:gd name="T3" fmla="*/ 45625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2" y="0"/>
                    <a:pt x="0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7" name="Freeform 216"/>
            <p:cNvSpPr>
              <a:spLocks/>
            </p:cNvSpPr>
            <p:nvPr/>
          </p:nvSpPr>
          <p:spPr bwMode="auto">
            <a:xfrm>
              <a:off x="2416" y="3406"/>
              <a:ext cx="5" cy="3"/>
            </a:xfrm>
            <a:custGeom>
              <a:avLst/>
              <a:gdLst>
                <a:gd name="T0" fmla="*/ 25595 w 2"/>
                <a:gd name="T1" fmla="*/ 0 h 1"/>
                <a:gd name="T2" fmla="*/ 0 w 2"/>
                <a:gd name="T3" fmla="*/ 177147 h 1"/>
                <a:gd name="T4" fmla="*/ 45625 w 2"/>
                <a:gd name="T5" fmla="*/ 177147 h 1"/>
                <a:gd name="T6" fmla="*/ 25595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8" name="Freeform 217"/>
            <p:cNvSpPr>
              <a:spLocks/>
            </p:cNvSpPr>
            <p:nvPr/>
          </p:nvSpPr>
          <p:spPr bwMode="auto">
            <a:xfrm>
              <a:off x="2409" y="3435"/>
              <a:ext cx="2" cy="6"/>
            </a:xfrm>
            <a:custGeom>
              <a:avLst/>
              <a:gdLst>
                <a:gd name="T0" fmla="*/ 2048 w 1"/>
                <a:gd name="T1" fmla="*/ 0 h 2"/>
                <a:gd name="T2" fmla="*/ 0 w 1"/>
                <a:gd name="T3" fmla="*/ 354294 h 2"/>
                <a:gd name="T4" fmla="*/ 2048 w 1"/>
                <a:gd name="T5" fmla="*/ 177147 h 2"/>
                <a:gd name="T6" fmla="*/ 2048 w 1"/>
                <a:gd name="T7" fmla="*/ 1771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59" name="Freeform 218"/>
            <p:cNvSpPr>
              <a:spLocks/>
            </p:cNvSpPr>
            <p:nvPr/>
          </p:nvSpPr>
          <p:spPr bwMode="auto">
            <a:xfrm>
              <a:off x="2469" y="3443"/>
              <a:ext cx="2" cy="3"/>
            </a:xfrm>
            <a:custGeom>
              <a:avLst/>
              <a:gdLst>
                <a:gd name="T0" fmla="*/ 2048 w 1"/>
                <a:gd name="T1" fmla="*/ 0 h 1"/>
                <a:gd name="T2" fmla="*/ 0 w 1"/>
                <a:gd name="T3" fmla="*/ 177147 h 1"/>
                <a:gd name="T4" fmla="*/ 2048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0" name="Freeform 219"/>
            <p:cNvSpPr>
              <a:spLocks/>
            </p:cNvSpPr>
            <p:nvPr/>
          </p:nvSpPr>
          <p:spPr bwMode="auto">
            <a:xfrm>
              <a:off x="2489" y="3526"/>
              <a:ext cx="5" cy="6"/>
            </a:xfrm>
            <a:custGeom>
              <a:avLst/>
              <a:gdLst>
                <a:gd name="T0" fmla="*/ 25595 w 2"/>
                <a:gd name="T1" fmla="*/ 177147 h 2"/>
                <a:gd name="T2" fmla="*/ 0 w 2"/>
                <a:gd name="T3" fmla="*/ 177147 h 2"/>
                <a:gd name="T4" fmla="*/ 45625 w 2"/>
                <a:gd name="T5" fmla="*/ 177147 h 2"/>
                <a:gd name="T6" fmla="*/ 25595 w 2"/>
                <a:gd name="T7" fmla="*/ 1771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1" name="Freeform 220"/>
            <p:cNvSpPr>
              <a:spLocks/>
            </p:cNvSpPr>
            <p:nvPr/>
          </p:nvSpPr>
          <p:spPr bwMode="auto">
            <a:xfrm>
              <a:off x="2539" y="3467"/>
              <a:ext cx="5" cy="6"/>
            </a:xfrm>
            <a:custGeom>
              <a:avLst/>
              <a:gdLst>
                <a:gd name="T0" fmla="*/ 25595 w 2"/>
                <a:gd name="T1" fmla="*/ 0 h 2"/>
                <a:gd name="T2" fmla="*/ 0 w 2"/>
                <a:gd name="T3" fmla="*/ 177147 h 2"/>
                <a:gd name="T4" fmla="*/ 25595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2" y="1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2" name="Freeform 221"/>
            <p:cNvSpPr>
              <a:spLocks/>
            </p:cNvSpPr>
            <p:nvPr/>
          </p:nvSpPr>
          <p:spPr bwMode="auto">
            <a:xfrm>
              <a:off x="2534" y="3422"/>
              <a:ext cx="5" cy="8"/>
            </a:xfrm>
            <a:custGeom>
              <a:avLst/>
              <a:gdLst>
                <a:gd name="T0" fmla="*/ 45625 w 2"/>
                <a:gd name="T1" fmla="*/ 0 h 3"/>
                <a:gd name="T2" fmla="*/ 0 w 2"/>
                <a:gd name="T3" fmla="*/ 142813 h 3"/>
                <a:gd name="T4" fmla="*/ 25595 w 2"/>
                <a:gd name="T5" fmla="*/ 53555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2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2" y="3"/>
                    <a:pt x="2" y="1"/>
                    <a:pt x="1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3" name="Freeform 222"/>
            <p:cNvSpPr>
              <a:spLocks/>
            </p:cNvSpPr>
            <p:nvPr/>
          </p:nvSpPr>
          <p:spPr bwMode="auto">
            <a:xfrm>
              <a:off x="2294" y="3398"/>
              <a:ext cx="5" cy="3"/>
            </a:xfrm>
            <a:custGeom>
              <a:avLst/>
              <a:gdLst>
                <a:gd name="T0" fmla="*/ 25595 w 2"/>
                <a:gd name="T1" fmla="*/ 0 h 1"/>
                <a:gd name="T2" fmla="*/ 25595 w 2"/>
                <a:gd name="T3" fmla="*/ 177147 h 1"/>
                <a:gd name="T4" fmla="*/ 25595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4" name="Freeform 223"/>
            <p:cNvSpPr>
              <a:spLocks/>
            </p:cNvSpPr>
            <p:nvPr/>
          </p:nvSpPr>
          <p:spPr bwMode="auto">
            <a:xfrm>
              <a:off x="2286" y="3494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0 w 2"/>
                <a:gd name="T3" fmla="*/ 45625 h 2"/>
                <a:gd name="T4" fmla="*/ 25595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5" name="Freeform 224"/>
            <p:cNvSpPr>
              <a:spLocks/>
            </p:cNvSpPr>
            <p:nvPr/>
          </p:nvSpPr>
          <p:spPr bwMode="auto">
            <a:xfrm>
              <a:off x="2361" y="3516"/>
              <a:ext cx="5" cy="2"/>
            </a:xfrm>
            <a:custGeom>
              <a:avLst/>
              <a:gdLst>
                <a:gd name="T0" fmla="*/ 0 w 2"/>
                <a:gd name="T1" fmla="*/ 0 h 1"/>
                <a:gd name="T2" fmla="*/ 25595 w 2"/>
                <a:gd name="T3" fmla="*/ 2048 h 1"/>
                <a:gd name="T4" fmla="*/ 25595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6" name="Freeform 225"/>
            <p:cNvSpPr>
              <a:spLocks/>
            </p:cNvSpPr>
            <p:nvPr/>
          </p:nvSpPr>
          <p:spPr bwMode="auto">
            <a:xfrm>
              <a:off x="2409" y="3467"/>
              <a:ext cx="2" cy="6"/>
            </a:xfrm>
            <a:custGeom>
              <a:avLst/>
              <a:gdLst>
                <a:gd name="T0" fmla="*/ 0 w 1"/>
                <a:gd name="T1" fmla="*/ 177147 h 2"/>
                <a:gd name="T2" fmla="*/ 2048 w 1"/>
                <a:gd name="T3" fmla="*/ 0 h 2"/>
                <a:gd name="T4" fmla="*/ 0 w 1"/>
                <a:gd name="T5" fmla="*/ 354294 h 2"/>
                <a:gd name="T6" fmla="*/ 0 w 1"/>
                <a:gd name="T7" fmla="*/ 1771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7" name="Freeform 226"/>
            <p:cNvSpPr>
              <a:spLocks/>
            </p:cNvSpPr>
            <p:nvPr/>
          </p:nvSpPr>
          <p:spPr bwMode="auto">
            <a:xfrm>
              <a:off x="2381" y="3419"/>
              <a:ext cx="5" cy="6"/>
            </a:xfrm>
            <a:custGeom>
              <a:avLst/>
              <a:gdLst>
                <a:gd name="T0" fmla="*/ 25595 w 2"/>
                <a:gd name="T1" fmla="*/ 177147 h 2"/>
                <a:gd name="T2" fmla="*/ 0 w 2"/>
                <a:gd name="T3" fmla="*/ 354294 h 2"/>
                <a:gd name="T4" fmla="*/ 25595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2" y="1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8" name="Freeform 227"/>
            <p:cNvSpPr>
              <a:spLocks/>
            </p:cNvSpPr>
            <p:nvPr/>
          </p:nvSpPr>
          <p:spPr bwMode="auto">
            <a:xfrm>
              <a:off x="2519" y="3459"/>
              <a:ext cx="7" cy="6"/>
            </a:xfrm>
            <a:custGeom>
              <a:avLst/>
              <a:gdLst>
                <a:gd name="T0" fmla="*/ 24544 w 3"/>
                <a:gd name="T1" fmla="*/ 0 h 2"/>
                <a:gd name="T2" fmla="*/ 0 w 3"/>
                <a:gd name="T3" fmla="*/ 354294 h 2"/>
                <a:gd name="T4" fmla="*/ 32433 w 3"/>
                <a:gd name="T5" fmla="*/ 354294 h 2"/>
                <a:gd name="T6" fmla="*/ 24544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69" name="Freeform 228"/>
            <p:cNvSpPr>
              <a:spLocks/>
            </p:cNvSpPr>
            <p:nvPr/>
          </p:nvSpPr>
          <p:spPr bwMode="auto">
            <a:xfrm>
              <a:off x="2546" y="3481"/>
              <a:ext cx="5" cy="2"/>
            </a:xfrm>
            <a:custGeom>
              <a:avLst/>
              <a:gdLst>
                <a:gd name="T0" fmla="*/ 25595 w 2"/>
                <a:gd name="T1" fmla="*/ 0 h 1"/>
                <a:gd name="T2" fmla="*/ 0 w 2"/>
                <a:gd name="T3" fmla="*/ 2048 h 1"/>
                <a:gd name="T4" fmla="*/ 45625 w 2"/>
                <a:gd name="T5" fmla="*/ 0 h 1"/>
                <a:gd name="T6" fmla="*/ 25595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0" name="Freeform 229"/>
            <p:cNvSpPr>
              <a:spLocks/>
            </p:cNvSpPr>
            <p:nvPr/>
          </p:nvSpPr>
          <p:spPr bwMode="auto">
            <a:xfrm>
              <a:off x="2539" y="3510"/>
              <a:ext cx="5" cy="3"/>
            </a:xfrm>
            <a:custGeom>
              <a:avLst/>
              <a:gdLst>
                <a:gd name="T0" fmla="*/ 0 w 2"/>
                <a:gd name="T1" fmla="*/ 0 h 1"/>
                <a:gd name="T2" fmla="*/ 25595 w 2"/>
                <a:gd name="T3" fmla="*/ 177147 h 1"/>
                <a:gd name="T4" fmla="*/ 25595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1" name="Freeform 230"/>
            <p:cNvSpPr>
              <a:spLocks/>
            </p:cNvSpPr>
            <p:nvPr/>
          </p:nvSpPr>
          <p:spPr bwMode="auto">
            <a:xfrm>
              <a:off x="2579" y="3505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45625 h 2"/>
                <a:gd name="T4" fmla="*/ 45625 w 2"/>
                <a:gd name="T5" fmla="*/ 45625 h 2"/>
                <a:gd name="T6" fmla="*/ 25595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2" name="Freeform 231"/>
            <p:cNvSpPr>
              <a:spLocks/>
            </p:cNvSpPr>
            <p:nvPr/>
          </p:nvSpPr>
          <p:spPr bwMode="auto">
            <a:xfrm>
              <a:off x="2601" y="3411"/>
              <a:ext cx="5" cy="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77147 h 1"/>
                <a:gd name="T4" fmla="*/ 45625 w 2"/>
                <a:gd name="T5" fmla="*/ 177147 h 1"/>
                <a:gd name="T6" fmla="*/ 25595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3" name="Freeform 232"/>
            <p:cNvSpPr>
              <a:spLocks/>
            </p:cNvSpPr>
            <p:nvPr/>
          </p:nvSpPr>
          <p:spPr bwMode="auto">
            <a:xfrm>
              <a:off x="2426" y="3385"/>
              <a:ext cx="5" cy="2"/>
            </a:xfrm>
            <a:custGeom>
              <a:avLst/>
              <a:gdLst>
                <a:gd name="T0" fmla="*/ 25595 w 2"/>
                <a:gd name="T1" fmla="*/ 0 h 1"/>
                <a:gd name="T2" fmla="*/ 0 w 2"/>
                <a:gd name="T3" fmla="*/ 2048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0"/>
                    <a:pt x="0" y="0"/>
                  </a:cubicBezTo>
                </a:path>
              </a:pathLst>
            </a:custGeom>
            <a:solidFill>
              <a:srgbClr val="C6B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4" name="Freeform 233"/>
            <p:cNvSpPr>
              <a:spLocks/>
            </p:cNvSpPr>
            <p:nvPr/>
          </p:nvSpPr>
          <p:spPr bwMode="auto">
            <a:xfrm>
              <a:off x="2486" y="3366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0 w 2"/>
                <a:gd name="T3" fmla="*/ 25595 h 2"/>
                <a:gd name="T4" fmla="*/ 45625 w 2"/>
                <a:gd name="T5" fmla="*/ 25595 h 2"/>
                <a:gd name="T6" fmla="*/ 45625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5" name="Freeform 234"/>
            <p:cNvSpPr>
              <a:spLocks/>
            </p:cNvSpPr>
            <p:nvPr/>
          </p:nvSpPr>
          <p:spPr bwMode="auto">
            <a:xfrm>
              <a:off x="2544" y="3363"/>
              <a:ext cx="2" cy="6"/>
            </a:xfrm>
            <a:custGeom>
              <a:avLst/>
              <a:gdLst>
                <a:gd name="T0" fmla="*/ 0 w 1"/>
                <a:gd name="T1" fmla="*/ 177147 h 2"/>
                <a:gd name="T2" fmla="*/ 2048 w 1"/>
                <a:gd name="T3" fmla="*/ 0 h 2"/>
                <a:gd name="T4" fmla="*/ 2048 w 1"/>
                <a:gd name="T5" fmla="*/ 354294 h 2"/>
                <a:gd name="T6" fmla="*/ 0 w 1"/>
                <a:gd name="T7" fmla="*/ 1771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6" name="Freeform 235"/>
            <p:cNvSpPr>
              <a:spLocks/>
            </p:cNvSpPr>
            <p:nvPr/>
          </p:nvSpPr>
          <p:spPr bwMode="auto">
            <a:xfrm>
              <a:off x="2586" y="3374"/>
              <a:ext cx="5" cy="5"/>
            </a:xfrm>
            <a:custGeom>
              <a:avLst/>
              <a:gdLst>
                <a:gd name="T0" fmla="*/ 0 w 2"/>
                <a:gd name="T1" fmla="*/ 25595 h 2"/>
                <a:gd name="T2" fmla="*/ 25595 w 2"/>
                <a:gd name="T3" fmla="*/ 45625 h 2"/>
                <a:gd name="T4" fmla="*/ 25595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2" y="1"/>
                    <a:pt x="1" y="0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7" name="Freeform 236"/>
            <p:cNvSpPr>
              <a:spLocks/>
            </p:cNvSpPr>
            <p:nvPr/>
          </p:nvSpPr>
          <p:spPr bwMode="auto">
            <a:xfrm>
              <a:off x="2566" y="3366"/>
              <a:ext cx="3" cy="3"/>
            </a:xfrm>
            <a:custGeom>
              <a:avLst/>
              <a:gdLst>
                <a:gd name="T0" fmla="*/ 177147 w 1"/>
                <a:gd name="T1" fmla="*/ 177147 h 1"/>
                <a:gd name="T2" fmla="*/ 0 w 1"/>
                <a:gd name="T3" fmla="*/ 177147 h 1"/>
                <a:gd name="T4" fmla="*/ 177147 w 1"/>
                <a:gd name="T5" fmla="*/ 177147 h 1"/>
                <a:gd name="T6" fmla="*/ 177147 w 1"/>
                <a:gd name="T7" fmla="*/ 1771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8" name="Freeform 237"/>
            <p:cNvSpPr>
              <a:spLocks/>
            </p:cNvSpPr>
            <p:nvPr/>
          </p:nvSpPr>
          <p:spPr bwMode="auto">
            <a:xfrm>
              <a:off x="2491" y="3374"/>
              <a:ext cx="8" cy="8"/>
            </a:xfrm>
            <a:custGeom>
              <a:avLst/>
              <a:gdLst>
                <a:gd name="T0" fmla="*/ 142813 w 3"/>
                <a:gd name="T1" fmla="*/ 89144 h 3"/>
                <a:gd name="T2" fmla="*/ 0 w 3"/>
                <a:gd name="T3" fmla="*/ 142813 h 3"/>
                <a:gd name="T4" fmla="*/ 89144 w 3"/>
                <a:gd name="T5" fmla="*/ 89144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3" y="0"/>
                    <a:pt x="2" y="2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79" name="Freeform 238"/>
            <p:cNvSpPr>
              <a:spLocks/>
            </p:cNvSpPr>
            <p:nvPr/>
          </p:nvSpPr>
          <p:spPr bwMode="auto">
            <a:xfrm>
              <a:off x="2464" y="3379"/>
              <a:ext cx="5" cy="6"/>
            </a:xfrm>
            <a:custGeom>
              <a:avLst/>
              <a:gdLst>
                <a:gd name="T0" fmla="*/ 0 w 2"/>
                <a:gd name="T1" fmla="*/ 177147 h 2"/>
                <a:gd name="T2" fmla="*/ 45625 w 2"/>
                <a:gd name="T3" fmla="*/ 177147 h 2"/>
                <a:gd name="T4" fmla="*/ 0 w 2"/>
                <a:gd name="T5" fmla="*/ 1771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1"/>
                  </a:move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0" name="Freeform 239"/>
            <p:cNvSpPr>
              <a:spLocks/>
            </p:cNvSpPr>
            <p:nvPr/>
          </p:nvSpPr>
          <p:spPr bwMode="auto">
            <a:xfrm>
              <a:off x="2441" y="3366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0 w 2"/>
                <a:gd name="T3" fmla="*/ 45625 h 2"/>
                <a:gd name="T4" fmla="*/ 45625 w 2"/>
                <a:gd name="T5" fmla="*/ 25595 h 2"/>
                <a:gd name="T6" fmla="*/ 0 w 2"/>
                <a:gd name="T7" fmla="*/ 25595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1" name="Freeform 240"/>
            <p:cNvSpPr>
              <a:spLocks/>
            </p:cNvSpPr>
            <p:nvPr/>
          </p:nvSpPr>
          <p:spPr bwMode="auto">
            <a:xfrm>
              <a:off x="2399" y="3363"/>
              <a:ext cx="10" cy="6"/>
            </a:xfrm>
            <a:custGeom>
              <a:avLst/>
              <a:gdLst>
                <a:gd name="T0" fmla="*/ 45625 w 4"/>
                <a:gd name="T1" fmla="*/ 0 h 2"/>
                <a:gd name="T2" fmla="*/ 0 w 4"/>
                <a:gd name="T3" fmla="*/ 177147 h 2"/>
                <a:gd name="T4" fmla="*/ 45625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2"/>
                    <a:pt x="4" y="0"/>
                    <a:pt x="2" y="0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2" name="Freeform 241"/>
            <p:cNvSpPr>
              <a:spLocks/>
            </p:cNvSpPr>
            <p:nvPr/>
          </p:nvSpPr>
          <p:spPr bwMode="auto">
            <a:xfrm>
              <a:off x="2366" y="3363"/>
              <a:ext cx="3" cy="6"/>
            </a:xfrm>
            <a:custGeom>
              <a:avLst/>
              <a:gdLst>
                <a:gd name="T0" fmla="*/ 177147 w 1"/>
                <a:gd name="T1" fmla="*/ 0 h 2"/>
                <a:gd name="T2" fmla="*/ 0 w 1"/>
                <a:gd name="T3" fmla="*/ 354294 h 2"/>
                <a:gd name="T4" fmla="*/ 177147 w 1"/>
                <a:gd name="T5" fmla="*/ 177147 h 2"/>
                <a:gd name="T6" fmla="*/ 177147 w 1"/>
                <a:gd name="T7" fmla="*/ 1771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3" name="Freeform 242"/>
            <p:cNvSpPr>
              <a:spLocks/>
            </p:cNvSpPr>
            <p:nvPr/>
          </p:nvSpPr>
          <p:spPr bwMode="auto">
            <a:xfrm>
              <a:off x="2376" y="3377"/>
              <a:ext cx="8" cy="2"/>
            </a:xfrm>
            <a:custGeom>
              <a:avLst/>
              <a:gdLst>
                <a:gd name="T0" fmla="*/ 53555 w 3"/>
                <a:gd name="T1" fmla="*/ 0 h 1"/>
                <a:gd name="T2" fmla="*/ 0 w 3"/>
                <a:gd name="T3" fmla="*/ 2048 h 1"/>
                <a:gd name="T4" fmla="*/ 142813 w 3"/>
                <a:gd name="T5" fmla="*/ 2048 h 1"/>
                <a:gd name="T6" fmla="*/ 53555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4" name="Freeform 243"/>
            <p:cNvSpPr>
              <a:spLocks/>
            </p:cNvSpPr>
            <p:nvPr/>
          </p:nvSpPr>
          <p:spPr bwMode="auto">
            <a:xfrm>
              <a:off x="2336" y="3366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0 w 2"/>
                <a:gd name="T3" fmla="*/ 45625 h 2"/>
                <a:gd name="T4" fmla="*/ 25595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2" y="1"/>
                    <a:pt x="1" y="0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5" name="Freeform 244"/>
            <p:cNvSpPr>
              <a:spLocks/>
            </p:cNvSpPr>
            <p:nvPr/>
          </p:nvSpPr>
          <p:spPr bwMode="auto">
            <a:xfrm>
              <a:off x="2349" y="3377"/>
              <a:ext cx="7" cy="2"/>
            </a:xfrm>
            <a:custGeom>
              <a:avLst/>
              <a:gdLst>
                <a:gd name="T0" fmla="*/ 24544 w 3"/>
                <a:gd name="T1" fmla="*/ 0 h 1"/>
                <a:gd name="T2" fmla="*/ 10519 w 3"/>
                <a:gd name="T3" fmla="*/ 2048 h 1"/>
                <a:gd name="T4" fmla="*/ 32433 w 3"/>
                <a:gd name="T5" fmla="*/ 2048 h 1"/>
                <a:gd name="T6" fmla="*/ 24544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E7E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6" name="Freeform 245"/>
            <p:cNvSpPr>
              <a:spLocks/>
            </p:cNvSpPr>
            <p:nvPr/>
          </p:nvSpPr>
          <p:spPr bwMode="auto">
            <a:xfrm>
              <a:off x="2349" y="2993"/>
              <a:ext cx="120" cy="352"/>
            </a:xfrm>
            <a:custGeom>
              <a:avLst/>
              <a:gdLst>
                <a:gd name="T0" fmla="*/ 1144345 w 48"/>
                <a:gd name="T1" fmla="*/ 0 h 132"/>
                <a:gd name="T2" fmla="*/ 735675 w 48"/>
                <a:gd name="T3" fmla="*/ 1546560 h 132"/>
                <a:gd name="T4" fmla="*/ 0 w 48"/>
                <a:gd name="T5" fmla="*/ 6402560 h 132"/>
                <a:gd name="T6" fmla="*/ 0 60000 65536"/>
                <a:gd name="T7" fmla="*/ 0 60000 65536"/>
                <a:gd name="T8" fmla="*/ 0 60000 65536"/>
                <a:gd name="T9" fmla="*/ 0 w 48"/>
                <a:gd name="T10" fmla="*/ 0 h 132"/>
                <a:gd name="T11" fmla="*/ 48 w 48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32">
                  <a:moveTo>
                    <a:pt x="48" y="0"/>
                  </a:moveTo>
                  <a:cubicBezTo>
                    <a:pt x="47" y="4"/>
                    <a:pt x="32" y="29"/>
                    <a:pt x="31" y="32"/>
                  </a:cubicBezTo>
                  <a:cubicBezTo>
                    <a:pt x="31" y="35"/>
                    <a:pt x="0" y="132"/>
                    <a:pt x="0" y="132"/>
                  </a:cubicBezTo>
                </a:path>
              </a:pathLst>
            </a:custGeom>
            <a:noFill/>
            <a:ln w="7938" cap="rnd">
              <a:solidFill>
                <a:srgbClr val="A0A1A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7" name="Freeform 246"/>
            <p:cNvSpPr>
              <a:spLocks/>
            </p:cNvSpPr>
            <p:nvPr/>
          </p:nvSpPr>
          <p:spPr bwMode="auto">
            <a:xfrm>
              <a:off x="2219" y="2990"/>
              <a:ext cx="482" cy="571"/>
            </a:xfrm>
            <a:custGeom>
              <a:avLst/>
              <a:gdLst>
                <a:gd name="T0" fmla="*/ 471876 w 193"/>
                <a:gd name="T1" fmla="*/ 7170274 h 214"/>
                <a:gd name="T2" fmla="*/ 1575406 w 193"/>
                <a:gd name="T3" fmla="*/ 1664678 h 214"/>
                <a:gd name="T4" fmla="*/ 2357574 w 193"/>
                <a:gd name="T5" fmla="*/ 53837 h 214"/>
                <a:gd name="T6" fmla="*/ 4530540 w 193"/>
                <a:gd name="T7" fmla="*/ 197465 h 214"/>
                <a:gd name="T8" fmla="*/ 4550654 w 193"/>
                <a:gd name="T9" fmla="*/ 1808176 h 214"/>
                <a:gd name="T10" fmla="*/ 3745175 w 193"/>
                <a:gd name="T11" fmla="*/ 7663089 h 214"/>
                <a:gd name="T12" fmla="*/ 3510843 w 193"/>
                <a:gd name="T13" fmla="*/ 9857549 h 214"/>
                <a:gd name="T14" fmla="*/ 207233 w 193"/>
                <a:gd name="T15" fmla="*/ 9714300 h 214"/>
                <a:gd name="T16" fmla="*/ 471876 w 193"/>
                <a:gd name="T17" fmla="*/ 7170274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214"/>
                <a:gd name="T29" fmla="*/ 193 w 193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214">
                  <a:moveTo>
                    <a:pt x="20" y="147"/>
                  </a:moveTo>
                  <a:cubicBezTo>
                    <a:pt x="33" y="106"/>
                    <a:pt x="67" y="34"/>
                    <a:pt x="67" y="34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1" y="0"/>
                    <a:pt x="192" y="4"/>
                    <a:pt x="192" y="4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64" y="137"/>
                    <a:pt x="159" y="157"/>
                  </a:cubicBezTo>
                  <a:cubicBezTo>
                    <a:pt x="155" y="178"/>
                    <a:pt x="149" y="194"/>
                    <a:pt x="149" y="202"/>
                  </a:cubicBezTo>
                  <a:cubicBezTo>
                    <a:pt x="127" y="214"/>
                    <a:pt x="23" y="201"/>
                    <a:pt x="9" y="199"/>
                  </a:cubicBezTo>
                  <a:cubicBezTo>
                    <a:pt x="0" y="197"/>
                    <a:pt x="12" y="173"/>
                    <a:pt x="20" y="147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8" name="Freeform 247"/>
            <p:cNvSpPr>
              <a:spLocks/>
            </p:cNvSpPr>
            <p:nvPr/>
          </p:nvSpPr>
          <p:spPr bwMode="auto">
            <a:xfrm>
              <a:off x="2591" y="3089"/>
              <a:ext cx="110" cy="440"/>
            </a:xfrm>
            <a:custGeom>
              <a:avLst/>
              <a:gdLst>
                <a:gd name="T0" fmla="*/ 857625 w 44"/>
                <a:gd name="T1" fmla="*/ 2965960 h 165"/>
                <a:gd name="T2" fmla="*/ 1049813 w 44"/>
                <a:gd name="T3" fmla="*/ 0 h 165"/>
                <a:gd name="T4" fmla="*/ 236845 w 44"/>
                <a:gd name="T5" fmla="*/ 5817891 h 165"/>
                <a:gd name="T6" fmla="*/ 0 w 44"/>
                <a:gd name="T7" fmla="*/ 7998485 h 165"/>
                <a:gd name="T8" fmla="*/ 216533 w 44"/>
                <a:gd name="T9" fmla="*/ 7712619 h 165"/>
                <a:gd name="T10" fmla="*/ 381563 w 44"/>
                <a:gd name="T11" fmla="*/ 7766165 h 165"/>
                <a:gd name="T12" fmla="*/ 857625 w 44"/>
                <a:gd name="T13" fmla="*/ 296596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65"/>
                <a:gd name="T23" fmla="*/ 44 w 44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65">
                  <a:moveTo>
                    <a:pt x="36" y="61"/>
                  </a:moveTo>
                  <a:cubicBezTo>
                    <a:pt x="42" y="40"/>
                    <a:pt x="44" y="0"/>
                    <a:pt x="44" y="0"/>
                  </a:cubicBezTo>
                  <a:cubicBezTo>
                    <a:pt x="44" y="0"/>
                    <a:pt x="15" y="100"/>
                    <a:pt x="10" y="120"/>
                  </a:cubicBezTo>
                  <a:cubicBezTo>
                    <a:pt x="6" y="141"/>
                    <a:pt x="0" y="157"/>
                    <a:pt x="0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6" y="160"/>
                    <a:pt x="29" y="81"/>
                    <a:pt x="36" y="61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89" name="Freeform 248"/>
            <p:cNvSpPr>
              <a:spLocks/>
            </p:cNvSpPr>
            <p:nvPr/>
          </p:nvSpPr>
          <p:spPr bwMode="auto">
            <a:xfrm>
              <a:off x="2561" y="2921"/>
              <a:ext cx="435" cy="586"/>
            </a:xfrm>
            <a:custGeom>
              <a:avLst/>
              <a:gdLst>
                <a:gd name="T0" fmla="*/ 190438 w 174"/>
                <a:gd name="T1" fmla="*/ 668948 h 220"/>
                <a:gd name="T2" fmla="*/ 0 w 174"/>
                <a:gd name="T3" fmla="*/ 1436467 h 220"/>
                <a:gd name="T4" fmla="*/ 65938 w 174"/>
                <a:gd name="T5" fmla="*/ 1492481 h 220"/>
                <a:gd name="T6" fmla="*/ 94738 w 174"/>
                <a:gd name="T7" fmla="*/ 1436467 h 220"/>
                <a:gd name="T8" fmla="*/ 236845 w 174"/>
                <a:gd name="T9" fmla="*/ 810401 h 220"/>
                <a:gd name="T10" fmla="*/ 1190238 w 174"/>
                <a:gd name="T11" fmla="*/ 344312 h 220"/>
                <a:gd name="T12" fmla="*/ 1716800 w 174"/>
                <a:gd name="T13" fmla="*/ 1870318 h 220"/>
                <a:gd name="T14" fmla="*/ 1742395 w 174"/>
                <a:gd name="T15" fmla="*/ 2498257 h 220"/>
                <a:gd name="T16" fmla="*/ 1887708 w 174"/>
                <a:gd name="T17" fmla="*/ 3395377 h 220"/>
                <a:gd name="T18" fmla="*/ 2029300 w 174"/>
                <a:gd name="T19" fmla="*/ 4495118 h 220"/>
                <a:gd name="T20" fmla="*/ 2003720 w 174"/>
                <a:gd name="T21" fmla="*/ 5501586 h 220"/>
                <a:gd name="T22" fmla="*/ 1983595 w 174"/>
                <a:gd name="T23" fmla="*/ 6418703 h 220"/>
                <a:gd name="T24" fmla="*/ 2240050 w 174"/>
                <a:gd name="T25" fmla="*/ 7660200 h 220"/>
                <a:gd name="T26" fmla="*/ 2453645 w 174"/>
                <a:gd name="T27" fmla="*/ 8235524 h 220"/>
                <a:gd name="T28" fmla="*/ 2499345 w 174"/>
                <a:gd name="T29" fmla="*/ 9044050 h 220"/>
                <a:gd name="T30" fmla="*/ 2575708 w 174"/>
                <a:gd name="T31" fmla="*/ 10049825 h 220"/>
                <a:gd name="T32" fmla="*/ 2860863 w 174"/>
                <a:gd name="T33" fmla="*/ 10447392 h 220"/>
                <a:gd name="T34" fmla="*/ 3604033 w 174"/>
                <a:gd name="T35" fmla="*/ 9908067 h 220"/>
                <a:gd name="T36" fmla="*/ 4127738 w 174"/>
                <a:gd name="T37" fmla="*/ 7371925 h 220"/>
                <a:gd name="T38" fmla="*/ 4051563 w 174"/>
                <a:gd name="T39" fmla="*/ 6709817 h 220"/>
                <a:gd name="T40" fmla="*/ 4033208 w 174"/>
                <a:gd name="T41" fmla="*/ 5468304 h 220"/>
                <a:gd name="T42" fmla="*/ 4033208 w 174"/>
                <a:gd name="T43" fmla="*/ 5412935 h 220"/>
                <a:gd name="T44" fmla="*/ 3936720 w 174"/>
                <a:gd name="T45" fmla="*/ 5468304 h 220"/>
                <a:gd name="T46" fmla="*/ 3956770 w 174"/>
                <a:gd name="T47" fmla="*/ 6796148 h 220"/>
                <a:gd name="T48" fmla="*/ 4033208 w 174"/>
                <a:gd name="T49" fmla="*/ 7371925 h 220"/>
                <a:gd name="T50" fmla="*/ 3527863 w 174"/>
                <a:gd name="T51" fmla="*/ 9760563 h 220"/>
                <a:gd name="T52" fmla="*/ 2879113 w 174"/>
                <a:gd name="T53" fmla="*/ 10244780 h 220"/>
                <a:gd name="T54" fmla="*/ 2670438 w 174"/>
                <a:gd name="T55" fmla="*/ 9963081 h 220"/>
                <a:gd name="T56" fmla="*/ 2594063 w 174"/>
                <a:gd name="T57" fmla="*/ 9099427 h 220"/>
                <a:gd name="T58" fmla="*/ 2530083 w 174"/>
                <a:gd name="T59" fmla="*/ 8146929 h 220"/>
                <a:gd name="T60" fmla="*/ 2334500 w 174"/>
                <a:gd name="T61" fmla="*/ 7513356 h 220"/>
                <a:gd name="T62" fmla="*/ 2080083 w 174"/>
                <a:gd name="T63" fmla="*/ 6418703 h 220"/>
                <a:gd name="T64" fmla="*/ 2098438 w 174"/>
                <a:gd name="T65" fmla="*/ 5554806 h 220"/>
                <a:gd name="T66" fmla="*/ 2117970 w 174"/>
                <a:gd name="T67" fmla="*/ 4495118 h 220"/>
                <a:gd name="T68" fmla="*/ 1983595 w 174"/>
                <a:gd name="T69" fmla="*/ 3340008 h 220"/>
                <a:gd name="T70" fmla="*/ 1838875 w 174"/>
                <a:gd name="T71" fmla="*/ 2498257 h 220"/>
                <a:gd name="T72" fmla="*/ 1811533 w 174"/>
                <a:gd name="T73" fmla="*/ 1817210 h 220"/>
                <a:gd name="T74" fmla="*/ 1209770 w 174"/>
                <a:gd name="T75" fmla="*/ 141700 h 220"/>
                <a:gd name="T76" fmla="*/ 190438 w 174"/>
                <a:gd name="T77" fmla="*/ 668948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4"/>
                <a:gd name="T118" fmla="*/ 0 h 220"/>
                <a:gd name="T119" fmla="*/ 174 w 174"/>
                <a:gd name="T120" fmla="*/ 220 h 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4" h="220">
                  <a:moveTo>
                    <a:pt x="8" y="14"/>
                  </a:moveTo>
                  <a:cubicBezTo>
                    <a:pt x="3" y="18"/>
                    <a:pt x="0" y="24"/>
                    <a:pt x="0" y="30"/>
                  </a:cubicBezTo>
                  <a:cubicBezTo>
                    <a:pt x="1" y="31"/>
                    <a:pt x="2" y="31"/>
                    <a:pt x="3" y="31"/>
                  </a:cubicBezTo>
                  <a:cubicBezTo>
                    <a:pt x="4" y="31"/>
                    <a:pt x="4" y="31"/>
                    <a:pt x="4" y="30"/>
                  </a:cubicBezTo>
                  <a:cubicBezTo>
                    <a:pt x="4" y="25"/>
                    <a:pt x="6" y="21"/>
                    <a:pt x="10" y="17"/>
                  </a:cubicBezTo>
                  <a:cubicBezTo>
                    <a:pt x="20" y="8"/>
                    <a:pt x="39" y="4"/>
                    <a:pt x="50" y="7"/>
                  </a:cubicBezTo>
                  <a:cubicBezTo>
                    <a:pt x="70" y="11"/>
                    <a:pt x="71" y="24"/>
                    <a:pt x="72" y="39"/>
                  </a:cubicBezTo>
                  <a:cubicBezTo>
                    <a:pt x="72" y="43"/>
                    <a:pt x="72" y="48"/>
                    <a:pt x="73" y="52"/>
                  </a:cubicBezTo>
                  <a:cubicBezTo>
                    <a:pt x="75" y="59"/>
                    <a:pt x="77" y="65"/>
                    <a:pt x="79" y="71"/>
                  </a:cubicBezTo>
                  <a:cubicBezTo>
                    <a:pt x="81" y="79"/>
                    <a:pt x="84" y="87"/>
                    <a:pt x="85" y="94"/>
                  </a:cubicBezTo>
                  <a:cubicBezTo>
                    <a:pt x="86" y="101"/>
                    <a:pt x="85" y="108"/>
                    <a:pt x="84" y="115"/>
                  </a:cubicBezTo>
                  <a:cubicBezTo>
                    <a:pt x="84" y="121"/>
                    <a:pt x="83" y="128"/>
                    <a:pt x="83" y="134"/>
                  </a:cubicBezTo>
                  <a:cubicBezTo>
                    <a:pt x="84" y="146"/>
                    <a:pt x="89" y="153"/>
                    <a:pt x="94" y="160"/>
                  </a:cubicBezTo>
                  <a:cubicBezTo>
                    <a:pt x="97" y="163"/>
                    <a:pt x="100" y="167"/>
                    <a:pt x="103" y="172"/>
                  </a:cubicBezTo>
                  <a:cubicBezTo>
                    <a:pt x="105" y="177"/>
                    <a:pt x="105" y="183"/>
                    <a:pt x="105" y="189"/>
                  </a:cubicBezTo>
                  <a:cubicBezTo>
                    <a:pt x="105" y="196"/>
                    <a:pt x="104" y="204"/>
                    <a:pt x="108" y="210"/>
                  </a:cubicBezTo>
                  <a:cubicBezTo>
                    <a:pt x="111" y="214"/>
                    <a:pt x="115" y="217"/>
                    <a:pt x="120" y="218"/>
                  </a:cubicBezTo>
                  <a:cubicBezTo>
                    <a:pt x="133" y="220"/>
                    <a:pt x="147" y="210"/>
                    <a:pt x="151" y="207"/>
                  </a:cubicBezTo>
                  <a:cubicBezTo>
                    <a:pt x="166" y="196"/>
                    <a:pt x="174" y="175"/>
                    <a:pt x="173" y="154"/>
                  </a:cubicBezTo>
                  <a:cubicBezTo>
                    <a:pt x="173" y="149"/>
                    <a:pt x="171" y="144"/>
                    <a:pt x="170" y="140"/>
                  </a:cubicBezTo>
                  <a:cubicBezTo>
                    <a:pt x="168" y="134"/>
                    <a:pt x="165" y="127"/>
                    <a:pt x="169" y="114"/>
                  </a:cubicBezTo>
                  <a:cubicBezTo>
                    <a:pt x="169" y="114"/>
                    <a:pt x="170" y="114"/>
                    <a:pt x="169" y="113"/>
                  </a:cubicBezTo>
                  <a:cubicBezTo>
                    <a:pt x="169" y="113"/>
                    <a:pt x="166" y="113"/>
                    <a:pt x="165" y="114"/>
                  </a:cubicBezTo>
                  <a:cubicBezTo>
                    <a:pt x="161" y="128"/>
                    <a:pt x="164" y="135"/>
                    <a:pt x="166" y="142"/>
                  </a:cubicBezTo>
                  <a:cubicBezTo>
                    <a:pt x="168" y="146"/>
                    <a:pt x="169" y="149"/>
                    <a:pt x="169" y="154"/>
                  </a:cubicBezTo>
                  <a:cubicBezTo>
                    <a:pt x="170" y="174"/>
                    <a:pt x="162" y="194"/>
                    <a:pt x="148" y="204"/>
                  </a:cubicBezTo>
                  <a:cubicBezTo>
                    <a:pt x="141" y="210"/>
                    <a:pt x="130" y="215"/>
                    <a:pt x="121" y="214"/>
                  </a:cubicBezTo>
                  <a:cubicBezTo>
                    <a:pt x="117" y="213"/>
                    <a:pt x="114" y="211"/>
                    <a:pt x="112" y="208"/>
                  </a:cubicBezTo>
                  <a:cubicBezTo>
                    <a:pt x="108" y="203"/>
                    <a:pt x="109" y="196"/>
                    <a:pt x="109" y="190"/>
                  </a:cubicBezTo>
                  <a:cubicBezTo>
                    <a:pt x="109" y="183"/>
                    <a:pt x="109" y="176"/>
                    <a:pt x="106" y="170"/>
                  </a:cubicBezTo>
                  <a:cubicBezTo>
                    <a:pt x="103" y="165"/>
                    <a:pt x="100" y="161"/>
                    <a:pt x="98" y="157"/>
                  </a:cubicBezTo>
                  <a:cubicBezTo>
                    <a:pt x="93" y="150"/>
                    <a:pt x="88" y="145"/>
                    <a:pt x="87" y="134"/>
                  </a:cubicBezTo>
                  <a:cubicBezTo>
                    <a:pt x="87" y="128"/>
                    <a:pt x="88" y="122"/>
                    <a:pt x="88" y="116"/>
                  </a:cubicBezTo>
                  <a:cubicBezTo>
                    <a:pt x="89" y="109"/>
                    <a:pt x="90" y="101"/>
                    <a:pt x="89" y="94"/>
                  </a:cubicBezTo>
                  <a:cubicBezTo>
                    <a:pt x="88" y="86"/>
                    <a:pt x="85" y="78"/>
                    <a:pt x="83" y="70"/>
                  </a:cubicBezTo>
                  <a:cubicBezTo>
                    <a:pt x="81" y="64"/>
                    <a:pt x="78" y="58"/>
                    <a:pt x="77" y="52"/>
                  </a:cubicBezTo>
                  <a:cubicBezTo>
                    <a:pt x="76" y="48"/>
                    <a:pt x="76" y="43"/>
                    <a:pt x="76" y="38"/>
                  </a:cubicBezTo>
                  <a:cubicBezTo>
                    <a:pt x="75" y="24"/>
                    <a:pt x="74" y="8"/>
                    <a:pt x="51" y="3"/>
                  </a:cubicBezTo>
                  <a:cubicBezTo>
                    <a:pt x="39" y="0"/>
                    <a:pt x="19" y="4"/>
                    <a:pt x="8" y="14"/>
                  </a:cubicBezTo>
                  <a:close/>
                </a:path>
              </a:pathLst>
            </a:custGeom>
            <a:solidFill>
              <a:srgbClr val="F5F5F6"/>
            </a:solidFill>
            <a:ln w="3175">
              <a:solidFill>
                <a:srgbClr val="1A171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790" name="Freeform 249"/>
            <p:cNvSpPr>
              <a:spLocks/>
            </p:cNvSpPr>
            <p:nvPr/>
          </p:nvSpPr>
          <p:spPr bwMode="auto">
            <a:xfrm>
              <a:off x="2836" y="2966"/>
              <a:ext cx="260" cy="256"/>
            </a:xfrm>
            <a:custGeom>
              <a:avLst/>
              <a:gdLst>
                <a:gd name="T0" fmla="*/ 599925 w 104"/>
                <a:gd name="T1" fmla="*/ 0 h 96"/>
                <a:gd name="T2" fmla="*/ 2479813 w 104"/>
                <a:gd name="T3" fmla="*/ 0 h 96"/>
                <a:gd name="T4" fmla="*/ 1958020 w 104"/>
                <a:gd name="T5" fmla="*/ 4656448 h 96"/>
                <a:gd name="T6" fmla="*/ 0 w 104"/>
                <a:gd name="T7" fmla="*/ 4656448 h 96"/>
                <a:gd name="T8" fmla="*/ 599925 w 10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25" y="0"/>
                  </a:moveTo>
                  <a:cubicBezTo>
                    <a:pt x="43" y="1"/>
                    <a:pt x="104" y="0"/>
                    <a:pt x="104" y="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25" y="0"/>
                  </a:ln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91" name="Freeform 250"/>
            <p:cNvSpPr>
              <a:spLocks/>
            </p:cNvSpPr>
            <p:nvPr/>
          </p:nvSpPr>
          <p:spPr bwMode="auto">
            <a:xfrm>
              <a:off x="2941" y="2923"/>
              <a:ext cx="85" cy="128"/>
            </a:xfrm>
            <a:custGeom>
              <a:avLst/>
              <a:gdLst>
                <a:gd name="T0" fmla="*/ 666533 w 34"/>
                <a:gd name="T1" fmla="*/ 237717 h 48"/>
                <a:gd name="T2" fmla="*/ 640833 w 34"/>
                <a:gd name="T3" fmla="*/ 785373 h 48"/>
                <a:gd name="T4" fmla="*/ 640833 w 34"/>
                <a:gd name="T5" fmla="*/ 785373 h 48"/>
                <a:gd name="T6" fmla="*/ 732425 w 34"/>
                <a:gd name="T7" fmla="*/ 785373 h 48"/>
                <a:gd name="T8" fmla="*/ 732425 w 34"/>
                <a:gd name="T9" fmla="*/ 142813 h 48"/>
                <a:gd name="T10" fmla="*/ 590050 w 34"/>
                <a:gd name="T11" fmla="*/ 53555 h 48"/>
                <a:gd name="T12" fmla="*/ 350783 w 34"/>
                <a:gd name="T13" fmla="*/ 524685 h 48"/>
                <a:gd name="T14" fmla="*/ 330783 w 34"/>
                <a:gd name="T15" fmla="*/ 961856 h 48"/>
                <a:gd name="T16" fmla="*/ 26095 w 34"/>
                <a:gd name="T17" fmla="*/ 2094328 h 48"/>
                <a:gd name="T18" fmla="*/ 0 w 34"/>
                <a:gd name="T19" fmla="*/ 2236963 h 48"/>
                <a:gd name="T20" fmla="*/ 65238 w 34"/>
                <a:gd name="T21" fmla="*/ 2270856 h 48"/>
                <a:gd name="T22" fmla="*/ 427270 w 34"/>
                <a:gd name="T23" fmla="*/ 1015560 h 48"/>
                <a:gd name="T24" fmla="*/ 445520 w 34"/>
                <a:gd name="T25" fmla="*/ 579960 h 48"/>
                <a:gd name="T26" fmla="*/ 620625 w 34"/>
                <a:gd name="T27" fmla="*/ 237717 h 48"/>
                <a:gd name="T28" fmla="*/ 666533 w 34"/>
                <a:gd name="T29" fmla="*/ 23771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8"/>
                <a:gd name="T47" fmla="*/ 34 w 3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8">
                  <a:moveTo>
                    <a:pt x="28" y="5"/>
                  </a:moveTo>
                  <a:cubicBezTo>
                    <a:pt x="29" y="7"/>
                    <a:pt x="29" y="10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30" y="16"/>
                    <a:pt x="31" y="16"/>
                  </a:cubicBezTo>
                  <a:cubicBezTo>
                    <a:pt x="34" y="9"/>
                    <a:pt x="32" y="5"/>
                    <a:pt x="31" y="3"/>
                  </a:cubicBezTo>
                  <a:cubicBezTo>
                    <a:pt x="29" y="1"/>
                    <a:pt x="27" y="0"/>
                    <a:pt x="25" y="1"/>
                  </a:cubicBezTo>
                  <a:cubicBezTo>
                    <a:pt x="21" y="2"/>
                    <a:pt x="17" y="5"/>
                    <a:pt x="15" y="1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9"/>
                    <a:pt x="11" y="39"/>
                    <a:pt x="1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1" y="47"/>
                    <a:pt x="2" y="48"/>
                    <a:pt x="3" y="47"/>
                  </a:cubicBezTo>
                  <a:cubicBezTo>
                    <a:pt x="15" y="42"/>
                    <a:pt x="16" y="30"/>
                    <a:pt x="18" y="2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7"/>
                    <a:pt x="24" y="5"/>
                    <a:pt x="26" y="5"/>
                  </a:cubicBezTo>
                  <a:cubicBezTo>
                    <a:pt x="27" y="5"/>
                    <a:pt x="27" y="5"/>
                    <a:pt x="28" y="5"/>
                  </a:cubicBezTo>
                  <a:close/>
                </a:path>
              </a:pathLst>
            </a:custGeom>
            <a:solidFill>
              <a:srgbClr val="F5F5F6"/>
            </a:solidFill>
            <a:ln w="3175">
              <a:solidFill>
                <a:srgbClr val="1A171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792" name="Freeform 251"/>
            <p:cNvSpPr>
              <a:spLocks/>
            </p:cNvSpPr>
            <p:nvPr/>
          </p:nvSpPr>
          <p:spPr bwMode="auto">
            <a:xfrm>
              <a:off x="3004" y="2966"/>
              <a:ext cx="27" cy="1"/>
            </a:xfrm>
            <a:custGeom>
              <a:avLst/>
              <a:gdLst>
                <a:gd name="T0" fmla="*/ 213646 w 11"/>
                <a:gd name="T1" fmla="*/ 0 h 1"/>
                <a:gd name="T2" fmla="*/ 0 w 11"/>
                <a:gd name="T3" fmla="*/ 0 h 1"/>
                <a:gd name="T4" fmla="*/ 0 60000 65536"/>
                <a:gd name="T5" fmla="*/ 0 60000 65536"/>
                <a:gd name="T6" fmla="*/ 0 w 11"/>
                <a:gd name="T7" fmla="*/ 0 h 1"/>
                <a:gd name="T8" fmla="*/ 11 w 1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93" name="Line 252"/>
            <p:cNvSpPr>
              <a:spLocks noChangeShapeType="1"/>
            </p:cNvSpPr>
            <p:nvPr/>
          </p:nvSpPr>
          <p:spPr bwMode="auto">
            <a:xfrm flipH="1">
              <a:off x="2954" y="2987"/>
              <a:ext cx="57" cy="1"/>
            </a:xfrm>
            <a:prstGeom prst="line">
              <a:avLst/>
            </a:pr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794" name="Line 253"/>
            <p:cNvSpPr>
              <a:spLocks noChangeShapeType="1"/>
            </p:cNvSpPr>
            <p:nvPr/>
          </p:nvSpPr>
          <p:spPr bwMode="auto">
            <a:xfrm>
              <a:off x="2536" y="3003"/>
              <a:ext cx="58" cy="1"/>
            </a:xfrm>
            <a:prstGeom prst="line">
              <a:avLst/>
            </a:pr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6929438" y="714375"/>
            <a:ext cx="1335087" cy="1081088"/>
            <a:chOff x="800" y="2475"/>
            <a:chExt cx="883" cy="742"/>
          </a:xfrm>
        </p:grpSpPr>
        <p:grpSp>
          <p:nvGrpSpPr>
            <p:cNvPr id="35847" name="Group 4"/>
            <p:cNvGrpSpPr>
              <a:grpSpLocks/>
            </p:cNvGrpSpPr>
            <p:nvPr/>
          </p:nvGrpSpPr>
          <p:grpSpPr bwMode="auto">
            <a:xfrm>
              <a:off x="800" y="2475"/>
              <a:ext cx="765" cy="670"/>
              <a:chOff x="800" y="2475"/>
              <a:chExt cx="765" cy="670"/>
            </a:xfrm>
          </p:grpSpPr>
          <p:sp>
            <p:nvSpPr>
              <p:cNvPr id="36545" name="Freeform 5"/>
              <p:cNvSpPr>
                <a:spLocks/>
              </p:cNvSpPr>
              <p:nvPr/>
            </p:nvSpPr>
            <p:spPr bwMode="auto">
              <a:xfrm>
                <a:off x="800" y="2475"/>
                <a:ext cx="765" cy="670"/>
              </a:xfrm>
              <a:custGeom>
                <a:avLst/>
                <a:gdLst>
                  <a:gd name="T0" fmla="*/ 857425 w 306"/>
                  <a:gd name="T1" fmla="*/ 2552134 h 251"/>
                  <a:gd name="T2" fmla="*/ 114770 w 306"/>
                  <a:gd name="T3" fmla="*/ 4809773 h 251"/>
                  <a:gd name="T4" fmla="*/ 65238 w 306"/>
                  <a:gd name="T5" fmla="*/ 7459596 h 251"/>
                  <a:gd name="T6" fmla="*/ 305208 w 306"/>
                  <a:gd name="T7" fmla="*/ 8812238 h 251"/>
                  <a:gd name="T8" fmla="*/ 1307345 w 306"/>
                  <a:gd name="T9" fmla="*/ 11078549 h 251"/>
                  <a:gd name="T10" fmla="*/ 3928720 w 306"/>
                  <a:gd name="T11" fmla="*/ 12014448 h 251"/>
                  <a:gd name="T12" fmla="*/ 5645708 w 306"/>
                  <a:gd name="T13" fmla="*/ 10925930 h 251"/>
                  <a:gd name="T14" fmla="*/ 6770520 w 306"/>
                  <a:gd name="T15" fmla="*/ 8230181 h 251"/>
                  <a:gd name="T16" fmla="*/ 7179425 w 306"/>
                  <a:gd name="T17" fmla="*/ 5049248 h 251"/>
                  <a:gd name="T18" fmla="*/ 7197783 w 306"/>
                  <a:gd name="T19" fmla="*/ 3378674 h 251"/>
                  <a:gd name="T20" fmla="*/ 7006845 w 306"/>
                  <a:gd name="T21" fmla="*/ 2257617 h 251"/>
                  <a:gd name="T22" fmla="*/ 6511250 w 306"/>
                  <a:gd name="T23" fmla="*/ 1858681 h 251"/>
                  <a:gd name="T24" fmla="*/ 5694533 w 306"/>
                  <a:gd name="T25" fmla="*/ 881563 h 251"/>
                  <a:gd name="T26" fmla="*/ 3319063 w 306"/>
                  <a:gd name="T27" fmla="*/ 239473 h 251"/>
                  <a:gd name="T28" fmla="*/ 857425 w 306"/>
                  <a:gd name="T29" fmla="*/ 2552134 h 2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6"/>
                  <a:gd name="T46" fmla="*/ 0 h 251"/>
                  <a:gd name="T47" fmla="*/ 306 w 306"/>
                  <a:gd name="T48" fmla="*/ 251 h 2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6" h="251">
                    <a:moveTo>
                      <a:pt x="36" y="52"/>
                    </a:moveTo>
                    <a:cubicBezTo>
                      <a:pt x="21" y="67"/>
                      <a:pt x="10" y="82"/>
                      <a:pt x="5" y="98"/>
                    </a:cubicBezTo>
                    <a:cubicBezTo>
                      <a:pt x="0" y="115"/>
                      <a:pt x="0" y="136"/>
                      <a:pt x="3" y="152"/>
                    </a:cubicBezTo>
                    <a:cubicBezTo>
                      <a:pt x="7" y="167"/>
                      <a:pt x="6" y="161"/>
                      <a:pt x="13" y="180"/>
                    </a:cubicBezTo>
                    <a:cubicBezTo>
                      <a:pt x="21" y="199"/>
                      <a:pt x="29" y="208"/>
                      <a:pt x="55" y="226"/>
                    </a:cubicBezTo>
                    <a:cubicBezTo>
                      <a:pt x="82" y="243"/>
                      <a:pt x="115" y="251"/>
                      <a:pt x="165" y="245"/>
                    </a:cubicBezTo>
                    <a:cubicBezTo>
                      <a:pt x="216" y="239"/>
                      <a:pt x="221" y="231"/>
                      <a:pt x="237" y="223"/>
                    </a:cubicBezTo>
                    <a:cubicBezTo>
                      <a:pt x="254" y="214"/>
                      <a:pt x="273" y="190"/>
                      <a:pt x="284" y="168"/>
                    </a:cubicBezTo>
                    <a:cubicBezTo>
                      <a:pt x="296" y="143"/>
                      <a:pt x="301" y="115"/>
                      <a:pt x="301" y="103"/>
                    </a:cubicBezTo>
                    <a:cubicBezTo>
                      <a:pt x="301" y="89"/>
                      <a:pt x="306" y="79"/>
                      <a:pt x="302" y="69"/>
                    </a:cubicBezTo>
                    <a:cubicBezTo>
                      <a:pt x="299" y="59"/>
                      <a:pt x="298" y="51"/>
                      <a:pt x="294" y="46"/>
                    </a:cubicBezTo>
                    <a:cubicBezTo>
                      <a:pt x="289" y="42"/>
                      <a:pt x="278" y="37"/>
                      <a:pt x="273" y="38"/>
                    </a:cubicBezTo>
                    <a:cubicBezTo>
                      <a:pt x="268" y="39"/>
                      <a:pt x="266" y="28"/>
                      <a:pt x="239" y="18"/>
                    </a:cubicBezTo>
                    <a:cubicBezTo>
                      <a:pt x="211" y="8"/>
                      <a:pt x="175" y="0"/>
                      <a:pt x="139" y="5"/>
                    </a:cubicBezTo>
                    <a:cubicBezTo>
                      <a:pt x="103" y="10"/>
                      <a:pt x="70" y="18"/>
                      <a:pt x="36" y="52"/>
                    </a:cubicBezTo>
                    <a:close/>
                  </a:path>
                </a:pathLst>
              </a:custGeom>
              <a:solidFill>
                <a:srgbClr val="FFE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46" name="Freeform 6"/>
              <p:cNvSpPr>
                <a:spLocks/>
              </p:cNvSpPr>
              <p:nvPr/>
            </p:nvSpPr>
            <p:spPr bwMode="auto">
              <a:xfrm>
                <a:off x="868" y="2851"/>
                <a:ext cx="17" cy="27"/>
              </a:xfrm>
              <a:custGeom>
                <a:avLst/>
                <a:gdLst>
                  <a:gd name="T0" fmla="*/ 0 w 7"/>
                  <a:gd name="T1" fmla="*/ 61549 h 10"/>
                  <a:gd name="T2" fmla="*/ 70198 w 7"/>
                  <a:gd name="T3" fmla="*/ 327308 h 10"/>
                  <a:gd name="T4" fmla="*/ 121050 w 7"/>
                  <a:gd name="T5" fmla="*/ 556322 h 10"/>
                  <a:gd name="T6" fmla="*/ 121050 w 7"/>
                  <a:gd name="T7" fmla="*/ 556322 h 10"/>
                  <a:gd name="T8" fmla="*/ 14367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"/>
                  <a:gd name="T17" fmla="*/ 7 w 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">
                    <a:moveTo>
                      <a:pt x="0" y="1"/>
                    </a:moveTo>
                    <a:cubicBezTo>
                      <a:pt x="2" y="3"/>
                      <a:pt x="2" y="4"/>
                      <a:pt x="4" y="6"/>
                    </a:cubicBezTo>
                    <a:cubicBezTo>
                      <a:pt x="4" y="7"/>
                      <a:pt x="6" y="8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5"/>
                      <a:pt x="7" y="1"/>
                      <a:pt x="1" y="0"/>
                    </a:cubicBezTo>
                  </a:path>
                </a:pathLst>
              </a:custGeom>
              <a:solidFill>
                <a:srgbClr val="9D7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47" name="Freeform 7"/>
              <p:cNvSpPr>
                <a:spLocks/>
              </p:cNvSpPr>
              <p:nvPr/>
            </p:nvSpPr>
            <p:spPr bwMode="auto">
              <a:xfrm>
                <a:off x="853" y="2585"/>
                <a:ext cx="697" cy="549"/>
              </a:xfrm>
              <a:custGeom>
                <a:avLst/>
                <a:gdLst>
                  <a:gd name="T0" fmla="*/ 5984954 w 279"/>
                  <a:gd name="T1" fmla="*/ 0 h 206"/>
                  <a:gd name="T2" fmla="*/ 6344976 w 279"/>
                  <a:gd name="T3" fmla="*/ 236888 h 206"/>
                  <a:gd name="T4" fmla="*/ 6504164 w 279"/>
                  <a:gd name="T5" fmla="*/ 921590 h 206"/>
                  <a:gd name="T6" fmla="*/ 6579970 w 279"/>
                  <a:gd name="T7" fmla="*/ 1824764 h 206"/>
                  <a:gd name="T8" fmla="*/ 6534552 w 279"/>
                  <a:gd name="T9" fmla="*/ 2659220 h 206"/>
                  <a:gd name="T10" fmla="*/ 6458437 w 279"/>
                  <a:gd name="T11" fmla="*/ 4048630 h 206"/>
                  <a:gd name="T12" fmla="*/ 6269108 w 279"/>
                  <a:gd name="T13" fmla="*/ 5295449 h 206"/>
                  <a:gd name="T14" fmla="*/ 4467832 w 279"/>
                  <a:gd name="T15" fmla="*/ 8858352 h 206"/>
                  <a:gd name="T16" fmla="*/ 3949274 w 279"/>
                  <a:gd name="T17" fmla="*/ 9344079 h 206"/>
                  <a:gd name="T18" fmla="*/ 1770190 w 279"/>
                  <a:gd name="T19" fmla="*/ 9432907 h 206"/>
                  <a:gd name="T20" fmla="*/ 917714 w 279"/>
                  <a:gd name="T21" fmla="*/ 8674818 h 206"/>
                  <a:gd name="T22" fmla="*/ 18192 w 279"/>
                  <a:gd name="T23" fmla="*/ 6830032 h 206"/>
                  <a:gd name="T24" fmla="*/ 113536 w 279"/>
                  <a:gd name="T25" fmla="*/ 6362065 h 206"/>
                  <a:gd name="T26" fmla="*/ 283637 w 279"/>
                  <a:gd name="T27" fmla="*/ 5677364 h 206"/>
                  <a:gd name="T28" fmla="*/ 379493 w 279"/>
                  <a:gd name="T29" fmla="*/ 6252486 h 206"/>
                  <a:gd name="T30" fmla="*/ 2319783 w 279"/>
                  <a:gd name="T31" fmla="*/ 7522249 h 206"/>
                  <a:gd name="T32" fmla="*/ 3994742 w 279"/>
                  <a:gd name="T33" fmla="*/ 6110239 h 206"/>
                  <a:gd name="T34" fmla="*/ 4594232 w 279"/>
                  <a:gd name="T35" fmla="*/ 4970220 h 206"/>
                  <a:gd name="T36" fmla="*/ 6269108 w 279"/>
                  <a:gd name="T37" fmla="*/ 1933615 h 206"/>
                  <a:gd name="T38" fmla="*/ 6124484 w 279"/>
                  <a:gd name="T39" fmla="*/ 672187 h 206"/>
                  <a:gd name="T40" fmla="*/ 5984954 w 279"/>
                  <a:gd name="T41" fmla="*/ 0 h 2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9"/>
                  <a:gd name="T64" fmla="*/ 0 h 206"/>
                  <a:gd name="T65" fmla="*/ 279 w 279"/>
                  <a:gd name="T66" fmla="*/ 206 h 2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9" h="206">
                    <a:moveTo>
                      <a:pt x="253" y="0"/>
                    </a:moveTo>
                    <a:cubicBezTo>
                      <a:pt x="259" y="0"/>
                      <a:pt x="264" y="0"/>
                      <a:pt x="268" y="5"/>
                    </a:cubicBezTo>
                    <a:cubicBezTo>
                      <a:pt x="271" y="9"/>
                      <a:pt x="274" y="15"/>
                      <a:pt x="275" y="19"/>
                    </a:cubicBezTo>
                    <a:cubicBezTo>
                      <a:pt x="276" y="25"/>
                      <a:pt x="279" y="31"/>
                      <a:pt x="278" y="38"/>
                    </a:cubicBezTo>
                    <a:cubicBezTo>
                      <a:pt x="278" y="43"/>
                      <a:pt x="276" y="49"/>
                      <a:pt x="276" y="55"/>
                    </a:cubicBezTo>
                    <a:cubicBezTo>
                      <a:pt x="275" y="65"/>
                      <a:pt x="275" y="75"/>
                      <a:pt x="273" y="84"/>
                    </a:cubicBezTo>
                    <a:cubicBezTo>
                      <a:pt x="271" y="93"/>
                      <a:pt x="267" y="101"/>
                      <a:pt x="265" y="110"/>
                    </a:cubicBezTo>
                    <a:cubicBezTo>
                      <a:pt x="258" y="145"/>
                      <a:pt x="220" y="171"/>
                      <a:pt x="189" y="184"/>
                    </a:cubicBezTo>
                    <a:cubicBezTo>
                      <a:pt x="182" y="187"/>
                      <a:pt x="175" y="192"/>
                      <a:pt x="167" y="194"/>
                    </a:cubicBezTo>
                    <a:cubicBezTo>
                      <a:pt x="159" y="197"/>
                      <a:pt x="112" y="206"/>
                      <a:pt x="75" y="196"/>
                    </a:cubicBezTo>
                    <a:cubicBezTo>
                      <a:pt x="66" y="194"/>
                      <a:pt x="47" y="186"/>
                      <a:pt x="39" y="180"/>
                    </a:cubicBezTo>
                    <a:cubicBezTo>
                      <a:pt x="30" y="173"/>
                      <a:pt x="4" y="161"/>
                      <a:pt x="1" y="142"/>
                    </a:cubicBezTo>
                    <a:cubicBezTo>
                      <a:pt x="0" y="135"/>
                      <a:pt x="3" y="137"/>
                      <a:pt x="5" y="132"/>
                    </a:cubicBezTo>
                    <a:cubicBezTo>
                      <a:pt x="6" y="130"/>
                      <a:pt x="8" y="117"/>
                      <a:pt x="12" y="118"/>
                    </a:cubicBezTo>
                    <a:cubicBezTo>
                      <a:pt x="15" y="118"/>
                      <a:pt x="15" y="128"/>
                      <a:pt x="16" y="130"/>
                    </a:cubicBezTo>
                    <a:cubicBezTo>
                      <a:pt x="20" y="142"/>
                      <a:pt x="58" y="157"/>
                      <a:pt x="98" y="156"/>
                    </a:cubicBezTo>
                    <a:cubicBezTo>
                      <a:pt x="127" y="154"/>
                      <a:pt x="148" y="145"/>
                      <a:pt x="169" y="127"/>
                    </a:cubicBezTo>
                    <a:cubicBezTo>
                      <a:pt x="178" y="119"/>
                      <a:pt x="185" y="110"/>
                      <a:pt x="194" y="103"/>
                    </a:cubicBezTo>
                    <a:cubicBezTo>
                      <a:pt x="203" y="96"/>
                      <a:pt x="254" y="99"/>
                      <a:pt x="265" y="40"/>
                    </a:cubicBezTo>
                    <a:cubicBezTo>
                      <a:pt x="268" y="28"/>
                      <a:pt x="261" y="19"/>
                      <a:pt x="259" y="14"/>
                    </a:cubicBezTo>
                    <a:cubicBezTo>
                      <a:pt x="257" y="9"/>
                      <a:pt x="254" y="5"/>
                      <a:pt x="253" y="0"/>
                    </a:cubicBezTo>
                  </a:path>
                </a:pathLst>
              </a:custGeom>
              <a:solidFill>
                <a:srgbClr val="FFD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48" name="Freeform 8"/>
              <p:cNvSpPr>
                <a:spLocks/>
              </p:cNvSpPr>
              <p:nvPr/>
            </p:nvSpPr>
            <p:spPr bwMode="auto">
              <a:xfrm>
                <a:off x="837" y="2875"/>
                <a:ext cx="43" cy="107"/>
              </a:xfrm>
              <a:custGeom>
                <a:avLst/>
                <a:gdLst>
                  <a:gd name="T0" fmla="*/ 105284 w 17"/>
                  <a:gd name="T1" fmla="*/ 0 h 40"/>
                  <a:gd name="T2" fmla="*/ 85431 w 17"/>
                  <a:gd name="T3" fmla="*/ 301895 h 40"/>
                  <a:gd name="T4" fmla="*/ 54972 w 17"/>
                  <a:gd name="T5" fmla="*/ 841932 h 40"/>
                  <a:gd name="T6" fmla="*/ 321898 w 17"/>
                  <a:gd name="T7" fmla="*/ 2005207 h 40"/>
                  <a:gd name="T8" fmla="*/ 376870 w 17"/>
                  <a:gd name="T9" fmla="*/ 1164350 h 40"/>
                  <a:gd name="T10" fmla="*/ 407534 w 17"/>
                  <a:gd name="T11" fmla="*/ 807569 h 40"/>
                  <a:gd name="T12" fmla="*/ 321898 w 17"/>
                  <a:gd name="T13" fmla="*/ 749610 h 40"/>
                  <a:gd name="T14" fmla="*/ 216090 w 17"/>
                  <a:gd name="T15" fmla="*/ 505524 h 40"/>
                  <a:gd name="T16" fmla="*/ 139047 w 17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0"/>
                  <a:gd name="T29" fmla="*/ 17 w 1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0">
                    <a:moveTo>
                      <a:pt x="4" y="0"/>
                    </a:moveTo>
                    <a:cubicBezTo>
                      <a:pt x="0" y="2"/>
                      <a:pt x="3" y="3"/>
                      <a:pt x="3" y="6"/>
                    </a:cubicBezTo>
                    <a:cubicBezTo>
                      <a:pt x="4" y="10"/>
                      <a:pt x="3" y="13"/>
                      <a:pt x="2" y="17"/>
                    </a:cubicBezTo>
                    <a:cubicBezTo>
                      <a:pt x="1" y="24"/>
                      <a:pt x="5" y="37"/>
                      <a:pt x="12" y="40"/>
                    </a:cubicBezTo>
                    <a:cubicBezTo>
                      <a:pt x="14" y="34"/>
                      <a:pt x="13" y="28"/>
                      <a:pt x="14" y="23"/>
                    </a:cubicBezTo>
                    <a:cubicBezTo>
                      <a:pt x="15" y="20"/>
                      <a:pt x="17" y="18"/>
                      <a:pt x="15" y="16"/>
                    </a:cubicBezTo>
                    <a:cubicBezTo>
                      <a:pt x="15" y="16"/>
                      <a:pt x="12" y="15"/>
                      <a:pt x="12" y="15"/>
                    </a:cubicBezTo>
                    <a:cubicBezTo>
                      <a:pt x="10" y="13"/>
                      <a:pt x="9" y="12"/>
                      <a:pt x="8" y="10"/>
                    </a:cubicBezTo>
                    <a:cubicBezTo>
                      <a:pt x="7" y="7"/>
                      <a:pt x="4" y="3"/>
                      <a:pt x="5" y="0"/>
                    </a:cubicBezTo>
                  </a:path>
                </a:pathLst>
              </a:custGeom>
              <a:solidFill>
                <a:srgbClr val="FFD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49" name="Freeform 9"/>
              <p:cNvSpPr>
                <a:spLocks/>
              </p:cNvSpPr>
              <p:nvPr/>
            </p:nvSpPr>
            <p:spPr bwMode="auto">
              <a:xfrm>
                <a:off x="885" y="2915"/>
                <a:ext cx="155" cy="123"/>
              </a:xfrm>
              <a:custGeom>
                <a:avLst/>
                <a:gdLst>
                  <a:gd name="T0" fmla="*/ 0 w 62"/>
                  <a:gd name="T1" fmla="*/ 245225 h 46"/>
                  <a:gd name="T2" fmla="*/ 267395 w 62"/>
                  <a:gd name="T3" fmla="*/ 204370 h 46"/>
                  <a:gd name="T4" fmla="*/ 240050 w 62"/>
                  <a:gd name="T5" fmla="*/ 54788 h 46"/>
                  <a:gd name="T6" fmla="*/ 668488 w 62"/>
                  <a:gd name="T7" fmla="*/ 951081 h 46"/>
                  <a:gd name="T8" fmla="*/ 1049813 w 62"/>
                  <a:gd name="T9" fmla="*/ 1753312 h 46"/>
                  <a:gd name="T10" fmla="*/ 1480283 w 62"/>
                  <a:gd name="T11" fmla="*/ 2299680 h 46"/>
                  <a:gd name="T12" fmla="*/ 76175 w 62"/>
                  <a:gd name="T13" fmla="*/ 1251824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46"/>
                  <a:gd name="T23" fmla="*/ 62 w 6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46">
                    <a:moveTo>
                      <a:pt x="0" y="5"/>
                    </a:moveTo>
                    <a:cubicBezTo>
                      <a:pt x="3" y="12"/>
                      <a:pt x="10" y="11"/>
                      <a:pt x="11" y="4"/>
                    </a:cubicBezTo>
                    <a:cubicBezTo>
                      <a:pt x="11" y="0"/>
                      <a:pt x="7" y="5"/>
                      <a:pt x="10" y="1"/>
                    </a:cubicBezTo>
                    <a:cubicBezTo>
                      <a:pt x="8" y="11"/>
                      <a:pt x="21" y="14"/>
                      <a:pt x="28" y="19"/>
                    </a:cubicBezTo>
                    <a:cubicBezTo>
                      <a:pt x="36" y="23"/>
                      <a:pt x="38" y="30"/>
                      <a:pt x="44" y="35"/>
                    </a:cubicBezTo>
                    <a:cubicBezTo>
                      <a:pt x="49" y="39"/>
                      <a:pt x="60" y="40"/>
                      <a:pt x="62" y="46"/>
                    </a:cubicBezTo>
                    <a:cubicBezTo>
                      <a:pt x="42" y="44"/>
                      <a:pt x="21" y="35"/>
                      <a:pt x="3" y="25"/>
                    </a:cubicBezTo>
                  </a:path>
                </a:pathLst>
              </a:custGeom>
              <a:solidFill>
                <a:srgbClr val="FFD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0" name="Freeform 10"/>
              <p:cNvSpPr>
                <a:spLocks/>
              </p:cNvSpPr>
              <p:nvPr/>
            </p:nvSpPr>
            <p:spPr bwMode="auto">
              <a:xfrm>
                <a:off x="958" y="2974"/>
                <a:ext cx="180" cy="80"/>
              </a:xfrm>
              <a:custGeom>
                <a:avLst/>
                <a:gdLst>
                  <a:gd name="T0" fmla="*/ 0 w 72"/>
                  <a:gd name="T1" fmla="*/ 0 h 30"/>
                  <a:gd name="T2" fmla="*/ 476095 w 72"/>
                  <a:gd name="T3" fmla="*/ 89144 h 30"/>
                  <a:gd name="T4" fmla="*/ 762895 w 72"/>
                  <a:gd name="T5" fmla="*/ 380835 h 30"/>
                  <a:gd name="T6" fmla="*/ 1019345 w 72"/>
                  <a:gd name="T7" fmla="*/ 380835 h 30"/>
                  <a:gd name="T8" fmla="*/ 1525908 w 72"/>
                  <a:gd name="T9" fmla="*/ 674931 h 30"/>
                  <a:gd name="T10" fmla="*/ 284895 w 72"/>
                  <a:gd name="T11" fmla="*/ 1112235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30"/>
                  <a:gd name="T20" fmla="*/ 72 w 7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30">
                    <a:moveTo>
                      <a:pt x="0" y="0"/>
                    </a:moveTo>
                    <a:cubicBezTo>
                      <a:pt x="3" y="7"/>
                      <a:pt x="16" y="0"/>
                      <a:pt x="20" y="2"/>
                    </a:cubicBezTo>
                    <a:cubicBezTo>
                      <a:pt x="25" y="3"/>
                      <a:pt x="28" y="6"/>
                      <a:pt x="32" y="8"/>
                    </a:cubicBezTo>
                    <a:cubicBezTo>
                      <a:pt x="38" y="10"/>
                      <a:pt x="38" y="8"/>
                      <a:pt x="43" y="8"/>
                    </a:cubicBezTo>
                    <a:cubicBezTo>
                      <a:pt x="49" y="7"/>
                      <a:pt x="61" y="8"/>
                      <a:pt x="64" y="14"/>
                    </a:cubicBezTo>
                    <a:cubicBezTo>
                      <a:pt x="72" y="30"/>
                      <a:pt x="18" y="23"/>
                      <a:pt x="12" y="23"/>
                    </a:cubicBezTo>
                  </a:path>
                </a:pathLst>
              </a:custGeom>
              <a:solidFill>
                <a:srgbClr val="FFD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1" name="Freeform 11"/>
              <p:cNvSpPr>
                <a:spLocks/>
              </p:cNvSpPr>
              <p:nvPr/>
            </p:nvSpPr>
            <p:spPr bwMode="auto">
              <a:xfrm>
                <a:off x="1438" y="2638"/>
                <a:ext cx="112" cy="192"/>
              </a:xfrm>
              <a:custGeom>
                <a:avLst/>
                <a:gdLst>
                  <a:gd name="T0" fmla="*/ 0 w 45"/>
                  <a:gd name="T1" fmla="*/ 3403171 h 72"/>
                  <a:gd name="T2" fmla="*/ 110512 w 45"/>
                  <a:gd name="T3" fmla="*/ 3056163 h 72"/>
                  <a:gd name="T4" fmla="*/ 135537 w 45"/>
                  <a:gd name="T5" fmla="*/ 2708160 h 72"/>
                  <a:gd name="T6" fmla="*/ 319454 w 45"/>
                  <a:gd name="T7" fmla="*/ 2380893 h 72"/>
                  <a:gd name="T8" fmla="*/ 410478 w 45"/>
                  <a:gd name="T9" fmla="*/ 1890019 h 72"/>
                  <a:gd name="T10" fmla="*/ 612277 w 45"/>
                  <a:gd name="T11" fmla="*/ 1452715 h 72"/>
                  <a:gd name="T12" fmla="*/ 684574 w 45"/>
                  <a:gd name="T13" fmla="*/ 1015560 h 72"/>
                  <a:gd name="T14" fmla="*/ 728804 w 45"/>
                  <a:gd name="T15" fmla="*/ 728840 h 72"/>
                  <a:gd name="T16" fmla="*/ 704062 w 45"/>
                  <a:gd name="T17" fmla="*/ 294515 h 72"/>
                  <a:gd name="T18" fmla="*/ 795086 w 45"/>
                  <a:gd name="T19" fmla="*/ 53555 h 72"/>
                  <a:gd name="T20" fmla="*/ 883334 w 45"/>
                  <a:gd name="T21" fmla="*/ 196757 h 72"/>
                  <a:gd name="T22" fmla="*/ 957247 w 45"/>
                  <a:gd name="T23" fmla="*/ 818141 h 72"/>
                  <a:gd name="T24" fmla="*/ 1004053 w 45"/>
                  <a:gd name="T25" fmla="*/ 1746168 h 72"/>
                  <a:gd name="T26" fmla="*/ 656790 w 45"/>
                  <a:gd name="T27" fmla="*/ 3490552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72"/>
                  <a:gd name="T44" fmla="*/ 45 w 45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72">
                    <a:moveTo>
                      <a:pt x="0" y="70"/>
                    </a:moveTo>
                    <a:cubicBezTo>
                      <a:pt x="2" y="68"/>
                      <a:pt x="4" y="65"/>
                      <a:pt x="5" y="63"/>
                    </a:cubicBezTo>
                    <a:cubicBezTo>
                      <a:pt x="6" y="61"/>
                      <a:pt x="5" y="58"/>
                      <a:pt x="6" y="56"/>
                    </a:cubicBezTo>
                    <a:cubicBezTo>
                      <a:pt x="7" y="53"/>
                      <a:pt x="11" y="51"/>
                      <a:pt x="14" y="49"/>
                    </a:cubicBezTo>
                    <a:cubicBezTo>
                      <a:pt x="17" y="45"/>
                      <a:pt x="17" y="43"/>
                      <a:pt x="18" y="39"/>
                    </a:cubicBezTo>
                    <a:cubicBezTo>
                      <a:pt x="20" y="34"/>
                      <a:pt x="24" y="34"/>
                      <a:pt x="27" y="30"/>
                    </a:cubicBezTo>
                    <a:cubicBezTo>
                      <a:pt x="29" y="28"/>
                      <a:pt x="29" y="24"/>
                      <a:pt x="30" y="21"/>
                    </a:cubicBezTo>
                    <a:cubicBezTo>
                      <a:pt x="31" y="19"/>
                      <a:pt x="32" y="17"/>
                      <a:pt x="32" y="15"/>
                    </a:cubicBezTo>
                    <a:cubicBezTo>
                      <a:pt x="33" y="12"/>
                      <a:pt x="31" y="9"/>
                      <a:pt x="31" y="6"/>
                    </a:cubicBezTo>
                    <a:cubicBezTo>
                      <a:pt x="32" y="5"/>
                      <a:pt x="33" y="2"/>
                      <a:pt x="35" y="1"/>
                    </a:cubicBezTo>
                    <a:cubicBezTo>
                      <a:pt x="38" y="0"/>
                      <a:pt x="37" y="1"/>
                      <a:pt x="39" y="4"/>
                    </a:cubicBezTo>
                    <a:cubicBezTo>
                      <a:pt x="41" y="7"/>
                      <a:pt x="41" y="14"/>
                      <a:pt x="42" y="17"/>
                    </a:cubicBezTo>
                    <a:cubicBezTo>
                      <a:pt x="44" y="24"/>
                      <a:pt x="45" y="29"/>
                      <a:pt x="44" y="36"/>
                    </a:cubicBezTo>
                    <a:cubicBezTo>
                      <a:pt x="42" y="48"/>
                      <a:pt x="35" y="61"/>
                      <a:pt x="29" y="72"/>
                    </a:cubicBezTo>
                  </a:path>
                </a:pathLst>
              </a:custGeom>
              <a:solidFill>
                <a:srgbClr val="FFD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2" name="Freeform 12"/>
              <p:cNvSpPr>
                <a:spLocks/>
              </p:cNvSpPr>
              <p:nvPr/>
            </p:nvSpPr>
            <p:spPr bwMode="auto">
              <a:xfrm>
                <a:off x="815" y="2499"/>
                <a:ext cx="503" cy="326"/>
              </a:xfrm>
              <a:custGeom>
                <a:avLst/>
                <a:gdLst>
                  <a:gd name="T0" fmla="*/ 30698 w 201"/>
                  <a:gd name="T1" fmla="*/ 5751829 h 122"/>
                  <a:gd name="T2" fmla="*/ 146328 w 201"/>
                  <a:gd name="T3" fmla="*/ 4215944 h 122"/>
                  <a:gd name="T4" fmla="*/ 512104 w 201"/>
                  <a:gd name="T5" fmla="*/ 3028072 h 122"/>
                  <a:gd name="T6" fmla="*/ 1616507 w 201"/>
                  <a:gd name="T7" fmla="*/ 1043018 h 122"/>
                  <a:gd name="T8" fmla="*/ 3130169 w 201"/>
                  <a:gd name="T9" fmla="*/ 91411 h 122"/>
                  <a:gd name="T10" fmla="*/ 3980171 w 201"/>
                  <a:gd name="T11" fmla="*/ 0 h 122"/>
                  <a:gd name="T12" fmla="*/ 4846185 w 201"/>
                  <a:gd name="T13" fmla="*/ 353109 h 122"/>
                  <a:gd name="T14" fmla="*/ 4237139 w 201"/>
                  <a:gd name="T15" fmla="*/ 244262 h 122"/>
                  <a:gd name="T16" fmla="*/ 3591167 w 201"/>
                  <a:gd name="T17" fmla="*/ 298498 h 122"/>
                  <a:gd name="T18" fmla="*/ 3179348 w 201"/>
                  <a:gd name="T19" fmla="*/ 797626 h 122"/>
                  <a:gd name="T20" fmla="*/ 2821044 w 201"/>
                  <a:gd name="T21" fmla="*/ 834699 h 122"/>
                  <a:gd name="T22" fmla="*/ 2313327 w 201"/>
                  <a:gd name="T23" fmla="*/ 1279224 h 122"/>
                  <a:gd name="T24" fmla="*/ 1667357 w 201"/>
                  <a:gd name="T25" fmla="*/ 1744100 h 122"/>
                  <a:gd name="T26" fmla="*/ 1347109 w 201"/>
                  <a:gd name="T27" fmla="*/ 2131361 h 122"/>
                  <a:gd name="T28" fmla="*/ 1089008 w 201"/>
                  <a:gd name="T29" fmla="*/ 2931916 h 122"/>
                  <a:gd name="T30" fmla="*/ 512104 w 201"/>
                  <a:gd name="T31" fmla="*/ 4119472 h 122"/>
                  <a:gd name="T32" fmla="*/ 146328 w 201"/>
                  <a:gd name="T33" fmla="*/ 5104831 h 122"/>
                  <a:gd name="T34" fmla="*/ 76821 w 201"/>
                  <a:gd name="T35" fmla="*/ 6048444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1"/>
                  <a:gd name="T55" fmla="*/ 0 h 122"/>
                  <a:gd name="T56" fmla="*/ 201 w 201"/>
                  <a:gd name="T57" fmla="*/ 122 h 1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1" h="122">
                    <a:moveTo>
                      <a:pt x="1" y="116"/>
                    </a:moveTo>
                    <a:cubicBezTo>
                      <a:pt x="2" y="105"/>
                      <a:pt x="2" y="95"/>
                      <a:pt x="6" y="85"/>
                    </a:cubicBezTo>
                    <a:cubicBezTo>
                      <a:pt x="10" y="76"/>
                      <a:pt x="15" y="68"/>
                      <a:pt x="21" y="61"/>
                    </a:cubicBezTo>
                    <a:cubicBezTo>
                      <a:pt x="35" y="45"/>
                      <a:pt x="48" y="31"/>
                      <a:pt x="67" y="21"/>
                    </a:cubicBezTo>
                    <a:cubicBezTo>
                      <a:pt x="86" y="10"/>
                      <a:pt x="108" y="3"/>
                      <a:pt x="130" y="2"/>
                    </a:cubicBezTo>
                    <a:cubicBezTo>
                      <a:pt x="142" y="1"/>
                      <a:pt x="154" y="0"/>
                      <a:pt x="165" y="0"/>
                    </a:cubicBezTo>
                    <a:cubicBezTo>
                      <a:pt x="178" y="0"/>
                      <a:pt x="198" y="3"/>
                      <a:pt x="201" y="7"/>
                    </a:cubicBezTo>
                    <a:cubicBezTo>
                      <a:pt x="196" y="2"/>
                      <a:pt x="183" y="5"/>
                      <a:pt x="176" y="5"/>
                    </a:cubicBezTo>
                    <a:cubicBezTo>
                      <a:pt x="168" y="5"/>
                      <a:pt x="158" y="3"/>
                      <a:pt x="149" y="6"/>
                    </a:cubicBezTo>
                    <a:cubicBezTo>
                      <a:pt x="143" y="8"/>
                      <a:pt x="138" y="13"/>
                      <a:pt x="132" y="16"/>
                    </a:cubicBezTo>
                    <a:cubicBezTo>
                      <a:pt x="127" y="17"/>
                      <a:pt x="122" y="16"/>
                      <a:pt x="117" y="17"/>
                    </a:cubicBezTo>
                    <a:cubicBezTo>
                      <a:pt x="110" y="19"/>
                      <a:pt x="104" y="25"/>
                      <a:pt x="96" y="26"/>
                    </a:cubicBezTo>
                    <a:cubicBezTo>
                      <a:pt x="86" y="28"/>
                      <a:pt x="79" y="31"/>
                      <a:pt x="69" y="35"/>
                    </a:cubicBezTo>
                    <a:cubicBezTo>
                      <a:pt x="65" y="37"/>
                      <a:pt x="60" y="40"/>
                      <a:pt x="56" y="43"/>
                    </a:cubicBezTo>
                    <a:cubicBezTo>
                      <a:pt x="50" y="48"/>
                      <a:pt x="49" y="53"/>
                      <a:pt x="45" y="59"/>
                    </a:cubicBezTo>
                    <a:cubicBezTo>
                      <a:pt x="40" y="70"/>
                      <a:pt x="31" y="76"/>
                      <a:pt x="21" y="83"/>
                    </a:cubicBezTo>
                    <a:cubicBezTo>
                      <a:pt x="12" y="89"/>
                      <a:pt x="10" y="94"/>
                      <a:pt x="6" y="103"/>
                    </a:cubicBezTo>
                    <a:cubicBezTo>
                      <a:pt x="4" y="109"/>
                      <a:pt x="0" y="116"/>
                      <a:pt x="3" y="122"/>
                    </a:cubicBezTo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3" name="Freeform 13"/>
              <p:cNvSpPr>
                <a:spLocks/>
              </p:cNvSpPr>
              <p:nvPr/>
            </p:nvSpPr>
            <p:spPr bwMode="auto">
              <a:xfrm>
                <a:off x="888" y="2819"/>
                <a:ext cx="17" cy="91"/>
              </a:xfrm>
              <a:custGeom>
                <a:avLst/>
                <a:gdLst>
                  <a:gd name="T0" fmla="*/ 105019 w 7"/>
                  <a:gd name="T1" fmla="*/ 0 h 34"/>
                  <a:gd name="T2" fmla="*/ 105019 w 7"/>
                  <a:gd name="T3" fmla="*/ 1719691 h 34"/>
                  <a:gd name="T4" fmla="*/ 105019 w 7"/>
                  <a:gd name="T5" fmla="*/ 1316291 h 34"/>
                  <a:gd name="T6" fmla="*/ 105019 w 7"/>
                  <a:gd name="T7" fmla="*/ 810628 h 34"/>
                  <a:gd name="T8" fmla="*/ 84735 w 7"/>
                  <a:gd name="T9" fmla="*/ 358074 h 34"/>
                  <a:gd name="T10" fmla="*/ 105019 w 7"/>
                  <a:gd name="T11" fmla="*/ 55066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4"/>
                  <a:gd name="T20" fmla="*/ 7 w 7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4">
                    <a:moveTo>
                      <a:pt x="6" y="0"/>
                    </a:moveTo>
                    <a:cubicBezTo>
                      <a:pt x="0" y="8"/>
                      <a:pt x="3" y="25"/>
                      <a:pt x="6" y="34"/>
                    </a:cubicBezTo>
                    <a:cubicBezTo>
                      <a:pt x="7" y="31"/>
                      <a:pt x="6" y="29"/>
                      <a:pt x="6" y="26"/>
                    </a:cubicBezTo>
                    <a:cubicBezTo>
                      <a:pt x="6" y="22"/>
                      <a:pt x="6" y="19"/>
                      <a:pt x="6" y="16"/>
                    </a:cubicBezTo>
                    <a:cubicBezTo>
                      <a:pt x="6" y="13"/>
                      <a:pt x="5" y="10"/>
                      <a:pt x="5" y="7"/>
                    </a:cubicBezTo>
                    <a:cubicBezTo>
                      <a:pt x="5" y="5"/>
                      <a:pt x="4" y="3"/>
                      <a:pt x="6" y="1"/>
                    </a:cubicBezTo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4" name="Freeform 14"/>
              <p:cNvSpPr>
                <a:spLocks/>
              </p:cNvSpPr>
              <p:nvPr/>
            </p:nvSpPr>
            <p:spPr bwMode="auto">
              <a:xfrm>
                <a:off x="1138" y="2715"/>
                <a:ext cx="310" cy="176"/>
              </a:xfrm>
              <a:custGeom>
                <a:avLst/>
                <a:gdLst>
                  <a:gd name="T0" fmla="*/ 2861333 w 124"/>
                  <a:gd name="T1" fmla="*/ 1943573 h 66"/>
                  <a:gd name="T2" fmla="*/ 2530083 w 124"/>
                  <a:gd name="T3" fmla="*/ 1890019 h 66"/>
                  <a:gd name="T4" fmla="*/ 1907550 w 124"/>
                  <a:gd name="T5" fmla="*/ 1362509 h 66"/>
                  <a:gd name="T6" fmla="*/ 1271488 w 124"/>
                  <a:gd name="T7" fmla="*/ 818141 h 66"/>
                  <a:gd name="T8" fmla="*/ 763020 w 124"/>
                  <a:gd name="T9" fmla="*/ 490859 h 66"/>
                  <a:gd name="T10" fmla="*/ 572583 w 124"/>
                  <a:gd name="T11" fmla="*/ 196757 h 66"/>
                  <a:gd name="T12" fmla="*/ 363283 w 124"/>
                  <a:gd name="T13" fmla="*/ 0 h 66"/>
                  <a:gd name="T14" fmla="*/ 126958 w 124"/>
                  <a:gd name="T15" fmla="*/ 89144 h 66"/>
                  <a:gd name="T16" fmla="*/ 50783 w 124"/>
                  <a:gd name="T17" fmla="*/ 490859 h 66"/>
                  <a:gd name="T18" fmla="*/ 30470 w 124"/>
                  <a:gd name="T19" fmla="*/ 1255288 h 66"/>
                  <a:gd name="T20" fmla="*/ 317395 w 124"/>
                  <a:gd name="T21" fmla="*/ 1983885 h 66"/>
                  <a:gd name="T22" fmla="*/ 1747583 w 124"/>
                  <a:gd name="T23" fmla="*/ 2815224 h 66"/>
                  <a:gd name="T24" fmla="*/ 2479813 w 124"/>
                  <a:gd name="T25" fmla="*/ 3109717 h 66"/>
                  <a:gd name="T26" fmla="*/ 2957345 w 124"/>
                  <a:gd name="T27" fmla="*/ 3056163 h 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66"/>
                  <a:gd name="T44" fmla="*/ 124 w 124"/>
                  <a:gd name="T45" fmla="*/ 66 h 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66">
                    <a:moveTo>
                      <a:pt x="120" y="40"/>
                    </a:moveTo>
                    <a:cubicBezTo>
                      <a:pt x="117" y="42"/>
                      <a:pt x="109" y="40"/>
                      <a:pt x="106" y="39"/>
                    </a:cubicBezTo>
                    <a:cubicBezTo>
                      <a:pt x="97" y="36"/>
                      <a:pt x="89" y="32"/>
                      <a:pt x="80" y="28"/>
                    </a:cubicBezTo>
                    <a:cubicBezTo>
                      <a:pt x="71" y="25"/>
                      <a:pt x="62" y="21"/>
                      <a:pt x="53" y="17"/>
                    </a:cubicBezTo>
                    <a:cubicBezTo>
                      <a:pt x="46" y="14"/>
                      <a:pt x="39" y="12"/>
                      <a:pt x="32" y="10"/>
                    </a:cubicBezTo>
                    <a:cubicBezTo>
                      <a:pt x="29" y="8"/>
                      <a:pt x="27" y="6"/>
                      <a:pt x="24" y="4"/>
                    </a:cubicBezTo>
                    <a:cubicBezTo>
                      <a:pt x="21" y="2"/>
                      <a:pt x="18" y="1"/>
                      <a:pt x="15" y="0"/>
                    </a:cubicBezTo>
                    <a:cubicBezTo>
                      <a:pt x="12" y="0"/>
                      <a:pt x="7" y="0"/>
                      <a:pt x="5" y="2"/>
                    </a:cubicBezTo>
                    <a:cubicBezTo>
                      <a:pt x="3" y="4"/>
                      <a:pt x="2" y="8"/>
                      <a:pt x="2" y="10"/>
                    </a:cubicBezTo>
                    <a:cubicBezTo>
                      <a:pt x="1" y="15"/>
                      <a:pt x="0" y="21"/>
                      <a:pt x="1" y="26"/>
                    </a:cubicBezTo>
                    <a:cubicBezTo>
                      <a:pt x="2" y="33"/>
                      <a:pt x="6" y="38"/>
                      <a:pt x="13" y="41"/>
                    </a:cubicBezTo>
                    <a:cubicBezTo>
                      <a:pt x="32" y="49"/>
                      <a:pt x="53" y="53"/>
                      <a:pt x="73" y="58"/>
                    </a:cubicBezTo>
                    <a:cubicBezTo>
                      <a:pt x="83" y="60"/>
                      <a:pt x="94" y="64"/>
                      <a:pt x="104" y="64"/>
                    </a:cubicBezTo>
                    <a:cubicBezTo>
                      <a:pt x="111" y="65"/>
                      <a:pt x="118" y="66"/>
                      <a:pt x="124" y="63"/>
                    </a:cubicBezTo>
                  </a:path>
                </a:pathLst>
              </a:custGeom>
              <a:solidFill>
                <a:srgbClr val="FFD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5" name="Freeform 15"/>
              <p:cNvSpPr>
                <a:spLocks/>
              </p:cNvSpPr>
              <p:nvPr/>
            </p:nvSpPr>
            <p:spPr bwMode="auto">
              <a:xfrm>
                <a:off x="1078" y="2809"/>
                <a:ext cx="110" cy="216"/>
              </a:xfrm>
              <a:custGeom>
                <a:avLst/>
                <a:gdLst>
                  <a:gd name="T0" fmla="*/ 305208 w 44"/>
                  <a:gd name="T1" fmla="*/ 0 h 81"/>
                  <a:gd name="T2" fmla="*/ 122083 w 44"/>
                  <a:gd name="T3" fmla="*/ 818141 h 81"/>
                  <a:gd name="T4" fmla="*/ 122083 w 44"/>
                  <a:gd name="T5" fmla="*/ 1603448 h 81"/>
                  <a:gd name="T6" fmla="*/ 236845 w 44"/>
                  <a:gd name="T7" fmla="*/ 2672563 h 81"/>
                  <a:gd name="T8" fmla="*/ 190438 w 44"/>
                  <a:gd name="T9" fmla="*/ 2999432 h 81"/>
                  <a:gd name="T10" fmla="*/ 122083 w 44"/>
                  <a:gd name="T11" fmla="*/ 3403171 h 81"/>
                  <a:gd name="T12" fmla="*/ 622583 w 44"/>
                  <a:gd name="T13" fmla="*/ 3838712 h 81"/>
                  <a:gd name="T14" fmla="*/ 1030283 w 44"/>
                  <a:gd name="T15" fmla="*/ 3579811 h 81"/>
                  <a:gd name="T16" fmla="*/ 903333 w 44"/>
                  <a:gd name="T17" fmla="*/ 2912312 h 81"/>
                  <a:gd name="T18" fmla="*/ 541333 w 44"/>
                  <a:gd name="T19" fmla="*/ 150636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81"/>
                  <a:gd name="T32" fmla="*/ 44 w 44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81">
                    <a:moveTo>
                      <a:pt x="13" y="0"/>
                    </a:moveTo>
                    <a:cubicBezTo>
                      <a:pt x="11" y="6"/>
                      <a:pt x="7" y="10"/>
                      <a:pt x="5" y="17"/>
                    </a:cubicBezTo>
                    <a:cubicBezTo>
                      <a:pt x="4" y="22"/>
                      <a:pt x="5" y="28"/>
                      <a:pt x="5" y="33"/>
                    </a:cubicBezTo>
                    <a:cubicBezTo>
                      <a:pt x="5" y="42"/>
                      <a:pt x="5" y="47"/>
                      <a:pt x="10" y="55"/>
                    </a:cubicBezTo>
                    <a:cubicBezTo>
                      <a:pt x="8" y="57"/>
                      <a:pt x="9" y="59"/>
                      <a:pt x="8" y="62"/>
                    </a:cubicBezTo>
                    <a:cubicBezTo>
                      <a:pt x="8" y="66"/>
                      <a:pt x="7" y="66"/>
                      <a:pt x="5" y="70"/>
                    </a:cubicBezTo>
                    <a:cubicBezTo>
                      <a:pt x="0" y="81"/>
                      <a:pt x="20" y="80"/>
                      <a:pt x="26" y="79"/>
                    </a:cubicBezTo>
                    <a:cubicBezTo>
                      <a:pt x="31" y="78"/>
                      <a:pt x="41" y="79"/>
                      <a:pt x="43" y="74"/>
                    </a:cubicBezTo>
                    <a:cubicBezTo>
                      <a:pt x="44" y="71"/>
                      <a:pt x="39" y="62"/>
                      <a:pt x="38" y="60"/>
                    </a:cubicBezTo>
                    <a:cubicBezTo>
                      <a:pt x="34" y="50"/>
                      <a:pt x="29" y="41"/>
                      <a:pt x="23" y="31"/>
                    </a:cubicBezTo>
                  </a:path>
                </a:pathLst>
              </a:custGeom>
              <a:solidFill>
                <a:srgbClr val="FFD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6" name="Freeform 16"/>
              <p:cNvSpPr>
                <a:spLocks/>
              </p:cNvSpPr>
              <p:nvPr/>
            </p:nvSpPr>
            <p:spPr bwMode="auto">
              <a:xfrm>
                <a:off x="1400" y="2603"/>
                <a:ext cx="150" cy="331"/>
              </a:xfrm>
              <a:custGeom>
                <a:avLst/>
                <a:gdLst>
                  <a:gd name="T0" fmla="*/ 1289845 w 60"/>
                  <a:gd name="T1" fmla="*/ 239487 h 124"/>
                  <a:gd name="T2" fmla="*/ 1335470 w 60"/>
                  <a:gd name="T3" fmla="*/ 935993 h 124"/>
                  <a:gd name="T4" fmla="*/ 1411925 w 60"/>
                  <a:gd name="T5" fmla="*/ 1672444 h 124"/>
                  <a:gd name="T6" fmla="*/ 1317188 w 60"/>
                  <a:gd name="T7" fmla="*/ 3234948 h 124"/>
                  <a:gd name="T8" fmla="*/ 1080395 w 60"/>
                  <a:gd name="T9" fmla="*/ 5049640 h 124"/>
                  <a:gd name="T10" fmla="*/ 908208 w 60"/>
                  <a:gd name="T11" fmla="*/ 6026853 h 124"/>
                  <a:gd name="T12" fmla="*/ 622583 w 60"/>
                  <a:gd name="T13" fmla="*/ 5877332 h 124"/>
                  <a:gd name="T14" fmla="*/ 0 w 60"/>
                  <a:gd name="T15" fmla="*/ 5346357 h 124"/>
                  <a:gd name="T16" fmla="*/ 622583 w 60"/>
                  <a:gd name="T17" fmla="*/ 5140481 h 124"/>
                  <a:gd name="T18" fmla="*/ 889970 w 60"/>
                  <a:gd name="T19" fmla="*/ 4555131 h 124"/>
                  <a:gd name="T20" fmla="*/ 1030283 w 60"/>
                  <a:gd name="T21" fmla="*/ 4170878 h 124"/>
                  <a:gd name="T22" fmla="*/ 1080395 w 60"/>
                  <a:gd name="T23" fmla="*/ 3639753 h 124"/>
                  <a:gd name="T24" fmla="*/ 1220708 w 60"/>
                  <a:gd name="T25" fmla="*/ 2737941 h 124"/>
                  <a:gd name="T26" fmla="*/ 1271488 w 60"/>
                  <a:gd name="T27" fmla="*/ 1376183 h 124"/>
                  <a:gd name="T28" fmla="*/ 984583 w 60"/>
                  <a:gd name="T29" fmla="*/ 0 h 124"/>
                  <a:gd name="T30" fmla="*/ 1144533 w 60"/>
                  <a:gd name="T31" fmla="*/ 350644 h 124"/>
                  <a:gd name="T32" fmla="*/ 1289845 w 60"/>
                  <a:gd name="T33" fmla="*/ 296261 h 1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24"/>
                  <a:gd name="T53" fmla="*/ 60 w 60"/>
                  <a:gd name="T54" fmla="*/ 124 h 1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24">
                    <a:moveTo>
                      <a:pt x="54" y="5"/>
                    </a:moveTo>
                    <a:cubicBezTo>
                      <a:pt x="55" y="10"/>
                      <a:pt x="55" y="15"/>
                      <a:pt x="56" y="19"/>
                    </a:cubicBezTo>
                    <a:cubicBezTo>
                      <a:pt x="58" y="25"/>
                      <a:pt x="60" y="28"/>
                      <a:pt x="59" y="34"/>
                    </a:cubicBezTo>
                    <a:cubicBezTo>
                      <a:pt x="58" y="44"/>
                      <a:pt x="57" y="55"/>
                      <a:pt x="55" y="66"/>
                    </a:cubicBezTo>
                    <a:cubicBezTo>
                      <a:pt x="53" y="79"/>
                      <a:pt x="49" y="90"/>
                      <a:pt x="45" y="103"/>
                    </a:cubicBezTo>
                    <a:cubicBezTo>
                      <a:pt x="44" y="108"/>
                      <a:pt x="43" y="120"/>
                      <a:pt x="38" y="123"/>
                    </a:cubicBezTo>
                    <a:cubicBezTo>
                      <a:pt x="35" y="124"/>
                      <a:pt x="29" y="121"/>
                      <a:pt x="26" y="120"/>
                    </a:cubicBezTo>
                    <a:cubicBezTo>
                      <a:pt x="18" y="117"/>
                      <a:pt x="10" y="109"/>
                      <a:pt x="0" y="109"/>
                    </a:cubicBezTo>
                    <a:cubicBezTo>
                      <a:pt x="8" y="107"/>
                      <a:pt x="18" y="108"/>
                      <a:pt x="26" y="105"/>
                    </a:cubicBezTo>
                    <a:cubicBezTo>
                      <a:pt x="33" y="103"/>
                      <a:pt x="34" y="99"/>
                      <a:pt x="37" y="93"/>
                    </a:cubicBezTo>
                    <a:cubicBezTo>
                      <a:pt x="38" y="90"/>
                      <a:pt x="41" y="88"/>
                      <a:pt x="43" y="85"/>
                    </a:cubicBezTo>
                    <a:cubicBezTo>
                      <a:pt x="45" y="82"/>
                      <a:pt x="44" y="78"/>
                      <a:pt x="45" y="74"/>
                    </a:cubicBezTo>
                    <a:cubicBezTo>
                      <a:pt x="46" y="68"/>
                      <a:pt x="50" y="62"/>
                      <a:pt x="51" y="56"/>
                    </a:cubicBezTo>
                    <a:cubicBezTo>
                      <a:pt x="53" y="46"/>
                      <a:pt x="55" y="38"/>
                      <a:pt x="53" y="28"/>
                    </a:cubicBezTo>
                    <a:cubicBezTo>
                      <a:pt x="51" y="18"/>
                      <a:pt x="47" y="8"/>
                      <a:pt x="41" y="0"/>
                    </a:cubicBezTo>
                    <a:cubicBezTo>
                      <a:pt x="44" y="2"/>
                      <a:pt x="45" y="6"/>
                      <a:pt x="48" y="7"/>
                    </a:cubicBezTo>
                    <a:cubicBezTo>
                      <a:pt x="49" y="8"/>
                      <a:pt x="53" y="6"/>
                      <a:pt x="54" y="6"/>
                    </a:cubicBezTo>
                  </a:path>
                </a:pathLst>
              </a:cu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7" name="Freeform 17"/>
              <p:cNvSpPr>
                <a:spLocks/>
              </p:cNvSpPr>
              <p:nvPr/>
            </p:nvSpPr>
            <p:spPr bwMode="auto">
              <a:xfrm>
                <a:off x="915" y="3001"/>
                <a:ext cx="335" cy="117"/>
              </a:xfrm>
              <a:custGeom>
                <a:avLst/>
                <a:gdLst>
                  <a:gd name="T0" fmla="*/ 0 w 134"/>
                  <a:gd name="T1" fmla="*/ 652256 h 44"/>
                  <a:gd name="T2" fmla="*/ 381375 w 134"/>
                  <a:gd name="T3" fmla="*/ 1169341 h 44"/>
                  <a:gd name="T4" fmla="*/ 826875 w 134"/>
                  <a:gd name="T5" fmla="*/ 1694756 h 44"/>
                  <a:gd name="T6" fmla="*/ 1831063 w 134"/>
                  <a:gd name="T7" fmla="*/ 2014221 h 44"/>
                  <a:gd name="T8" fmla="*/ 2639658 w 134"/>
                  <a:gd name="T9" fmla="*/ 2014221 h 44"/>
                  <a:gd name="T10" fmla="*/ 3192113 w 134"/>
                  <a:gd name="T11" fmla="*/ 1874388 h 44"/>
                  <a:gd name="T12" fmla="*/ 2670125 w 134"/>
                  <a:gd name="T13" fmla="*/ 1042563 h 44"/>
                  <a:gd name="T14" fmla="*/ 2288800 w 134"/>
                  <a:gd name="T15" fmla="*/ 0 h 44"/>
                  <a:gd name="T16" fmla="*/ 2402863 w 134"/>
                  <a:gd name="T17" fmla="*/ 1449316 h 44"/>
                  <a:gd name="T18" fmla="*/ 1953125 w 134"/>
                  <a:gd name="T19" fmla="*/ 1554762 h 44"/>
                  <a:gd name="T20" fmla="*/ 1551488 w 134"/>
                  <a:gd name="T21" fmla="*/ 1309336 h 44"/>
                  <a:gd name="T22" fmla="*/ 712113 w 134"/>
                  <a:gd name="T23" fmla="*/ 1129747 h 44"/>
                  <a:gd name="T24" fmla="*/ 305208 w 134"/>
                  <a:gd name="T25" fmla="*/ 905327 h 44"/>
                  <a:gd name="T26" fmla="*/ 25595 w 134"/>
                  <a:gd name="T27" fmla="*/ 704898 h 44"/>
                  <a:gd name="T28" fmla="*/ 25595 w 134"/>
                  <a:gd name="T29" fmla="*/ 652256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44"/>
                  <a:gd name="T47" fmla="*/ 134 w 134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44">
                    <a:moveTo>
                      <a:pt x="0" y="14"/>
                    </a:moveTo>
                    <a:cubicBezTo>
                      <a:pt x="4" y="19"/>
                      <a:pt x="11" y="21"/>
                      <a:pt x="16" y="25"/>
                    </a:cubicBezTo>
                    <a:cubicBezTo>
                      <a:pt x="22" y="29"/>
                      <a:pt x="28" y="33"/>
                      <a:pt x="35" y="36"/>
                    </a:cubicBezTo>
                    <a:cubicBezTo>
                      <a:pt x="48" y="41"/>
                      <a:pt x="64" y="42"/>
                      <a:pt x="77" y="43"/>
                    </a:cubicBezTo>
                    <a:cubicBezTo>
                      <a:pt x="89" y="44"/>
                      <a:pt x="100" y="43"/>
                      <a:pt x="111" y="43"/>
                    </a:cubicBezTo>
                    <a:cubicBezTo>
                      <a:pt x="118" y="43"/>
                      <a:pt x="128" y="43"/>
                      <a:pt x="134" y="40"/>
                    </a:cubicBezTo>
                    <a:cubicBezTo>
                      <a:pt x="127" y="41"/>
                      <a:pt x="116" y="27"/>
                      <a:pt x="112" y="22"/>
                    </a:cubicBezTo>
                    <a:cubicBezTo>
                      <a:pt x="107" y="15"/>
                      <a:pt x="102" y="6"/>
                      <a:pt x="96" y="0"/>
                    </a:cubicBezTo>
                    <a:cubicBezTo>
                      <a:pt x="100" y="5"/>
                      <a:pt x="111" y="27"/>
                      <a:pt x="101" y="31"/>
                    </a:cubicBezTo>
                    <a:cubicBezTo>
                      <a:pt x="96" y="34"/>
                      <a:pt x="87" y="34"/>
                      <a:pt x="82" y="33"/>
                    </a:cubicBezTo>
                    <a:cubicBezTo>
                      <a:pt x="76" y="33"/>
                      <a:pt x="71" y="28"/>
                      <a:pt x="65" y="28"/>
                    </a:cubicBezTo>
                    <a:cubicBezTo>
                      <a:pt x="53" y="28"/>
                      <a:pt x="42" y="27"/>
                      <a:pt x="30" y="24"/>
                    </a:cubicBezTo>
                    <a:cubicBezTo>
                      <a:pt x="25" y="22"/>
                      <a:pt x="19" y="21"/>
                      <a:pt x="13" y="19"/>
                    </a:cubicBezTo>
                    <a:cubicBezTo>
                      <a:pt x="9" y="17"/>
                      <a:pt x="6" y="15"/>
                      <a:pt x="1" y="15"/>
                    </a:cubicBezTo>
                    <a:cubicBezTo>
                      <a:pt x="1" y="15"/>
                      <a:pt x="1" y="15"/>
                      <a:pt x="1" y="14"/>
                    </a:cubicBezTo>
                  </a:path>
                </a:pathLst>
              </a:cu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8" name="Freeform 18"/>
              <p:cNvSpPr>
                <a:spLocks/>
              </p:cNvSpPr>
              <p:nvPr/>
            </p:nvSpPr>
            <p:spPr bwMode="auto">
              <a:xfrm>
                <a:off x="850" y="2510"/>
                <a:ext cx="265" cy="176"/>
              </a:xfrm>
              <a:custGeom>
                <a:avLst/>
                <a:gdLst>
                  <a:gd name="T0" fmla="*/ 0 w 106"/>
                  <a:gd name="T1" fmla="*/ 3198976 h 66"/>
                  <a:gd name="T2" fmla="*/ 2530083 w 106"/>
                  <a:gd name="T3" fmla="*/ 0 h 66"/>
                  <a:gd name="T4" fmla="*/ 1620625 w 106"/>
                  <a:gd name="T5" fmla="*/ 633912 h 66"/>
                  <a:gd name="T6" fmla="*/ 1271488 w 106"/>
                  <a:gd name="T7" fmla="*/ 1071240 h 66"/>
                  <a:gd name="T8" fmla="*/ 954113 w 106"/>
                  <a:gd name="T9" fmla="*/ 1546560 h 66"/>
                  <a:gd name="T10" fmla="*/ 736845 w 106"/>
                  <a:gd name="T11" fmla="*/ 1890019 h 66"/>
                  <a:gd name="T12" fmla="*/ 523750 w 106"/>
                  <a:gd name="T13" fmla="*/ 2380893 h 66"/>
                  <a:gd name="T14" fmla="*/ 190438 w 106"/>
                  <a:gd name="T15" fmla="*/ 2815224 h 66"/>
                  <a:gd name="T16" fmla="*/ 30470 w 106"/>
                  <a:gd name="T17" fmla="*/ 3198976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66"/>
                  <a:gd name="T29" fmla="*/ 106 w 106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66">
                    <a:moveTo>
                      <a:pt x="0" y="66"/>
                    </a:moveTo>
                    <a:cubicBezTo>
                      <a:pt x="23" y="31"/>
                      <a:pt x="63" y="3"/>
                      <a:pt x="106" y="0"/>
                    </a:cubicBezTo>
                    <a:cubicBezTo>
                      <a:pt x="93" y="3"/>
                      <a:pt x="80" y="8"/>
                      <a:pt x="68" y="13"/>
                    </a:cubicBezTo>
                    <a:cubicBezTo>
                      <a:pt x="62" y="15"/>
                      <a:pt x="58" y="19"/>
                      <a:pt x="53" y="22"/>
                    </a:cubicBezTo>
                    <a:cubicBezTo>
                      <a:pt x="47" y="24"/>
                      <a:pt x="43" y="27"/>
                      <a:pt x="40" y="32"/>
                    </a:cubicBezTo>
                    <a:cubicBezTo>
                      <a:pt x="37" y="35"/>
                      <a:pt x="34" y="36"/>
                      <a:pt x="31" y="39"/>
                    </a:cubicBezTo>
                    <a:cubicBezTo>
                      <a:pt x="27" y="42"/>
                      <a:pt x="25" y="46"/>
                      <a:pt x="22" y="49"/>
                    </a:cubicBezTo>
                    <a:cubicBezTo>
                      <a:pt x="18" y="53"/>
                      <a:pt x="12" y="54"/>
                      <a:pt x="8" y="58"/>
                    </a:cubicBezTo>
                    <a:cubicBezTo>
                      <a:pt x="5" y="61"/>
                      <a:pt x="3" y="64"/>
                      <a:pt x="1" y="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59" name="Freeform 19"/>
              <p:cNvSpPr>
                <a:spLocks/>
              </p:cNvSpPr>
              <p:nvPr/>
            </p:nvSpPr>
            <p:spPr bwMode="auto">
              <a:xfrm>
                <a:off x="890" y="2843"/>
                <a:ext cx="8" cy="48"/>
              </a:xfrm>
              <a:custGeom>
                <a:avLst/>
                <a:gdLst>
                  <a:gd name="T0" fmla="*/ 89144 w 3"/>
                  <a:gd name="T1" fmla="*/ 0 h 18"/>
                  <a:gd name="T2" fmla="*/ 142813 w 3"/>
                  <a:gd name="T3" fmla="*/ 871629 h 18"/>
                  <a:gd name="T4" fmla="*/ 0 60000 65536"/>
                  <a:gd name="T5" fmla="*/ 0 60000 65536"/>
                  <a:gd name="T6" fmla="*/ 0 w 3"/>
                  <a:gd name="T7" fmla="*/ 0 h 18"/>
                  <a:gd name="T8" fmla="*/ 3 w 3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8">
                    <a:moveTo>
                      <a:pt x="2" y="0"/>
                    </a:moveTo>
                    <a:cubicBezTo>
                      <a:pt x="0" y="5"/>
                      <a:pt x="1" y="14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0" name="Freeform 20"/>
              <p:cNvSpPr>
                <a:spLocks/>
              </p:cNvSpPr>
              <p:nvPr/>
            </p:nvSpPr>
            <p:spPr bwMode="auto">
              <a:xfrm>
                <a:off x="845" y="2851"/>
                <a:ext cx="48" cy="62"/>
              </a:xfrm>
              <a:custGeom>
                <a:avLst/>
                <a:gdLst>
                  <a:gd name="T0" fmla="*/ 422941 w 19"/>
                  <a:gd name="T1" fmla="*/ 608231 h 23"/>
                  <a:gd name="T2" fmla="*/ 318488 w 19"/>
                  <a:gd name="T3" fmla="*/ 1195616 h 23"/>
                  <a:gd name="T4" fmla="*/ 104562 w 19"/>
                  <a:gd name="T5" fmla="*/ 766228 h 23"/>
                  <a:gd name="T6" fmla="*/ 159590 w 19"/>
                  <a:gd name="T7" fmla="*/ 97060 h 23"/>
                  <a:gd name="T8" fmla="*/ 422941 w 19"/>
                  <a:gd name="T9" fmla="*/ 60823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16" y="11"/>
                    </a:moveTo>
                    <a:cubicBezTo>
                      <a:pt x="19" y="17"/>
                      <a:pt x="16" y="22"/>
                      <a:pt x="12" y="22"/>
                    </a:cubicBezTo>
                    <a:cubicBezTo>
                      <a:pt x="8" y="23"/>
                      <a:pt x="6" y="20"/>
                      <a:pt x="4" y="14"/>
                    </a:cubicBezTo>
                    <a:cubicBezTo>
                      <a:pt x="2" y="9"/>
                      <a:pt x="0" y="5"/>
                      <a:pt x="6" y="2"/>
                    </a:cubicBezTo>
                    <a:cubicBezTo>
                      <a:pt x="10" y="0"/>
                      <a:pt x="13" y="5"/>
                      <a:pt x="16" y="11"/>
                    </a:cubicBezTo>
                    <a:close/>
                  </a:path>
                </a:pathLst>
              </a:custGeom>
              <a:solidFill>
                <a:srgbClr val="D1B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1" name="Freeform 21"/>
              <p:cNvSpPr>
                <a:spLocks/>
              </p:cNvSpPr>
              <p:nvPr/>
            </p:nvSpPr>
            <p:spPr bwMode="auto">
              <a:xfrm>
                <a:off x="870" y="2881"/>
                <a:ext cx="13" cy="21"/>
              </a:xfrm>
              <a:custGeom>
                <a:avLst/>
                <a:gdLst>
                  <a:gd name="T0" fmla="*/ 0 w 5"/>
                  <a:gd name="T1" fmla="*/ 277431 h 8"/>
                  <a:gd name="T2" fmla="*/ 114878 w 5"/>
                  <a:gd name="T3" fmla="*/ 0 h 8"/>
                  <a:gd name="T4" fmla="*/ 142121 w 5"/>
                  <a:gd name="T5" fmla="*/ 200939 h 8"/>
                  <a:gd name="T6" fmla="*/ 0 w 5"/>
                  <a:gd name="T7" fmla="*/ 27743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8"/>
                  <a:gd name="T14" fmla="*/ 5 w 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8">
                    <a:moveTo>
                      <a:pt x="0" y="7"/>
                    </a:moveTo>
                    <a:cubicBezTo>
                      <a:pt x="4" y="7"/>
                      <a:pt x="3" y="3"/>
                      <a:pt x="3" y="0"/>
                    </a:cubicBezTo>
                    <a:cubicBezTo>
                      <a:pt x="4" y="1"/>
                      <a:pt x="5" y="3"/>
                      <a:pt x="4" y="5"/>
                    </a:cubicBezTo>
                    <a:cubicBezTo>
                      <a:pt x="4" y="7"/>
                      <a:pt x="2" y="8"/>
                      <a:pt x="0" y="7"/>
                    </a:cubicBezTo>
                  </a:path>
                </a:pathLst>
              </a:custGeom>
              <a:solidFill>
                <a:srgbClr val="EE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2" name="Freeform 22"/>
              <p:cNvSpPr>
                <a:spLocks/>
              </p:cNvSpPr>
              <p:nvPr/>
            </p:nvSpPr>
            <p:spPr bwMode="auto">
              <a:xfrm>
                <a:off x="800" y="2475"/>
                <a:ext cx="765" cy="670"/>
              </a:xfrm>
              <a:custGeom>
                <a:avLst/>
                <a:gdLst>
                  <a:gd name="T0" fmla="*/ 857425 w 306"/>
                  <a:gd name="T1" fmla="*/ 2552134 h 251"/>
                  <a:gd name="T2" fmla="*/ 114770 w 306"/>
                  <a:gd name="T3" fmla="*/ 4809773 h 251"/>
                  <a:gd name="T4" fmla="*/ 65238 w 306"/>
                  <a:gd name="T5" fmla="*/ 7459596 h 251"/>
                  <a:gd name="T6" fmla="*/ 305208 w 306"/>
                  <a:gd name="T7" fmla="*/ 8812238 h 251"/>
                  <a:gd name="T8" fmla="*/ 1307345 w 306"/>
                  <a:gd name="T9" fmla="*/ 11078549 h 251"/>
                  <a:gd name="T10" fmla="*/ 3928720 w 306"/>
                  <a:gd name="T11" fmla="*/ 12014448 h 251"/>
                  <a:gd name="T12" fmla="*/ 5645708 w 306"/>
                  <a:gd name="T13" fmla="*/ 10925930 h 251"/>
                  <a:gd name="T14" fmla="*/ 6770520 w 306"/>
                  <a:gd name="T15" fmla="*/ 8230181 h 251"/>
                  <a:gd name="T16" fmla="*/ 7179425 w 306"/>
                  <a:gd name="T17" fmla="*/ 5049248 h 251"/>
                  <a:gd name="T18" fmla="*/ 7197783 w 306"/>
                  <a:gd name="T19" fmla="*/ 3378674 h 251"/>
                  <a:gd name="T20" fmla="*/ 7006845 w 306"/>
                  <a:gd name="T21" fmla="*/ 2257617 h 251"/>
                  <a:gd name="T22" fmla="*/ 6511250 w 306"/>
                  <a:gd name="T23" fmla="*/ 1858681 h 251"/>
                  <a:gd name="T24" fmla="*/ 5694533 w 306"/>
                  <a:gd name="T25" fmla="*/ 881563 h 251"/>
                  <a:gd name="T26" fmla="*/ 3319063 w 306"/>
                  <a:gd name="T27" fmla="*/ 239473 h 251"/>
                  <a:gd name="T28" fmla="*/ 857425 w 306"/>
                  <a:gd name="T29" fmla="*/ 2552134 h 2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6"/>
                  <a:gd name="T46" fmla="*/ 0 h 251"/>
                  <a:gd name="T47" fmla="*/ 306 w 306"/>
                  <a:gd name="T48" fmla="*/ 251 h 2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6" h="251">
                    <a:moveTo>
                      <a:pt x="36" y="52"/>
                    </a:moveTo>
                    <a:cubicBezTo>
                      <a:pt x="21" y="67"/>
                      <a:pt x="10" y="82"/>
                      <a:pt x="5" y="98"/>
                    </a:cubicBezTo>
                    <a:cubicBezTo>
                      <a:pt x="0" y="115"/>
                      <a:pt x="0" y="136"/>
                      <a:pt x="3" y="152"/>
                    </a:cubicBezTo>
                    <a:cubicBezTo>
                      <a:pt x="7" y="167"/>
                      <a:pt x="6" y="161"/>
                      <a:pt x="13" y="180"/>
                    </a:cubicBezTo>
                    <a:cubicBezTo>
                      <a:pt x="21" y="199"/>
                      <a:pt x="29" y="208"/>
                      <a:pt x="55" y="226"/>
                    </a:cubicBezTo>
                    <a:cubicBezTo>
                      <a:pt x="82" y="243"/>
                      <a:pt x="115" y="251"/>
                      <a:pt x="165" y="245"/>
                    </a:cubicBezTo>
                    <a:cubicBezTo>
                      <a:pt x="216" y="239"/>
                      <a:pt x="221" y="231"/>
                      <a:pt x="237" y="223"/>
                    </a:cubicBezTo>
                    <a:cubicBezTo>
                      <a:pt x="254" y="214"/>
                      <a:pt x="273" y="190"/>
                      <a:pt x="284" y="168"/>
                    </a:cubicBezTo>
                    <a:cubicBezTo>
                      <a:pt x="296" y="143"/>
                      <a:pt x="301" y="115"/>
                      <a:pt x="301" y="103"/>
                    </a:cubicBezTo>
                    <a:cubicBezTo>
                      <a:pt x="301" y="89"/>
                      <a:pt x="306" y="79"/>
                      <a:pt x="302" y="69"/>
                    </a:cubicBezTo>
                    <a:cubicBezTo>
                      <a:pt x="299" y="59"/>
                      <a:pt x="298" y="51"/>
                      <a:pt x="294" y="46"/>
                    </a:cubicBezTo>
                    <a:cubicBezTo>
                      <a:pt x="289" y="42"/>
                      <a:pt x="278" y="37"/>
                      <a:pt x="273" y="38"/>
                    </a:cubicBezTo>
                    <a:cubicBezTo>
                      <a:pt x="268" y="39"/>
                      <a:pt x="266" y="28"/>
                      <a:pt x="239" y="18"/>
                    </a:cubicBezTo>
                    <a:cubicBezTo>
                      <a:pt x="211" y="8"/>
                      <a:pt x="175" y="0"/>
                      <a:pt x="139" y="5"/>
                    </a:cubicBezTo>
                    <a:cubicBezTo>
                      <a:pt x="103" y="10"/>
                      <a:pt x="70" y="18"/>
                      <a:pt x="36" y="5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3" name="Freeform 23"/>
              <p:cNvSpPr>
                <a:spLocks/>
              </p:cNvSpPr>
              <p:nvPr/>
            </p:nvSpPr>
            <p:spPr bwMode="auto">
              <a:xfrm>
                <a:off x="845" y="2851"/>
                <a:ext cx="48" cy="62"/>
              </a:xfrm>
              <a:custGeom>
                <a:avLst/>
                <a:gdLst>
                  <a:gd name="T0" fmla="*/ 422941 w 19"/>
                  <a:gd name="T1" fmla="*/ 608231 h 23"/>
                  <a:gd name="T2" fmla="*/ 318488 w 19"/>
                  <a:gd name="T3" fmla="*/ 1195616 h 23"/>
                  <a:gd name="T4" fmla="*/ 104562 w 19"/>
                  <a:gd name="T5" fmla="*/ 766228 h 23"/>
                  <a:gd name="T6" fmla="*/ 159590 w 19"/>
                  <a:gd name="T7" fmla="*/ 97060 h 23"/>
                  <a:gd name="T8" fmla="*/ 422941 w 19"/>
                  <a:gd name="T9" fmla="*/ 60823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16" y="11"/>
                    </a:moveTo>
                    <a:cubicBezTo>
                      <a:pt x="19" y="17"/>
                      <a:pt x="16" y="22"/>
                      <a:pt x="12" y="22"/>
                    </a:cubicBezTo>
                    <a:cubicBezTo>
                      <a:pt x="8" y="23"/>
                      <a:pt x="6" y="20"/>
                      <a:pt x="4" y="14"/>
                    </a:cubicBezTo>
                    <a:cubicBezTo>
                      <a:pt x="2" y="9"/>
                      <a:pt x="0" y="5"/>
                      <a:pt x="6" y="2"/>
                    </a:cubicBezTo>
                    <a:cubicBezTo>
                      <a:pt x="10" y="0"/>
                      <a:pt x="13" y="5"/>
                      <a:pt x="16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4" name="Freeform 24"/>
              <p:cNvSpPr>
                <a:spLocks/>
              </p:cNvSpPr>
              <p:nvPr/>
            </p:nvSpPr>
            <p:spPr bwMode="auto">
              <a:xfrm>
                <a:off x="860" y="2849"/>
                <a:ext cx="25" cy="13"/>
              </a:xfrm>
              <a:custGeom>
                <a:avLst/>
                <a:gdLst>
                  <a:gd name="T0" fmla="*/ 0 w 10"/>
                  <a:gd name="T1" fmla="*/ 114878 h 5"/>
                  <a:gd name="T2" fmla="*/ 236845 w 10"/>
                  <a:gd name="T3" fmla="*/ 183791 h 5"/>
                  <a:gd name="T4" fmla="*/ 0 60000 65536"/>
                  <a:gd name="T5" fmla="*/ 0 60000 65536"/>
                  <a:gd name="T6" fmla="*/ 0 w 10"/>
                  <a:gd name="T7" fmla="*/ 0 h 5"/>
                  <a:gd name="T8" fmla="*/ 10 w 10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5">
                    <a:moveTo>
                      <a:pt x="0" y="3"/>
                    </a:moveTo>
                    <a:cubicBezTo>
                      <a:pt x="4" y="0"/>
                      <a:pt x="8" y="3"/>
                      <a:pt x="10" y="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5" name="Freeform 25"/>
              <p:cNvSpPr>
                <a:spLocks/>
              </p:cNvSpPr>
              <p:nvPr/>
            </p:nvSpPr>
            <p:spPr bwMode="auto">
              <a:xfrm>
                <a:off x="885" y="2830"/>
                <a:ext cx="13" cy="99"/>
              </a:xfrm>
              <a:custGeom>
                <a:avLst/>
                <a:gdLst>
                  <a:gd name="T0" fmla="*/ 183791 w 5"/>
                  <a:gd name="T1" fmla="*/ 1862656 h 37"/>
                  <a:gd name="T2" fmla="*/ 44184 w 5"/>
                  <a:gd name="T3" fmla="*/ 357390 h 37"/>
                  <a:gd name="T4" fmla="*/ 44184 w 5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7"/>
                  <a:gd name="T11" fmla="*/ 5 w 5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7">
                    <a:moveTo>
                      <a:pt x="5" y="37"/>
                    </a:moveTo>
                    <a:cubicBezTo>
                      <a:pt x="2" y="29"/>
                      <a:pt x="0" y="16"/>
                      <a:pt x="1" y="7"/>
                    </a:cubicBezTo>
                    <a:cubicBezTo>
                      <a:pt x="1" y="4"/>
                      <a:pt x="1" y="0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6" name="Freeform 26"/>
              <p:cNvSpPr>
                <a:spLocks/>
              </p:cNvSpPr>
              <p:nvPr/>
            </p:nvSpPr>
            <p:spPr bwMode="auto">
              <a:xfrm>
                <a:off x="863" y="2873"/>
                <a:ext cx="15" cy="21"/>
              </a:xfrm>
              <a:custGeom>
                <a:avLst/>
                <a:gdLst>
                  <a:gd name="T0" fmla="*/ 0 w 6"/>
                  <a:gd name="T1" fmla="*/ 47106 h 8"/>
                  <a:gd name="T2" fmla="*/ 48833 w 6"/>
                  <a:gd name="T3" fmla="*/ 0 h 8"/>
                  <a:gd name="T4" fmla="*/ 94738 w 6"/>
                  <a:gd name="T5" fmla="*/ 324589 h 8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8"/>
                  <a:gd name="T11" fmla="*/ 6 w 6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8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4" y="2"/>
                      <a:pt x="6" y="8"/>
                      <a:pt x="4" y="8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7" name="Freeform 27"/>
              <p:cNvSpPr>
                <a:spLocks/>
              </p:cNvSpPr>
              <p:nvPr/>
            </p:nvSpPr>
            <p:spPr bwMode="auto">
              <a:xfrm>
                <a:off x="890" y="2915"/>
                <a:ext cx="18" cy="14"/>
              </a:xfrm>
              <a:custGeom>
                <a:avLst/>
                <a:gdLst>
                  <a:gd name="T0" fmla="*/ 40143 w 7"/>
                  <a:gd name="T1" fmla="*/ 411513 h 5"/>
                  <a:gd name="T2" fmla="*/ 162766 w 7"/>
                  <a:gd name="T3" fmla="*/ 83832 h 5"/>
                  <a:gd name="T4" fmla="*/ 0 w 7"/>
                  <a:gd name="T5" fmla="*/ 83832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1" y="5"/>
                    </a:moveTo>
                    <a:cubicBezTo>
                      <a:pt x="3" y="4"/>
                      <a:pt x="7" y="4"/>
                      <a:pt x="5" y="1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noFill/>
              <a:ln w="7938">
                <a:solidFill>
                  <a:srgbClr val="FFE06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8" name="Freeform 28"/>
              <p:cNvSpPr>
                <a:spLocks/>
              </p:cNvSpPr>
              <p:nvPr/>
            </p:nvSpPr>
            <p:spPr bwMode="auto">
              <a:xfrm>
                <a:off x="855" y="2843"/>
                <a:ext cx="30" cy="8"/>
              </a:xfrm>
              <a:custGeom>
                <a:avLst/>
                <a:gdLst>
                  <a:gd name="T0" fmla="*/ 0 w 12"/>
                  <a:gd name="T1" fmla="*/ 0 h 3"/>
                  <a:gd name="T2" fmla="*/ 286925 w 12"/>
                  <a:gd name="T3" fmla="*/ 142813 h 3"/>
                  <a:gd name="T4" fmla="*/ 0 60000 65536"/>
                  <a:gd name="T5" fmla="*/ 0 60000 65536"/>
                  <a:gd name="T6" fmla="*/ 0 w 12"/>
                  <a:gd name="T7" fmla="*/ 0 h 3"/>
                  <a:gd name="T8" fmla="*/ 12 w 12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3">
                    <a:moveTo>
                      <a:pt x="0" y="0"/>
                    </a:moveTo>
                    <a:cubicBezTo>
                      <a:pt x="4" y="2"/>
                      <a:pt x="8" y="3"/>
                      <a:pt x="12" y="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69" name="Freeform 29"/>
              <p:cNvSpPr>
                <a:spLocks/>
              </p:cNvSpPr>
              <p:nvPr/>
            </p:nvSpPr>
            <p:spPr bwMode="auto">
              <a:xfrm>
                <a:off x="873" y="2902"/>
                <a:ext cx="15" cy="21"/>
              </a:xfrm>
              <a:custGeom>
                <a:avLst/>
                <a:gdLst>
                  <a:gd name="T0" fmla="*/ 0 w 6"/>
                  <a:gd name="T1" fmla="*/ 324589 h 8"/>
                  <a:gd name="T2" fmla="*/ 142113 w 6"/>
                  <a:gd name="T3" fmla="*/ 0 h 8"/>
                  <a:gd name="T4" fmla="*/ 0 60000 65536"/>
                  <a:gd name="T5" fmla="*/ 0 60000 65536"/>
                  <a:gd name="T6" fmla="*/ 0 w 6"/>
                  <a:gd name="T7" fmla="*/ 0 h 8"/>
                  <a:gd name="T8" fmla="*/ 6 w 6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8">
                    <a:moveTo>
                      <a:pt x="0" y="8"/>
                    </a:moveTo>
                    <a:cubicBezTo>
                      <a:pt x="0" y="5"/>
                      <a:pt x="4" y="2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0" name="Freeform 30"/>
              <p:cNvSpPr>
                <a:spLocks/>
              </p:cNvSpPr>
              <p:nvPr/>
            </p:nvSpPr>
            <p:spPr bwMode="auto">
              <a:xfrm>
                <a:off x="853" y="2830"/>
                <a:ext cx="15" cy="19"/>
              </a:xfrm>
              <a:custGeom>
                <a:avLst/>
                <a:gdLst>
                  <a:gd name="T0" fmla="*/ 0 w 6"/>
                  <a:gd name="T1" fmla="*/ 415880 h 7"/>
                  <a:gd name="T2" fmla="*/ 142113 w 6"/>
                  <a:gd name="T3" fmla="*/ 0 h 7"/>
                  <a:gd name="T4" fmla="*/ 0 60000 65536"/>
                  <a:gd name="T5" fmla="*/ 0 60000 65536"/>
                  <a:gd name="T6" fmla="*/ 0 w 6"/>
                  <a:gd name="T7" fmla="*/ 0 h 7"/>
                  <a:gd name="T8" fmla="*/ 6 w 6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7">
                    <a:moveTo>
                      <a:pt x="0" y="7"/>
                    </a:moveTo>
                    <a:cubicBezTo>
                      <a:pt x="2" y="6"/>
                      <a:pt x="5" y="2"/>
                      <a:pt x="6" y="0"/>
                    </a:cubicBezTo>
                  </a:path>
                </a:pathLst>
              </a:custGeom>
              <a:noFill/>
              <a:ln w="7938">
                <a:solidFill>
                  <a:srgbClr val="FFE06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1" name="Freeform 31"/>
              <p:cNvSpPr>
                <a:spLocks/>
              </p:cNvSpPr>
              <p:nvPr/>
            </p:nvSpPr>
            <p:spPr bwMode="auto">
              <a:xfrm>
                <a:off x="880" y="2833"/>
                <a:ext cx="13" cy="1"/>
              </a:xfrm>
              <a:custGeom>
                <a:avLst/>
                <a:gdLst>
                  <a:gd name="T0" fmla="*/ 183791 w 5"/>
                  <a:gd name="T1" fmla="*/ 0 h 1"/>
                  <a:gd name="T2" fmla="*/ 0 w 5"/>
                  <a:gd name="T3" fmla="*/ 0 h 1"/>
                  <a:gd name="T4" fmla="*/ 0 60000 65536"/>
                  <a:gd name="T5" fmla="*/ 0 60000 65536"/>
                  <a:gd name="T6" fmla="*/ 0 w 5"/>
                  <a:gd name="T7" fmla="*/ 0 h 1"/>
                  <a:gd name="T8" fmla="*/ 5 w 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noFill/>
              <a:ln w="7938">
                <a:solidFill>
                  <a:srgbClr val="FFE06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2" name="Freeform 32"/>
              <p:cNvSpPr>
                <a:spLocks/>
              </p:cNvSpPr>
              <p:nvPr/>
            </p:nvSpPr>
            <p:spPr bwMode="auto">
              <a:xfrm>
                <a:off x="1475" y="2577"/>
                <a:ext cx="38" cy="48"/>
              </a:xfrm>
              <a:custGeom>
                <a:avLst/>
                <a:gdLst>
                  <a:gd name="T0" fmla="*/ 0 w 15"/>
                  <a:gd name="T1" fmla="*/ 0 h 18"/>
                  <a:gd name="T2" fmla="*/ 248979 w 15"/>
                  <a:gd name="T3" fmla="*/ 380835 h 18"/>
                  <a:gd name="T4" fmla="*/ 412657 w 15"/>
                  <a:gd name="T5" fmla="*/ 871629 h 18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8"/>
                  <a:gd name="T11" fmla="*/ 15 w 1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8">
                    <a:moveTo>
                      <a:pt x="0" y="0"/>
                    </a:moveTo>
                    <a:cubicBezTo>
                      <a:pt x="4" y="1"/>
                      <a:pt x="7" y="5"/>
                      <a:pt x="9" y="8"/>
                    </a:cubicBezTo>
                    <a:cubicBezTo>
                      <a:pt x="10" y="10"/>
                      <a:pt x="13" y="13"/>
                      <a:pt x="15" y="18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3" name="Freeform 33"/>
              <p:cNvSpPr>
                <a:spLocks/>
              </p:cNvSpPr>
              <p:nvPr/>
            </p:nvSpPr>
            <p:spPr bwMode="auto">
              <a:xfrm>
                <a:off x="1498" y="2606"/>
                <a:ext cx="25" cy="19"/>
              </a:xfrm>
              <a:custGeom>
                <a:avLst/>
                <a:gdLst>
                  <a:gd name="T0" fmla="*/ 65238 w 10"/>
                  <a:gd name="T1" fmla="*/ 415880 h 7"/>
                  <a:gd name="T2" fmla="*/ 190438 w 10"/>
                  <a:gd name="T3" fmla="*/ 0 h 7"/>
                  <a:gd name="T4" fmla="*/ 0 w 10"/>
                  <a:gd name="T5" fmla="*/ 238664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3" y="7"/>
                    </a:moveTo>
                    <a:cubicBezTo>
                      <a:pt x="5" y="5"/>
                      <a:pt x="10" y="3"/>
                      <a:pt x="8" y="0"/>
                    </a:cubicBezTo>
                    <a:cubicBezTo>
                      <a:pt x="5" y="0"/>
                      <a:pt x="1" y="2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FFDA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4" name="Freeform 34"/>
              <p:cNvSpPr>
                <a:spLocks/>
              </p:cNvSpPr>
              <p:nvPr/>
            </p:nvSpPr>
            <p:spPr bwMode="auto">
              <a:xfrm>
                <a:off x="868" y="2918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76175 w 6"/>
                  <a:gd name="T3" fmla="*/ 53555 h 3"/>
                  <a:gd name="T4" fmla="*/ 142113 w 6"/>
                  <a:gd name="T5" fmla="*/ 142813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2"/>
                      <a:pt x="6" y="3"/>
                    </a:cubicBezTo>
                  </a:path>
                </a:pathLst>
              </a:custGeom>
              <a:noFill/>
              <a:ln w="7938" cap="rnd">
                <a:solidFill>
                  <a:srgbClr val="FFDA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5" name="Oval 35"/>
              <p:cNvSpPr>
                <a:spLocks noChangeArrowheads="1"/>
              </p:cNvSpPr>
              <p:nvPr/>
            </p:nvSpPr>
            <p:spPr bwMode="auto">
              <a:xfrm>
                <a:off x="1030" y="2702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76" name="Freeform 36"/>
              <p:cNvSpPr>
                <a:spLocks/>
              </p:cNvSpPr>
              <p:nvPr/>
            </p:nvSpPr>
            <p:spPr bwMode="auto">
              <a:xfrm>
                <a:off x="1033" y="2702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7" name="Oval 37"/>
              <p:cNvSpPr>
                <a:spLocks noChangeArrowheads="1"/>
              </p:cNvSpPr>
              <p:nvPr/>
            </p:nvSpPr>
            <p:spPr bwMode="auto">
              <a:xfrm>
                <a:off x="995" y="2675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78" name="Freeform 38"/>
              <p:cNvSpPr>
                <a:spLocks/>
              </p:cNvSpPr>
              <p:nvPr/>
            </p:nvSpPr>
            <p:spPr bwMode="auto">
              <a:xfrm>
                <a:off x="995" y="2675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79" name="Oval 39"/>
              <p:cNvSpPr>
                <a:spLocks noChangeArrowheads="1"/>
              </p:cNvSpPr>
              <p:nvPr/>
            </p:nvSpPr>
            <p:spPr bwMode="auto">
              <a:xfrm>
                <a:off x="973" y="2707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80" name="Freeform 40"/>
              <p:cNvSpPr>
                <a:spLocks/>
              </p:cNvSpPr>
              <p:nvPr/>
            </p:nvSpPr>
            <p:spPr bwMode="auto">
              <a:xfrm>
                <a:off x="973" y="270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81" name="Oval 41"/>
              <p:cNvSpPr>
                <a:spLocks noChangeArrowheads="1"/>
              </p:cNvSpPr>
              <p:nvPr/>
            </p:nvSpPr>
            <p:spPr bwMode="auto">
              <a:xfrm>
                <a:off x="978" y="2729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82" name="Freeform 42"/>
              <p:cNvSpPr>
                <a:spLocks/>
              </p:cNvSpPr>
              <p:nvPr/>
            </p:nvSpPr>
            <p:spPr bwMode="auto">
              <a:xfrm>
                <a:off x="980" y="2729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142813 h 3"/>
                  <a:gd name="T8" fmla="*/ 89144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83" name="Oval 43"/>
              <p:cNvSpPr>
                <a:spLocks noChangeArrowheads="1"/>
              </p:cNvSpPr>
              <p:nvPr/>
            </p:nvSpPr>
            <p:spPr bwMode="auto">
              <a:xfrm>
                <a:off x="1008" y="2713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84" name="Freeform 44"/>
              <p:cNvSpPr>
                <a:spLocks/>
              </p:cNvSpPr>
              <p:nvPr/>
            </p:nvSpPr>
            <p:spPr bwMode="auto">
              <a:xfrm>
                <a:off x="1010" y="2715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85" name="Oval 45"/>
              <p:cNvSpPr>
                <a:spLocks noChangeArrowheads="1"/>
              </p:cNvSpPr>
              <p:nvPr/>
            </p:nvSpPr>
            <p:spPr bwMode="auto">
              <a:xfrm>
                <a:off x="1018" y="268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86" name="Freeform 46"/>
              <p:cNvSpPr>
                <a:spLocks/>
              </p:cNvSpPr>
              <p:nvPr/>
            </p:nvSpPr>
            <p:spPr bwMode="auto">
              <a:xfrm>
                <a:off x="1018" y="2686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87" name="Oval 47"/>
              <p:cNvSpPr>
                <a:spLocks noChangeArrowheads="1"/>
              </p:cNvSpPr>
              <p:nvPr/>
            </p:nvSpPr>
            <p:spPr bwMode="auto">
              <a:xfrm>
                <a:off x="1000" y="2697"/>
                <a:ext cx="3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88" name="Freeform 48"/>
              <p:cNvSpPr>
                <a:spLocks/>
              </p:cNvSpPr>
              <p:nvPr/>
            </p:nvSpPr>
            <p:spPr bwMode="auto">
              <a:xfrm>
                <a:off x="1000" y="2697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89" name="Oval 49"/>
              <p:cNvSpPr>
                <a:spLocks noChangeArrowheads="1"/>
              </p:cNvSpPr>
              <p:nvPr/>
            </p:nvSpPr>
            <p:spPr bwMode="auto">
              <a:xfrm>
                <a:off x="990" y="2713"/>
                <a:ext cx="5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90" name="Freeform 50"/>
              <p:cNvSpPr>
                <a:spLocks/>
              </p:cNvSpPr>
              <p:nvPr/>
            </p:nvSpPr>
            <p:spPr bwMode="auto">
              <a:xfrm>
                <a:off x="993" y="2713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0 h 2"/>
                  <a:gd name="T4" fmla="*/ 0 w 1"/>
                  <a:gd name="T5" fmla="*/ 25595 h 2"/>
                  <a:gd name="T6" fmla="*/ 0 w 1"/>
                  <a:gd name="T7" fmla="*/ 25595 h 2"/>
                  <a:gd name="T8" fmla="*/ 0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91" name="Oval 51"/>
              <p:cNvSpPr>
                <a:spLocks noChangeArrowheads="1"/>
              </p:cNvSpPr>
              <p:nvPr/>
            </p:nvSpPr>
            <p:spPr bwMode="auto">
              <a:xfrm>
                <a:off x="1003" y="2742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92" name="Freeform 52"/>
              <p:cNvSpPr>
                <a:spLocks/>
              </p:cNvSpPr>
              <p:nvPr/>
            </p:nvSpPr>
            <p:spPr bwMode="auto">
              <a:xfrm>
                <a:off x="1003" y="2742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93" name="Oval 53"/>
              <p:cNvSpPr>
                <a:spLocks noChangeArrowheads="1"/>
              </p:cNvSpPr>
              <p:nvPr/>
            </p:nvSpPr>
            <p:spPr bwMode="auto">
              <a:xfrm>
                <a:off x="1070" y="2630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94" name="Freeform 54"/>
              <p:cNvSpPr>
                <a:spLocks/>
              </p:cNvSpPr>
              <p:nvPr/>
            </p:nvSpPr>
            <p:spPr bwMode="auto">
              <a:xfrm>
                <a:off x="1073" y="2630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95" name="Oval 55"/>
              <p:cNvSpPr>
                <a:spLocks noChangeArrowheads="1"/>
              </p:cNvSpPr>
              <p:nvPr/>
            </p:nvSpPr>
            <p:spPr bwMode="auto">
              <a:xfrm>
                <a:off x="1035" y="2603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96" name="Freeform 56"/>
              <p:cNvSpPr>
                <a:spLocks/>
              </p:cNvSpPr>
              <p:nvPr/>
            </p:nvSpPr>
            <p:spPr bwMode="auto">
              <a:xfrm>
                <a:off x="1038" y="2603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97" name="Oval 57"/>
              <p:cNvSpPr>
                <a:spLocks noChangeArrowheads="1"/>
              </p:cNvSpPr>
              <p:nvPr/>
            </p:nvSpPr>
            <p:spPr bwMode="auto">
              <a:xfrm>
                <a:off x="1013" y="2635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98" name="Freeform 58"/>
              <p:cNvSpPr>
                <a:spLocks/>
              </p:cNvSpPr>
              <p:nvPr/>
            </p:nvSpPr>
            <p:spPr bwMode="auto">
              <a:xfrm>
                <a:off x="1013" y="263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99" name="Oval 59"/>
              <p:cNvSpPr>
                <a:spLocks noChangeArrowheads="1"/>
              </p:cNvSpPr>
              <p:nvPr/>
            </p:nvSpPr>
            <p:spPr bwMode="auto">
              <a:xfrm>
                <a:off x="1018" y="2657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00" name="Freeform 60"/>
              <p:cNvSpPr>
                <a:spLocks/>
              </p:cNvSpPr>
              <p:nvPr/>
            </p:nvSpPr>
            <p:spPr bwMode="auto">
              <a:xfrm>
                <a:off x="1020" y="2657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01" name="Oval 61"/>
              <p:cNvSpPr>
                <a:spLocks noChangeArrowheads="1"/>
              </p:cNvSpPr>
              <p:nvPr/>
            </p:nvSpPr>
            <p:spPr bwMode="auto">
              <a:xfrm>
                <a:off x="958" y="2638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02" name="Freeform 62"/>
              <p:cNvSpPr>
                <a:spLocks/>
              </p:cNvSpPr>
              <p:nvPr/>
            </p:nvSpPr>
            <p:spPr bwMode="auto">
              <a:xfrm>
                <a:off x="960" y="2638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53555 w 3"/>
                  <a:gd name="T9" fmla="*/ 142813 h 3"/>
                  <a:gd name="T10" fmla="*/ 142813 w 3"/>
                  <a:gd name="T11" fmla="*/ 89144 h 3"/>
                  <a:gd name="T12" fmla="*/ 53555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03" name="Oval 63"/>
              <p:cNvSpPr>
                <a:spLocks noChangeArrowheads="1"/>
              </p:cNvSpPr>
              <p:nvPr/>
            </p:nvSpPr>
            <p:spPr bwMode="auto">
              <a:xfrm>
                <a:off x="1038" y="2582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04" name="Freeform 64"/>
              <p:cNvSpPr>
                <a:spLocks/>
              </p:cNvSpPr>
              <p:nvPr/>
            </p:nvSpPr>
            <p:spPr bwMode="auto">
              <a:xfrm>
                <a:off x="1040" y="2582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05" name="Oval 65"/>
              <p:cNvSpPr>
                <a:spLocks noChangeArrowheads="1"/>
              </p:cNvSpPr>
              <p:nvPr/>
            </p:nvSpPr>
            <p:spPr bwMode="auto">
              <a:xfrm>
                <a:off x="1060" y="2585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06" name="Freeform 66"/>
              <p:cNvSpPr>
                <a:spLocks/>
              </p:cNvSpPr>
              <p:nvPr/>
            </p:nvSpPr>
            <p:spPr bwMode="auto">
              <a:xfrm>
                <a:off x="1063" y="258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142813 h 3"/>
                  <a:gd name="T8" fmla="*/ 24544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07" name="Oval 67"/>
              <p:cNvSpPr>
                <a:spLocks noChangeArrowheads="1"/>
              </p:cNvSpPr>
              <p:nvPr/>
            </p:nvSpPr>
            <p:spPr bwMode="auto">
              <a:xfrm>
                <a:off x="1090" y="2569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08" name="Freeform 68"/>
              <p:cNvSpPr>
                <a:spLocks/>
              </p:cNvSpPr>
              <p:nvPr/>
            </p:nvSpPr>
            <p:spPr bwMode="auto">
              <a:xfrm>
                <a:off x="1093" y="2571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09" name="Oval 69"/>
              <p:cNvSpPr>
                <a:spLocks noChangeArrowheads="1"/>
              </p:cNvSpPr>
              <p:nvPr/>
            </p:nvSpPr>
            <p:spPr bwMode="auto">
              <a:xfrm>
                <a:off x="980" y="2649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10" name="Freeform 70"/>
              <p:cNvSpPr>
                <a:spLocks/>
              </p:cNvSpPr>
              <p:nvPr/>
            </p:nvSpPr>
            <p:spPr bwMode="auto">
              <a:xfrm>
                <a:off x="983" y="2649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11" name="Oval 71"/>
              <p:cNvSpPr>
                <a:spLocks noChangeArrowheads="1"/>
              </p:cNvSpPr>
              <p:nvPr/>
            </p:nvSpPr>
            <p:spPr bwMode="auto">
              <a:xfrm>
                <a:off x="963" y="2659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12" name="Freeform 72"/>
              <p:cNvSpPr>
                <a:spLocks/>
              </p:cNvSpPr>
              <p:nvPr/>
            </p:nvSpPr>
            <p:spPr bwMode="auto">
              <a:xfrm>
                <a:off x="963" y="265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177147 h 2"/>
                  <a:gd name="T4" fmla="*/ 25595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13" name="Oval 73"/>
              <p:cNvSpPr>
                <a:spLocks noChangeArrowheads="1"/>
              </p:cNvSpPr>
              <p:nvPr/>
            </p:nvSpPr>
            <p:spPr bwMode="auto">
              <a:xfrm>
                <a:off x="1073" y="2569"/>
                <a:ext cx="5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14" name="Freeform 74"/>
              <p:cNvSpPr>
                <a:spLocks/>
              </p:cNvSpPr>
              <p:nvPr/>
            </p:nvSpPr>
            <p:spPr bwMode="auto">
              <a:xfrm>
                <a:off x="1075" y="2569"/>
                <a:ext cx="3" cy="5"/>
              </a:xfrm>
              <a:custGeom>
                <a:avLst/>
                <a:gdLst>
                  <a:gd name="T0" fmla="*/ 177147 w 1"/>
                  <a:gd name="T1" fmla="*/ 0 h 2"/>
                  <a:gd name="T2" fmla="*/ 177147 w 1"/>
                  <a:gd name="T3" fmla="*/ 0 h 2"/>
                  <a:gd name="T4" fmla="*/ 0 w 1"/>
                  <a:gd name="T5" fmla="*/ 25595 h 2"/>
                  <a:gd name="T6" fmla="*/ 0 w 1"/>
                  <a:gd name="T7" fmla="*/ 25595 h 2"/>
                  <a:gd name="T8" fmla="*/ 0 w 1"/>
                  <a:gd name="T9" fmla="*/ 45625 h 2"/>
                  <a:gd name="T10" fmla="*/ 177147 w 1"/>
                  <a:gd name="T11" fmla="*/ 25595 h 2"/>
                  <a:gd name="T12" fmla="*/ 177147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15" name="Oval 75"/>
              <p:cNvSpPr>
                <a:spLocks noChangeArrowheads="1"/>
              </p:cNvSpPr>
              <p:nvPr/>
            </p:nvSpPr>
            <p:spPr bwMode="auto">
              <a:xfrm>
                <a:off x="1085" y="2598"/>
                <a:ext cx="3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16" name="Freeform 76"/>
              <p:cNvSpPr>
                <a:spLocks/>
              </p:cNvSpPr>
              <p:nvPr/>
            </p:nvSpPr>
            <p:spPr bwMode="auto">
              <a:xfrm>
                <a:off x="1085" y="259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17" name="Oval 77"/>
              <p:cNvSpPr>
                <a:spLocks noChangeArrowheads="1"/>
              </p:cNvSpPr>
              <p:nvPr/>
            </p:nvSpPr>
            <p:spPr bwMode="auto">
              <a:xfrm>
                <a:off x="1175" y="253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18" name="Freeform 78"/>
              <p:cNvSpPr>
                <a:spLocks/>
              </p:cNvSpPr>
              <p:nvPr/>
            </p:nvSpPr>
            <p:spPr bwMode="auto">
              <a:xfrm>
                <a:off x="1178" y="2537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19" name="Oval 79"/>
              <p:cNvSpPr>
                <a:spLocks noChangeArrowheads="1"/>
              </p:cNvSpPr>
              <p:nvPr/>
            </p:nvSpPr>
            <p:spPr bwMode="auto">
              <a:xfrm>
                <a:off x="1110" y="2555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20" name="Freeform 80"/>
              <p:cNvSpPr>
                <a:spLocks/>
              </p:cNvSpPr>
              <p:nvPr/>
            </p:nvSpPr>
            <p:spPr bwMode="auto">
              <a:xfrm>
                <a:off x="1113" y="2558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21" name="Oval 81"/>
              <p:cNvSpPr>
                <a:spLocks noChangeArrowheads="1"/>
              </p:cNvSpPr>
              <p:nvPr/>
            </p:nvSpPr>
            <p:spPr bwMode="auto">
              <a:xfrm>
                <a:off x="985" y="2625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22" name="Freeform 82"/>
              <p:cNvSpPr>
                <a:spLocks/>
              </p:cNvSpPr>
              <p:nvPr/>
            </p:nvSpPr>
            <p:spPr bwMode="auto">
              <a:xfrm>
                <a:off x="985" y="2627"/>
                <a:ext cx="8" cy="6"/>
              </a:xfrm>
              <a:custGeom>
                <a:avLst/>
                <a:gdLst>
                  <a:gd name="T0" fmla="*/ 89144 w 3"/>
                  <a:gd name="T1" fmla="*/ 0 h 2"/>
                  <a:gd name="T2" fmla="*/ 89144 w 3"/>
                  <a:gd name="T3" fmla="*/ 0 h 2"/>
                  <a:gd name="T4" fmla="*/ 53555 w 3"/>
                  <a:gd name="T5" fmla="*/ 354294 h 2"/>
                  <a:gd name="T6" fmla="*/ 0 w 3"/>
                  <a:gd name="T7" fmla="*/ 354294 h 2"/>
                  <a:gd name="T8" fmla="*/ 89144 w 3"/>
                  <a:gd name="T9" fmla="*/ 354294 h 2"/>
                  <a:gd name="T10" fmla="*/ 142813 w 3"/>
                  <a:gd name="T11" fmla="*/ 177147 h 2"/>
                  <a:gd name="T12" fmla="*/ 891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23" name="Oval 83"/>
              <p:cNvSpPr>
                <a:spLocks noChangeArrowheads="1"/>
              </p:cNvSpPr>
              <p:nvPr/>
            </p:nvSpPr>
            <p:spPr bwMode="auto">
              <a:xfrm>
                <a:off x="1003" y="2585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24" name="Freeform 84"/>
              <p:cNvSpPr>
                <a:spLocks/>
              </p:cNvSpPr>
              <p:nvPr/>
            </p:nvSpPr>
            <p:spPr bwMode="auto">
              <a:xfrm>
                <a:off x="1003" y="258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25" name="Oval 85"/>
              <p:cNvSpPr>
                <a:spLocks noChangeArrowheads="1"/>
              </p:cNvSpPr>
              <p:nvPr/>
            </p:nvSpPr>
            <p:spPr bwMode="auto">
              <a:xfrm>
                <a:off x="1008" y="2609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26" name="Freeform 86"/>
              <p:cNvSpPr>
                <a:spLocks/>
              </p:cNvSpPr>
              <p:nvPr/>
            </p:nvSpPr>
            <p:spPr bwMode="auto">
              <a:xfrm>
                <a:off x="1010" y="2609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89144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27" name="Oval 87"/>
              <p:cNvSpPr>
                <a:spLocks noChangeArrowheads="1"/>
              </p:cNvSpPr>
              <p:nvPr/>
            </p:nvSpPr>
            <p:spPr bwMode="auto">
              <a:xfrm>
                <a:off x="1048" y="2643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28" name="Freeform 88"/>
              <p:cNvSpPr>
                <a:spLocks/>
              </p:cNvSpPr>
              <p:nvPr/>
            </p:nvSpPr>
            <p:spPr bwMode="auto">
              <a:xfrm>
                <a:off x="1050" y="2643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29" name="Oval 89"/>
              <p:cNvSpPr>
                <a:spLocks noChangeArrowheads="1"/>
              </p:cNvSpPr>
              <p:nvPr/>
            </p:nvSpPr>
            <p:spPr bwMode="auto">
              <a:xfrm>
                <a:off x="1058" y="2614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30" name="Freeform 90"/>
              <p:cNvSpPr>
                <a:spLocks/>
              </p:cNvSpPr>
              <p:nvPr/>
            </p:nvSpPr>
            <p:spPr bwMode="auto">
              <a:xfrm>
                <a:off x="1058" y="2614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31" name="Oval 91"/>
              <p:cNvSpPr>
                <a:spLocks noChangeArrowheads="1"/>
              </p:cNvSpPr>
              <p:nvPr/>
            </p:nvSpPr>
            <p:spPr bwMode="auto">
              <a:xfrm>
                <a:off x="1040" y="2625"/>
                <a:ext cx="3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32" name="Freeform 92"/>
              <p:cNvSpPr>
                <a:spLocks/>
              </p:cNvSpPr>
              <p:nvPr/>
            </p:nvSpPr>
            <p:spPr bwMode="auto">
              <a:xfrm>
                <a:off x="1040" y="2625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33" name="Oval 93"/>
              <p:cNvSpPr>
                <a:spLocks noChangeArrowheads="1"/>
              </p:cNvSpPr>
              <p:nvPr/>
            </p:nvSpPr>
            <p:spPr bwMode="auto">
              <a:xfrm>
                <a:off x="1030" y="2641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34" name="Freeform 94"/>
              <p:cNvSpPr>
                <a:spLocks/>
              </p:cNvSpPr>
              <p:nvPr/>
            </p:nvSpPr>
            <p:spPr bwMode="auto">
              <a:xfrm>
                <a:off x="1033" y="2641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35" name="Oval 95"/>
              <p:cNvSpPr>
                <a:spLocks noChangeArrowheads="1"/>
              </p:cNvSpPr>
              <p:nvPr/>
            </p:nvSpPr>
            <p:spPr bwMode="auto">
              <a:xfrm>
                <a:off x="1043" y="2670"/>
                <a:ext cx="2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36" name="Freeform 96"/>
              <p:cNvSpPr>
                <a:spLocks/>
              </p:cNvSpPr>
              <p:nvPr/>
            </p:nvSpPr>
            <p:spPr bwMode="auto">
              <a:xfrm>
                <a:off x="1043" y="2670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25595 h 2"/>
                  <a:gd name="T4" fmla="*/ 25595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37" name="Oval 97"/>
              <p:cNvSpPr>
                <a:spLocks noChangeArrowheads="1"/>
              </p:cNvSpPr>
              <p:nvPr/>
            </p:nvSpPr>
            <p:spPr bwMode="auto">
              <a:xfrm>
                <a:off x="1128" y="2649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38" name="Freeform 98"/>
              <p:cNvSpPr>
                <a:spLocks/>
              </p:cNvSpPr>
              <p:nvPr/>
            </p:nvSpPr>
            <p:spPr bwMode="auto">
              <a:xfrm>
                <a:off x="1130" y="2649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39" name="Oval 99"/>
              <p:cNvSpPr>
                <a:spLocks noChangeArrowheads="1"/>
              </p:cNvSpPr>
              <p:nvPr/>
            </p:nvSpPr>
            <p:spPr bwMode="auto">
              <a:xfrm>
                <a:off x="1093" y="2622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40" name="Freeform 100"/>
              <p:cNvSpPr>
                <a:spLocks/>
              </p:cNvSpPr>
              <p:nvPr/>
            </p:nvSpPr>
            <p:spPr bwMode="auto">
              <a:xfrm>
                <a:off x="1095" y="2622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41" name="Oval 101"/>
              <p:cNvSpPr>
                <a:spLocks noChangeArrowheads="1"/>
              </p:cNvSpPr>
              <p:nvPr/>
            </p:nvSpPr>
            <p:spPr bwMode="auto">
              <a:xfrm>
                <a:off x="1070" y="2654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42" name="Freeform 102"/>
              <p:cNvSpPr>
                <a:spLocks/>
              </p:cNvSpPr>
              <p:nvPr/>
            </p:nvSpPr>
            <p:spPr bwMode="auto">
              <a:xfrm>
                <a:off x="1070" y="2654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43" name="Oval 103"/>
              <p:cNvSpPr>
                <a:spLocks noChangeArrowheads="1"/>
              </p:cNvSpPr>
              <p:nvPr/>
            </p:nvSpPr>
            <p:spPr bwMode="auto">
              <a:xfrm>
                <a:off x="1075" y="2675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44" name="Freeform 104"/>
              <p:cNvSpPr>
                <a:spLocks/>
              </p:cNvSpPr>
              <p:nvPr/>
            </p:nvSpPr>
            <p:spPr bwMode="auto">
              <a:xfrm>
                <a:off x="1078" y="2675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45" name="Oval 105"/>
              <p:cNvSpPr>
                <a:spLocks noChangeArrowheads="1"/>
              </p:cNvSpPr>
              <p:nvPr/>
            </p:nvSpPr>
            <p:spPr bwMode="auto">
              <a:xfrm>
                <a:off x="1105" y="2659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46" name="Freeform 106"/>
              <p:cNvSpPr>
                <a:spLocks/>
              </p:cNvSpPr>
              <p:nvPr/>
            </p:nvSpPr>
            <p:spPr bwMode="auto">
              <a:xfrm>
                <a:off x="1108" y="2662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47" name="Oval 107"/>
              <p:cNvSpPr>
                <a:spLocks noChangeArrowheads="1"/>
              </p:cNvSpPr>
              <p:nvPr/>
            </p:nvSpPr>
            <p:spPr bwMode="auto">
              <a:xfrm>
                <a:off x="1115" y="2630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48" name="Freeform 108"/>
              <p:cNvSpPr>
                <a:spLocks/>
              </p:cNvSpPr>
              <p:nvPr/>
            </p:nvSpPr>
            <p:spPr bwMode="auto">
              <a:xfrm>
                <a:off x="1115" y="2633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49" name="Oval 109"/>
              <p:cNvSpPr>
                <a:spLocks noChangeArrowheads="1"/>
              </p:cNvSpPr>
              <p:nvPr/>
            </p:nvSpPr>
            <p:spPr bwMode="auto">
              <a:xfrm>
                <a:off x="1098" y="2643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50" name="Freeform 110"/>
              <p:cNvSpPr>
                <a:spLocks/>
              </p:cNvSpPr>
              <p:nvPr/>
            </p:nvSpPr>
            <p:spPr bwMode="auto">
              <a:xfrm>
                <a:off x="1098" y="264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51" name="Oval 111"/>
              <p:cNvSpPr>
                <a:spLocks noChangeArrowheads="1"/>
              </p:cNvSpPr>
              <p:nvPr/>
            </p:nvSpPr>
            <p:spPr bwMode="auto">
              <a:xfrm>
                <a:off x="1088" y="2659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52" name="Freeform 112"/>
              <p:cNvSpPr>
                <a:spLocks/>
              </p:cNvSpPr>
              <p:nvPr/>
            </p:nvSpPr>
            <p:spPr bwMode="auto">
              <a:xfrm>
                <a:off x="1090" y="265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53" name="Oval 113"/>
              <p:cNvSpPr>
                <a:spLocks noChangeArrowheads="1"/>
              </p:cNvSpPr>
              <p:nvPr/>
            </p:nvSpPr>
            <p:spPr bwMode="auto">
              <a:xfrm>
                <a:off x="1015" y="2870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54" name="Freeform 114"/>
              <p:cNvSpPr>
                <a:spLocks/>
              </p:cNvSpPr>
              <p:nvPr/>
            </p:nvSpPr>
            <p:spPr bwMode="auto">
              <a:xfrm>
                <a:off x="1015" y="2870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142813 h 3"/>
                  <a:gd name="T8" fmla="*/ 53555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55" name="Oval 115"/>
              <p:cNvSpPr>
                <a:spLocks noChangeArrowheads="1"/>
              </p:cNvSpPr>
              <p:nvPr/>
            </p:nvSpPr>
            <p:spPr bwMode="auto">
              <a:xfrm>
                <a:off x="978" y="2843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56" name="Freeform 116"/>
              <p:cNvSpPr>
                <a:spLocks/>
              </p:cNvSpPr>
              <p:nvPr/>
            </p:nvSpPr>
            <p:spPr bwMode="auto">
              <a:xfrm>
                <a:off x="980" y="2843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57" name="Oval 117"/>
              <p:cNvSpPr>
                <a:spLocks noChangeArrowheads="1"/>
              </p:cNvSpPr>
              <p:nvPr/>
            </p:nvSpPr>
            <p:spPr bwMode="auto">
              <a:xfrm>
                <a:off x="955" y="2875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58" name="Freeform 118"/>
              <p:cNvSpPr>
                <a:spLocks/>
              </p:cNvSpPr>
              <p:nvPr/>
            </p:nvSpPr>
            <p:spPr bwMode="auto">
              <a:xfrm>
                <a:off x="955" y="2875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59" name="Oval 119"/>
              <p:cNvSpPr>
                <a:spLocks noChangeArrowheads="1"/>
              </p:cNvSpPr>
              <p:nvPr/>
            </p:nvSpPr>
            <p:spPr bwMode="auto">
              <a:xfrm>
                <a:off x="960" y="2897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60" name="Freeform 120"/>
              <p:cNvSpPr>
                <a:spLocks/>
              </p:cNvSpPr>
              <p:nvPr/>
            </p:nvSpPr>
            <p:spPr bwMode="auto">
              <a:xfrm>
                <a:off x="963" y="2897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61" name="Oval 121"/>
              <p:cNvSpPr>
                <a:spLocks noChangeArrowheads="1"/>
              </p:cNvSpPr>
              <p:nvPr/>
            </p:nvSpPr>
            <p:spPr bwMode="auto">
              <a:xfrm>
                <a:off x="990" y="2883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62" name="Freeform 122"/>
              <p:cNvSpPr>
                <a:spLocks/>
              </p:cNvSpPr>
              <p:nvPr/>
            </p:nvSpPr>
            <p:spPr bwMode="auto">
              <a:xfrm>
                <a:off x="993" y="2883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63" name="Oval 123"/>
              <p:cNvSpPr>
                <a:spLocks noChangeArrowheads="1"/>
              </p:cNvSpPr>
              <p:nvPr/>
            </p:nvSpPr>
            <p:spPr bwMode="auto">
              <a:xfrm>
                <a:off x="1000" y="2854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64" name="Freeform 124"/>
              <p:cNvSpPr>
                <a:spLocks/>
              </p:cNvSpPr>
              <p:nvPr/>
            </p:nvSpPr>
            <p:spPr bwMode="auto">
              <a:xfrm>
                <a:off x="1003" y="2854"/>
                <a:ext cx="7" cy="11"/>
              </a:xfrm>
              <a:custGeom>
                <a:avLst/>
                <a:gdLst>
                  <a:gd name="T0" fmla="*/ 10519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10519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65" name="Oval 125"/>
              <p:cNvSpPr>
                <a:spLocks noChangeArrowheads="1"/>
              </p:cNvSpPr>
              <p:nvPr/>
            </p:nvSpPr>
            <p:spPr bwMode="auto">
              <a:xfrm>
                <a:off x="983" y="2865"/>
                <a:ext cx="2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66" name="Freeform 126"/>
              <p:cNvSpPr>
                <a:spLocks/>
              </p:cNvSpPr>
              <p:nvPr/>
            </p:nvSpPr>
            <p:spPr bwMode="auto">
              <a:xfrm>
                <a:off x="983" y="2865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67" name="Oval 127"/>
              <p:cNvSpPr>
                <a:spLocks noChangeArrowheads="1"/>
              </p:cNvSpPr>
              <p:nvPr/>
            </p:nvSpPr>
            <p:spPr bwMode="auto">
              <a:xfrm>
                <a:off x="973" y="2881"/>
                <a:ext cx="5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68" name="Freeform 128"/>
              <p:cNvSpPr>
                <a:spLocks/>
              </p:cNvSpPr>
              <p:nvPr/>
            </p:nvSpPr>
            <p:spPr bwMode="auto">
              <a:xfrm>
                <a:off x="975" y="2881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69" name="Oval 129"/>
              <p:cNvSpPr>
                <a:spLocks noChangeArrowheads="1"/>
              </p:cNvSpPr>
              <p:nvPr/>
            </p:nvSpPr>
            <p:spPr bwMode="auto">
              <a:xfrm>
                <a:off x="1055" y="2801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70" name="Freeform 130"/>
              <p:cNvSpPr>
                <a:spLocks/>
              </p:cNvSpPr>
              <p:nvPr/>
            </p:nvSpPr>
            <p:spPr bwMode="auto">
              <a:xfrm>
                <a:off x="1055" y="2801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71" name="Oval 131"/>
              <p:cNvSpPr>
                <a:spLocks noChangeArrowheads="1"/>
              </p:cNvSpPr>
              <p:nvPr/>
            </p:nvSpPr>
            <p:spPr bwMode="auto">
              <a:xfrm>
                <a:off x="1018" y="2774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72" name="Freeform 132"/>
              <p:cNvSpPr>
                <a:spLocks/>
              </p:cNvSpPr>
              <p:nvPr/>
            </p:nvSpPr>
            <p:spPr bwMode="auto">
              <a:xfrm>
                <a:off x="1020" y="2774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73" name="Oval 133"/>
              <p:cNvSpPr>
                <a:spLocks noChangeArrowheads="1"/>
              </p:cNvSpPr>
              <p:nvPr/>
            </p:nvSpPr>
            <p:spPr bwMode="auto">
              <a:xfrm>
                <a:off x="1065" y="2710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74" name="Freeform 134"/>
              <p:cNvSpPr>
                <a:spLocks/>
              </p:cNvSpPr>
              <p:nvPr/>
            </p:nvSpPr>
            <p:spPr bwMode="auto">
              <a:xfrm>
                <a:off x="1068" y="2710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89144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75" name="Oval 135"/>
              <p:cNvSpPr>
                <a:spLocks noChangeArrowheads="1"/>
              </p:cNvSpPr>
              <p:nvPr/>
            </p:nvSpPr>
            <p:spPr bwMode="auto">
              <a:xfrm>
                <a:off x="1033" y="2729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76" name="Freeform 136"/>
              <p:cNvSpPr>
                <a:spLocks/>
              </p:cNvSpPr>
              <p:nvPr/>
            </p:nvSpPr>
            <p:spPr bwMode="auto">
              <a:xfrm>
                <a:off x="1035" y="2729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77" name="Oval 137"/>
              <p:cNvSpPr>
                <a:spLocks noChangeArrowheads="1"/>
              </p:cNvSpPr>
              <p:nvPr/>
            </p:nvSpPr>
            <p:spPr bwMode="auto">
              <a:xfrm>
                <a:off x="995" y="280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78" name="Freeform 138"/>
              <p:cNvSpPr>
                <a:spLocks/>
              </p:cNvSpPr>
              <p:nvPr/>
            </p:nvSpPr>
            <p:spPr bwMode="auto">
              <a:xfrm>
                <a:off x="995" y="2806"/>
                <a:ext cx="8" cy="5"/>
              </a:xfrm>
              <a:custGeom>
                <a:avLst/>
                <a:gdLst>
                  <a:gd name="T0" fmla="*/ 89144 w 3"/>
                  <a:gd name="T1" fmla="*/ 0 h 2"/>
                  <a:gd name="T2" fmla="*/ 89144 w 3"/>
                  <a:gd name="T3" fmla="*/ 0 h 2"/>
                  <a:gd name="T4" fmla="*/ 53555 w 3"/>
                  <a:gd name="T5" fmla="*/ 45625 h 2"/>
                  <a:gd name="T6" fmla="*/ 0 w 3"/>
                  <a:gd name="T7" fmla="*/ 45625 h 2"/>
                  <a:gd name="T8" fmla="*/ 89144 w 3"/>
                  <a:gd name="T9" fmla="*/ 45625 h 2"/>
                  <a:gd name="T10" fmla="*/ 142813 w 3"/>
                  <a:gd name="T11" fmla="*/ 25595 h 2"/>
                  <a:gd name="T12" fmla="*/ 891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79" name="Oval 139"/>
              <p:cNvSpPr>
                <a:spLocks noChangeArrowheads="1"/>
              </p:cNvSpPr>
              <p:nvPr/>
            </p:nvSpPr>
            <p:spPr bwMode="auto">
              <a:xfrm>
                <a:off x="1003" y="2825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80" name="Freeform 140"/>
              <p:cNvSpPr>
                <a:spLocks/>
              </p:cNvSpPr>
              <p:nvPr/>
            </p:nvSpPr>
            <p:spPr bwMode="auto">
              <a:xfrm>
                <a:off x="1003" y="2827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81" name="Oval 141"/>
              <p:cNvSpPr>
                <a:spLocks noChangeArrowheads="1"/>
              </p:cNvSpPr>
              <p:nvPr/>
            </p:nvSpPr>
            <p:spPr bwMode="auto">
              <a:xfrm>
                <a:off x="940" y="2806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82" name="Freeform 142"/>
              <p:cNvSpPr>
                <a:spLocks/>
              </p:cNvSpPr>
              <p:nvPr/>
            </p:nvSpPr>
            <p:spPr bwMode="auto">
              <a:xfrm>
                <a:off x="943" y="2809"/>
                <a:ext cx="7" cy="5"/>
              </a:xfrm>
              <a:custGeom>
                <a:avLst/>
                <a:gdLst>
                  <a:gd name="T0" fmla="*/ 24544 w 3"/>
                  <a:gd name="T1" fmla="*/ 0 h 2"/>
                  <a:gd name="T2" fmla="*/ 24544 w 3"/>
                  <a:gd name="T3" fmla="*/ 0 h 2"/>
                  <a:gd name="T4" fmla="*/ 0 w 3"/>
                  <a:gd name="T5" fmla="*/ 45625 h 2"/>
                  <a:gd name="T6" fmla="*/ 0 w 3"/>
                  <a:gd name="T7" fmla="*/ 45625 h 2"/>
                  <a:gd name="T8" fmla="*/ 10519 w 3"/>
                  <a:gd name="T9" fmla="*/ 45625 h 2"/>
                  <a:gd name="T10" fmla="*/ 32433 w 3"/>
                  <a:gd name="T11" fmla="*/ 25595 h 2"/>
                  <a:gd name="T12" fmla="*/ 245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83" name="Oval 143"/>
              <p:cNvSpPr>
                <a:spLocks noChangeArrowheads="1"/>
              </p:cNvSpPr>
              <p:nvPr/>
            </p:nvSpPr>
            <p:spPr bwMode="auto">
              <a:xfrm>
                <a:off x="1023" y="2750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84" name="Freeform 144"/>
              <p:cNvSpPr>
                <a:spLocks/>
              </p:cNvSpPr>
              <p:nvPr/>
            </p:nvSpPr>
            <p:spPr bwMode="auto">
              <a:xfrm>
                <a:off x="1023" y="2750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85" name="Oval 145"/>
              <p:cNvSpPr>
                <a:spLocks noChangeArrowheads="1"/>
              </p:cNvSpPr>
              <p:nvPr/>
            </p:nvSpPr>
            <p:spPr bwMode="auto">
              <a:xfrm>
                <a:off x="1043" y="2753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86" name="Freeform 146"/>
              <p:cNvSpPr>
                <a:spLocks/>
              </p:cNvSpPr>
              <p:nvPr/>
            </p:nvSpPr>
            <p:spPr bwMode="auto">
              <a:xfrm>
                <a:off x="1045" y="2753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87" name="Oval 147"/>
              <p:cNvSpPr>
                <a:spLocks noChangeArrowheads="1"/>
              </p:cNvSpPr>
              <p:nvPr/>
            </p:nvSpPr>
            <p:spPr bwMode="auto">
              <a:xfrm>
                <a:off x="1073" y="2739"/>
                <a:ext cx="7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88" name="Freeform 148"/>
              <p:cNvSpPr>
                <a:spLocks/>
              </p:cNvSpPr>
              <p:nvPr/>
            </p:nvSpPr>
            <p:spPr bwMode="auto">
              <a:xfrm>
                <a:off x="1075" y="2739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89" name="Oval 149"/>
              <p:cNvSpPr>
                <a:spLocks noChangeArrowheads="1"/>
              </p:cNvSpPr>
              <p:nvPr/>
            </p:nvSpPr>
            <p:spPr bwMode="auto">
              <a:xfrm>
                <a:off x="963" y="2817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90" name="Freeform 150"/>
              <p:cNvSpPr>
                <a:spLocks/>
              </p:cNvSpPr>
              <p:nvPr/>
            </p:nvSpPr>
            <p:spPr bwMode="auto">
              <a:xfrm>
                <a:off x="965" y="2817"/>
                <a:ext cx="8" cy="10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53555 w 3"/>
                  <a:gd name="T9" fmla="*/ 94458 h 4"/>
                  <a:gd name="T10" fmla="*/ 142813 w 3"/>
                  <a:gd name="T11" fmla="*/ 45625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91" name="Oval 151"/>
              <p:cNvSpPr>
                <a:spLocks noChangeArrowheads="1"/>
              </p:cNvSpPr>
              <p:nvPr/>
            </p:nvSpPr>
            <p:spPr bwMode="auto">
              <a:xfrm>
                <a:off x="945" y="2827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92" name="Freeform 152"/>
              <p:cNvSpPr>
                <a:spLocks/>
              </p:cNvSpPr>
              <p:nvPr/>
            </p:nvSpPr>
            <p:spPr bwMode="auto">
              <a:xfrm>
                <a:off x="945" y="282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177147 h 2"/>
                  <a:gd name="T4" fmla="*/ 25595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93" name="Oval 153"/>
              <p:cNvSpPr>
                <a:spLocks noChangeArrowheads="1"/>
              </p:cNvSpPr>
              <p:nvPr/>
            </p:nvSpPr>
            <p:spPr bwMode="auto">
              <a:xfrm>
                <a:off x="1055" y="2737"/>
                <a:ext cx="5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94" name="Freeform 154"/>
              <p:cNvSpPr>
                <a:spLocks/>
              </p:cNvSpPr>
              <p:nvPr/>
            </p:nvSpPr>
            <p:spPr bwMode="auto">
              <a:xfrm>
                <a:off x="1058" y="2737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95" name="Oval 155"/>
              <p:cNvSpPr>
                <a:spLocks noChangeArrowheads="1"/>
              </p:cNvSpPr>
              <p:nvPr/>
            </p:nvSpPr>
            <p:spPr bwMode="auto">
              <a:xfrm>
                <a:off x="1068" y="2766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96" name="Freeform 156"/>
              <p:cNvSpPr>
                <a:spLocks/>
              </p:cNvSpPr>
              <p:nvPr/>
            </p:nvSpPr>
            <p:spPr bwMode="auto">
              <a:xfrm>
                <a:off x="1068" y="276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25595 h 2"/>
                  <a:gd name="T4" fmla="*/ 25595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97" name="Oval 157"/>
              <p:cNvSpPr>
                <a:spLocks noChangeArrowheads="1"/>
              </p:cNvSpPr>
              <p:nvPr/>
            </p:nvSpPr>
            <p:spPr bwMode="auto">
              <a:xfrm>
                <a:off x="968" y="2795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698" name="Freeform 158"/>
              <p:cNvSpPr>
                <a:spLocks/>
              </p:cNvSpPr>
              <p:nvPr/>
            </p:nvSpPr>
            <p:spPr bwMode="auto">
              <a:xfrm>
                <a:off x="970" y="2795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99" name="Oval 159"/>
              <p:cNvSpPr>
                <a:spLocks noChangeArrowheads="1"/>
              </p:cNvSpPr>
              <p:nvPr/>
            </p:nvSpPr>
            <p:spPr bwMode="auto">
              <a:xfrm>
                <a:off x="985" y="2755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00" name="Freeform 160"/>
              <p:cNvSpPr>
                <a:spLocks/>
              </p:cNvSpPr>
              <p:nvPr/>
            </p:nvSpPr>
            <p:spPr bwMode="auto">
              <a:xfrm>
                <a:off x="985" y="2755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01" name="Oval 161"/>
              <p:cNvSpPr>
                <a:spLocks noChangeArrowheads="1"/>
              </p:cNvSpPr>
              <p:nvPr/>
            </p:nvSpPr>
            <p:spPr bwMode="auto">
              <a:xfrm>
                <a:off x="993" y="2777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02" name="Freeform 162"/>
              <p:cNvSpPr>
                <a:spLocks/>
              </p:cNvSpPr>
              <p:nvPr/>
            </p:nvSpPr>
            <p:spPr bwMode="auto">
              <a:xfrm>
                <a:off x="993" y="2777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03" name="Oval 163"/>
              <p:cNvSpPr>
                <a:spLocks noChangeArrowheads="1"/>
              </p:cNvSpPr>
              <p:nvPr/>
            </p:nvSpPr>
            <p:spPr bwMode="auto">
              <a:xfrm>
                <a:off x="1030" y="2811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04" name="Freeform 164"/>
              <p:cNvSpPr>
                <a:spLocks/>
              </p:cNvSpPr>
              <p:nvPr/>
            </p:nvSpPr>
            <p:spPr bwMode="auto">
              <a:xfrm>
                <a:off x="1033" y="2811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05" name="Oval 165"/>
              <p:cNvSpPr>
                <a:spLocks noChangeArrowheads="1"/>
              </p:cNvSpPr>
              <p:nvPr/>
            </p:nvSpPr>
            <p:spPr bwMode="auto">
              <a:xfrm>
                <a:off x="1040" y="2782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06" name="Freeform 166"/>
              <p:cNvSpPr>
                <a:spLocks/>
              </p:cNvSpPr>
              <p:nvPr/>
            </p:nvSpPr>
            <p:spPr bwMode="auto">
              <a:xfrm>
                <a:off x="1043" y="2782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07" name="Oval 167"/>
              <p:cNvSpPr>
                <a:spLocks noChangeArrowheads="1"/>
              </p:cNvSpPr>
              <p:nvPr/>
            </p:nvSpPr>
            <p:spPr bwMode="auto">
              <a:xfrm>
                <a:off x="1023" y="2793"/>
                <a:ext cx="2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08" name="Freeform 168"/>
              <p:cNvSpPr>
                <a:spLocks/>
              </p:cNvSpPr>
              <p:nvPr/>
            </p:nvSpPr>
            <p:spPr bwMode="auto">
              <a:xfrm>
                <a:off x="1023" y="2795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09" name="Oval 169"/>
              <p:cNvSpPr>
                <a:spLocks noChangeArrowheads="1"/>
              </p:cNvSpPr>
              <p:nvPr/>
            </p:nvSpPr>
            <p:spPr bwMode="auto">
              <a:xfrm>
                <a:off x="1015" y="2809"/>
                <a:ext cx="3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10" name="Freeform 170"/>
              <p:cNvSpPr>
                <a:spLocks/>
              </p:cNvSpPr>
              <p:nvPr/>
            </p:nvSpPr>
            <p:spPr bwMode="auto">
              <a:xfrm>
                <a:off x="1015" y="2811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11" name="Oval 171"/>
              <p:cNvSpPr>
                <a:spLocks noChangeArrowheads="1"/>
              </p:cNvSpPr>
              <p:nvPr/>
            </p:nvSpPr>
            <p:spPr bwMode="auto">
              <a:xfrm>
                <a:off x="1025" y="2838"/>
                <a:ext cx="3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12" name="Freeform 172"/>
              <p:cNvSpPr>
                <a:spLocks/>
              </p:cNvSpPr>
              <p:nvPr/>
            </p:nvSpPr>
            <p:spPr bwMode="auto">
              <a:xfrm>
                <a:off x="1025" y="2841"/>
                <a:ext cx="5" cy="2"/>
              </a:xfrm>
              <a:custGeom>
                <a:avLst/>
                <a:gdLst>
                  <a:gd name="T0" fmla="*/ 25595 w 2"/>
                  <a:gd name="T1" fmla="*/ 0 h 1"/>
                  <a:gd name="T2" fmla="*/ 45625 w 2"/>
                  <a:gd name="T3" fmla="*/ 0 h 1"/>
                  <a:gd name="T4" fmla="*/ 25595 w 2"/>
                  <a:gd name="T5" fmla="*/ 2048 h 1"/>
                  <a:gd name="T6" fmla="*/ 0 w 2"/>
                  <a:gd name="T7" fmla="*/ 2048 h 1"/>
                  <a:gd name="T8" fmla="*/ 25595 w 2"/>
                  <a:gd name="T9" fmla="*/ 2048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13" name="Oval 173"/>
              <p:cNvSpPr>
                <a:spLocks noChangeArrowheads="1"/>
              </p:cNvSpPr>
              <p:nvPr/>
            </p:nvSpPr>
            <p:spPr bwMode="auto">
              <a:xfrm>
                <a:off x="1053" y="2822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14" name="Freeform 174"/>
              <p:cNvSpPr>
                <a:spLocks/>
              </p:cNvSpPr>
              <p:nvPr/>
            </p:nvSpPr>
            <p:spPr bwMode="auto">
              <a:xfrm>
                <a:off x="1055" y="2822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53555 h 3"/>
                  <a:gd name="T4" fmla="*/ 0 w 2"/>
                  <a:gd name="T5" fmla="*/ 142813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15" name="Oval 175"/>
              <p:cNvSpPr>
                <a:spLocks noChangeArrowheads="1"/>
              </p:cNvSpPr>
              <p:nvPr/>
            </p:nvSpPr>
            <p:spPr bwMode="auto">
              <a:xfrm>
                <a:off x="1060" y="284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16" name="Freeform 176"/>
              <p:cNvSpPr>
                <a:spLocks/>
              </p:cNvSpPr>
              <p:nvPr/>
            </p:nvSpPr>
            <p:spPr bwMode="auto">
              <a:xfrm>
                <a:off x="1060" y="2843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17" name="Oval 177"/>
              <p:cNvSpPr>
                <a:spLocks noChangeArrowheads="1"/>
              </p:cNvSpPr>
              <p:nvPr/>
            </p:nvSpPr>
            <p:spPr bwMode="auto">
              <a:xfrm>
                <a:off x="1073" y="2827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18" name="Freeform 178"/>
              <p:cNvSpPr>
                <a:spLocks/>
              </p:cNvSpPr>
              <p:nvPr/>
            </p:nvSpPr>
            <p:spPr bwMode="auto">
              <a:xfrm>
                <a:off x="1073" y="282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19" name="Oval 179"/>
              <p:cNvSpPr>
                <a:spLocks noChangeArrowheads="1"/>
              </p:cNvSpPr>
              <p:nvPr/>
            </p:nvSpPr>
            <p:spPr bwMode="auto">
              <a:xfrm>
                <a:off x="1100" y="2689"/>
                <a:ext cx="3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20" name="Freeform 180"/>
              <p:cNvSpPr>
                <a:spLocks/>
              </p:cNvSpPr>
              <p:nvPr/>
            </p:nvSpPr>
            <p:spPr bwMode="auto">
              <a:xfrm>
                <a:off x="1100" y="2689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21" name="Oval 181"/>
              <p:cNvSpPr>
                <a:spLocks noChangeArrowheads="1"/>
              </p:cNvSpPr>
              <p:nvPr/>
            </p:nvSpPr>
            <p:spPr bwMode="auto">
              <a:xfrm>
                <a:off x="1093" y="2721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22" name="Freeform 182"/>
              <p:cNvSpPr>
                <a:spLocks/>
              </p:cNvSpPr>
              <p:nvPr/>
            </p:nvSpPr>
            <p:spPr bwMode="auto">
              <a:xfrm>
                <a:off x="1095" y="2721"/>
                <a:ext cx="8" cy="10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53555 w 3"/>
                  <a:gd name="T9" fmla="*/ 94458 h 4"/>
                  <a:gd name="T10" fmla="*/ 142813 w 3"/>
                  <a:gd name="T11" fmla="*/ 45625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23" name="Oval 183"/>
              <p:cNvSpPr>
                <a:spLocks noChangeArrowheads="1"/>
              </p:cNvSpPr>
              <p:nvPr/>
            </p:nvSpPr>
            <p:spPr bwMode="auto">
              <a:xfrm>
                <a:off x="1123" y="2705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24" name="Freeform 184"/>
              <p:cNvSpPr>
                <a:spLocks/>
              </p:cNvSpPr>
              <p:nvPr/>
            </p:nvSpPr>
            <p:spPr bwMode="auto">
              <a:xfrm>
                <a:off x="1123" y="2707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25" name="Oval 185"/>
              <p:cNvSpPr>
                <a:spLocks noChangeArrowheads="1"/>
              </p:cNvSpPr>
              <p:nvPr/>
            </p:nvSpPr>
            <p:spPr bwMode="auto">
              <a:xfrm>
                <a:off x="1055" y="2689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26" name="Freeform 186"/>
              <p:cNvSpPr>
                <a:spLocks/>
              </p:cNvSpPr>
              <p:nvPr/>
            </p:nvSpPr>
            <p:spPr bwMode="auto">
              <a:xfrm>
                <a:off x="1055" y="2689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89144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27" name="Oval 187"/>
              <p:cNvSpPr>
                <a:spLocks noChangeArrowheads="1"/>
              </p:cNvSpPr>
              <p:nvPr/>
            </p:nvSpPr>
            <p:spPr bwMode="auto">
              <a:xfrm>
                <a:off x="898" y="2726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28" name="Freeform 188"/>
              <p:cNvSpPr>
                <a:spLocks/>
              </p:cNvSpPr>
              <p:nvPr/>
            </p:nvSpPr>
            <p:spPr bwMode="auto">
              <a:xfrm>
                <a:off x="900" y="2729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29" name="Oval 189"/>
              <p:cNvSpPr>
                <a:spLocks noChangeArrowheads="1"/>
              </p:cNvSpPr>
              <p:nvPr/>
            </p:nvSpPr>
            <p:spPr bwMode="auto">
              <a:xfrm>
                <a:off x="940" y="2899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30" name="Freeform 190"/>
              <p:cNvSpPr>
                <a:spLocks/>
              </p:cNvSpPr>
              <p:nvPr/>
            </p:nvSpPr>
            <p:spPr bwMode="auto">
              <a:xfrm>
                <a:off x="940" y="2902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31" name="Oval 191"/>
              <p:cNvSpPr>
                <a:spLocks noChangeArrowheads="1"/>
              </p:cNvSpPr>
              <p:nvPr/>
            </p:nvSpPr>
            <p:spPr bwMode="auto">
              <a:xfrm>
                <a:off x="913" y="289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32" name="Freeform 192"/>
              <p:cNvSpPr>
                <a:spLocks/>
              </p:cNvSpPr>
              <p:nvPr/>
            </p:nvSpPr>
            <p:spPr bwMode="auto">
              <a:xfrm>
                <a:off x="915" y="2897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53555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33" name="Oval 193"/>
              <p:cNvSpPr>
                <a:spLocks noChangeArrowheads="1"/>
              </p:cNvSpPr>
              <p:nvPr/>
            </p:nvSpPr>
            <p:spPr bwMode="auto">
              <a:xfrm>
                <a:off x="845" y="2753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34" name="Freeform 194"/>
              <p:cNvSpPr>
                <a:spLocks/>
              </p:cNvSpPr>
              <p:nvPr/>
            </p:nvSpPr>
            <p:spPr bwMode="auto">
              <a:xfrm>
                <a:off x="848" y="275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35" name="Oval 195"/>
              <p:cNvSpPr>
                <a:spLocks noChangeArrowheads="1"/>
              </p:cNvSpPr>
              <p:nvPr/>
            </p:nvSpPr>
            <p:spPr bwMode="auto">
              <a:xfrm>
                <a:off x="875" y="2739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36" name="Freeform 196"/>
              <p:cNvSpPr>
                <a:spLocks/>
              </p:cNvSpPr>
              <p:nvPr/>
            </p:nvSpPr>
            <p:spPr bwMode="auto">
              <a:xfrm>
                <a:off x="878" y="2739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37" name="Oval 197"/>
              <p:cNvSpPr>
                <a:spLocks noChangeArrowheads="1"/>
              </p:cNvSpPr>
              <p:nvPr/>
            </p:nvSpPr>
            <p:spPr bwMode="auto">
              <a:xfrm>
                <a:off x="885" y="2710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38" name="Freeform 198"/>
              <p:cNvSpPr>
                <a:spLocks/>
              </p:cNvSpPr>
              <p:nvPr/>
            </p:nvSpPr>
            <p:spPr bwMode="auto">
              <a:xfrm>
                <a:off x="885" y="2710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39" name="Oval 199"/>
              <p:cNvSpPr>
                <a:spLocks noChangeArrowheads="1"/>
              </p:cNvSpPr>
              <p:nvPr/>
            </p:nvSpPr>
            <p:spPr bwMode="auto">
              <a:xfrm>
                <a:off x="868" y="2721"/>
                <a:ext cx="2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40" name="Freeform 200"/>
              <p:cNvSpPr>
                <a:spLocks/>
              </p:cNvSpPr>
              <p:nvPr/>
            </p:nvSpPr>
            <p:spPr bwMode="auto">
              <a:xfrm>
                <a:off x="868" y="2723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41" name="Oval 201"/>
              <p:cNvSpPr>
                <a:spLocks noChangeArrowheads="1"/>
              </p:cNvSpPr>
              <p:nvPr/>
            </p:nvSpPr>
            <p:spPr bwMode="auto">
              <a:xfrm>
                <a:off x="858" y="273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42" name="Freeform 202"/>
              <p:cNvSpPr>
                <a:spLocks/>
              </p:cNvSpPr>
              <p:nvPr/>
            </p:nvSpPr>
            <p:spPr bwMode="auto">
              <a:xfrm>
                <a:off x="860" y="2739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177147 w 1"/>
                  <a:gd name="T3" fmla="*/ 0 h 1"/>
                  <a:gd name="T4" fmla="*/ 0 w 1"/>
                  <a:gd name="T5" fmla="*/ 177147 h 1"/>
                  <a:gd name="T6" fmla="*/ 0 w 1"/>
                  <a:gd name="T7" fmla="*/ 177147 h 1"/>
                  <a:gd name="T8" fmla="*/ 0 w 1"/>
                  <a:gd name="T9" fmla="*/ 177147 h 1"/>
                  <a:gd name="T10" fmla="*/ 177147 w 1"/>
                  <a:gd name="T11" fmla="*/ 0 h 1"/>
                  <a:gd name="T12" fmla="*/ 177147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43" name="Oval 203"/>
              <p:cNvSpPr>
                <a:spLocks noChangeArrowheads="1"/>
              </p:cNvSpPr>
              <p:nvPr/>
            </p:nvSpPr>
            <p:spPr bwMode="auto">
              <a:xfrm>
                <a:off x="870" y="2766"/>
                <a:ext cx="3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744" name="Freeform 204"/>
              <p:cNvSpPr>
                <a:spLocks/>
              </p:cNvSpPr>
              <p:nvPr/>
            </p:nvSpPr>
            <p:spPr bwMode="auto">
              <a:xfrm>
                <a:off x="870" y="2769"/>
                <a:ext cx="5" cy="2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2048 h 1"/>
                  <a:gd name="T6" fmla="*/ 0 w 2"/>
                  <a:gd name="T7" fmla="*/ 2048 h 1"/>
                  <a:gd name="T8" fmla="*/ 25595 w 2"/>
                  <a:gd name="T9" fmla="*/ 2048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48" name="Group 205"/>
            <p:cNvGrpSpPr>
              <a:grpSpLocks/>
            </p:cNvGrpSpPr>
            <p:nvPr/>
          </p:nvGrpSpPr>
          <p:grpSpPr bwMode="auto">
            <a:xfrm>
              <a:off x="817" y="2657"/>
              <a:ext cx="686" cy="458"/>
              <a:chOff x="817" y="2657"/>
              <a:chExt cx="686" cy="458"/>
            </a:xfrm>
          </p:grpSpPr>
          <p:sp>
            <p:nvSpPr>
              <p:cNvPr id="36345" name="Oval 206"/>
              <p:cNvSpPr>
                <a:spLocks noChangeArrowheads="1"/>
              </p:cNvSpPr>
              <p:nvPr/>
            </p:nvSpPr>
            <p:spPr bwMode="auto">
              <a:xfrm>
                <a:off x="938" y="2657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46" name="Freeform 207"/>
              <p:cNvSpPr>
                <a:spLocks/>
              </p:cNvSpPr>
              <p:nvPr/>
            </p:nvSpPr>
            <p:spPr bwMode="auto">
              <a:xfrm>
                <a:off x="940" y="2657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47" name="Oval 208"/>
              <p:cNvSpPr>
                <a:spLocks noChangeArrowheads="1"/>
              </p:cNvSpPr>
              <p:nvPr/>
            </p:nvSpPr>
            <p:spPr bwMode="auto">
              <a:xfrm>
                <a:off x="1040" y="2902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48" name="Freeform 209"/>
              <p:cNvSpPr>
                <a:spLocks/>
              </p:cNvSpPr>
              <p:nvPr/>
            </p:nvSpPr>
            <p:spPr bwMode="auto">
              <a:xfrm>
                <a:off x="1043" y="2905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49" name="Oval 210"/>
              <p:cNvSpPr>
                <a:spLocks noChangeArrowheads="1"/>
              </p:cNvSpPr>
              <p:nvPr/>
            </p:nvSpPr>
            <p:spPr bwMode="auto">
              <a:xfrm>
                <a:off x="1048" y="292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50" name="Freeform 211"/>
              <p:cNvSpPr>
                <a:spLocks/>
              </p:cNvSpPr>
              <p:nvPr/>
            </p:nvSpPr>
            <p:spPr bwMode="auto">
              <a:xfrm>
                <a:off x="1050" y="2926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53555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51" name="Oval 212"/>
              <p:cNvSpPr>
                <a:spLocks noChangeArrowheads="1"/>
              </p:cNvSpPr>
              <p:nvPr/>
            </p:nvSpPr>
            <p:spPr bwMode="auto">
              <a:xfrm>
                <a:off x="988" y="2905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52" name="Freeform 213"/>
              <p:cNvSpPr>
                <a:spLocks/>
              </p:cNvSpPr>
              <p:nvPr/>
            </p:nvSpPr>
            <p:spPr bwMode="auto">
              <a:xfrm>
                <a:off x="988" y="290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0 h 3"/>
                  <a:gd name="T4" fmla="*/ 10519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53" name="Oval 214"/>
              <p:cNvSpPr>
                <a:spLocks noChangeArrowheads="1"/>
              </p:cNvSpPr>
              <p:nvPr/>
            </p:nvSpPr>
            <p:spPr bwMode="auto">
              <a:xfrm>
                <a:off x="1008" y="2915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54" name="Freeform 215"/>
              <p:cNvSpPr>
                <a:spLocks/>
              </p:cNvSpPr>
              <p:nvPr/>
            </p:nvSpPr>
            <p:spPr bwMode="auto">
              <a:xfrm>
                <a:off x="1010" y="2915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53555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55" name="Oval 216"/>
              <p:cNvSpPr>
                <a:spLocks noChangeArrowheads="1"/>
              </p:cNvSpPr>
              <p:nvPr/>
            </p:nvSpPr>
            <p:spPr bwMode="auto">
              <a:xfrm>
                <a:off x="990" y="2926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56" name="Freeform 217"/>
              <p:cNvSpPr>
                <a:spLocks/>
              </p:cNvSpPr>
              <p:nvPr/>
            </p:nvSpPr>
            <p:spPr bwMode="auto">
              <a:xfrm>
                <a:off x="993" y="2926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25595 h 2"/>
                  <a:gd name="T4" fmla="*/ 0 w 1"/>
                  <a:gd name="T5" fmla="*/ 45625 h 2"/>
                  <a:gd name="T6" fmla="*/ 0 w 1"/>
                  <a:gd name="T7" fmla="*/ 45625 h 2"/>
                  <a:gd name="T8" fmla="*/ 0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57" name="Oval 218"/>
              <p:cNvSpPr>
                <a:spLocks noChangeArrowheads="1"/>
              </p:cNvSpPr>
              <p:nvPr/>
            </p:nvSpPr>
            <p:spPr bwMode="auto">
              <a:xfrm>
                <a:off x="920" y="2681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58" name="Freeform 219"/>
              <p:cNvSpPr>
                <a:spLocks/>
              </p:cNvSpPr>
              <p:nvPr/>
            </p:nvSpPr>
            <p:spPr bwMode="auto">
              <a:xfrm>
                <a:off x="920" y="2681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59" name="Oval 220"/>
              <p:cNvSpPr>
                <a:spLocks noChangeArrowheads="1"/>
              </p:cNvSpPr>
              <p:nvPr/>
            </p:nvSpPr>
            <p:spPr bwMode="auto">
              <a:xfrm>
                <a:off x="1060" y="2907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60" name="Freeform 221"/>
              <p:cNvSpPr>
                <a:spLocks/>
              </p:cNvSpPr>
              <p:nvPr/>
            </p:nvSpPr>
            <p:spPr bwMode="auto">
              <a:xfrm>
                <a:off x="1060" y="2910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61" name="Oval 222"/>
              <p:cNvSpPr>
                <a:spLocks noChangeArrowheads="1"/>
              </p:cNvSpPr>
              <p:nvPr/>
            </p:nvSpPr>
            <p:spPr bwMode="auto">
              <a:xfrm>
                <a:off x="910" y="2697"/>
                <a:ext cx="3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62" name="Freeform 223"/>
              <p:cNvSpPr>
                <a:spLocks/>
              </p:cNvSpPr>
              <p:nvPr/>
            </p:nvSpPr>
            <p:spPr bwMode="auto">
              <a:xfrm>
                <a:off x="910" y="2697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63" name="Oval 224"/>
              <p:cNvSpPr>
                <a:spLocks noChangeArrowheads="1"/>
              </p:cNvSpPr>
              <p:nvPr/>
            </p:nvSpPr>
            <p:spPr bwMode="auto">
              <a:xfrm>
                <a:off x="938" y="2678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64" name="Freeform 225"/>
              <p:cNvSpPr>
                <a:spLocks/>
              </p:cNvSpPr>
              <p:nvPr/>
            </p:nvSpPr>
            <p:spPr bwMode="auto">
              <a:xfrm>
                <a:off x="938" y="2681"/>
                <a:ext cx="7" cy="5"/>
              </a:xfrm>
              <a:custGeom>
                <a:avLst/>
                <a:gdLst>
                  <a:gd name="T0" fmla="*/ 24544 w 3"/>
                  <a:gd name="T1" fmla="*/ 0 h 2"/>
                  <a:gd name="T2" fmla="*/ 24544 w 3"/>
                  <a:gd name="T3" fmla="*/ 0 h 2"/>
                  <a:gd name="T4" fmla="*/ 10519 w 3"/>
                  <a:gd name="T5" fmla="*/ 45625 h 2"/>
                  <a:gd name="T6" fmla="*/ 0 w 3"/>
                  <a:gd name="T7" fmla="*/ 45625 h 2"/>
                  <a:gd name="T8" fmla="*/ 24544 w 3"/>
                  <a:gd name="T9" fmla="*/ 45625 h 2"/>
                  <a:gd name="T10" fmla="*/ 32433 w 3"/>
                  <a:gd name="T11" fmla="*/ 25595 h 2"/>
                  <a:gd name="T12" fmla="*/ 245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65" name="Oval 226"/>
              <p:cNvSpPr>
                <a:spLocks noChangeArrowheads="1"/>
              </p:cNvSpPr>
              <p:nvPr/>
            </p:nvSpPr>
            <p:spPr bwMode="auto">
              <a:xfrm>
                <a:off x="943" y="2699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66" name="Freeform 227"/>
              <p:cNvSpPr>
                <a:spLocks/>
              </p:cNvSpPr>
              <p:nvPr/>
            </p:nvSpPr>
            <p:spPr bwMode="auto">
              <a:xfrm>
                <a:off x="945" y="2702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67" name="Oval 228"/>
              <p:cNvSpPr>
                <a:spLocks noChangeArrowheads="1"/>
              </p:cNvSpPr>
              <p:nvPr/>
            </p:nvSpPr>
            <p:spPr bwMode="auto">
              <a:xfrm>
                <a:off x="980" y="2942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68" name="Freeform 229"/>
              <p:cNvSpPr>
                <a:spLocks/>
              </p:cNvSpPr>
              <p:nvPr/>
            </p:nvSpPr>
            <p:spPr bwMode="auto">
              <a:xfrm>
                <a:off x="983" y="2942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69" name="Oval 230"/>
              <p:cNvSpPr>
                <a:spLocks noChangeArrowheads="1"/>
              </p:cNvSpPr>
              <p:nvPr/>
            </p:nvSpPr>
            <p:spPr bwMode="auto">
              <a:xfrm>
                <a:off x="1028" y="2942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70" name="Freeform 231"/>
              <p:cNvSpPr>
                <a:spLocks/>
              </p:cNvSpPr>
              <p:nvPr/>
            </p:nvSpPr>
            <p:spPr bwMode="auto">
              <a:xfrm>
                <a:off x="1028" y="2942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71" name="Oval 232"/>
              <p:cNvSpPr>
                <a:spLocks noChangeArrowheads="1"/>
              </p:cNvSpPr>
              <p:nvPr/>
            </p:nvSpPr>
            <p:spPr bwMode="auto">
              <a:xfrm>
                <a:off x="1048" y="2950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72" name="Freeform 233"/>
              <p:cNvSpPr>
                <a:spLocks/>
              </p:cNvSpPr>
              <p:nvPr/>
            </p:nvSpPr>
            <p:spPr bwMode="auto">
              <a:xfrm>
                <a:off x="1050" y="2953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73" name="Oval 234"/>
              <p:cNvSpPr>
                <a:spLocks noChangeArrowheads="1"/>
              </p:cNvSpPr>
              <p:nvPr/>
            </p:nvSpPr>
            <p:spPr bwMode="auto">
              <a:xfrm>
                <a:off x="1030" y="2963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74" name="Freeform 235"/>
              <p:cNvSpPr>
                <a:spLocks/>
              </p:cNvSpPr>
              <p:nvPr/>
            </p:nvSpPr>
            <p:spPr bwMode="auto">
              <a:xfrm>
                <a:off x="1033" y="2963"/>
                <a:ext cx="2" cy="6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0 h 2"/>
                  <a:gd name="T4" fmla="*/ 0 w 1"/>
                  <a:gd name="T5" fmla="*/ 177147 h 2"/>
                  <a:gd name="T6" fmla="*/ 0 w 1"/>
                  <a:gd name="T7" fmla="*/ 177147 h 2"/>
                  <a:gd name="T8" fmla="*/ 0 w 1"/>
                  <a:gd name="T9" fmla="*/ 354294 h 2"/>
                  <a:gd name="T10" fmla="*/ 2048 w 1"/>
                  <a:gd name="T11" fmla="*/ 177147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75" name="Oval 236"/>
              <p:cNvSpPr>
                <a:spLocks noChangeArrowheads="1"/>
              </p:cNvSpPr>
              <p:nvPr/>
            </p:nvSpPr>
            <p:spPr bwMode="auto">
              <a:xfrm>
                <a:off x="1040" y="3009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76" name="Freeform 237"/>
              <p:cNvSpPr>
                <a:spLocks/>
              </p:cNvSpPr>
              <p:nvPr/>
            </p:nvSpPr>
            <p:spPr bwMode="auto">
              <a:xfrm>
                <a:off x="1043" y="3011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77" name="Oval 238"/>
              <p:cNvSpPr>
                <a:spLocks noChangeArrowheads="1"/>
              </p:cNvSpPr>
              <p:nvPr/>
            </p:nvSpPr>
            <p:spPr bwMode="auto">
              <a:xfrm>
                <a:off x="1005" y="2958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78" name="Freeform 239"/>
              <p:cNvSpPr>
                <a:spLocks/>
              </p:cNvSpPr>
              <p:nvPr/>
            </p:nvSpPr>
            <p:spPr bwMode="auto">
              <a:xfrm>
                <a:off x="1008" y="2961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79" name="Oval 240"/>
              <p:cNvSpPr>
                <a:spLocks noChangeArrowheads="1"/>
              </p:cNvSpPr>
              <p:nvPr/>
            </p:nvSpPr>
            <p:spPr bwMode="auto">
              <a:xfrm>
                <a:off x="923" y="2929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80" name="Freeform 241"/>
              <p:cNvSpPr>
                <a:spLocks/>
              </p:cNvSpPr>
              <p:nvPr/>
            </p:nvSpPr>
            <p:spPr bwMode="auto">
              <a:xfrm>
                <a:off x="923" y="2929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81" name="Oval 242"/>
              <p:cNvSpPr>
                <a:spLocks noChangeArrowheads="1"/>
              </p:cNvSpPr>
              <p:nvPr/>
            </p:nvSpPr>
            <p:spPr bwMode="auto">
              <a:xfrm>
                <a:off x="1038" y="2985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82" name="Freeform 243"/>
              <p:cNvSpPr>
                <a:spLocks/>
              </p:cNvSpPr>
              <p:nvPr/>
            </p:nvSpPr>
            <p:spPr bwMode="auto">
              <a:xfrm>
                <a:off x="1038" y="298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83" name="Oval 244"/>
              <p:cNvSpPr>
                <a:spLocks noChangeArrowheads="1"/>
              </p:cNvSpPr>
              <p:nvPr/>
            </p:nvSpPr>
            <p:spPr bwMode="auto">
              <a:xfrm>
                <a:off x="1053" y="2974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84" name="Freeform 245"/>
              <p:cNvSpPr>
                <a:spLocks/>
              </p:cNvSpPr>
              <p:nvPr/>
            </p:nvSpPr>
            <p:spPr bwMode="auto">
              <a:xfrm>
                <a:off x="1053" y="297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85" name="Oval 246"/>
              <p:cNvSpPr>
                <a:spLocks noChangeArrowheads="1"/>
              </p:cNvSpPr>
              <p:nvPr/>
            </p:nvSpPr>
            <p:spPr bwMode="auto">
              <a:xfrm>
                <a:off x="1020" y="3019"/>
                <a:ext cx="8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86" name="Freeform 247"/>
              <p:cNvSpPr>
                <a:spLocks/>
              </p:cNvSpPr>
              <p:nvPr/>
            </p:nvSpPr>
            <p:spPr bwMode="auto">
              <a:xfrm>
                <a:off x="1023" y="3019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87" name="Oval 248"/>
              <p:cNvSpPr>
                <a:spLocks noChangeArrowheads="1"/>
              </p:cNvSpPr>
              <p:nvPr/>
            </p:nvSpPr>
            <p:spPr bwMode="auto">
              <a:xfrm>
                <a:off x="1078" y="297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88" name="Freeform 249"/>
              <p:cNvSpPr>
                <a:spLocks/>
              </p:cNvSpPr>
              <p:nvPr/>
            </p:nvSpPr>
            <p:spPr bwMode="auto">
              <a:xfrm>
                <a:off x="1080" y="2977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53555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89" name="Oval 250"/>
              <p:cNvSpPr>
                <a:spLocks noChangeArrowheads="1"/>
              </p:cNvSpPr>
              <p:nvPr/>
            </p:nvSpPr>
            <p:spPr bwMode="auto">
              <a:xfrm>
                <a:off x="1060" y="2875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90" name="Freeform 251"/>
              <p:cNvSpPr>
                <a:spLocks/>
              </p:cNvSpPr>
              <p:nvPr/>
            </p:nvSpPr>
            <p:spPr bwMode="auto">
              <a:xfrm>
                <a:off x="1063" y="2875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91" name="Oval 252"/>
              <p:cNvSpPr>
                <a:spLocks noChangeArrowheads="1"/>
              </p:cNvSpPr>
              <p:nvPr/>
            </p:nvSpPr>
            <p:spPr bwMode="auto">
              <a:xfrm>
                <a:off x="1040" y="2854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92" name="Freeform 253"/>
              <p:cNvSpPr>
                <a:spLocks/>
              </p:cNvSpPr>
              <p:nvPr/>
            </p:nvSpPr>
            <p:spPr bwMode="auto">
              <a:xfrm>
                <a:off x="1043" y="2857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93" name="Oval 254"/>
              <p:cNvSpPr>
                <a:spLocks noChangeArrowheads="1"/>
              </p:cNvSpPr>
              <p:nvPr/>
            </p:nvSpPr>
            <p:spPr bwMode="auto">
              <a:xfrm>
                <a:off x="1085" y="2793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94" name="Freeform 255"/>
              <p:cNvSpPr>
                <a:spLocks/>
              </p:cNvSpPr>
              <p:nvPr/>
            </p:nvSpPr>
            <p:spPr bwMode="auto">
              <a:xfrm>
                <a:off x="1085" y="2793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95" name="Oval 256"/>
              <p:cNvSpPr>
                <a:spLocks noChangeArrowheads="1"/>
              </p:cNvSpPr>
              <p:nvPr/>
            </p:nvSpPr>
            <p:spPr bwMode="auto">
              <a:xfrm>
                <a:off x="1100" y="2758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96" name="Freeform 257"/>
              <p:cNvSpPr>
                <a:spLocks/>
              </p:cNvSpPr>
              <p:nvPr/>
            </p:nvSpPr>
            <p:spPr bwMode="auto">
              <a:xfrm>
                <a:off x="1103" y="2761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97" name="Oval 258"/>
              <p:cNvSpPr>
                <a:spLocks noChangeArrowheads="1"/>
              </p:cNvSpPr>
              <p:nvPr/>
            </p:nvSpPr>
            <p:spPr bwMode="auto">
              <a:xfrm>
                <a:off x="817" y="2873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98" name="Freeform 259"/>
              <p:cNvSpPr>
                <a:spLocks/>
              </p:cNvSpPr>
              <p:nvPr/>
            </p:nvSpPr>
            <p:spPr bwMode="auto">
              <a:xfrm>
                <a:off x="820" y="2873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99" name="Oval 260"/>
              <p:cNvSpPr>
                <a:spLocks noChangeArrowheads="1"/>
              </p:cNvSpPr>
              <p:nvPr/>
            </p:nvSpPr>
            <p:spPr bwMode="auto">
              <a:xfrm>
                <a:off x="822" y="2902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00" name="Freeform 261"/>
              <p:cNvSpPr>
                <a:spLocks/>
              </p:cNvSpPr>
              <p:nvPr/>
            </p:nvSpPr>
            <p:spPr bwMode="auto">
              <a:xfrm>
                <a:off x="822" y="2902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01" name="Oval 262"/>
              <p:cNvSpPr>
                <a:spLocks noChangeArrowheads="1"/>
              </p:cNvSpPr>
              <p:nvPr/>
            </p:nvSpPr>
            <p:spPr bwMode="auto">
              <a:xfrm>
                <a:off x="827" y="2923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02" name="Freeform 263"/>
              <p:cNvSpPr>
                <a:spLocks/>
              </p:cNvSpPr>
              <p:nvPr/>
            </p:nvSpPr>
            <p:spPr bwMode="auto">
              <a:xfrm>
                <a:off x="830" y="2923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89144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03" name="Oval 264"/>
              <p:cNvSpPr>
                <a:spLocks noChangeArrowheads="1"/>
              </p:cNvSpPr>
              <p:nvPr/>
            </p:nvSpPr>
            <p:spPr bwMode="auto">
              <a:xfrm>
                <a:off x="958" y="295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04" name="Freeform 265"/>
              <p:cNvSpPr>
                <a:spLocks/>
              </p:cNvSpPr>
              <p:nvPr/>
            </p:nvSpPr>
            <p:spPr bwMode="auto">
              <a:xfrm>
                <a:off x="958" y="2955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05" name="Oval 266"/>
              <p:cNvSpPr>
                <a:spLocks noChangeArrowheads="1"/>
              </p:cNvSpPr>
              <p:nvPr/>
            </p:nvSpPr>
            <p:spPr bwMode="auto">
              <a:xfrm>
                <a:off x="965" y="2923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06" name="Freeform 267"/>
              <p:cNvSpPr>
                <a:spLocks/>
              </p:cNvSpPr>
              <p:nvPr/>
            </p:nvSpPr>
            <p:spPr bwMode="auto">
              <a:xfrm>
                <a:off x="968" y="2926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07" name="Oval 268"/>
              <p:cNvSpPr>
                <a:spLocks noChangeArrowheads="1"/>
              </p:cNvSpPr>
              <p:nvPr/>
            </p:nvSpPr>
            <p:spPr bwMode="auto">
              <a:xfrm>
                <a:off x="948" y="2937"/>
                <a:ext cx="5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08" name="Freeform 269"/>
              <p:cNvSpPr>
                <a:spLocks/>
              </p:cNvSpPr>
              <p:nvPr/>
            </p:nvSpPr>
            <p:spPr bwMode="auto">
              <a:xfrm>
                <a:off x="950" y="2937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09" name="Oval 270"/>
              <p:cNvSpPr>
                <a:spLocks noChangeArrowheads="1"/>
              </p:cNvSpPr>
              <p:nvPr/>
            </p:nvSpPr>
            <p:spPr bwMode="auto">
              <a:xfrm>
                <a:off x="832" y="2883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10" name="Freeform 271"/>
              <p:cNvSpPr>
                <a:spLocks/>
              </p:cNvSpPr>
              <p:nvPr/>
            </p:nvSpPr>
            <p:spPr bwMode="auto">
              <a:xfrm>
                <a:off x="835" y="288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11" name="Oval 272"/>
              <p:cNvSpPr>
                <a:spLocks noChangeArrowheads="1"/>
              </p:cNvSpPr>
              <p:nvPr/>
            </p:nvSpPr>
            <p:spPr bwMode="auto">
              <a:xfrm>
                <a:off x="923" y="2825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12" name="Freeform 273"/>
              <p:cNvSpPr>
                <a:spLocks/>
              </p:cNvSpPr>
              <p:nvPr/>
            </p:nvSpPr>
            <p:spPr bwMode="auto">
              <a:xfrm>
                <a:off x="923" y="282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13" name="Oval 274"/>
              <p:cNvSpPr>
                <a:spLocks noChangeArrowheads="1"/>
              </p:cNvSpPr>
              <p:nvPr/>
            </p:nvSpPr>
            <p:spPr bwMode="auto">
              <a:xfrm>
                <a:off x="885" y="2798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14" name="Freeform 275"/>
              <p:cNvSpPr>
                <a:spLocks/>
              </p:cNvSpPr>
              <p:nvPr/>
            </p:nvSpPr>
            <p:spPr bwMode="auto">
              <a:xfrm>
                <a:off x="888" y="2798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15" name="Oval 276"/>
              <p:cNvSpPr>
                <a:spLocks noChangeArrowheads="1"/>
              </p:cNvSpPr>
              <p:nvPr/>
            </p:nvSpPr>
            <p:spPr bwMode="auto">
              <a:xfrm>
                <a:off x="933" y="273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16" name="Freeform 277"/>
              <p:cNvSpPr>
                <a:spLocks/>
              </p:cNvSpPr>
              <p:nvPr/>
            </p:nvSpPr>
            <p:spPr bwMode="auto">
              <a:xfrm>
                <a:off x="935" y="2737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53555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17" name="Oval 278"/>
              <p:cNvSpPr>
                <a:spLocks noChangeArrowheads="1"/>
              </p:cNvSpPr>
              <p:nvPr/>
            </p:nvSpPr>
            <p:spPr bwMode="auto">
              <a:xfrm>
                <a:off x="900" y="2753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18" name="Freeform 279"/>
              <p:cNvSpPr>
                <a:spLocks/>
              </p:cNvSpPr>
              <p:nvPr/>
            </p:nvSpPr>
            <p:spPr bwMode="auto">
              <a:xfrm>
                <a:off x="903" y="275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19" name="Oval 280"/>
              <p:cNvSpPr>
                <a:spLocks noChangeArrowheads="1"/>
              </p:cNvSpPr>
              <p:nvPr/>
            </p:nvSpPr>
            <p:spPr bwMode="auto">
              <a:xfrm>
                <a:off x="863" y="2830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20" name="Freeform 281"/>
              <p:cNvSpPr>
                <a:spLocks/>
              </p:cNvSpPr>
              <p:nvPr/>
            </p:nvSpPr>
            <p:spPr bwMode="auto">
              <a:xfrm>
                <a:off x="863" y="2830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21" name="Oval 282"/>
              <p:cNvSpPr>
                <a:spLocks noChangeArrowheads="1"/>
              </p:cNvSpPr>
              <p:nvPr/>
            </p:nvSpPr>
            <p:spPr bwMode="auto">
              <a:xfrm>
                <a:off x="1070" y="2947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22" name="Freeform 283"/>
              <p:cNvSpPr>
                <a:spLocks/>
              </p:cNvSpPr>
              <p:nvPr/>
            </p:nvSpPr>
            <p:spPr bwMode="auto">
              <a:xfrm>
                <a:off x="1070" y="2947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23" name="Oval 284"/>
              <p:cNvSpPr>
                <a:spLocks noChangeArrowheads="1"/>
              </p:cNvSpPr>
              <p:nvPr/>
            </p:nvSpPr>
            <p:spPr bwMode="auto">
              <a:xfrm>
                <a:off x="1060" y="3011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24" name="Freeform 285"/>
              <p:cNvSpPr>
                <a:spLocks/>
              </p:cNvSpPr>
              <p:nvPr/>
            </p:nvSpPr>
            <p:spPr bwMode="auto">
              <a:xfrm>
                <a:off x="1063" y="3011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25" name="Oval 286"/>
              <p:cNvSpPr>
                <a:spLocks noChangeArrowheads="1"/>
              </p:cNvSpPr>
              <p:nvPr/>
            </p:nvSpPr>
            <p:spPr bwMode="auto">
              <a:xfrm>
                <a:off x="1095" y="3025"/>
                <a:ext cx="5" cy="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26" name="Freeform 287"/>
              <p:cNvSpPr>
                <a:spLocks/>
              </p:cNvSpPr>
              <p:nvPr/>
            </p:nvSpPr>
            <p:spPr bwMode="auto">
              <a:xfrm>
                <a:off x="1098" y="3025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0 h 2"/>
                  <a:gd name="T4" fmla="*/ 0 w 1"/>
                  <a:gd name="T5" fmla="*/ 25595 h 2"/>
                  <a:gd name="T6" fmla="*/ 0 w 1"/>
                  <a:gd name="T7" fmla="*/ 25595 h 2"/>
                  <a:gd name="T8" fmla="*/ 0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27" name="Oval 288"/>
              <p:cNvSpPr>
                <a:spLocks noChangeArrowheads="1"/>
              </p:cNvSpPr>
              <p:nvPr/>
            </p:nvSpPr>
            <p:spPr bwMode="auto">
              <a:xfrm>
                <a:off x="1085" y="3059"/>
                <a:ext cx="3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28" name="Freeform 289"/>
              <p:cNvSpPr>
                <a:spLocks/>
              </p:cNvSpPr>
              <p:nvPr/>
            </p:nvSpPr>
            <p:spPr bwMode="auto">
              <a:xfrm>
                <a:off x="1085" y="305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29" name="Oval 290"/>
              <p:cNvSpPr>
                <a:spLocks noChangeArrowheads="1"/>
              </p:cNvSpPr>
              <p:nvPr/>
            </p:nvSpPr>
            <p:spPr bwMode="auto">
              <a:xfrm>
                <a:off x="1058" y="3027"/>
                <a:ext cx="5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30" name="Freeform 291"/>
              <p:cNvSpPr>
                <a:spLocks/>
              </p:cNvSpPr>
              <p:nvPr/>
            </p:nvSpPr>
            <p:spPr bwMode="auto">
              <a:xfrm>
                <a:off x="1060" y="3030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177147 w 1"/>
                  <a:gd name="T3" fmla="*/ 0 h 1"/>
                  <a:gd name="T4" fmla="*/ 0 w 1"/>
                  <a:gd name="T5" fmla="*/ 177147 h 1"/>
                  <a:gd name="T6" fmla="*/ 0 w 1"/>
                  <a:gd name="T7" fmla="*/ 177147 h 1"/>
                  <a:gd name="T8" fmla="*/ 0 w 1"/>
                  <a:gd name="T9" fmla="*/ 177147 h 1"/>
                  <a:gd name="T10" fmla="*/ 177147 w 1"/>
                  <a:gd name="T11" fmla="*/ 0 h 1"/>
                  <a:gd name="T12" fmla="*/ 177147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31" name="Oval 292"/>
              <p:cNvSpPr>
                <a:spLocks noChangeArrowheads="1"/>
              </p:cNvSpPr>
              <p:nvPr/>
            </p:nvSpPr>
            <p:spPr bwMode="auto">
              <a:xfrm>
                <a:off x="1025" y="3038"/>
                <a:ext cx="5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32" name="Freeform 293"/>
              <p:cNvSpPr>
                <a:spLocks/>
              </p:cNvSpPr>
              <p:nvPr/>
            </p:nvSpPr>
            <p:spPr bwMode="auto">
              <a:xfrm>
                <a:off x="1028" y="303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33" name="Oval 294"/>
              <p:cNvSpPr>
                <a:spLocks noChangeArrowheads="1"/>
              </p:cNvSpPr>
              <p:nvPr/>
            </p:nvSpPr>
            <p:spPr bwMode="auto">
              <a:xfrm>
                <a:off x="995" y="3049"/>
                <a:ext cx="5" cy="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34" name="Freeform 295"/>
              <p:cNvSpPr>
                <a:spLocks/>
              </p:cNvSpPr>
              <p:nvPr/>
            </p:nvSpPr>
            <p:spPr bwMode="auto">
              <a:xfrm>
                <a:off x="998" y="3049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35" name="Oval 296"/>
              <p:cNvSpPr>
                <a:spLocks noChangeArrowheads="1"/>
              </p:cNvSpPr>
              <p:nvPr/>
            </p:nvSpPr>
            <p:spPr bwMode="auto">
              <a:xfrm>
                <a:off x="985" y="3014"/>
                <a:ext cx="5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36" name="Freeform 297"/>
              <p:cNvSpPr>
                <a:spLocks/>
              </p:cNvSpPr>
              <p:nvPr/>
            </p:nvSpPr>
            <p:spPr bwMode="auto">
              <a:xfrm>
                <a:off x="988" y="301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37" name="Oval 298"/>
              <p:cNvSpPr>
                <a:spLocks noChangeArrowheads="1"/>
              </p:cNvSpPr>
              <p:nvPr/>
            </p:nvSpPr>
            <p:spPr bwMode="auto">
              <a:xfrm>
                <a:off x="938" y="2963"/>
                <a:ext cx="2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38" name="Freeform 299"/>
              <p:cNvSpPr>
                <a:spLocks/>
              </p:cNvSpPr>
              <p:nvPr/>
            </p:nvSpPr>
            <p:spPr bwMode="auto">
              <a:xfrm>
                <a:off x="938" y="296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39" name="Oval 300"/>
              <p:cNvSpPr>
                <a:spLocks noChangeArrowheads="1"/>
              </p:cNvSpPr>
              <p:nvPr/>
            </p:nvSpPr>
            <p:spPr bwMode="auto">
              <a:xfrm>
                <a:off x="963" y="2987"/>
                <a:ext cx="5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40" name="Freeform 301"/>
              <p:cNvSpPr>
                <a:spLocks/>
              </p:cNvSpPr>
              <p:nvPr/>
            </p:nvSpPr>
            <p:spPr bwMode="auto">
              <a:xfrm>
                <a:off x="965" y="2987"/>
                <a:ext cx="3" cy="6"/>
              </a:xfrm>
              <a:custGeom>
                <a:avLst/>
                <a:gdLst>
                  <a:gd name="T0" fmla="*/ 177147 w 1"/>
                  <a:gd name="T1" fmla="*/ 0 h 2"/>
                  <a:gd name="T2" fmla="*/ 177147 w 1"/>
                  <a:gd name="T3" fmla="*/ 0 h 2"/>
                  <a:gd name="T4" fmla="*/ 0 w 1"/>
                  <a:gd name="T5" fmla="*/ 177147 h 2"/>
                  <a:gd name="T6" fmla="*/ 0 w 1"/>
                  <a:gd name="T7" fmla="*/ 177147 h 2"/>
                  <a:gd name="T8" fmla="*/ 0 w 1"/>
                  <a:gd name="T9" fmla="*/ 354294 h 2"/>
                  <a:gd name="T10" fmla="*/ 177147 w 1"/>
                  <a:gd name="T11" fmla="*/ 177147 h 2"/>
                  <a:gd name="T12" fmla="*/ 177147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41" name="Oval 302"/>
              <p:cNvSpPr>
                <a:spLocks noChangeArrowheads="1"/>
              </p:cNvSpPr>
              <p:nvPr/>
            </p:nvSpPr>
            <p:spPr bwMode="auto">
              <a:xfrm>
                <a:off x="928" y="3006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42" name="Freeform 303"/>
              <p:cNvSpPr>
                <a:spLocks/>
              </p:cNvSpPr>
              <p:nvPr/>
            </p:nvSpPr>
            <p:spPr bwMode="auto">
              <a:xfrm>
                <a:off x="930" y="300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43" name="Oval 304"/>
              <p:cNvSpPr>
                <a:spLocks noChangeArrowheads="1"/>
              </p:cNvSpPr>
              <p:nvPr/>
            </p:nvSpPr>
            <p:spPr bwMode="auto">
              <a:xfrm>
                <a:off x="898" y="2985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44" name="Freeform 305"/>
              <p:cNvSpPr>
                <a:spLocks/>
              </p:cNvSpPr>
              <p:nvPr/>
            </p:nvSpPr>
            <p:spPr bwMode="auto">
              <a:xfrm>
                <a:off x="900" y="2987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45" name="Oval 306"/>
              <p:cNvSpPr>
                <a:spLocks noChangeArrowheads="1"/>
              </p:cNvSpPr>
              <p:nvPr/>
            </p:nvSpPr>
            <p:spPr bwMode="auto">
              <a:xfrm>
                <a:off x="878" y="2977"/>
                <a:ext cx="2" cy="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46" name="Freeform 307"/>
              <p:cNvSpPr>
                <a:spLocks/>
              </p:cNvSpPr>
              <p:nvPr/>
            </p:nvSpPr>
            <p:spPr bwMode="auto">
              <a:xfrm>
                <a:off x="878" y="2977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47" name="Oval 308"/>
              <p:cNvSpPr>
                <a:spLocks noChangeArrowheads="1"/>
              </p:cNvSpPr>
              <p:nvPr/>
            </p:nvSpPr>
            <p:spPr bwMode="auto">
              <a:xfrm>
                <a:off x="855" y="2942"/>
                <a:ext cx="3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48" name="Freeform 309"/>
              <p:cNvSpPr>
                <a:spLocks/>
              </p:cNvSpPr>
              <p:nvPr/>
            </p:nvSpPr>
            <p:spPr bwMode="auto">
              <a:xfrm>
                <a:off x="855" y="2945"/>
                <a:ext cx="5" cy="2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2048 h 1"/>
                  <a:gd name="T6" fmla="*/ 0 w 2"/>
                  <a:gd name="T7" fmla="*/ 2048 h 1"/>
                  <a:gd name="T8" fmla="*/ 25595 w 2"/>
                  <a:gd name="T9" fmla="*/ 2048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49" name="Oval 310"/>
              <p:cNvSpPr>
                <a:spLocks noChangeArrowheads="1"/>
              </p:cNvSpPr>
              <p:nvPr/>
            </p:nvSpPr>
            <p:spPr bwMode="auto">
              <a:xfrm>
                <a:off x="880" y="2934"/>
                <a:ext cx="3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50" name="Freeform 311"/>
              <p:cNvSpPr>
                <a:spLocks/>
              </p:cNvSpPr>
              <p:nvPr/>
            </p:nvSpPr>
            <p:spPr bwMode="auto">
              <a:xfrm>
                <a:off x="880" y="293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51" name="Oval 312"/>
              <p:cNvSpPr>
                <a:spLocks noChangeArrowheads="1"/>
              </p:cNvSpPr>
              <p:nvPr/>
            </p:nvSpPr>
            <p:spPr bwMode="auto">
              <a:xfrm>
                <a:off x="915" y="2947"/>
                <a:ext cx="3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52" name="Freeform 313"/>
              <p:cNvSpPr>
                <a:spLocks/>
              </p:cNvSpPr>
              <p:nvPr/>
            </p:nvSpPr>
            <p:spPr bwMode="auto">
              <a:xfrm>
                <a:off x="915" y="294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53" name="Oval 314"/>
              <p:cNvSpPr>
                <a:spLocks noChangeArrowheads="1"/>
              </p:cNvSpPr>
              <p:nvPr/>
            </p:nvSpPr>
            <p:spPr bwMode="auto">
              <a:xfrm>
                <a:off x="948" y="3038"/>
                <a:ext cx="2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54" name="Freeform 315"/>
              <p:cNvSpPr>
                <a:spLocks/>
              </p:cNvSpPr>
              <p:nvPr/>
            </p:nvSpPr>
            <p:spPr bwMode="auto">
              <a:xfrm>
                <a:off x="948" y="3041"/>
                <a:ext cx="5" cy="2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2048 h 1"/>
                  <a:gd name="T6" fmla="*/ 0 w 2"/>
                  <a:gd name="T7" fmla="*/ 2048 h 1"/>
                  <a:gd name="T8" fmla="*/ 25595 w 2"/>
                  <a:gd name="T9" fmla="*/ 2048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55" name="Oval 316"/>
              <p:cNvSpPr>
                <a:spLocks noChangeArrowheads="1"/>
              </p:cNvSpPr>
              <p:nvPr/>
            </p:nvSpPr>
            <p:spPr bwMode="auto">
              <a:xfrm>
                <a:off x="1073" y="2998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56" name="Freeform 317"/>
              <p:cNvSpPr>
                <a:spLocks/>
              </p:cNvSpPr>
              <p:nvPr/>
            </p:nvSpPr>
            <p:spPr bwMode="auto">
              <a:xfrm>
                <a:off x="1075" y="2998"/>
                <a:ext cx="3" cy="5"/>
              </a:xfrm>
              <a:custGeom>
                <a:avLst/>
                <a:gdLst>
                  <a:gd name="T0" fmla="*/ 177147 w 1"/>
                  <a:gd name="T1" fmla="*/ 0 h 2"/>
                  <a:gd name="T2" fmla="*/ 177147 w 1"/>
                  <a:gd name="T3" fmla="*/ 25595 h 2"/>
                  <a:gd name="T4" fmla="*/ 0 w 1"/>
                  <a:gd name="T5" fmla="*/ 45625 h 2"/>
                  <a:gd name="T6" fmla="*/ 0 w 1"/>
                  <a:gd name="T7" fmla="*/ 45625 h 2"/>
                  <a:gd name="T8" fmla="*/ 0 w 1"/>
                  <a:gd name="T9" fmla="*/ 45625 h 2"/>
                  <a:gd name="T10" fmla="*/ 177147 w 1"/>
                  <a:gd name="T11" fmla="*/ 25595 h 2"/>
                  <a:gd name="T12" fmla="*/ 177147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57" name="Oval 318"/>
              <p:cNvSpPr>
                <a:spLocks noChangeArrowheads="1"/>
              </p:cNvSpPr>
              <p:nvPr/>
            </p:nvSpPr>
            <p:spPr bwMode="auto">
              <a:xfrm>
                <a:off x="1113" y="3003"/>
                <a:ext cx="5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58" name="Freeform 319"/>
              <p:cNvSpPr>
                <a:spLocks/>
              </p:cNvSpPr>
              <p:nvPr/>
            </p:nvSpPr>
            <p:spPr bwMode="auto">
              <a:xfrm>
                <a:off x="1115" y="3006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177147 w 1"/>
                  <a:gd name="T3" fmla="*/ 0 h 1"/>
                  <a:gd name="T4" fmla="*/ 0 w 1"/>
                  <a:gd name="T5" fmla="*/ 177147 h 1"/>
                  <a:gd name="T6" fmla="*/ 0 w 1"/>
                  <a:gd name="T7" fmla="*/ 177147 h 1"/>
                  <a:gd name="T8" fmla="*/ 0 w 1"/>
                  <a:gd name="T9" fmla="*/ 177147 h 1"/>
                  <a:gd name="T10" fmla="*/ 177147 w 1"/>
                  <a:gd name="T11" fmla="*/ 0 h 1"/>
                  <a:gd name="T12" fmla="*/ 177147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59" name="Oval 320"/>
              <p:cNvSpPr>
                <a:spLocks noChangeArrowheads="1"/>
              </p:cNvSpPr>
              <p:nvPr/>
            </p:nvSpPr>
            <p:spPr bwMode="auto">
              <a:xfrm>
                <a:off x="1108" y="2966"/>
                <a:ext cx="5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60" name="Freeform 321"/>
              <p:cNvSpPr>
                <a:spLocks/>
              </p:cNvSpPr>
              <p:nvPr/>
            </p:nvSpPr>
            <p:spPr bwMode="auto">
              <a:xfrm>
                <a:off x="1110" y="296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61" name="Oval 322"/>
              <p:cNvSpPr>
                <a:spLocks noChangeArrowheads="1"/>
              </p:cNvSpPr>
              <p:nvPr/>
            </p:nvSpPr>
            <p:spPr bwMode="auto">
              <a:xfrm>
                <a:off x="1098" y="2931"/>
                <a:ext cx="5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62" name="Freeform 323"/>
              <p:cNvSpPr>
                <a:spLocks/>
              </p:cNvSpPr>
              <p:nvPr/>
            </p:nvSpPr>
            <p:spPr bwMode="auto">
              <a:xfrm>
                <a:off x="1100" y="2934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63" name="Oval 324"/>
              <p:cNvSpPr>
                <a:spLocks noChangeArrowheads="1"/>
              </p:cNvSpPr>
              <p:nvPr/>
            </p:nvSpPr>
            <p:spPr bwMode="auto">
              <a:xfrm>
                <a:off x="1140" y="3022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64" name="Freeform 325"/>
              <p:cNvSpPr>
                <a:spLocks/>
              </p:cNvSpPr>
              <p:nvPr/>
            </p:nvSpPr>
            <p:spPr bwMode="auto">
              <a:xfrm>
                <a:off x="1143" y="3022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65" name="Oval 326"/>
              <p:cNvSpPr>
                <a:spLocks noChangeArrowheads="1"/>
              </p:cNvSpPr>
              <p:nvPr/>
            </p:nvSpPr>
            <p:spPr bwMode="auto">
              <a:xfrm>
                <a:off x="1138" y="3051"/>
                <a:ext cx="2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66" name="Freeform 327"/>
              <p:cNvSpPr>
                <a:spLocks/>
              </p:cNvSpPr>
              <p:nvPr/>
            </p:nvSpPr>
            <p:spPr bwMode="auto">
              <a:xfrm>
                <a:off x="1138" y="3051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67" name="Oval 328"/>
              <p:cNvSpPr>
                <a:spLocks noChangeArrowheads="1"/>
              </p:cNvSpPr>
              <p:nvPr/>
            </p:nvSpPr>
            <p:spPr bwMode="auto">
              <a:xfrm>
                <a:off x="1155" y="3073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68" name="Freeform 329"/>
              <p:cNvSpPr>
                <a:spLocks/>
              </p:cNvSpPr>
              <p:nvPr/>
            </p:nvSpPr>
            <p:spPr bwMode="auto">
              <a:xfrm>
                <a:off x="1158" y="3073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25595 h 2"/>
                  <a:gd name="T4" fmla="*/ 0 w 1"/>
                  <a:gd name="T5" fmla="*/ 45625 h 2"/>
                  <a:gd name="T6" fmla="*/ 0 w 1"/>
                  <a:gd name="T7" fmla="*/ 45625 h 2"/>
                  <a:gd name="T8" fmla="*/ 0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69" name="Oval 330"/>
              <p:cNvSpPr>
                <a:spLocks noChangeArrowheads="1"/>
              </p:cNvSpPr>
              <p:nvPr/>
            </p:nvSpPr>
            <p:spPr bwMode="auto">
              <a:xfrm>
                <a:off x="1075" y="3033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70" name="Freeform 331"/>
              <p:cNvSpPr>
                <a:spLocks/>
              </p:cNvSpPr>
              <p:nvPr/>
            </p:nvSpPr>
            <p:spPr bwMode="auto">
              <a:xfrm>
                <a:off x="1078" y="3033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71" name="Oval 332"/>
              <p:cNvSpPr>
                <a:spLocks noChangeArrowheads="1"/>
              </p:cNvSpPr>
              <p:nvPr/>
            </p:nvSpPr>
            <p:spPr bwMode="auto">
              <a:xfrm>
                <a:off x="1100" y="3049"/>
                <a:ext cx="8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72" name="Freeform 333"/>
              <p:cNvSpPr>
                <a:spLocks/>
              </p:cNvSpPr>
              <p:nvPr/>
            </p:nvSpPr>
            <p:spPr bwMode="auto">
              <a:xfrm>
                <a:off x="1103" y="3049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73" name="Oval 334"/>
              <p:cNvSpPr>
                <a:spLocks noChangeArrowheads="1"/>
              </p:cNvSpPr>
              <p:nvPr/>
            </p:nvSpPr>
            <p:spPr bwMode="auto">
              <a:xfrm>
                <a:off x="1103" y="3067"/>
                <a:ext cx="5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74" name="Freeform 335"/>
              <p:cNvSpPr>
                <a:spLocks/>
              </p:cNvSpPr>
              <p:nvPr/>
            </p:nvSpPr>
            <p:spPr bwMode="auto">
              <a:xfrm>
                <a:off x="1103" y="306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75" name="Oval 336"/>
              <p:cNvSpPr>
                <a:spLocks noChangeArrowheads="1"/>
              </p:cNvSpPr>
              <p:nvPr/>
            </p:nvSpPr>
            <p:spPr bwMode="auto">
              <a:xfrm>
                <a:off x="1120" y="3051"/>
                <a:ext cx="8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76" name="Freeform 337"/>
              <p:cNvSpPr>
                <a:spLocks/>
              </p:cNvSpPr>
              <p:nvPr/>
            </p:nvSpPr>
            <p:spPr bwMode="auto">
              <a:xfrm>
                <a:off x="1123" y="3051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77" name="Oval 338"/>
              <p:cNvSpPr>
                <a:spLocks noChangeArrowheads="1"/>
              </p:cNvSpPr>
              <p:nvPr/>
            </p:nvSpPr>
            <p:spPr bwMode="auto">
              <a:xfrm>
                <a:off x="1185" y="3081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78" name="Freeform 339"/>
              <p:cNvSpPr>
                <a:spLocks/>
              </p:cNvSpPr>
              <p:nvPr/>
            </p:nvSpPr>
            <p:spPr bwMode="auto">
              <a:xfrm>
                <a:off x="1185" y="3081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142813 h 3"/>
                  <a:gd name="T8" fmla="*/ 89144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79" name="Oval 340"/>
              <p:cNvSpPr>
                <a:spLocks noChangeArrowheads="1"/>
              </p:cNvSpPr>
              <p:nvPr/>
            </p:nvSpPr>
            <p:spPr bwMode="auto">
              <a:xfrm>
                <a:off x="1145" y="3102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80" name="Freeform 341"/>
              <p:cNvSpPr>
                <a:spLocks/>
              </p:cNvSpPr>
              <p:nvPr/>
            </p:nvSpPr>
            <p:spPr bwMode="auto">
              <a:xfrm>
                <a:off x="1148" y="3102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81" name="Oval 342"/>
              <p:cNvSpPr>
                <a:spLocks noChangeArrowheads="1"/>
              </p:cNvSpPr>
              <p:nvPr/>
            </p:nvSpPr>
            <p:spPr bwMode="auto">
              <a:xfrm>
                <a:off x="1095" y="3089"/>
                <a:ext cx="5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82" name="Freeform 343"/>
              <p:cNvSpPr>
                <a:spLocks/>
              </p:cNvSpPr>
              <p:nvPr/>
            </p:nvSpPr>
            <p:spPr bwMode="auto">
              <a:xfrm>
                <a:off x="1098" y="3091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83" name="Oval 344"/>
              <p:cNvSpPr>
                <a:spLocks noChangeArrowheads="1"/>
              </p:cNvSpPr>
              <p:nvPr/>
            </p:nvSpPr>
            <p:spPr bwMode="auto">
              <a:xfrm>
                <a:off x="1053" y="3102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84" name="Freeform 345"/>
              <p:cNvSpPr>
                <a:spLocks/>
              </p:cNvSpPr>
              <p:nvPr/>
            </p:nvSpPr>
            <p:spPr bwMode="auto">
              <a:xfrm>
                <a:off x="1053" y="3102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85" name="Oval 346"/>
              <p:cNvSpPr>
                <a:spLocks noChangeArrowheads="1"/>
              </p:cNvSpPr>
              <p:nvPr/>
            </p:nvSpPr>
            <p:spPr bwMode="auto">
              <a:xfrm>
                <a:off x="1035" y="3078"/>
                <a:ext cx="5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86" name="Freeform 347"/>
              <p:cNvSpPr>
                <a:spLocks/>
              </p:cNvSpPr>
              <p:nvPr/>
            </p:nvSpPr>
            <p:spPr bwMode="auto">
              <a:xfrm>
                <a:off x="1038" y="3081"/>
                <a:ext cx="7" cy="5"/>
              </a:xfrm>
              <a:custGeom>
                <a:avLst/>
                <a:gdLst>
                  <a:gd name="T0" fmla="*/ 10519 w 3"/>
                  <a:gd name="T1" fmla="*/ 0 h 2"/>
                  <a:gd name="T2" fmla="*/ 24544 w 3"/>
                  <a:gd name="T3" fmla="*/ 0 h 2"/>
                  <a:gd name="T4" fmla="*/ 0 w 3"/>
                  <a:gd name="T5" fmla="*/ 45625 h 2"/>
                  <a:gd name="T6" fmla="*/ 0 w 3"/>
                  <a:gd name="T7" fmla="*/ 45625 h 2"/>
                  <a:gd name="T8" fmla="*/ 10519 w 3"/>
                  <a:gd name="T9" fmla="*/ 45625 h 2"/>
                  <a:gd name="T10" fmla="*/ 32433 w 3"/>
                  <a:gd name="T11" fmla="*/ 25595 h 2"/>
                  <a:gd name="T12" fmla="*/ 10519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87" name="Oval 348"/>
              <p:cNvSpPr>
                <a:spLocks noChangeArrowheads="1"/>
              </p:cNvSpPr>
              <p:nvPr/>
            </p:nvSpPr>
            <p:spPr bwMode="auto">
              <a:xfrm>
                <a:off x="1008" y="3075"/>
                <a:ext cx="7" cy="6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88" name="Freeform 349"/>
              <p:cNvSpPr>
                <a:spLocks/>
              </p:cNvSpPr>
              <p:nvPr/>
            </p:nvSpPr>
            <p:spPr bwMode="auto">
              <a:xfrm>
                <a:off x="1010" y="3075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89" name="Oval 350"/>
              <p:cNvSpPr>
                <a:spLocks noChangeArrowheads="1"/>
              </p:cNvSpPr>
              <p:nvPr/>
            </p:nvSpPr>
            <p:spPr bwMode="auto">
              <a:xfrm>
                <a:off x="963" y="3059"/>
                <a:ext cx="5" cy="6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90" name="Freeform 351"/>
              <p:cNvSpPr>
                <a:spLocks/>
              </p:cNvSpPr>
              <p:nvPr/>
            </p:nvSpPr>
            <p:spPr bwMode="auto">
              <a:xfrm>
                <a:off x="963" y="3059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91" name="Oval 352"/>
              <p:cNvSpPr>
                <a:spLocks noChangeArrowheads="1"/>
              </p:cNvSpPr>
              <p:nvPr/>
            </p:nvSpPr>
            <p:spPr bwMode="auto">
              <a:xfrm>
                <a:off x="1215" y="3091"/>
                <a:ext cx="5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92" name="Freeform 353"/>
              <p:cNvSpPr>
                <a:spLocks/>
              </p:cNvSpPr>
              <p:nvPr/>
            </p:nvSpPr>
            <p:spPr bwMode="auto">
              <a:xfrm>
                <a:off x="1215" y="3094"/>
                <a:ext cx="8" cy="5"/>
              </a:xfrm>
              <a:custGeom>
                <a:avLst/>
                <a:gdLst>
                  <a:gd name="T0" fmla="*/ 89144 w 3"/>
                  <a:gd name="T1" fmla="*/ 0 h 2"/>
                  <a:gd name="T2" fmla="*/ 89144 w 3"/>
                  <a:gd name="T3" fmla="*/ 0 h 2"/>
                  <a:gd name="T4" fmla="*/ 53555 w 3"/>
                  <a:gd name="T5" fmla="*/ 45625 h 2"/>
                  <a:gd name="T6" fmla="*/ 0 w 3"/>
                  <a:gd name="T7" fmla="*/ 45625 h 2"/>
                  <a:gd name="T8" fmla="*/ 53555 w 3"/>
                  <a:gd name="T9" fmla="*/ 45625 h 2"/>
                  <a:gd name="T10" fmla="*/ 142813 w 3"/>
                  <a:gd name="T11" fmla="*/ 25595 h 2"/>
                  <a:gd name="T12" fmla="*/ 891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93" name="Oval 354"/>
              <p:cNvSpPr>
                <a:spLocks noChangeArrowheads="1"/>
              </p:cNvSpPr>
              <p:nvPr/>
            </p:nvSpPr>
            <p:spPr bwMode="auto">
              <a:xfrm>
                <a:off x="1130" y="3001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94" name="Freeform 355"/>
              <p:cNvSpPr>
                <a:spLocks/>
              </p:cNvSpPr>
              <p:nvPr/>
            </p:nvSpPr>
            <p:spPr bwMode="auto">
              <a:xfrm>
                <a:off x="1133" y="3001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95" name="Oval 356"/>
              <p:cNvSpPr>
                <a:spLocks noChangeArrowheads="1"/>
              </p:cNvSpPr>
              <p:nvPr/>
            </p:nvSpPr>
            <p:spPr bwMode="auto">
              <a:xfrm>
                <a:off x="1000" y="3006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96" name="Freeform 357"/>
              <p:cNvSpPr>
                <a:spLocks/>
              </p:cNvSpPr>
              <p:nvPr/>
            </p:nvSpPr>
            <p:spPr bwMode="auto">
              <a:xfrm>
                <a:off x="1003" y="3006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97" name="Oval 358"/>
              <p:cNvSpPr>
                <a:spLocks noChangeArrowheads="1"/>
              </p:cNvSpPr>
              <p:nvPr/>
            </p:nvSpPr>
            <p:spPr bwMode="auto">
              <a:xfrm>
                <a:off x="965" y="3006"/>
                <a:ext cx="8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498" name="Freeform 359"/>
              <p:cNvSpPr>
                <a:spLocks/>
              </p:cNvSpPr>
              <p:nvPr/>
            </p:nvSpPr>
            <p:spPr bwMode="auto">
              <a:xfrm>
                <a:off x="968" y="3006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99" name="Oval 360"/>
              <p:cNvSpPr>
                <a:spLocks noChangeArrowheads="1"/>
              </p:cNvSpPr>
              <p:nvPr/>
            </p:nvSpPr>
            <p:spPr bwMode="auto">
              <a:xfrm>
                <a:off x="893" y="2966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00" name="Freeform 361"/>
              <p:cNvSpPr>
                <a:spLocks/>
              </p:cNvSpPr>
              <p:nvPr/>
            </p:nvSpPr>
            <p:spPr bwMode="auto">
              <a:xfrm>
                <a:off x="895" y="2966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01" name="Oval 362"/>
              <p:cNvSpPr>
                <a:spLocks noChangeArrowheads="1"/>
              </p:cNvSpPr>
              <p:nvPr/>
            </p:nvSpPr>
            <p:spPr bwMode="auto">
              <a:xfrm>
                <a:off x="850" y="2923"/>
                <a:ext cx="8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02" name="Freeform 363"/>
              <p:cNvSpPr>
                <a:spLocks/>
              </p:cNvSpPr>
              <p:nvPr/>
            </p:nvSpPr>
            <p:spPr bwMode="auto">
              <a:xfrm>
                <a:off x="853" y="292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03" name="Oval 364"/>
              <p:cNvSpPr>
                <a:spLocks noChangeArrowheads="1"/>
              </p:cNvSpPr>
              <p:nvPr/>
            </p:nvSpPr>
            <p:spPr bwMode="auto">
              <a:xfrm>
                <a:off x="863" y="2966"/>
                <a:ext cx="7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04" name="Freeform 365"/>
              <p:cNvSpPr>
                <a:spLocks/>
              </p:cNvSpPr>
              <p:nvPr/>
            </p:nvSpPr>
            <p:spPr bwMode="auto">
              <a:xfrm>
                <a:off x="865" y="2966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05" name="Oval 366"/>
              <p:cNvSpPr>
                <a:spLocks noChangeArrowheads="1"/>
              </p:cNvSpPr>
              <p:nvPr/>
            </p:nvSpPr>
            <p:spPr bwMode="auto">
              <a:xfrm>
                <a:off x="908" y="3017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06" name="Freeform 367"/>
              <p:cNvSpPr>
                <a:spLocks/>
              </p:cNvSpPr>
              <p:nvPr/>
            </p:nvSpPr>
            <p:spPr bwMode="auto">
              <a:xfrm>
                <a:off x="908" y="301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07" name="Oval 368"/>
              <p:cNvSpPr>
                <a:spLocks noChangeArrowheads="1"/>
              </p:cNvSpPr>
              <p:nvPr/>
            </p:nvSpPr>
            <p:spPr bwMode="auto">
              <a:xfrm>
                <a:off x="945" y="3003"/>
                <a:ext cx="5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08" name="Freeform 369"/>
              <p:cNvSpPr>
                <a:spLocks/>
              </p:cNvSpPr>
              <p:nvPr/>
            </p:nvSpPr>
            <p:spPr bwMode="auto">
              <a:xfrm>
                <a:off x="945" y="3006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09" name="Oval 370"/>
              <p:cNvSpPr>
                <a:spLocks noChangeArrowheads="1"/>
              </p:cNvSpPr>
              <p:nvPr/>
            </p:nvSpPr>
            <p:spPr bwMode="auto">
              <a:xfrm>
                <a:off x="948" y="3003"/>
                <a:ext cx="5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10" name="Freeform 371"/>
              <p:cNvSpPr>
                <a:spLocks/>
              </p:cNvSpPr>
              <p:nvPr/>
            </p:nvSpPr>
            <p:spPr bwMode="auto">
              <a:xfrm>
                <a:off x="948" y="300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142813 h 3"/>
                  <a:gd name="T8" fmla="*/ 24544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11" name="Oval 372"/>
              <p:cNvSpPr>
                <a:spLocks noChangeArrowheads="1"/>
              </p:cNvSpPr>
              <p:nvPr/>
            </p:nvSpPr>
            <p:spPr bwMode="auto">
              <a:xfrm>
                <a:off x="968" y="3027"/>
                <a:ext cx="7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12" name="Freeform 373"/>
              <p:cNvSpPr>
                <a:spLocks/>
              </p:cNvSpPr>
              <p:nvPr/>
            </p:nvSpPr>
            <p:spPr bwMode="auto">
              <a:xfrm>
                <a:off x="970" y="3027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13" name="Oval 374"/>
              <p:cNvSpPr>
                <a:spLocks noChangeArrowheads="1"/>
              </p:cNvSpPr>
              <p:nvPr/>
            </p:nvSpPr>
            <p:spPr bwMode="auto">
              <a:xfrm>
                <a:off x="1043" y="3062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14" name="Freeform 375"/>
              <p:cNvSpPr>
                <a:spLocks/>
              </p:cNvSpPr>
              <p:nvPr/>
            </p:nvSpPr>
            <p:spPr bwMode="auto">
              <a:xfrm>
                <a:off x="1045" y="3062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15" name="Oval 376"/>
              <p:cNvSpPr>
                <a:spLocks noChangeArrowheads="1"/>
              </p:cNvSpPr>
              <p:nvPr/>
            </p:nvSpPr>
            <p:spPr bwMode="auto">
              <a:xfrm>
                <a:off x="1113" y="3025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16" name="Freeform 377"/>
              <p:cNvSpPr>
                <a:spLocks/>
              </p:cNvSpPr>
              <p:nvPr/>
            </p:nvSpPr>
            <p:spPr bwMode="auto">
              <a:xfrm>
                <a:off x="1115" y="3027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17" name="Oval 378"/>
              <p:cNvSpPr>
                <a:spLocks noChangeArrowheads="1"/>
              </p:cNvSpPr>
              <p:nvPr/>
            </p:nvSpPr>
            <p:spPr bwMode="auto">
              <a:xfrm>
                <a:off x="1150" y="3038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18" name="Freeform 379"/>
              <p:cNvSpPr>
                <a:spLocks/>
              </p:cNvSpPr>
              <p:nvPr/>
            </p:nvSpPr>
            <p:spPr bwMode="auto">
              <a:xfrm>
                <a:off x="1153" y="3041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19" name="Oval 380"/>
              <p:cNvSpPr>
                <a:spLocks noChangeArrowheads="1"/>
              </p:cNvSpPr>
              <p:nvPr/>
            </p:nvSpPr>
            <p:spPr bwMode="auto">
              <a:xfrm>
                <a:off x="1135" y="3070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20" name="Freeform 381"/>
              <p:cNvSpPr>
                <a:spLocks/>
              </p:cNvSpPr>
              <p:nvPr/>
            </p:nvSpPr>
            <p:spPr bwMode="auto">
              <a:xfrm>
                <a:off x="1138" y="3073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21" name="Oval 382"/>
              <p:cNvSpPr>
                <a:spLocks noChangeArrowheads="1"/>
              </p:cNvSpPr>
              <p:nvPr/>
            </p:nvSpPr>
            <p:spPr bwMode="auto">
              <a:xfrm>
                <a:off x="1193" y="3102"/>
                <a:ext cx="2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22" name="Freeform 383"/>
              <p:cNvSpPr>
                <a:spLocks/>
              </p:cNvSpPr>
              <p:nvPr/>
            </p:nvSpPr>
            <p:spPr bwMode="auto">
              <a:xfrm>
                <a:off x="1193" y="3102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23" name="Oval 384"/>
              <p:cNvSpPr>
                <a:spLocks noChangeArrowheads="1"/>
              </p:cNvSpPr>
              <p:nvPr/>
            </p:nvSpPr>
            <p:spPr bwMode="auto">
              <a:xfrm>
                <a:off x="1200" y="3086"/>
                <a:ext cx="3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24" name="Freeform 385"/>
              <p:cNvSpPr>
                <a:spLocks/>
              </p:cNvSpPr>
              <p:nvPr/>
            </p:nvSpPr>
            <p:spPr bwMode="auto">
              <a:xfrm>
                <a:off x="1200" y="308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25" name="Oval 386"/>
              <p:cNvSpPr>
                <a:spLocks noChangeArrowheads="1"/>
              </p:cNvSpPr>
              <p:nvPr/>
            </p:nvSpPr>
            <p:spPr bwMode="auto">
              <a:xfrm>
                <a:off x="1180" y="3062"/>
                <a:ext cx="3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26" name="Freeform 387"/>
              <p:cNvSpPr>
                <a:spLocks/>
              </p:cNvSpPr>
              <p:nvPr/>
            </p:nvSpPr>
            <p:spPr bwMode="auto">
              <a:xfrm>
                <a:off x="1180" y="3062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27" name="Oval 388"/>
              <p:cNvSpPr>
                <a:spLocks noChangeArrowheads="1"/>
              </p:cNvSpPr>
              <p:nvPr/>
            </p:nvSpPr>
            <p:spPr bwMode="auto">
              <a:xfrm>
                <a:off x="1168" y="3091"/>
                <a:ext cx="5" cy="6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28" name="Freeform 389"/>
              <p:cNvSpPr>
                <a:spLocks/>
              </p:cNvSpPr>
              <p:nvPr/>
            </p:nvSpPr>
            <p:spPr bwMode="auto">
              <a:xfrm>
                <a:off x="1170" y="3094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177147 w 1"/>
                  <a:gd name="T3" fmla="*/ 0 h 1"/>
                  <a:gd name="T4" fmla="*/ 0 w 1"/>
                  <a:gd name="T5" fmla="*/ 177147 h 1"/>
                  <a:gd name="T6" fmla="*/ 0 w 1"/>
                  <a:gd name="T7" fmla="*/ 177147 h 1"/>
                  <a:gd name="T8" fmla="*/ 0 w 1"/>
                  <a:gd name="T9" fmla="*/ 177147 h 1"/>
                  <a:gd name="T10" fmla="*/ 177147 w 1"/>
                  <a:gd name="T11" fmla="*/ 0 h 1"/>
                  <a:gd name="T12" fmla="*/ 177147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29" name="Oval 390"/>
              <p:cNvSpPr>
                <a:spLocks noChangeArrowheads="1"/>
              </p:cNvSpPr>
              <p:nvPr/>
            </p:nvSpPr>
            <p:spPr bwMode="auto">
              <a:xfrm>
                <a:off x="1155" y="3110"/>
                <a:ext cx="5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30" name="Freeform 391"/>
              <p:cNvSpPr>
                <a:spLocks/>
              </p:cNvSpPr>
              <p:nvPr/>
            </p:nvSpPr>
            <p:spPr bwMode="auto">
              <a:xfrm>
                <a:off x="1158" y="3110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0 h 2"/>
                  <a:gd name="T4" fmla="*/ 0 w 1"/>
                  <a:gd name="T5" fmla="*/ 25595 h 2"/>
                  <a:gd name="T6" fmla="*/ 0 w 1"/>
                  <a:gd name="T7" fmla="*/ 25595 h 2"/>
                  <a:gd name="T8" fmla="*/ 0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31" name="Oval 392"/>
              <p:cNvSpPr>
                <a:spLocks noChangeArrowheads="1"/>
              </p:cNvSpPr>
              <p:nvPr/>
            </p:nvSpPr>
            <p:spPr bwMode="auto">
              <a:xfrm>
                <a:off x="1120" y="3107"/>
                <a:ext cx="3" cy="6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32" name="Freeform 393"/>
              <p:cNvSpPr>
                <a:spLocks/>
              </p:cNvSpPr>
              <p:nvPr/>
            </p:nvSpPr>
            <p:spPr bwMode="auto">
              <a:xfrm>
                <a:off x="1120" y="3110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33" name="Oval 394"/>
              <p:cNvSpPr>
                <a:spLocks noChangeArrowheads="1"/>
              </p:cNvSpPr>
              <p:nvPr/>
            </p:nvSpPr>
            <p:spPr bwMode="auto">
              <a:xfrm>
                <a:off x="1135" y="3094"/>
                <a:ext cx="3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34" name="Freeform 395"/>
              <p:cNvSpPr>
                <a:spLocks/>
              </p:cNvSpPr>
              <p:nvPr/>
            </p:nvSpPr>
            <p:spPr bwMode="auto">
              <a:xfrm>
                <a:off x="1135" y="309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35" name="Oval 396"/>
              <p:cNvSpPr>
                <a:spLocks noChangeArrowheads="1"/>
              </p:cNvSpPr>
              <p:nvPr/>
            </p:nvSpPr>
            <p:spPr bwMode="auto">
              <a:xfrm>
                <a:off x="1078" y="3083"/>
                <a:ext cx="2" cy="6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36" name="Freeform 397"/>
              <p:cNvSpPr>
                <a:spLocks/>
              </p:cNvSpPr>
              <p:nvPr/>
            </p:nvSpPr>
            <p:spPr bwMode="auto">
              <a:xfrm>
                <a:off x="1078" y="308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37" name="Oval 398"/>
              <p:cNvSpPr>
                <a:spLocks noChangeArrowheads="1"/>
              </p:cNvSpPr>
              <p:nvPr/>
            </p:nvSpPr>
            <p:spPr bwMode="auto">
              <a:xfrm>
                <a:off x="1073" y="3097"/>
                <a:ext cx="5" cy="2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38" name="Freeform 399"/>
              <p:cNvSpPr>
                <a:spLocks/>
              </p:cNvSpPr>
              <p:nvPr/>
            </p:nvSpPr>
            <p:spPr bwMode="auto">
              <a:xfrm>
                <a:off x="1075" y="3097"/>
                <a:ext cx="3" cy="5"/>
              </a:xfrm>
              <a:custGeom>
                <a:avLst/>
                <a:gdLst>
                  <a:gd name="T0" fmla="*/ 177147 w 1"/>
                  <a:gd name="T1" fmla="*/ 0 h 2"/>
                  <a:gd name="T2" fmla="*/ 177147 w 1"/>
                  <a:gd name="T3" fmla="*/ 0 h 2"/>
                  <a:gd name="T4" fmla="*/ 0 w 1"/>
                  <a:gd name="T5" fmla="*/ 25595 h 2"/>
                  <a:gd name="T6" fmla="*/ 0 w 1"/>
                  <a:gd name="T7" fmla="*/ 25595 h 2"/>
                  <a:gd name="T8" fmla="*/ 0 w 1"/>
                  <a:gd name="T9" fmla="*/ 45625 h 2"/>
                  <a:gd name="T10" fmla="*/ 177147 w 1"/>
                  <a:gd name="T11" fmla="*/ 25595 h 2"/>
                  <a:gd name="T12" fmla="*/ 177147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39" name="Oval 400"/>
              <p:cNvSpPr>
                <a:spLocks noChangeArrowheads="1"/>
              </p:cNvSpPr>
              <p:nvPr/>
            </p:nvSpPr>
            <p:spPr bwMode="auto">
              <a:xfrm>
                <a:off x="1035" y="3094"/>
                <a:ext cx="5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40" name="Freeform 401"/>
              <p:cNvSpPr>
                <a:spLocks/>
              </p:cNvSpPr>
              <p:nvPr/>
            </p:nvSpPr>
            <p:spPr bwMode="auto">
              <a:xfrm>
                <a:off x="1038" y="309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41" name="Oval 402"/>
              <p:cNvSpPr>
                <a:spLocks noChangeArrowheads="1"/>
              </p:cNvSpPr>
              <p:nvPr/>
            </p:nvSpPr>
            <p:spPr bwMode="auto">
              <a:xfrm>
                <a:off x="1173" y="3099"/>
                <a:ext cx="7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42" name="Freeform 403"/>
              <p:cNvSpPr>
                <a:spLocks/>
              </p:cNvSpPr>
              <p:nvPr/>
            </p:nvSpPr>
            <p:spPr bwMode="auto">
              <a:xfrm>
                <a:off x="1175" y="3099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43" name="Oval 404"/>
              <p:cNvSpPr>
                <a:spLocks noChangeArrowheads="1"/>
              </p:cNvSpPr>
              <p:nvPr/>
            </p:nvSpPr>
            <p:spPr bwMode="auto">
              <a:xfrm>
                <a:off x="1495" y="2867"/>
                <a:ext cx="5" cy="6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544" name="Freeform 405"/>
              <p:cNvSpPr>
                <a:spLocks/>
              </p:cNvSpPr>
              <p:nvPr/>
            </p:nvSpPr>
            <p:spPr bwMode="auto">
              <a:xfrm>
                <a:off x="1498" y="2867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49" name="Group 406"/>
            <p:cNvGrpSpPr>
              <a:grpSpLocks/>
            </p:cNvGrpSpPr>
            <p:nvPr/>
          </p:nvGrpSpPr>
          <p:grpSpPr bwMode="auto">
            <a:xfrm>
              <a:off x="807" y="2550"/>
              <a:ext cx="736" cy="563"/>
              <a:chOff x="807" y="2550"/>
              <a:chExt cx="736" cy="563"/>
            </a:xfrm>
          </p:grpSpPr>
          <p:sp>
            <p:nvSpPr>
              <p:cNvPr id="36145" name="Oval 407"/>
              <p:cNvSpPr>
                <a:spLocks noChangeArrowheads="1"/>
              </p:cNvSpPr>
              <p:nvPr/>
            </p:nvSpPr>
            <p:spPr bwMode="auto">
              <a:xfrm>
                <a:off x="1500" y="2846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46" name="Freeform 408"/>
              <p:cNvSpPr>
                <a:spLocks/>
              </p:cNvSpPr>
              <p:nvPr/>
            </p:nvSpPr>
            <p:spPr bwMode="auto">
              <a:xfrm>
                <a:off x="1500" y="2846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47" name="Oval 409"/>
              <p:cNvSpPr>
                <a:spLocks noChangeArrowheads="1"/>
              </p:cNvSpPr>
              <p:nvPr/>
            </p:nvSpPr>
            <p:spPr bwMode="auto">
              <a:xfrm>
                <a:off x="1520" y="2814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48" name="Freeform 410"/>
              <p:cNvSpPr>
                <a:spLocks/>
              </p:cNvSpPr>
              <p:nvPr/>
            </p:nvSpPr>
            <p:spPr bwMode="auto">
              <a:xfrm>
                <a:off x="1520" y="2814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49" name="Oval 411"/>
              <p:cNvSpPr>
                <a:spLocks noChangeArrowheads="1"/>
              </p:cNvSpPr>
              <p:nvPr/>
            </p:nvSpPr>
            <p:spPr bwMode="auto">
              <a:xfrm>
                <a:off x="1525" y="2774"/>
                <a:ext cx="8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50" name="Freeform 412"/>
              <p:cNvSpPr>
                <a:spLocks/>
              </p:cNvSpPr>
              <p:nvPr/>
            </p:nvSpPr>
            <p:spPr bwMode="auto">
              <a:xfrm>
                <a:off x="1528" y="2774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51" name="Oval 413"/>
              <p:cNvSpPr>
                <a:spLocks noChangeArrowheads="1"/>
              </p:cNvSpPr>
              <p:nvPr/>
            </p:nvSpPr>
            <p:spPr bwMode="auto">
              <a:xfrm>
                <a:off x="1525" y="2627"/>
                <a:ext cx="5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52" name="Freeform 414"/>
              <p:cNvSpPr>
                <a:spLocks/>
              </p:cNvSpPr>
              <p:nvPr/>
            </p:nvSpPr>
            <p:spPr bwMode="auto">
              <a:xfrm>
                <a:off x="1528" y="2630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53" name="Oval 415"/>
              <p:cNvSpPr>
                <a:spLocks noChangeArrowheads="1"/>
              </p:cNvSpPr>
              <p:nvPr/>
            </p:nvSpPr>
            <p:spPr bwMode="auto">
              <a:xfrm>
                <a:off x="1503" y="2889"/>
                <a:ext cx="2" cy="2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54" name="Freeform 416"/>
              <p:cNvSpPr>
                <a:spLocks/>
              </p:cNvSpPr>
              <p:nvPr/>
            </p:nvSpPr>
            <p:spPr bwMode="auto">
              <a:xfrm>
                <a:off x="1503" y="2889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55" name="Oval 417"/>
              <p:cNvSpPr>
                <a:spLocks noChangeArrowheads="1"/>
              </p:cNvSpPr>
              <p:nvPr/>
            </p:nvSpPr>
            <p:spPr bwMode="auto">
              <a:xfrm>
                <a:off x="1513" y="2833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56" name="Freeform 418"/>
              <p:cNvSpPr>
                <a:spLocks/>
              </p:cNvSpPr>
              <p:nvPr/>
            </p:nvSpPr>
            <p:spPr bwMode="auto">
              <a:xfrm>
                <a:off x="1515" y="2835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177147 w 1"/>
                  <a:gd name="T3" fmla="*/ 0 h 1"/>
                  <a:gd name="T4" fmla="*/ 0 w 1"/>
                  <a:gd name="T5" fmla="*/ 177147 h 1"/>
                  <a:gd name="T6" fmla="*/ 0 w 1"/>
                  <a:gd name="T7" fmla="*/ 177147 h 1"/>
                  <a:gd name="T8" fmla="*/ 0 w 1"/>
                  <a:gd name="T9" fmla="*/ 177147 h 1"/>
                  <a:gd name="T10" fmla="*/ 177147 w 1"/>
                  <a:gd name="T11" fmla="*/ 0 h 1"/>
                  <a:gd name="T12" fmla="*/ 177147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57" name="Oval 419"/>
              <p:cNvSpPr>
                <a:spLocks noChangeArrowheads="1"/>
              </p:cNvSpPr>
              <p:nvPr/>
            </p:nvSpPr>
            <p:spPr bwMode="auto">
              <a:xfrm>
                <a:off x="1523" y="2795"/>
                <a:ext cx="2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58" name="Freeform 420"/>
              <p:cNvSpPr>
                <a:spLocks/>
              </p:cNvSpPr>
              <p:nvPr/>
            </p:nvSpPr>
            <p:spPr bwMode="auto">
              <a:xfrm>
                <a:off x="1523" y="2795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59" name="Oval 421"/>
              <p:cNvSpPr>
                <a:spLocks noChangeArrowheads="1"/>
              </p:cNvSpPr>
              <p:nvPr/>
            </p:nvSpPr>
            <p:spPr bwMode="auto">
              <a:xfrm>
                <a:off x="1533" y="2758"/>
                <a:ext cx="2" cy="3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60" name="Freeform 422"/>
              <p:cNvSpPr>
                <a:spLocks/>
              </p:cNvSpPr>
              <p:nvPr/>
            </p:nvSpPr>
            <p:spPr bwMode="auto">
              <a:xfrm>
                <a:off x="1533" y="275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25595 h 2"/>
                  <a:gd name="T4" fmla="*/ 25595 w 2"/>
                  <a:gd name="T5" fmla="*/ 4562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61" name="Oval 423"/>
              <p:cNvSpPr>
                <a:spLocks noChangeArrowheads="1"/>
              </p:cNvSpPr>
              <p:nvPr/>
            </p:nvSpPr>
            <p:spPr bwMode="auto">
              <a:xfrm>
                <a:off x="1538" y="2713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62" name="Freeform 424"/>
              <p:cNvSpPr>
                <a:spLocks/>
              </p:cNvSpPr>
              <p:nvPr/>
            </p:nvSpPr>
            <p:spPr bwMode="auto">
              <a:xfrm>
                <a:off x="1540" y="2715"/>
                <a:ext cx="3" cy="3"/>
              </a:xfrm>
              <a:custGeom>
                <a:avLst/>
                <a:gdLst>
                  <a:gd name="T0" fmla="*/ 177147 w 1"/>
                  <a:gd name="T1" fmla="*/ 0 h 1"/>
                  <a:gd name="T2" fmla="*/ 177147 w 1"/>
                  <a:gd name="T3" fmla="*/ 0 h 1"/>
                  <a:gd name="T4" fmla="*/ 0 w 1"/>
                  <a:gd name="T5" fmla="*/ 177147 h 1"/>
                  <a:gd name="T6" fmla="*/ 0 w 1"/>
                  <a:gd name="T7" fmla="*/ 177147 h 1"/>
                  <a:gd name="T8" fmla="*/ 0 w 1"/>
                  <a:gd name="T9" fmla="*/ 177147 h 1"/>
                  <a:gd name="T10" fmla="*/ 177147 w 1"/>
                  <a:gd name="T11" fmla="*/ 0 h 1"/>
                  <a:gd name="T12" fmla="*/ 177147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63" name="Oval 425"/>
              <p:cNvSpPr>
                <a:spLocks noChangeArrowheads="1"/>
              </p:cNvSpPr>
              <p:nvPr/>
            </p:nvSpPr>
            <p:spPr bwMode="auto">
              <a:xfrm>
                <a:off x="1535" y="2665"/>
                <a:ext cx="5" cy="5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64" name="Freeform 426"/>
              <p:cNvSpPr>
                <a:spLocks/>
              </p:cNvSpPr>
              <p:nvPr/>
            </p:nvSpPr>
            <p:spPr bwMode="auto">
              <a:xfrm>
                <a:off x="1538" y="2665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25595 h 2"/>
                  <a:gd name="T4" fmla="*/ 0 w 1"/>
                  <a:gd name="T5" fmla="*/ 45625 h 2"/>
                  <a:gd name="T6" fmla="*/ 0 w 1"/>
                  <a:gd name="T7" fmla="*/ 45625 h 2"/>
                  <a:gd name="T8" fmla="*/ 2048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65" name="Oval 427"/>
              <p:cNvSpPr>
                <a:spLocks noChangeArrowheads="1"/>
              </p:cNvSpPr>
              <p:nvPr/>
            </p:nvSpPr>
            <p:spPr bwMode="auto">
              <a:xfrm>
                <a:off x="1483" y="2886"/>
                <a:ext cx="7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66" name="Freeform 428"/>
              <p:cNvSpPr>
                <a:spLocks/>
              </p:cNvSpPr>
              <p:nvPr/>
            </p:nvSpPr>
            <p:spPr bwMode="auto">
              <a:xfrm>
                <a:off x="1485" y="2886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53555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67" name="Oval 429"/>
              <p:cNvSpPr>
                <a:spLocks noChangeArrowheads="1"/>
              </p:cNvSpPr>
              <p:nvPr/>
            </p:nvSpPr>
            <p:spPr bwMode="auto">
              <a:xfrm>
                <a:off x="1115" y="3091"/>
                <a:ext cx="8" cy="6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68" name="Freeform 430"/>
              <p:cNvSpPr>
                <a:spLocks/>
              </p:cNvSpPr>
              <p:nvPr/>
            </p:nvSpPr>
            <p:spPr bwMode="auto">
              <a:xfrm>
                <a:off x="1118" y="3091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142813 h 3"/>
                  <a:gd name="T8" fmla="*/ 24544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69" name="Oval 431"/>
              <p:cNvSpPr>
                <a:spLocks noChangeArrowheads="1"/>
              </p:cNvSpPr>
              <p:nvPr/>
            </p:nvSpPr>
            <p:spPr bwMode="auto">
              <a:xfrm>
                <a:off x="1085" y="3102"/>
                <a:ext cx="8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70" name="Freeform 432"/>
              <p:cNvSpPr>
                <a:spLocks/>
              </p:cNvSpPr>
              <p:nvPr/>
            </p:nvSpPr>
            <p:spPr bwMode="auto">
              <a:xfrm>
                <a:off x="1088" y="310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71" name="Oval 433"/>
              <p:cNvSpPr>
                <a:spLocks noChangeArrowheads="1"/>
              </p:cNvSpPr>
              <p:nvPr/>
            </p:nvSpPr>
            <p:spPr bwMode="auto">
              <a:xfrm>
                <a:off x="1055" y="3081"/>
                <a:ext cx="8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72" name="Freeform 434"/>
              <p:cNvSpPr>
                <a:spLocks/>
              </p:cNvSpPr>
              <p:nvPr/>
            </p:nvSpPr>
            <p:spPr bwMode="auto">
              <a:xfrm>
                <a:off x="1058" y="308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73" name="Oval 435"/>
              <p:cNvSpPr>
                <a:spLocks noChangeArrowheads="1"/>
              </p:cNvSpPr>
              <p:nvPr/>
            </p:nvSpPr>
            <p:spPr bwMode="auto">
              <a:xfrm>
                <a:off x="1010" y="3086"/>
                <a:ext cx="8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74" name="Freeform 436"/>
              <p:cNvSpPr>
                <a:spLocks/>
              </p:cNvSpPr>
              <p:nvPr/>
            </p:nvSpPr>
            <p:spPr bwMode="auto">
              <a:xfrm>
                <a:off x="1013" y="3089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75" name="Oval 437"/>
              <p:cNvSpPr>
                <a:spLocks noChangeArrowheads="1"/>
              </p:cNvSpPr>
              <p:nvPr/>
            </p:nvSpPr>
            <p:spPr bwMode="auto">
              <a:xfrm>
                <a:off x="980" y="3067"/>
                <a:ext cx="5" cy="8"/>
              </a:xfrm>
              <a:prstGeom prst="ellipse">
                <a:avLst/>
              </a:prstGeom>
              <a:solidFill>
                <a:srgbClr val="F2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76" name="Freeform 438"/>
              <p:cNvSpPr>
                <a:spLocks/>
              </p:cNvSpPr>
              <p:nvPr/>
            </p:nvSpPr>
            <p:spPr bwMode="auto">
              <a:xfrm>
                <a:off x="980" y="3070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77" name="Oval 439"/>
              <p:cNvSpPr>
                <a:spLocks noChangeArrowheads="1"/>
              </p:cNvSpPr>
              <p:nvPr/>
            </p:nvSpPr>
            <p:spPr bwMode="auto">
              <a:xfrm>
                <a:off x="1065" y="3059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78" name="Freeform 440"/>
              <p:cNvSpPr>
                <a:spLocks/>
              </p:cNvSpPr>
              <p:nvPr/>
            </p:nvSpPr>
            <p:spPr bwMode="auto">
              <a:xfrm>
                <a:off x="1068" y="3059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79" name="Oval 441"/>
              <p:cNvSpPr>
                <a:spLocks noChangeArrowheads="1"/>
              </p:cNvSpPr>
              <p:nvPr/>
            </p:nvSpPr>
            <p:spPr bwMode="auto">
              <a:xfrm>
                <a:off x="1090" y="3001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80" name="Freeform 442"/>
              <p:cNvSpPr>
                <a:spLocks/>
              </p:cNvSpPr>
              <p:nvPr/>
            </p:nvSpPr>
            <p:spPr bwMode="auto">
              <a:xfrm>
                <a:off x="1093" y="300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81" name="Oval 443"/>
              <p:cNvSpPr>
                <a:spLocks noChangeArrowheads="1"/>
              </p:cNvSpPr>
              <p:nvPr/>
            </p:nvSpPr>
            <p:spPr bwMode="auto">
              <a:xfrm>
                <a:off x="1460" y="2785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82" name="Freeform 444"/>
              <p:cNvSpPr>
                <a:spLocks/>
              </p:cNvSpPr>
              <p:nvPr/>
            </p:nvSpPr>
            <p:spPr bwMode="auto">
              <a:xfrm>
                <a:off x="1463" y="278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83" name="Oval 445"/>
              <p:cNvSpPr>
                <a:spLocks noChangeArrowheads="1"/>
              </p:cNvSpPr>
              <p:nvPr/>
            </p:nvSpPr>
            <p:spPr bwMode="auto">
              <a:xfrm>
                <a:off x="1498" y="2798"/>
                <a:ext cx="2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84" name="Freeform 446"/>
              <p:cNvSpPr>
                <a:spLocks/>
              </p:cNvSpPr>
              <p:nvPr/>
            </p:nvSpPr>
            <p:spPr bwMode="auto">
              <a:xfrm>
                <a:off x="1498" y="279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85" name="Oval 447"/>
              <p:cNvSpPr>
                <a:spLocks noChangeArrowheads="1"/>
              </p:cNvSpPr>
              <p:nvPr/>
            </p:nvSpPr>
            <p:spPr bwMode="auto">
              <a:xfrm>
                <a:off x="1420" y="2827"/>
                <a:ext cx="3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86" name="Freeform 448"/>
              <p:cNvSpPr>
                <a:spLocks/>
              </p:cNvSpPr>
              <p:nvPr/>
            </p:nvSpPr>
            <p:spPr bwMode="auto">
              <a:xfrm>
                <a:off x="1420" y="282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87" name="Oval 449"/>
              <p:cNvSpPr>
                <a:spLocks noChangeArrowheads="1"/>
              </p:cNvSpPr>
              <p:nvPr/>
            </p:nvSpPr>
            <p:spPr bwMode="auto">
              <a:xfrm>
                <a:off x="1398" y="2846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88" name="Freeform 450"/>
              <p:cNvSpPr>
                <a:spLocks/>
              </p:cNvSpPr>
              <p:nvPr/>
            </p:nvSpPr>
            <p:spPr bwMode="auto">
              <a:xfrm>
                <a:off x="1400" y="2846"/>
                <a:ext cx="3" cy="5"/>
              </a:xfrm>
              <a:custGeom>
                <a:avLst/>
                <a:gdLst>
                  <a:gd name="T0" fmla="*/ 177147 w 1"/>
                  <a:gd name="T1" fmla="*/ 0 h 2"/>
                  <a:gd name="T2" fmla="*/ 177147 w 1"/>
                  <a:gd name="T3" fmla="*/ 25595 h 2"/>
                  <a:gd name="T4" fmla="*/ 0 w 1"/>
                  <a:gd name="T5" fmla="*/ 45625 h 2"/>
                  <a:gd name="T6" fmla="*/ 0 w 1"/>
                  <a:gd name="T7" fmla="*/ 45625 h 2"/>
                  <a:gd name="T8" fmla="*/ 0 w 1"/>
                  <a:gd name="T9" fmla="*/ 45625 h 2"/>
                  <a:gd name="T10" fmla="*/ 177147 w 1"/>
                  <a:gd name="T11" fmla="*/ 25595 h 2"/>
                  <a:gd name="T12" fmla="*/ 177147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89" name="Oval 451"/>
              <p:cNvSpPr>
                <a:spLocks noChangeArrowheads="1"/>
              </p:cNvSpPr>
              <p:nvPr/>
            </p:nvSpPr>
            <p:spPr bwMode="auto">
              <a:xfrm>
                <a:off x="1310" y="2801"/>
                <a:ext cx="5" cy="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90" name="Freeform 452"/>
              <p:cNvSpPr>
                <a:spLocks/>
              </p:cNvSpPr>
              <p:nvPr/>
            </p:nvSpPr>
            <p:spPr bwMode="auto">
              <a:xfrm>
                <a:off x="1313" y="2801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91" name="Oval 453"/>
              <p:cNvSpPr>
                <a:spLocks noChangeArrowheads="1"/>
              </p:cNvSpPr>
              <p:nvPr/>
            </p:nvSpPr>
            <p:spPr bwMode="auto">
              <a:xfrm>
                <a:off x="1265" y="2769"/>
                <a:ext cx="3" cy="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92" name="Freeform 454"/>
              <p:cNvSpPr>
                <a:spLocks/>
              </p:cNvSpPr>
              <p:nvPr/>
            </p:nvSpPr>
            <p:spPr bwMode="auto">
              <a:xfrm>
                <a:off x="1265" y="2769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93" name="Oval 455"/>
              <p:cNvSpPr>
                <a:spLocks noChangeArrowheads="1"/>
              </p:cNvSpPr>
              <p:nvPr/>
            </p:nvSpPr>
            <p:spPr bwMode="auto">
              <a:xfrm>
                <a:off x="1485" y="2833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94" name="Freeform 456"/>
              <p:cNvSpPr>
                <a:spLocks/>
              </p:cNvSpPr>
              <p:nvPr/>
            </p:nvSpPr>
            <p:spPr bwMode="auto">
              <a:xfrm>
                <a:off x="1488" y="2833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25595 h 2"/>
                  <a:gd name="T4" fmla="*/ 0 w 1"/>
                  <a:gd name="T5" fmla="*/ 45625 h 2"/>
                  <a:gd name="T6" fmla="*/ 0 w 1"/>
                  <a:gd name="T7" fmla="*/ 45625 h 2"/>
                  <a:gd name="T8" fmla="*/ 0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95" name="Oval 457"/>
              <p:cNvSpPr>
                <a:spLocks noChangeArrowheads="1"/>
              </p:cNvSpPr>
              <p:nvPr/>
            </p:nvSpPr>
            <p:spPr bwMode="auto">
              <a:xfrm>
                <a:off x="1460" y="2803"/>
                <a:ext cx="3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96" name="Freeform 458"/>
              <p:cNvSpPr>
                <a:spLocks/>
              </p:cNvSpPr>
              <p:nvPr/>
            </p:nvSpPr>
            <p:spPr bwMode="auto">
              <a:xfrm>
                <a:off x="1460" y="280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97" name="Oval 459"/>
              <p:cNvSpPr>
                <a:spLocks noChangeArrowheads="1"/>
              </p:cNvSpPr>
              <p:nvPr/>
            </p:nvSpPr>
            <p:spPr bwMode="auto">
              <a:xfrm>
                <a:off x="1508" y="2766"/>
                <a:ext cx="5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98" name="Freeform 460"/>
              <p:cNvSpPr>
                <a:spLocks/>
              </p:cNvSpPr>
              <p:nvPr/>
            </p:nvSpPr>
            <p:spPr bwMode="auto">
              <a:xfrm>
                <a:off x="1510" y="276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99" name="Oval 461"/>
              <p:cNvSpPr>
                <a:spLocks noChangeArrowheads="1"/>
              </p:cNvSpPr>
              <p:nvPr/>
            </p:nvSpPr>
            <p:spPr bwMode="auto">
              <a:xfrm>
                <a:off x="1525" y="2678"/>
                <a:ext cx="3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00" name="Freeform 462"/>
              <p:cNvSpPr>
                <a:spLocks/>
              </p:cNvSpPr>
              <p:nvPr/>
            </p:nvSpPr>
            <p:spPr bwMode="auto">
              <a:xfrm>
                <a:off x="1525" y="267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01" name="Oval 463"/>
              <p:cNvSpPr>
                <a:spLocks noChangeArrowheads="1"/>
              </p:cNvSpPr>
              <p:nvPr/>
            </p:nvSpPr>
            <p:spPr bwMode="auto">
              <a:xfrm>
                <a:off x="1525" y="2707"/>
                <a:ext cx="5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02" name="Freeform 464"/>
              <p:cNvSpPr>
                <a:spLocks/>
              </p:cNvSpPr>
              <p:nvPr/>
            </p:nvSpPr>
            <p:spPr bwMode="auto">
              <a:xfrm>
                <a:off x="1528" y="270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03" name="Oval 465"/>
              <p:cNvSpPr>
                <a:spLocks noChangeArrowheads="1"/>
              </p:cNvSpPr>
              <p:nvPr/>
            </p:nvSpPr>
            <p:spPr bwMode="auto">
              <a:xfrm>
                <a:off x="1508" y="2742"/>
                <a:ext cx="5" cy="3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04" name="Freeform 466"/>
              <p:cNvSpPr>
                <a:spLocks/>
              </p:cNvSpPr>
              <p:nvPr/>
            </p:nvSpPr>
            <p:spPr bwMode="auto">
              <a:xfrm>
                <a:off x="1510" y="2742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05" name="Oval 467"/>
              <p:cNvSpPr>
                <a:spLocks noChangeArrowheads="1"/>
              </p:cNvSpPr>
              <p:nvPr/>
            </p:nvSpPr>
            <p:spPr bwMode="auto">
              <a:xfrm>
                <a:off x="1475" y="2806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06" name="Freeform 468"/>
              <p:cNvSpPr>
                <a:spLocks/>
              </p:cNvSpPr>
              <p:nvPr/>
            </p:nvSpPr>
            <p:spPr bwMode="auto">
              <a:xfrm>
                <a:off x="1478" y="2809"/>
                <a:ext cx="7" cy="5"/>
              </a:xfrm>
              <a:custGeom>
                <a:avLst/>
                <a:gdLst>
                  <a:gd name="T0" fmla="*/ 24544 w 3"/>
                  <a:gd name="T1" fmla="*/ 0 h 2"/>
                  <a:gd name="T2" fmla="*/ 24544 w 3"/>
                  <a:gd name="T3" fmla="*/ 0 h 2"/>
                  <a:gd name="T4" fmla="*/ 10519 w 3"/>
                  <a:gd name="T5" fmla="*/ 45625 h 2"/>
                  <a:gd name="T6" fmla="*/ 0 w 3"/>
                  <a:gd name="T7" fmla="*/ 45625 h 2"/>
                  <a:gd name="T8" fmla="*/ 10519 w 3"/>
                  <a:gd name="T9" fmla="*/ 45625 h 2"/>
                  <a:gd name="T10" fmla="*/ 32433 w 3"/>
                  <a:gd name="T11" fmla="*/ 25595 h 2"/>
                  <a:gd name="T12" fmla="*/ 245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07" name="Oval 469"/>
              <p:cNvSpPr>
                <a:spLocks noChangeArrowheads="1"/>
              </p:cNvSpPr>
              <p:nvPr/>
            </p:nvSpPr>
            <p:spPr bwMode="auto">
              <a:xfrm>
                <a:off x="1450" y="2851"/>
                <a:ext cx="5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08" name="Freeform 470"/>
              <p:cNvSpPr>
                <a:spLocks/>
              </p:cNvSpPr>
              <p:nvPr/>
            </p:nvSpPr>
            <p:spPr bwMode="auto">
              <a:xfrm>
                <a:off x="1453" y="2854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0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09" name="Oval 471"/>
              <p:cNvSpPr>
                <a:spLocks noChangeArrowheads="1"/>
              </p:cNvSpPr>
              <p:nvPr/>
            </p:nvSpPr>
            <p:spPr bwMode="auto">
              <a:xfrm>
                <a:off x="1365" y="2833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10" name="Freeform 472"/>
              <p:cNvSpPr>
                <a:spLocks/>
              </p:cNvSpPr>
              <p:nvPr/>
            </p:nvSpPr>
            <p:spPr bwMode="auto">
              <a:xfrm>
                <a:off x="1368" y="2833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11" name="Oval 473"/>
              <p:cNvSpPr>
                <a:spLocks noChangeArrowheads="1"/>
              </p:cNvSpPr>
              <p:nvPr/>
            </p:nvSpPr>
            <p:spPr bwMode="auto">
              <a:xfrm>
                <a:off x="1330" y="2793"/>
                <a:ext cx="8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12" name="Freeform 474"/>
              <p:cNvSpPr>
                <a:spLocks/>
              </p:cNvSpPr>
              <p:nvPr/>
            </p:nvSpPr>
            <p:spPr bwMode="auto">
              <a:xfrm>
                <a:off x="1333" y="2795"/>
                <a:ext cx="7" cy="6"/>
              </a:xfrm>
              <a:custGeom>
                <a:avLst/>
                <a:gdLst>
                  <a:gd name="T0" fmla="*/ 24544 w 3"/>
                  <a:gd name="T1" fmla="*/ 0 h 2"/>
                  <a:gd name="T2" fmla="*/ 24544 w 3"/>
                  <a:gd name="T3" fmla="*/ 0 h 2"/>
                  <a:gd name="T4" fmla="*/ 0 w 3"/>
                  <a:gd name="T5" fmla="*/ 354294 h 2"/>
                  <a:gd name="T6" fmla="*/ 0 w 3"/>
                  <a:gd name="T7" fmla="*/ 354294 h 2"/>
                  <a:gd name="T8" fmla="*/ 10519 w 3"/>
                  <a:gd name="T9" fmla="*/ 354294 h 2"/>
                  <a:gd name="T10" fmla="*/ 32433 w 3"/>
                  <a:gd name="T11" fmla="*/ 177147 h 2"/>
                  <a:gd name="T12" fmla="*/ 245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13" name="Oval 475"/>
              <p:cNvSpPr>
                <a:spLocks noChangeArrowheads="1"/>
              </p:cNvSpPr>
              <p:nvPr/>
            </p:nvSpPr>
            <p:spPr bwMode="auto">
              <a:xfrm>
                <a:off x="1278" y="2785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14" name="Freeform 476"/>
              <p:cNvSpPr>
                <a:spLocks/>
              </p:cNvSpPr>
              <p:nvPr/>
            </p:nvSpPr>
            <p:spPr bwMode="auto">
              <a:xfrm>
                <a:off x="1280" y="2785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15" name="Oval 477"/>
              <p:cNvSpPr>
                <a:spLocks noChangeArrowheads="1"/>
              </p:cNvSpPr>
              <p:nvPr/>
            </p:nvSpPr>
            <p:spPr bwMode="auto">
              <a:xfrm>
                <a:off x="1225" y="2755"/>
                <a:ext cx="8" cy="6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16" name="Freeform 478"/>
              <p:cNvSpPr>
                <a:spLocks/>
              </p:cNvSpPr>
              <p:nvPr/>
            </p:nvSpPr>
            <p:spPr bwMode="auto">
              <a:xfrm>
                <a:off x="1228" y="2755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17" name="Oval 479"/>
              <p:cNvSpPr>
                <a:spLocks noChangeArrowheads="1"/>
              </p:cNvSpPr>
              <p:nvPr/>
            </p:nvSpPr>
            <p:spPr bwMode="auto">
              <a:xfrm>
                <a:off x="1303" y="2782"/>
                <a:ext cx="5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18" name="Freeform 480"/>
              <p:cNvSpPr>
                <a:spLocks/>
              </p:cNvSpPr>
              <p:nvPr/>
            </p:nvSpPr>
            <p:spPr bwMode="auto">
              <a:xfrm>
                <a:off x="1305" y="2785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0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19" name="Oval 481"/>
              <p:cNvSpPr>
                <a:spLocks noChangeArrowheads="1"/>
              </p:cNvSpPr>
              <p:nvPr/>
            </p:nvSpPr>
            <p:spPr bwMode="auto">
              <a:xfrm>
                <a:off x="1400" y="2830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20" name="Freeform 482"/>
              <p:cNvSpPr>
                <a:spLocks/>
              </p:cNvSpPr>
              <p:nvPr/>
            </p:nvSpPr>
            <p:spPr bwMode="auto">
              <a:xfrm>
                <a:off x="1400" y="2830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21" name="Oval 483"/>
              <p:cNvSpPr>
                <a:spLocks noChangeArrowheads="1"/>
              </p:cNvSpPr>
              <p:nvPr/>
            </p:nvSpPr>
            <p:spPr bwMode="auto">
              <a:xfrm>
                <a:off x="1450" y="2870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22" name="Freeform 484"/>
              <p:cNvSpPr>
                <a:spLocks/>
              </p:cNvSpPr>
              <p:nvPr/>
            </p:nvSpPr>
            <p:spPr bwMode="auto">
              <a:xfrm>
                <a:off x="1453" y="2870"/>
                <a:ext cx="7" cy="8"/>
              </a:xfrm>
              <a:custGeom>
                <a:avLst/>
                <a:gdLst>
                  <a:gd name="T0" fmla="*/ 10519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89144 h 3"/>
                  <a:gd name="T12" fmla="*/ 10519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23" name="Oval 485"/>
              <p:cNvSpPr>
                <a:spLocks noChangeArrowheads="1"/>
              </p:cNvSpPr>
              <p:nvPr/>
            </p:nvSpPr>
            <p:spPr bwMode="auto">
              <a:xfrm>
                <a:off x="1470" y="2854"/>
                <a:ext cx="5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24" name="Freeform 486"/>
              <p:cNvSpPr>
                <a:spLocks/>
              </p:cNvSpPr>
              <p:nvPr/>
            </p:nvSpPr>
            <p:spPr bwMode="auto">
              <a:xfrm>
                <a:off x="1473" y="2857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25" name="Oval 487"/>
              <p:cNvSpPr>
                <a:spLocks noChangeArrowheads="1"/>
              </p:cNvSpPr>
              <p:nvPr/>
            </p:nvSpPr>
            <p:spPr bwMode="auto">
              <a:xfrm>
                <a:off x="1520" y="2657"/>
                <a:ext cx="5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26" name="Freeform 488"/>
              <p:cNvSpPr>
                <a:spLocks/>
              </p:cNvSpPr>
              <p:nvPr/>
            </p:nvSpPr>
            <p:spPr bwMode="auto">
              <a:xfrm>
                <a:off x="1520" y="2657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27" name="Oval 489"/>
              <p:cNvSpPr>
                <a:spLocks noChangeArrowheads="1"/>
              </p:cNvSpPr>
              <p:nvPr/>
            </p:nvSpPr>
            <p:spPr bwMode="auto">
              <a:xfrm>
                <a:off x="1520" y="2721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28" name="Freeform 490"/>
              <p:cNvSpPr>
                <a:spLocks/>
              </p:cNvSpPr>
              <p:nvPr/>
            </p:nvSpPr>
            <p:spPr bwMode="auto">
              <a:xfrm>
                <a:off x="1523" y="272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29" name="Oval 491"/>
              <p:cNvSpPr>
                <a:spLocks noChangeArrowheads="1"/>
              </p:cNvSpPr>
              <p:nvPr/>
            </p:nvSpPr>
            <p:spPr bwMode="auto">
              <a:xfrm>
                <a:off x="1513" y="2689"/>
                <a:ext cx="5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30" name="Freeform 492"/>
              <p:cNvSpPr>
                <a:spLocks/>
              </p:cNvSpPr>
              <p:nvPr/>
            </p:nvSpPr>
            <p:spPr bwMode="auto">
              <a:xfrm>
                <a:off x="1513" y="2689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31" name="Oval 493"/>
              <p:cNvSpPr>
                <a:spLocks noChangeArrowheads="1"/>
              </p:cNvSpPr>
              <p:nvPr/>
            </p:nvSpPr>
            <p:spPr bwMode="auto">
              <a:xfrm>
                <a:off x="1490" y="2739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32" name="Freeform 494"/>
              <p:cNvSpPr>
                <a:spLocks/>
              </p:cNvSpPr>
              <p:nvPr/>
            </p:nvSpPr>
            <p:spPr bwMode="auto">
              <a:xfrm>
                <a:off x="1493" y="2739"/>
                <a:ext cx="7" cy="11"/>
              </a:xfrm>
              <a:custGeom>
                <a:avLst/>
                <a:gdLst>
                  <a:gd name="T0" fmla="*/ 10519 w 3"/>
                  <a:gd name="T1" fmla="*/ 0 h 4"/>
                  <a:gd name="T2" fmla="*/ 24544 w 3"/>
                  <a:gd name="T3" fmla="*/ 144059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10519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33" name="Oval 495"/>
              <p:cNvSpPr>
                <a:spLocks noChangeArrowheads="1"/>
              </p:cNvSpPr>
              <p:nvPr/>
            </p:nvSpPr>
            <p:spPr bwMode="auto">
              <a:xfrm>
                <a:off x="1373" y="2817"/>
                <a:ext cx="7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34" name="Freeform 496"/>
              <p:cNvSpPr>
                <a:spLocks/>
              </p:cNvSpPr>
              <p:nvPr/>
            </p:nvSpPr>
            <p:spPr bwMode="auto">
              <a:xfrm>
                <a:off x="1375" y="2817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53555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35" name="Oval 497"/>
              <p:cNvSpPr>
                <a:spLocks noChangeArrowheads="1"/>
              </p:cNvSpPr>
              <p:nvPr/>
            </p:nvSpPr>
            <p:spPr bwMode="auto">
              <a:xfrm>
                <a:off x="1468" y="2833"/>
                <a:ext cx="5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36" name="Freeform 498"/>
              <p:cNvSpPr>
                <a:spLocks/>
              </p:cNvSpPr>
              <p:nvPr/>
            </p:nvSpPr>
            <p:spPr bwMode="auto">
              <a:xfrm>
                <a:off x="1468" y="2833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37" name="Oval 499"/>
              <p:cNvSpPr>
                <a:spLocks noChangeArrowheads="1"/>
              </p:cNvSpPr>
              <p:nvPr/>
            </p:nvSpPr>
            <p:spPr bwMode="auto">
              <a:xfrm>
                <a:off x="1490" y="2777"/>
                <a:ext cx="8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38" name="Freeform 500"/>
              <p:cNvSpPr>
                <a:spLocks/>
              </p:cNvSpPr>
              <p:nvPr/>
            </p:nvSpPr>
            <p:spPr bwMode="auto">
              <a:xfrm>
                <a:off x="1493" y="2777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39" name="Oval 501"/>
              <p:cNvSpPr>
                <a:spLocks noChangeArrowheads="1"/>
              </p:cNvSpPr>
              <p:nvPr/>
            </p:nvSpPr>
            <p:spPr bwMode="auto">
              <a:xfrm>
                <a:off x="1445" y="2825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40" name="Freeform 502"/>
              <p:cNvSpPr>
                <a:spLocks/>
              </p:cNvSpPr>
              <p:nvPr/>
            </p:nvSpPr>
            <p:spPr bwMode="auto">
              <a:xfrm>
                <a:off x="1448" y="282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41" name="Oval 503"/>
              <p:cNvSpPr>
                <a:spLocks noChangeArrowheads="1"/>
              </p:cNvSpPr>
              <p:nvPr/>
            </p:nvSpPr>
            <p:spPr bwMode="auto">
              <a:xfrm>
                <a:off x="1423" y="2849"/>
                <a:ext cx="7" cy="5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42" name="Freeform 504"/>
              <p:cNvSpPr>
                <a:spLocks/>
              </p:cNvSpPr>
              <p:nvPr/>
            </p:nvSpPr>
            <p:spPr bwMode="auto">
              <a:xfrm>
                <a:off x="1425" y="2849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53555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43" name="Oval 505"/>
              <p:cNvSpPr>
                <a:spLocks noChangeArrowheads="1"/>
              </p:cNvSpPr>
              <p:nvPr/>
            </p:nvSpPr>
            <p:spPr bwMode="auto">
              <a:xfrm>
                <a:off x="1338" y="2811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44" name="Freeform 506"/>
              <p:cNvSpPr>
                <a:spLocks/>
              </p:cNvSpPr>
              <p:nvPr/>
            </p:nvSpPr>
            <p:spPr bwMode="auto">
              <a:xfrm>
                <a:off x="1340" y="2811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53555 w 3"/>
                  <a:gd name="T5" fmla="*/ 196284 h 4"/>
                  <a:gd name="T6" fmla="*/ 0 w 3"/>
                  <a:gd name="T7" fmla="*/ 196284 h 4"/>
                  <a:gd name="T8" fmla="*/ 89144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45" name="Oval 507"/>
              <p:cNvSpPr>
                <a:spLocks noChangeArrowheads="1"/>
              </p:cNvSpPr>
              <p:nvPr/>
            </p:nvSpPr>
            <p:spPr bwMode="auto">
              <a:xfrm>
                <a:off x="1120" y="2985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46" name="Freeform 508"/>
              <p:cNvSpPr>
                <a:spLocks/>
              </p:cNvSpPr>
              <p:nvPr/>
            </p:nvSpPr>
            <p:spPr bwMode="auto">
              <a:xfrm>
                <a:off x="1123" y="2985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47" name="Oval 509"/>
              <p:cNvSpPr>
                <a:spLocks noChangeArrowheads="1"/>
              </p:cNvSpPr>
              <p:nvPr/>
            </p:nvSpPr>
            <p:spPr bwMode="auto">
              <a:xfrm>
                <a:off x="1010" y="2987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48" name="Freeform 510"/>
              <p:cNvSpPr>
                <a:spLocks/>
              </p:cNvSpPr>
              <p:nvPr/>
            </p:nvSpPr>
            <p:spPr bwMode="auto">
              <a:xfrm>
                <a:off x="1013" y="2990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49" name="Oval 511"/>
              <p:cNvSpPr>
                <a:spLocks noChangeArrowheads="1"/>
              </p:cNvSpPr>
              <p:nvPr/>
            </p:nvSpPr>
            <p:spPr bwMode="auto">
              <a:xfrm>
                <a:off x="940" y="2985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50" name="Freeform 512"/>
              <p:cNvSpPr>
                <a:spLocks/>
              </p:cNvSpPr>
              <p:nvPr/>
            </p:nvSpPr>
            <p:spPr bwMode="auto">
              <a:xfrm>
                <a:off x="943" y="2985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51" name="Oval 513"/>
              <p:cNvSpPr>
                <a:spLocks noChangeArrowheads="1"/>
              </p:cNvSpPr>
              <p:nvPr/>
            </p:nvSpPr>
            <p:spPr bwMode="auto">
              <a:xfrm>
                <a:off x="913" y="2990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52" name="Freeform 514"/>
              <p:cNvSpPr>
                <a:spLocks/>
              </p:cNvSpPr>
              <p:nvPr/>
            </p:nvSpPr>
            <p:spPr bwMode="auto">
              <a:xfrm>
                <a:off x="915" y="2990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53" name="Oval 515"/>
              <p:cNvSpPr>
                <a:spLocks noChangeArrowheads="1"/>
              </p:cNvSpPr>
              <p:nvPr/>
            </p:nvSpPr>
            <p:spPr bwMode="auto">
              <a:xfrm>
                <a:off x="873" y="2950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54" name="Freeform 516"/>
              <p:cNvSpPr>
                <a:spLocks/>
              </p:cNvSpPr>
              <p:nvPr/>
            </p:nvSpPr>
            <p:spPr bwMode="auto">
              <a:xfrm>
                <a:off x="875" y="2950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55" name="Oval 517"/>
              <p:cNvSpPr>
                <a:spLocks noChangeArrowheads="1"/>
              </p:cNvSpPr>
              <p:nvPr/>
            </p:nvSpPr>
            <p:spPr bwMode="auto">
              <a:xfrm>
                <a:off x="883" y="2995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56" name="Freeform 518"/>
              <p:cNvSpPr>
                <a:spLocks/>
              </p:cNvSpPr>
              <p:nvPr/>
            </p:nvSpPr>
            <p:spPr bwMode="auto">
              <a:xfrm>
                <a:off x="885" y="2998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57" name="Oval 519"/>
              <p:cNvSpPr>
                <a:spLocks noChangeArrowheads="1"/>
              </p:cNvSpPr>
              <p:nvPr/>
            </p:nvSpPr>
            <p:spPr bwMode="auto">
              <a:xfrm>
                <a:off x="915" y="2961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58" name="Freeform 520"/>
              <p:cNvSpPr>
                <a:spLocks/>
              </p:cNvSpPr>
              <p:nvPr/>
            </p:nvSpPr>
            <p:spPr bwMode="auto">
              <a:xfrm>
                <a:off x="918" y="2961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59" name="Oval 521"/>
              <p:cNvSpPr>
                <a:spLocks noChangeArrowheads="1"/>
              </p:cNvSpPr>
              <p:nvPr/>
            </p:nvSpPr>
            <p:spPr bwMode="auto">
              <a:xfrm>
                <a:off x="938" y="3017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60" name="Freeform 522"/>
              <p:cNvSpPr>
                <a:spLocks/>
              </p:cNvSpPr>
              <p:nvPr/>
            </p:nvSpPr>
            <p:spPr bwMode="auto">
              <a:xfrm>
                <a:off x="940" y="3017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61" name="Oval 523"/>
              <p:cNvSpPr>
                <a:spLocks noChangeArrowheads="1"/>
              </p:cNvSpPr>
              <p:nvPr/>
            </p:nvSpPr>
            <p:spPr bwMode="auto">
              <a:xfrm>
                <a:off x="980" y="2990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62" name="Freeform 524"/>
              <p:cNvSpPr>
                <a:spLocks/>
              </p:cNvSpPr>
              <p:nvPr/>
            </p:nvSpPr>
            <p:spPr bwMode="auto">
              <a:xfrm>
                <a:off x="983" y="2993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63" name="Oval 525"/>
              <p:cNvSpPr>
                <a:spLocks noChangeArrowheads="1"/>
              </p:cNvSpPr>
              <p:nvPr/>
            </p:nvSpPr>
            <p:spPr bwMode="auto">
              <a:xfrm>
                <a:off x="985" y="3025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64" name="Freeform 526"/>
              <p:cNvSpPr>
                <a:spLocks/>
              </p:cNvSpPr>
              <p:nvPr/>
            </p:nvSpPr>
            <p:spPr bwMode="auto">
              <a:xfrm>
                <a:off x="988" y="3027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65" name="Oval 527"/>
              <p:cNvSpPr>
                <a:spLocks noChangeArrowheads="1"/>
              </p:cNvSpPr>
              <p:nvPr/>
            </p:nvSpPr>
            <p:spPr bwMode="auto">
              <a:xfrm>
                <a:off x="968" y="3043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66" name="Freeform 528"/>
              <p:cNvSpPr>
                <a:spLocks/>
              </p:cNvSpPr>
              <p:nvPr/>
            </p:nvSpPr>
            <p:spPr bwMode="auto">
              <a:xfrm>
                <a:off x="970" y="3043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67" name="Oval 529"/>
              <p:cNvSpPr>
                <a:spLocks noChangeArrowheads="1"/>
              </p:cNvSpPr>
              <p:nvPr/>
            </p:nvSpPr>
            <p:spPr bwMode="auto">
              <a:xfrm>
                <a:off x="1018" y="3051"/>
                <a:ext cx="7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68" name="Freeform 530"/>
              <p:cNvSpPr>
                <a:spLocks/>
              </p:cNvSpPr>
              <p:nvPr/>
            </p:nvSpPr>
            <p:spPr bwMode="auto">
              <a:xfrm>
                <a:off x="1020" y="3051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69" name="Oval 531"/>
              <p:cNvSpPr>
                <a:spLocks noChangeArrowheads="1"/>
              </p:cNvSpPr>
              <p:nvPr/>
            </p:nvSpPr>
            <p:spPr bwMode="auto">
              <a:xfrm>
                <a:off x="1045" y="3041"/>
                <a:ext cx="8" cy="8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70" name="Freeform 532"/>
              <p:cNvSpPr>
                <a:spLocks/>
              </p:cNvSpPr>
              <p:nvPr/>
            </p:nvSpPr>
            <p:spPr bwMode="auto">
              <a:xfrm>
                <a:off x="1048" y="3041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E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71" name="Oval 533"/>
              <p:cNvSpPr>
                <a:spLocks noChangeArrowheads="1"/>
              </p:cNvSpPr>
              <p:nvPr/>
            </p:nvSpPr>
            <p:spPr bwMode="auto">
              <a:xfrm>
                <a:off x="807" y="2833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72" name="Freeform 534"/>
              <p:cNvSpPr>
                <a:spLocks/>
              </p:cNvSpPr>
              <p:nvPr/>
            </p:nvSpPr>
            <p:spPr bwMode="auto">
              <a:xfrm>
                <a:off x="810" y="283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73" name="Oval 535"/>
              <p:cNvSpPr>
                <a:spLocks noChangeArrowheads="1"/>
              </p:cNvSpPr>
              <p:nvPr/>
            </p:nvSpPr>
            <p:spPr bwMode="auto">
              <a:xfrm>
                <a:off x="890" y="277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74" name="Freeform 536"/>
              <p:cNvSpPr>
                <a:spLocks/>
              </p:cNvSpPr>
              <p:nvPr/>
            </p:nvSpPr>
            <p:spPr bwMode="auto">
              <a:xfrm>
                <a:off x="890" y="2777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75" name="Oval 537"/>
              <p:cNvSpPr>
                <a:spLocks noChangeArrowheads="1"/>
              </p:cNvSpPr>
              <p:nvPr/>
            </p:nvSpPr>
            <p:spPr bwMode="auto">
              <a:xfrm>
                <a:off x="910" y="2779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76" name="Freeform 538"/>
              <p:cNvSpPr>
                <a:spLocks/>
              </p:cNvSpPr>
              <p:nvPr/>
            </p:nvSpPr>
            <p:spPr bwMode="auto">
              <a:xfrm>
                <a:off x="913" y="2779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89144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77" name="Oval 539"/>
              <p:cNvSpPr>
                <a:spLocks noChangeArrowheads="1"/>
              </p:cNvSpPr>
              <p:nvPr/>
            </p:nvSpPr>
            <p:spPr bwMode="auto">
              <a:xfrm>
                <a:off x="940" y="2763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78" name="Freeform 540"/>
              <p:cNvSpPr>
                <a:spLocks/>
              </p:cNvSpPr>
              <p:nvPr/>
            </p:nvSpPr>
            <p:spPr bwMode="auto">
              <a:xfrm>
                <a:off x="943" y="2766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79" name="Oval 541"/>
              <p:cNvSpPr>
                <a:spLocks noChangeArrowheads="1"/>
              </p:cNvSpPr>
              <p:nvPr/>
            </p:nvSpPr>
            <p:spPr bwMode="auto">
              <a:xfrm>
                <a:off x="830" y="2851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80" name="Freeform 542"/>
              <p:cNvSpPr>
                <a:spLocks/>
              </p:cNvSpPr>
              <p:nvPr/>
            </p:nvSpPr>
            <p:spPr bwMode="auto">
              <a:xfrm>
                <a:off x="832" y="2851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81" name="Oval 543"/>
              <p:cNvSpPr>
                <a:spLocks noChangeArrowheads="1"/>
              </p:cNvSpPr>
              <p:nvPr/>
            </p:nvSpPr>
            <p:spPr bwMode="auto">
              <a:xfrm>
                <a:off x="812" y="2854"/>
                <a:ext cx="3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82" name="Freeform 544"/>
              <p:cNvSpPr>
                <a:spLocks/>
              </p:cNvSpPr>
              <p:nvPr/>
            </p:nvSpPr>
            <p:spPr bwMode="auto">
              <a:xfrm>
                <a:off x="812" y="285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25595 h 2"/>
                  <a:gd name="T4" fmla="*/ 25595 w 2"/>
                  <a:gd name="T5" fmla="*/ 4562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83" name="Oval 545"/>
              <p:cNvSpPr>
                <a:spLocks noChangeArrowheads="1"/>
              </p:cNvSpPr>
              <p:nvPr/>
            </p:nvSpPr>
            <p:spPr bwMode="auto">
              <a:xfrm>
                <a:off x="923" y="2763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84" name="Freeform 546"/>
              <p:cNvSpPr>
                <a:spLocks/>
              </p:cNvSpPr>
              <p:nvPr/>
            </p:nvSpPr>
            <p:spPr bwMode="auto">
              <a:xfrm>
                <a:off x="925" y="276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85" name="Oval 547"/>
              <p:cNvSpPr>
                <a:spLocks noChangeArrowheads="1"/>
              </p:cNvSpPr>
              <p:nvPr/>
            </p:nvSpPr>
            <p:spPr bwMode="auto">
              <a:xfrm>
                <a:off x="935" y="2793"/>
                <a:ext cx="3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86" name="Freeform 548"/>
              <p:cNvSpPr>
                <a:spLocks/>
              </p:cNvSpPr>
              <p:nvPr/>
            </p:nvSpPr>
            <p:spPr bwMode="auto">
              <a:xfrm>
                <a:off x="935" y="2793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87" name="Oval 549"/>
              <p:cNvSpPr>
                <a:spLocks noChangeArrowheads="1"/>
              </p:cNvSpPr>
              <p:nvPr/>
            </p:nvSpPr>
            <p:spPr bwMode="auto">
              <a:xfrm>
                <a:off x="835" y="2819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88" name="Freeform 550"/>
              <p:cNvSpPr>
                <a:spLocks/>
              </p:cNvSpPr>
              <p:nvPr/>
            </p:nvSpPr>
            <p:spPr bwMode="auto">
              <a:xfrm>
                <a:off x="837" y="2819"/>
                <a:ext cx="6" cy="8"/>
              </a:xfrm>
              <a:custGeom>
                <a:avLst/>
                <a:gdLst>
                  <a:gd name="T0" fmla="*/ 177147 w 2"/>
                  <a:gd name="T1" fmla="*/ 0 h 3"/>
                  <a:gd name="T2" fmla="*/ 354294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177147 w 2"/>
                  <a:gd name="T9" fmla="*/ 142813 h 3"/>
                  <a:gd name="T10" fmla="*/ 354294 w 2"/>
                  <a:gd name="T11" fmla="*/ 89144 h 3"/>
                  <a:gd name="T12" fmla="*/ 1771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89" name="Oval 551"/>
              <p:cNvSpPr>
                <a:spLocks noChangeArrowheads="1"/>
              </p:cNvSpPr>
              <p:nvPr/>
            </p:nvSpPr>
            <p:spPr bwMode="auto">
              <a:xfrm>
                <a:off x="853" y="2779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90" name="Freeform 552"/>
              <p:cNvSpPr>
                <a:spLocks/>
              </p:cNvSpPr>
              <p:nvPr/>
            </p:nvSpPr>
            <p:spPr bwMode="auto">
              <a:xfrm>
                <a:off x="853" y="2782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24544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91" name="Oval 553"/>
              <p:cNvSpPr>
                <a:spLocks noChangeArrowheads="1"/>
              </p:cNvSpPr>
              <p:nvPr/>
            </p:nvSpPr>
            <p:spPr bwMode="auto">
              <a:xfrm>
                <a:off x="860" y="2803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92" name="Freeform 554"/>
              <p:cNvSpPr>
                <a:spLocks/>
              </p:cNvSpPr>
              <p:nvPr/>
            </p:nvSpPr>
            <p:spPr bwMode="auto">
              <a:xfrm>
                <a:off x="860" y="2803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93" name="Oval 555"/>
              <p:cNvSpPr>
                <a:spLocks noChangeArrowheads="1"/>
              </p:cNvSpPr>
              <p:nvPr/>
            </p:nvSpPr>
            <p:spPr bwMode="auto">
              <a:xfrm>
                <a:off x="905" y="2835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94" name="Freeform 556"/>
              <p:cNvSpPr>
                <a:spLocks/>
              </p:cNvSpPr>
              <p:nvPr/>
            </p:nvSpPr>
            <p:spPr bwMode="auto">
              <a:xfrm>
                <a:off x="908" y="2835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95" name="Oval 557"/>
              <p:cNvSpPr>
                <a:spLocks noChangeArrowheads="1"/>
              </p:cNvSpPr>
              <p:nvPr/>
            </p:nvSpPr>
            <p:spPr bwMode="auto">
              <a:xfrm>
                <a:off x="908" y="2809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96" name="Freeform 558"/>
              <p:cNvSpPr>
                <a:spLocks/>
              </p:cNvSpPr>
              <p:nvPr/>
            </p:nvSpPr>
            <p:spPr bwMode="auto">
              <a:xfrm>
                <a:off x="910" y="2809"/>
                <a:ext cx="8" cy="10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53555 w 3"/>
                  <a:gd name="T9" fmla="*/ 94458 h 4"/>
                  <a:gd name="T10" fmla="*/ 142813 w 3"/>
                  <a:gd name="T11" fmla="*/ 45625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97" name="Oval 559"/>
              <p:cNvSpPr>
                <a:spLocks noChangeArrowheads="1"/>
              </p:cNvSpPr>
              <p:nvPr/>
            </p:nvSpPr>
            <p:spPr bwMode="auto">
              <a:xfrm>
                <a:off x="890" y="2819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298" name="Freeform 560"/>
              <p:cNvSpPr>
                <a:spLocks/>
              </p:cNvSpPr>
              <p:nvPr/>
            </p:nvSpPr>
            <p:spPr bwMode="auto">
              <a:xfrm>
                <a:off x="890" y="281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99" name="Oval 561"/>
              <p:cNvSpPr>
                <a:spLocks noChangeArrowheads="1"/>
              </p:cNvSpPr>
              <p:nvPr/>
            </p:nvSpPr>
            <p:spPr bwMode="auto">
              <a:xfrm>
                <a:off x="1083" y="2931"/>
                <a:ext cx="2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00" name="Freeform 562"/>
              <p:cNvSpPr>
                <a:spLocks/>
              </p:cNvSpPr>
              <p:nvPr/>
            </p:nvSpPr>
            <p:spPr bwMode="auto">
              <a:xfrm>
                <a:off x="1083" y="2931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01" name="Oval 563"/>
              <p:cNvSpPr>
                <a:spLocks noChangeArrowheads="1"/>
              </p:cNvSpPr>
              <p:nvPr/>
            </p:nvSpPr>
            <p:spPr bwMode="auto">
              <a:xfrm>
                <a:off x="913" y="2870"/>
                <a:ext cx="2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02" name="Freeform 564"/>
              <p:cNvSpPr>
                <a:spLocks/>
              </p:cNvSpPr>
              <p:nvPr/>
            </p:nvSpPr>
            <p:spPr bwMode="auto">
              <a:xfrm>
                <a:off x="913" y="2870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25595 h 2"/>
                  <a:gd name="T4" fmla="*/ 25595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03" name="Oval 565"/>
              <p:cNvSpPr>
                <a:spLocks noChangeArrowheads="1"/>
              </p:cNvSpPr>
              <p:nvPr/>
            </p:nvSpPr>
            <p:spPr bwMode="auto">
              <a:xfrm>
                <a:off x="920" y="2849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04" name="Freeform 566"/>
              <p:cNvSpPr>
                <a:spLocks/>
              </p:cNvSpPr>
              <p:nvPr/>
            </p:nvSpPr>
            <p:spPr bwMode="auto">
              <a:xfrm>
                <a:off x="923" y="2849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05" name="Oval 567"/>
              <p:cNvSpPr>
                <a:spLocks noChangeArrowheads="1"/>
              </p:cNvSpPr>
              <p:nvPr/>
            </p:nvSpPr>
            <p:spPr bwMode="auto">
              <a:xfrm>
                <a:off x="928" y="2870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06" name="Freeform 568"/>
              <p:cNvSpPr>
                <a:spLocks/>
              </p:cNvSpPr>
              <p:nvPr/>
            </p:nvSpPr>
            <p:spPr bwMode="auto">
              <a:xfrm>
                <a:off x="928" y="2870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07" name="Oval 569"/>
              <p:cNvSpPr>
                <a:spLocks noChangeArrowheads="1"/>
              </p:cNvSpPr>
              <p:nvPr/>
            </p:nvSpPr>
            <p:spPr bwMode="auto">
              <a:xfrm>
                <a:off x="940" y="2854"/>
                <a:ext cx="3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08" name="Freeform 570"/>
              <p:cNvSpPr>
                <a:spLocks/>
              </p:cNvSpPr>
              <p:nvPr/>
            </p:nvSpPr>
            <p:spPr bwMode="auto">
              <a:xfrm>
                <a:off x="940" y="285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09" name="Oval 571"/>
              <p:cNvSpPr>
                <a:spLocks noChangeArrowheads="1"/>
              </p:cNvSpPr>
              <p:nvPr/>
            </p:nvSpPr>
            <p:spPr bwMode="auto">
              <a:xfrm>
                <a:off x="923" y="271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10" name="Freeform 572"/>
              <p:cNvSpPr>
                <a:spLocks/>
              </p:cNvSpPr>
              <p:nvPr/>
            </p:nvSpPr>
            <p:spPr bwMode="auto">
              <a:xfrm>
                <a:off x="923" y="2715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11" name="Oval 573"/>
              <p:cNvSpPr>
                <a:spLocks noChangeArrowheads="1"/>
              </p:cNvSpPr>
              <p:nvPr/>
            </p:nvSpPr>
            <p:spPr bwMode="auto">
              <a:xfrm>
                <a:off x="1123" y="2683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12" name="Freeform 574"/>
              <p:cNvSpPr>
                <a:spLocks/>
              </p:cNvSpPr>
              <p:nvPr/>
            </p:nvSpPr>
            <p:spPr bwMode="auto">
              <a:xfrm>
                <a:off x="1125" y="268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13" name="Oval 575"/>
              <p:cNvSpPr>
                <a:spLocks noChangeArrowheads="1"/>
              </p:cNvSpPr>
              <p:nvPr/>
            </p:nvSpPr>
            <p:spPr bwMode="auto">
              <a:xfrm>
                <a:off x="1118" y="2734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14" name="Freeform 576"/>
              <p:cNvSpPr>
                <a:spLocks/>
              </p:cNvSpPr>
              <p:nvPr/>
            </p:nvSpPr>
            <p:spPr bwMode="auto">
              <a:xfrm>
                <a:off x="1118" y="273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15" name="Oval 577"/>
              <p:cNvSpPr>
                <a:spLocks noChangeArrowheads="1"/>
              </p:cNvSpPr>
              <p:nvPr/>
            </p:nvSpPr>
            <p:spPr bwMode="auto">
              <a:xfrm>
                <a:off x="1170" y="2577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16" name="Freeform 578"/>
              <p:cNvSpPr>
                <a:spLocks/>
              </p:cNvSpPr>
              <p:nvPr/>
            </p:nvSpPr>
            <p:spPr bwMode="auto">
              <a:xfrm>
                <a:off x="1170" y="2579"/>
                <a:ext cx="8" cy="6"/>
              </a:xfrm>
              <a:custGeom>
                <a:avLst/>
                <a:gdLst>
                  <a:gd name="T0" fmla="*/ 89144 w 3"/>
                  <a:gd name="T1" fmla="*/ 0 h 2"/>
                  <a:gd name="T2" fmla="*/ 89144 w 3"/>
                  <a:gd name="T3" fmla="*/ 0 h 2"/>
                  <a:gd name="T4" fmla="*/ 53555 w 3"/>
                  <a:gd name="T5" fmla="*/ 354294 h 2"/>
                  <a:gd name="T6" fmla="*/ 0 w 3"/>
                  <a:gd name="T7" fmla="*/ 354294 h 2"/>
                  <a:gd name="T8" fmla="*/ 53555 w 3"/>
                  <a:gd name="T9" fmla="*/ 354294 h 2"/>
                  <a:gd name="T10" fmla="*/ 142813 w 3"/>
                  <a:gd name="T11" fmla="*/ 177147 h 2"/>
                  <a:gd name="T12" fmla="*/ 891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17" name="Oval 579"/>
              <p:cNvSpPr>
                <a:spLocks noChangeArrowheads="1"/>
              </p:cNvSpPr>
              <p:nvPr/>
            </p:nvSpPr>
            <p:spPr bwMode="auto">
              <a:xfrm>
                <a:off x="1133" y="2550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18" name="Freeform 580"/>
              <p:cNvSpPr>
                <a:spLocks/>
              </p:cNvSpPr>
              <p:nvPr/>
            </p:nvSpPr>
            <p:spPr bwMode="auto">
              <a:xfrm>
                <a:off x="1135" y="2553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19" name="Oval 581"/>
              <p:cNvSpPr>
                <a:spLocks noChangeArrowheads="1"/>
              </p:cNvSpPr>
              <p:nvPr/>
            </p:nvSpPr>
            <p:spPr bwMode="auto">
              <a:xfrm>
                <a:off x="1110" y="2582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20" name="Freeform 582"/>
              <p:cNvSpPr>
                <a:spLocks/>
              </p:cNvSpPr>
              <p:nvPr/>
            </p:nvSpPr>
            <p:spPr bwMode="auto">
              <a:xfrm>
                <a:off x="1110" y="2582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21" name="Oval 583"/>
              <p:cNvSpPr>
                <a:spLocks noChangeArrowheads="1"/>
              </p:cNvSpPr>
              <p:nvPr/>
            </p:nvSpPr>
            <p:spPr bwMode="auto">
              <a:xfrm>
                <a:off x="1118" y="260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22" name="Freeform 584"/>
              <p:cNvSpPr>
                <a:spLocks/>
              </p:cNvSpPr>
              <p:nvPr/>
            </p:nvSpPr>
            <p:spPr bwMode="auto">
              <a:xfrm>
                <a:off x="1118" y="2603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23" name="Oval 585"/>
              <p:cNvSpPr>
                <a:spLocks noChangeArrowheads="1"/>
              </p:cNvSpPr>
              <p:nvPr/>
            </p:nvSpPr>
            <p:spPr bwMode="auto">
              <a:xfrm>
                <a:off x="1145" y="2590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24" name="Freeform 586"/>
              <p:cNvSpPr>
                <a:spLocks/>
              </p:cNvSpPr>
              <p:nvPr/>
            </p:nvSpPr>
            <p:spPr bwMode="auto">
              <a:xfrm>
                <a:off x="1148" y="2590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25" name="Oval 587"/>
              <p:cNvSpPr>
                <a:spLocks noChangeArrowheads="1"/>
              </p:cNvSpPr>
              <p:nvPr/>
            </p:nvSpPr>
            <p:spPr bwMode="auto">
              <a:xfrm>
                <a:off x="1155" y="2561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26" name="Freeform 588"/>
              <p:cNvSpPr>
                <a:spLocks/>
              </p:cNvSpPr>
              <p:nvPr/>
            </p:nvSpPr>
            <p:spPr bwMode="auto">
              <a:xfrm>
                <a:off x="1158" y="2561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27" name="Oval 589"/>
              <p:cNvSpPr>
                <a:spLocks noChangeArrowheads="1"/>
              </p:cNvSpPr>
              <p:nvPr/>
            </p:nvSpPr>
            <p:spPr bwMode="auto">
              <a:xfrm>
                <a:off x="1138" y="2571"/>
                <a:ext cx="2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28" name="Freeform 590"/>
              <p:cNvSpPr>
                <a:spLocks/>
              </p:cNvSpPr>
              <p:nvPr/>
            </p:nvSpPr>
            <p:spPr bwMode="auto">
              <a:xfrm>
                <a:off x="1138" y="2571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29" name="Oval 591"/>
              <p:cNvSpPr>
                <a:spLocks noChangeArrowheads="1"/>
              </p:cNvSpPr>
              <p:nvPr/>
            </p:nvSpPr>
            <p:spPr bwMode="auto">
              <a:xfrm>
                <a:off x="1130" y="2587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30" name="Freeform 592"/>
              <p:cNvSpPr>
                <a:spLocks/>
              </p:cNvSpPr>
              <p:nvPr/>
            </p:nvSpPr>
            <p:spPr bwMode="auto">
              <a:xfrm>
                <a:off x="1130" y="258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31" name="Oval 593"/>
              <p:cNvSpPr>
                <a:spLocks noChangeArrowheads="1"/>
              </p:cNvSpPr>
              <p:nvPr/>
            </p:nvSpPr>
            <p:spPr bwMode="auto">
              <a:xfrm>
                <a:off x="1140" y="2617"/>
                <a:ext cx="3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32" name="Freeform 594"/>
              <p:cNvSpPr>
                <a:spLocks/>
              </p:cNvSpPr>
              <p:nvPr/>
            </p:nvSpPr>
            <p:spPr bwMode="auto">
              <a:xfrm>
                <a:off x="1140" y="2617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25595 h 2"/>
                  <a:gd name="T4" fmla="*/ 25595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33" name="Oval 595"/>
              <p:cNvSpPr>
                <a:spLocks noChangeArrowheads="1"/>
              </p:cNvSpPr>
              <p:nvPr/>
            </p:nvSpPr>
            <p:spPr bwMode="auto">
              <a:xfrm>
                <a:off x="1190" y="2561"/>
                <a:ext cx="3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34" name="Freeform 596"/>
              <p:cNvSpPr>
                <a:spLocks/>
              </p:cNvSpPr>
              <p:nvPr/>
            </p:nvSpPr>
            <p:spPr bwMode="auto">
              <a:xfrm>
                <a:off x="1190" y="2561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35" name="Oval 597"/>
              <p:cNvSpPr>
                <a:spLocks noChangeArrowheads="1"/>
              </p:cNvSpPr>
              <p:nvPr/>
            </p:nvSpPr>
            <p:spPr bwMode="auto">
              <a:xfrm>
                <a:off x="1205" y="2665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36" name="Freeform 598"/>
              <p:cNvSpPr>
                <a:spLocks/>
              </p:cNvSpPr>
              <p:nvPr/>
            </p:nvSpPr>
            <p:spPr bwMode="auto">
              <a:xfrm>
                <a:off x="1208" y="266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37" name="Oval 599"/>
              <p:cNvSpPr>
                <a:spLocks noChangeArrowheads="1"/>
              </p:cNvSpPr>
              <p:nvPr/>
            </p:nvSpPr>
            <p:spPr bwMode="auto">
              <a:xfrm>
                <a:off x="1170" y="2638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38" name="Freeform 600"/>
              <p:cNvSpPr>
                <a:spLocks/>
              </p:cNvSpPr>
              <p:nvPr/>
            </p:nvSpPr>
            <p:spPr bwMode="auto">
              <a:xfrm>
                <a:off x="1170" y="2638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39" name="Oval 601"/>
              <p:cNvSpPr>
                <a:spLocks noChangeArrowheads="1"/>
              </p:cNvSpPr>
              <p:nvPr/>
            </p:nvSpPr>
            <p:spPr bwMode="auto">
              <a:xfrm>
                <a:off x="1148" y="2670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40" name="Freeform 602"/>
              <p:cNvSpPr>
                <a:spLocks/>
              </p:cNvSpPr>
              <p:nvPr/>
            </p:nvSpPr>
            <p:spPr bwMode="auto">
              <a:xfrm>
                <a:off x="1148" y="2670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41" name="Oval 603"/>
              <p:cNvSpPr>
                <a:spLocks noChangeArrowheads="1"/>
              </p:cNvSpPr>
              <p:nvPr/>
            </p:nvSpPr>
            <p:spPr bwMode="auto">
              <a:xfrm>
                <a:off x="1153" y="2691"/>
                <a:ext cx="7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42" name="Freeform 604"/>
              <p:cNvSpPr>
                <a:spLocks/>
              </p:cNvSpPr>
              <p:nvPr/>
            </p:nvSpPr>
            <p:spPr bwMode="auto">
              <a:xfrm>
                <a:off x="1155" y="2691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142813 h 3"/>
                  <a:gd name="T8" fmla="*/ 89144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43" name="Oval 605"/>
              <p:cNvSpPr>
                <a:spLocks noChangeArrowheads="1"/>
              </p:cNvSpPr>
              <p:nvPr/>
            </p:nvSpPr>
            <p:spPr bwMode="auto">
              <a:xfrm>
                <a:off x="1183" y="2675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344" name="Freeform 606"/>
              <p:cNvSpPr>
                <a:spLocks/>
              </p:cNvSpPr>
              <p:nvPr/>
            </p:nvSpPr>
            <p:spPr bwMode="auto">
              <a:xfrm>
                <a:off x="1185" y="2678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0" name="Group 607"/>
            <p:cNvGrpSpPr>
              <a:grpSpLocks/>
            </p:cNvGrpSpPr>
            <p:nvPr/>
          </p:nvGrpSpPr>
          <p:grpSpPr bwMode="auto">
            <a:xfrm>
              <a:off x="1148" y="2513"/>
              <a:ext cx="355" cy="301"/>
              <a:chOff x="1148" y="2513"/>
              <a:chExt cx="355" cy="301"/>
            </a:xfrm>
          </p:grpSpPr>
          <p:sp>
            <p:nvSpPr>
              <p:cNvPr id="35945" name="Oval 608"/>
              <p:cNvSpPr>
                <a:spLocks noChangeArrowheads="1"/>
              </p:cNvSpPr>
              <p:nvPr/>
            </p:nvSpPr>
            <p:spPr bwMode="auto">
              <a:xfrm>
                <a:off x="1193" y="2646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46" name="Freeform 609"/>
              <p:cNvSpPr>
                <a:spLocks/>
              </p:cNvSpPr>
              <p:nvPr/>
            </p:nvSpPr>
            <p:spPr bwMode="auto">
              <a:xfrm>
                <a:off x="1193" y="2649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7" name="Oval 610"/>
              <p:cNvSpPr>
                <a:spLocks noChangeArrowheads="1"/>
              </p:cNvSpPr>
              <p:nvPr/>
            </p:nvSpPr>
            <p:spPr bwMode="auto">
              <a:xfrm>
                <a:off x="1335" y="2635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48" name="Freeform 611"/>
              <p:cNvSpPr>
                <a:spLocks/>
              </p:cNvSpPr>
              <p:nvPr/>
            </p:nvSpPr>
            <p:spPr bwMode="auto">
              <a:xfrm>
                <a:off x="1338" y="263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9" name="Oval 612"/>
              <p:cNvSpPr>
                <a:spLocks noChangeArrowheads="1"/>
              </p:cNvSpPr>
              <p:nvPr/>
            </p:nvSpPr>
            <p:spPr bwMode="auto">
              <a:xfrm>
                <a:off x="1313" y="2649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50" name="Freeform 613"/>
              <p:cNvSpPr>
                <a:spLocks/>
              </p:cNvSpPr>
              <p:nvPr/>
            </p:nvSpPr>
            <p:spPr bwMode="auto">
              <a:xfrm>
                <a:off x="1315" y="2649"/>
                <a:ext cx="8" cy="10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53555 w 3"/>
                  <a:gd name="T9" fmla="*/ 94458 h 4"/>
                  <a:gd name="T10" fmla="*/ 142813 w 3"/>
                  <a:gd name="T11" fmla="*/ 45625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1" name="Oval 614"/>
              <p:cNvSpPr>
                <a:spLocks noChangeArrowheads="1"/>
              </p:cNvSpPr>
              <p:nvPr/>
            </p:nvSpPr>
            <p:spPr bwMode="auto">
              <a:xfrm>
                <a:off x="1323" y="2619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52" name="Freeform 615"/>
              <p:cNvSpPr>
                <a:spLocks/>
              </p:cNvSpPr>
              <p:nvPr/>
            </p:nvSpPr>
            <p:spPr bwMode="auto">
              <a:xfrm>
                <a:off x="1323" y="2619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3" name="Oval 616"/>
              <p:cNvSpPr>
                <a:spLocks noChangeArrowheads="1"/>
              </p:cNvSpPr>
              <p:nvPr/>
            </p:nvSpPr>
            <p:spPr bwMode="auto">
              <a:xfrm>
                <a:off x="1175" y="2659"/>
                <a:ext cx="3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54" name="Freeform 617"/>
              <p:cNvSpPr>
                <a:spLocks/>
              </p:cNvSpPr>
              <p:nvPr/>
            </p:nvSpPr>
            <p:spPr bwMode="auto">
              <a:xfrm>
                <a:off x="1175" y="265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5" name="Oval 618"/>
              <p:cNvSpPr>
                <a:spLocks noChangeArrowheads="1"/>
              </p:cNvSpPr>
              <p:nvPr/>
            </p:nvSpPr>
            <p:spPr bwMode="auto">
              <a:xfrm>
                <a:off x="1165" y="2675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56" name="Freeform 619"/>
              <p:cNvSpPr>
                <a:spLocks/>
              </p:cNvSpPr>
              <p:nvPr/>
            </p:nvSpPr>
            <p:spPr bwMode="auto">
              <a:xfrm>
                <a:off x="1168" y="2675"/>
                <a:ext cx="2" cy="6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0 h 2"/>
                  <a:gd name="T4" fmla="*/ 0 w 1"/>
                  <a:gd name="T5" fmla="*/ 177147 h 2"/>
                  <a:gd name="T6" fmla="*/ 0 w 1"/>
                  <a:gd name="T7" fmla="*/ 177147 h 2"/>
                  <a:gd name="T8" fmla="*/ 0 w 1"/>
                  <a:gd name="T9" fmla="*/ 354294 h 2"/>
                  <a:gd name="T10" fmla="*/ 2048 w 1"/>
                  <a:gd name="T11" fmla="*/ 177147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7" name="Oval 620"/>
              <p:cNvSpPr>
                <a:spLocks noChangeArrowheads="1"/>
              </p:cNvSpPr>
              <p:nvPr/>
            </p:nvSpPr>
            <p:spPr bwMode="auto">
              <a:xfrm>
                <a:off x="1178" y="2705"/>
                <a:ext cx="2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58" name="Freeform 621"/>
              <p:cNvSpPr>
                <a:spLocks/>
              </p:cNvSpPr>
              <p:nvPr/>
            </p:nvSpPr>
            <p:spPr bwMode="auto">
              <a:xfrm>
                <a:off x="1178" y="2705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9" name="Oval 622"/>
              <p:cNvSpPr>
                <a:spLocks noChangeArrowheads="1"/>
              </p:cNvSpPr>
              <p:nvPr/>
            </p:nvSpPr>
            <p:spPr bwMode="auto">
              <a:xfrm>
                <a:off x="1245" y="2593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60" name="Freeform 623"/>
              <p:cNvSpPr>
                <a:spLocks/>
              </p:cNvSpPr>
              <p:nvPr/>
            </p:nvSpPr>
            <p:spPr bwMode="auto">
              <a:xfrm>
                <a:off x="1248" y="2593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1" name="Oval 624"/>
              <p:cNvSpPr>
                <a:spLocks noChangeArrowheads="1"/>
              </p:cNvSpPr>
              <p:nvPr/>
            </p:nvSpPr>
            <p:spPr bwMode="auto">
              <a:xfrm>
                <a:off x="1210" y="2566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62" name="Freeform 625"/>
              <p:cNvSpPr>
                <a:spLocks/>
              </p:cNvSpPr>
              <p:nvPr/>
            </p:nvSpPr>
            <p:spPr bwMode="auto">
              <a:xfrm>
                <a:off x="1213" y="2566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3" name="Oval 626"/>
              <p:cNvSpPr>
                <a:spLocks noChangeArrowheads="1"/>
              </p:cNvSpPr>
              <p:nvPr/>
            </p:nvSpPr>
            <p:spPr bwMode="auto">
              <a:xfrm>
                <a:off x="1188" y="2598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64" name="Freeform 627"/>
              <p:cNvSpPr>
                <a:spLocks/>
              </p:cNvSpPr>
              <p:nvPr/>
            </p:nvSpPr>
            <p:spPr bwMode="auto">
              <a:xfrm>
                <a:off x="1188" y="2598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5" name="Oval 628"/>
              <p:cNvSpPr>
                <a:spLocks noChangeArrowheads="1"/>
              </p:cNvSpPr>
              <p:nvPr/>
            </p:nvSpPr>
            <p:spPr bwMode="auto">
              <a:xfrm>
                <a:off x="1193" y="2619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66" name="Freeform 629"/>
              <p:cNvSpPr>
                <a:spLocks/>
              </p:cNvSpPr>
              <p:nvPr/>
            </p:nvSpPr>
            <p:spPr bwMode="auto">
              <a:xfrm>
                <a:off x="1195" y="2619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7" name="Oval 630"/>
              <p:cNvSpPr>
                <a:spLocks noChangeArrowheads="1"/>
              </p:cNvSpPr>
              <p:nvPr/>
            </p:nvSpPr>
            <p:spPr bwMode="auto">
              <a:xfrm>
                <a:off x="1223" y="2606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68" name="Freeform 631"/>
              <p:cNvSpPr>
                <a:spLocks/>
              </p:cNvSpPr>
              <p:nvPr/>
            </p:nvSpPr>
            <p:spPr bwMode="auto">
              <a:xfrm>
                <a:off x="1225" y="2606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53555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9" name="Oval 632"/>
              <p:cNvSpPr>
                <a:spLocks noChangeArrowheads="1"/>
              </p:cNvSpPr>
              <p:nvPr/>
            </p:nvSpPr>
            <p:spPr bwMode="auto">
              <a:xfrm>
                <a:off x="1233" y="2577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70" name="Freeform 633"/>
              <p:cNvSpPr>
                <a:spLocks/>
              </p:cNvSpPr>
              <p:nvPr/>
            </p:nvSpPr>
            <p:spPr bwMode="auto">
              <a:xfrm>
                <a:off x="1233" y="2577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1" name="Oval 634"/>
              <p:cNvSpPr>
                <a:spLocks noChangeArrowheads="1"/>
              </p:cNvSpPr>
              <p:nvPr/>
            </p:nvSpPr>
            <p:spPr bwMode="auto">
              <a:xfrm>
                <a:off x="1165" y="2601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72" name="Freeform 635"/>
              <p:cNvSpPr>
                <a:spLocks/>
              </p:cNvSpPr>
              <p:nvPr/>
            </p:nvSpPr>
            <p:spPr bwMode="auto">
              <a:xfrm>
                <a:off x="1165" y="2603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3" name="Oval 636"/>
              <p:cNvSpPr>
                <a:spLocks noChangeArrowheads="1"/>
              </p:cNvSpPr>
              <p:nvPr/>
            </p:nvSpPr>
            <p:spPr bwMode="auto">
              <a:xfrm>
                <a:off x="1148" y="2638"/>
                <a:ext cx="7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74" name="Freeform 637"/>
              <p:cNvSpPr>
                <a:spLocks/>
              </p:cNvSpPr>
              <p:nvPr/>
            </p:nvSpPr>
            <p:spPr bwMode="auto">
              <a:xfrm>
                <a:off x="1150" y="2638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142813 h 3"/>
                  <a:gd name="T8" fmla="*/ 45625 w 4"/>
                  <a:gd name="T9" fmla="*/ 142813 h 3"/>
                  <a:gd name="T10" fmla="*/ 94458 w 4"/>
                  <a:gd name="T11" fmla="*/ 89144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5" name="Oval 638"/>
              <p:cNvSpPr>
                <a:spLocks noChangeArrowheads="1"/>
              </p:cNvSpPr>
              <p:nvPr/>
            </p:nvSpPr>
            <p:spPr bwMode="auto">
              <a:xfrm>
                <a:off x="1215" y="2587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76" name="Freeform 639"/>
              <p:cNvSpPr>
                <a:spLocks/>
              </p:cNvSpPr>
              <p:nvPr/>
            </p:nvSpPr>
            <p:spPr bwMode="auto">
              <a:xfrm>
                <a:off x="1215" y="258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7" name="Oval 640"/>
              <p:cNvSpPr>
                <a:spLocks noChangeArrowheads="1"/>
              </p:cNvSpPr>
              <p:nvPr/>
            </p:nvSpPr>
            <p:spPr bwMode="auto">
              <a:xfrm>
                <a:off x="1205" y="2603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78" name="Freeform 641"/>
              <p:cNvSpPr>
                <a:spLocks/>
              </p:cNvSpPr>
              <p:nvPr/>
            </p:nvSpPr>
            <p:spPr bwMode="auto">
              <a:xfrm>
                <a:off x="1208" y="260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9" name="Oval 642"/>
              <p:cNvSpPr>
                <a:spLocks noChangeArrowheads="1"/>
              </p:cNvSpPr>
              <p:nvPr/>
            </p:nvSpPr>
            <p:spPr bwMode="auto">
              <a:xfrm>
                <a:off x="1218" y="2633"/>
                <a:ext cx="2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80" name="Freeform 643"/>
              <p:cNvSpPr>
                <a:spLocks/>
              </p:cNvSpPr>
              <p:nvPr/>
            </p:nvSpPr>
            <p:spPr bwMode="auto">
              <a:xfrm>
                <a:off x="1218" y="2633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25595 h 2"/>
                  <a:gd name="T4" fmla="*/ 25595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1" name="Oval 644"/>
              <p:cNvSpPr>
                <a:spLocks noChangeArrowheads="1"/>
              </p:cNvSpPr>
              <p:nvPr/>
            </p:nvSpPr>
            <p:spPr bwMode="auto">
              <a:xfrm>
                <a:off x="1303" y="2611"/>
                <a:ext cx="7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82" name="Freeform 645"/>
              <p:cNvSpPr>
                <a:spLocks/>
              </p:cNvSpPr>
              <p:nvPr/>
            </p:nvSpPr>
            <p:spPr bwMode="auto">
              <a:xfrm>
                <a:off x="1305" y="2611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3" name="Oval 646"/>
              <p:cNvSpPr>
                <a:spLocks noChangeArrowheads="1"/>
              </p:cNvSpPr>
              <p:nvPr/>
            </p:nvSpPr>
            <p:spPr bwMode="auto">
              <a:xfrm>
                <a:off x="1268" y="2585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84" name="Freeform 647"/>
              <p:cNvSpPr>
                <a:spLocks/>
              </p:cNvSpPr>
              <p:nvPr/>
            </p:nvSpPr>
            <p:spPr bwMode="auto">
              <a:xfrm>
                <a:off x="1270" y="2585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5" name="Oval 648"/>
              <p:cNvSpPr>
                <a:spLocks noChangeArrowheads="1"/>
              </p:cNvSpPr>
              <p:nvPr/>
            </p:nvSpPr>
            <p:spPr bwMode="auto">
              <a:xfrm>
                <a:off x="1260" y="2561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86" name="Freeform 649"/>
              <p:cNvSpPr>
                <a:spLocks/>
              </p:cNvSpPr>
              <p:nvPr/>
            </p:nvSpPr>
            <p:spPr bwMode="auto">
              <a:xfrm>
                <a:off x="1263" y="2561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7" name="Oval 650"/>
              <p:cNvSpPr>
                <a:spLocks noChangeArrowheads="1"/>
              </p:cNvSpPr>
              <p:nvPr/>
            </p:nvSpPr>
            <p:spPr bwMode="auto">
              <a:xfrm>
                <a:off x="1283" y="2521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88" name="Freeform 651"/>
              <p:cNvSpPr>
                <a:spLocks/>
              </p:cNvSpPr>
              <p:nvPr/>
            </p:nvSpPr>
            <p:spPr bwMode="auto">
              <a:xfrm>
                <a:off x="1285" y="2521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9" name="Oval 652"/>
              <p:cNvSpPr>
                <a:spLocks noChangeArrowheads="1"/>
              </p:cNvSpPr>
              <p:nvPr/>
            </p:nvSpPr>
            <p:spPr bwMode="auto">
              <a:xfrm>
                <a:off x="1245" y="261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90" name="Freeform 653"/>
              <p:cNvSpPr>
                <a:spLocks/>
              </p:cNvSpPr>
              <p:nvPr/>
            </p:nvSpPr>
            <p:spPr bwMode="auto">
              <a:xfrm>
                <a:off x="1245" y="2617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89144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1" name="Oval 654"/>
              <p:cNvSpPr>
                <a:spLocks noChangeArrowheads="1"/>
              </p:cNvSpPr>
              <p:nvPr/>
            </p:nvSpPr>
            <p:spPr bwMode="auto">
              <a:xfrm>
                <a:off x="1250" y="2638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92" name="Freeform 655"/>
              <p:cNvSpPr>
                <a:spLocks/>
              </p:cNvSpPr>
              <p:nvPr/>
            </p:nvSpPr>
            <p:spPr bwMode="auto">
              <a:xfrm>
                <a:off x="1253" y="2638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3" name="Oval 656"/>
              <p:cNvSpPr>
                <a:spLocks noChangeArrowheads="1"/>
              </p:cNvSpPr>
              <p:nvPr/>
            </p:nvSpPr>
            <p:spPr bwMode="auto">
              <a:xfrm>
                <a:off x="1280" y="2622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94" name="Freeform 657"/>
              <p:cNvSpPr>
                <a:spLocks/>
              </p:cNvSpPr>
              <p:nvPr/>
            </p:nvSpPr>
            <p:spPr bwMode="auto">
              <a:xfrm>
                <a:off x="1283" y="2625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5" name="Oval 658"/>
              <p:cNvSpPr>
                <a:spLocks noChangeArrowheads="1"/>
              </p:cNvSpPr>
              <p:nvPr/>
            </p:nvSpPr>
            <p:spPr bwMode="auto">
              <a:xfrm>
                <a:off x="1290" y="259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96" name="Freeform 659"/>
              <p:cNvSpPr>
                <a:spLocks/>
              </p:cNvSpPr>
              <p:nvPr/>
            </p:nvSpPr>
            <p:spPr bwMode="auto">
              <a:xfrm>
                <a:off x="1290" y="2595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7" name="Oval 660"/>
              <p:cNvSpPr>
                <a:spLocks noChangeArrowheads="1"/>
              </p:cNvSpPr>
              <p:nvPr/>
            </p:nvSpPr>
            <p:spPr bwMode="auto">
              <a:xfrm>
                <a:off x="1273" y="2606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5998" name="Freeform 661"/>
              <p:cNvSpPr>
                <a:spLocks/>
              </p:cNvSpPr>
              <p:nvPr/>
            </p:nvSpPr>
            <p:spPr bwMode="auto">
              <a:xfrm>
                <a:off x="1273" y="260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9" name="Oval 662"/>
              <p:cNvSpPr>
                <a:spLocks noChangeArrowheads="1"/>
              </p:cNvSpPr>
              <p:nvPr/>
            </p:nvSpPr>
            <p:spPr bwMode="auto">
              <a:xfrm>
                <a:off x="1263" y="2622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00" name="Freeform 663"/>
              <p:cNvSpPr>
                <a:spLocks/>
              </p:cNvSpPr>
              <p:nvPr/>
            </p:nvSpPr>
            <p:spPr bwMode="auto">
              <a:xfrm>
                <a:off x="1265" y="2622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1" name="Oval 664"/>
              <p:cNvSpPr>
                <a:spLocks noChangeArrowheads="1"/>
              </p:cNvSpPr>
              <p:nvPr/>
            </p:nvSpPr>
            <p:spPr bwMode="auto">
              <a:xfrm>
                <a:off x="1275" y="2651"/>
                <a:ext cx="3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02" name="Freeform 665"/>
              <p:cNvSpPr>
                <a:spLocks/>
              </p:cNvSpPr>
              <p:nvPr/>
            </p:nvSpPr>
            <p:spPr bwMode="auto">
              <a:xfrm>
                <a:off x="1275" y="2651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3" name="Oval 666"/>
              <p:cNvSpPr>
                <a:spLocks noChangeArrowheads="1"/>
              </p:cNvSpPr>
              <p:nvPr/>
            </p:nvSpPr>
            <p:spPr bwMode="auto">
              <a:xfrm>
                <a:off x="1295" y="2689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04" name="Freeform 667"/>
              <p:cNvSpPr>
                <a:spLocks/>
              </p:cNvSpPr>
              <p:nvPr/>
            </p:nvSpPr>
            <p:spPr bwMode="auto">
              <a:xfrm>
                <a:off x="1298" y="2689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5" name="Oval 668"/>
              <p:cNvSpPr>
                <a:spLocks noChangeArrowheads="1"/>
              </p:cNvSpPr>
              <p:nvPr/>
            </p:nvSpPr>
            <p:spPr bwMode="auto">
              <a:xfrm>
                <a:off x="1280" y="2673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06" name="Freeform 669"/>
              <p:cNvSpPr>
                <a:spLocks/>
              </p:cNvSpPr>
              <p:nvPr/>
            </p:nvSpPr>
            <p:spPr bwMode="auto">
              <a:xfrm>
                <a:off x="1283" y="2673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7" name="Oval 670"/>
              <p:cNvSpPr>
                <a:spLocks noChangeArrowheads="1"/>
              </p:cNvSpPr>
              <p:nvPr/>
            </p:nvSpPr>
            <p:spPr bwMode="auto">
              <a:xfrm>
                <a:off x="1353" y="2707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08" name="Freeform 671"/>
              <p:cNvSpPr>
                <a:spLocks/>
              </p:cNvSpPr>
              <p:nvPr/>
            </p:nvSpPr>
            <p:spPr bwMode="auto">
              <a:xfrm>
                <a:off x="1355" y="2707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9" name="Oval 672"/>
              <p:cNvSpPr>
                <a:spLocks noChangeArrowheads="1"/>
              </p:cNvSpPr>
              <p:nvPr/>
            </p:nvSpPr>
            <p:spPr bwMode="auto">
              <a:xfrm>
                <a:off x="1315" y="2681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10" name="Freeform 673"/>
              <p:cNvSpPr>
                <a:spLocks/>
              </p:cNvSpPr>
              <p:nvPr/>
            </p:nvSpPr>
            <p:spPr bwMode="auto">
              <a:xfrm>
                <a:off x="1318" y="2681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1" name="Oval 674"/>
              <p:cNvSpPr>
                <a:spLocks noChangeArrowheads="1"/>
              </p:cNvSpPr>
              <p:nvPr/>
            </p:nvSpPr>
            <p:spPr bwMode="auto">
              <a:xfrm>
                <a:off x="1293" y="2713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12" name="Freeform 675"/>
              <p:cNvSpPr>
                <a:spLocks/>
              </p:cNvSpPr>
              <p:nvPr/>
            </p:nvSpPr>
            <p:spPr bwMode="auto">
              <a:xfrm>
                <a:off x="1295" y="2713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53555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3" name="Oval 676"/>
              <p:cNvSpPr>
                <a:spLocks noChangeArrowheads="1"/>
              </p:cNvSpPr>
              <p:nvPr/>
            </p:nvSpPr>
            <p:spPr bwMode="auto">
              <a:xfrm>
                <a:off x="1300" y="2734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14" name="Freeform 677"/>
              <p:cNvSpPr>
                <a:spLocks/>
              </p:cNvSpPr>
              <p:nvPr/>
            </p:nvSpPr>
            <p:spPr bwMode="auto">
              <a:xfrm>
                <a:off x="1303" y="2734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5" name="Oval 678"/>
              <p:cNvSpPr>
                <a:spLocks noChangeArrowheads="1"/>
              </p:cNvSpPr>
              <p:nvPr/>
            </p:nvSpPr>
            <p:spPr bwMode="auto">
              <a:xfrm>
                <a:off x="1328" y="2718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16" name="Freeform 679"/>
              <p:cNvSpPr>
                <a:spLocks/>
              </p:cNvSpPr>
              <p:nvPr/>
            </p:nvSpPr>
            <p:spPr bwMode="auto">
              <a:xfrm>
                <a:off x="1330" y="2721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7" name="Oval 680"/>
              <p:cNvSpPr>
                <a:spLocks noChangeArrowheads="1"/>
              </p:cNvSpPr>
              <p:nvPr/>
            </p:nvSpPr>
            <p:spPr bwMode="auto">
              <a:xfrm>
                <a:off x="1338" y="2689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18" name="Freeform 681"/>
              <p:cNvSpPr>
                <a:spLocks/>
              </p:cNvSpPr>
              <p:nvPr/>
            </p:nvSpPr>
            <p:spPr bwMode="auto">
              <a:xfrm>
                <a:off x="1340" y="2691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9" name="Oval 682"/>
              <p:cNvSpPr>
                <a:spLocks noChangeArrowheads="1"/>
              </p:cNvSpPr>
              <p:nvPr/>
            </p:nvSpPr>
            <p:spPr bwMode="auto">
              <a:xfrm>
                <a:off x="1348" y="2662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20" name="Freeform 683"/>
              <p:cNvSpPr>
                <a:spLocks/>
              </p:cNvSpPr>
              <p:nvPr/>
            </p:nvSpPr>
            <p:spPr bwMode="auto">
              <a:xfrm>
                <a:off x="1348" y="2662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1" name="Oval 684"/>
              <p:cNvSpPr>
                <a:spLocks noChangeArrowheads="1"/>
              </p:cNvSpPr>
              <p:nvPr/>
            </p:nvSpPr>
            <p:spPr bwMode="auto">
              <a:xfrm>
                <a:off x="1375" y="2539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22" name="Freeform 685"/>
              <p:cNvSpPr>
                <a:spLocks/>
              </p:cNvSpPr>
              <p:nvPr/>
            </p:nvSpPr>
            <p:spPr bwMode="auto">
              <a:xfrm>
                <a:off x="1375" y="2539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3" name="Oval 686"/>
              <p:cNvSpPr>
                <a:spLocks noChangeArrowheads="1"/>
              </p:cNvSpPr>
              <p:nvPr/>
            </p:nvSpPr>
            <p:spPr bwMode="auto">
              <a:xfrm>
                <a:off x="1320" y="2702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24" name="Freeform 687"/>
              <p:cNvSpPr>
                <a:spLocks/>
              </p:cNvSpPr>
              <p:nvPr/>
            </p:nvSpPr>
            <p:spPr bwMode="auto">
              <a:xfrm>
                <a:off x="1323" y="2702"/>
                <a:ext cx="2" cy="5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0 h 2"/>
                  <a:gd name="T4" fmla="*/ 0 w 1"/>
                  <a:gd name="T5" fmla="*/ 25595 h 2"/>
                  <a:gd name="T6" fmla="*/ 0 w 1"/>
                  <a:gd name="T7" fmla="*/ 25595 h 2"/>
                  <a:gd name="T8" fmla="*/ 0 w 1"/>
                  <a:gd name="T9" fmla="*/ 45625 h 2"/>
                  <a:gd name="T10" fmla="*/ 2048 w 1"/>
                  <a:gd name="T11" fmla="*/ 25595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5" name="Oval 688"/>
              <p:cNvSpPr>
                <a:spLocks noChangeArrowheads="1"/>
              </p:cNvSpPr>
              <p:nvPr/>
            </p:nvSpPr>
            <p:spPr bwMode="auto">
              <a:xfrm>
                <a:off x="1313" y="2718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26" name="Freeform 689"/>
              <p:cNvSpPr>
                <a:spLocks/>
              </p:cNvSpPr>
              <p:nvPr/>
            </p:nvSpPr>
            <p:spPr bwMode="auto">
              <a:xfrm>
                <a:off x="1313" y="271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7" name="Oval 690"/>
              <p:cNvSpPr>
                <a:spLocks noChangeArrowheads="1"/>
              </p:cNvSpPr>
              <p:nvPr/>
            </p:nvSpPr>
            <p:spPr bwMode="auto">
              <a:xfrm>
                <a:off x="1323" y="2747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28" name="Freeform 691"/>
              <p:cNvSpPr>
                <a:spLocks/>
              </p:cNvSpPr>
              <p:nvPr/>
            </p:nvSpPr>
            <p:spPr bwMode="auto">
              <a:xfrm>
                <a:off x="1325" y="274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9" name="Oval 692"/>
              <p:cNvSpPr>
                <a:spLocks noChangeArrowheads="1"/>
              </p:cNvSpPr>
              <p:nvPr/>
            </p:nvSpPr>
            <p:spPr bwMode="auto">
              <a:xfrm>
                <a:off x="1240" y="2702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30" name="Freeform 693"/>
              <p:cNvSpPr>
                <a:spLocks/>
              </p:cNvSpPr>
              <p:nvPr/>
            </p:nvSpPr>
            <p:spPr bwMode="auto">
              <a:xfrm>
                <a:off x="1243" y="2705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1" name="Oval 694"/>
              <p:cNvSpPr>
                <a:spLocks noChangeArrowheads="1"/>
              </p:cNvSpPr>
              <p:nvPr/>
            </p:nvSpPr>
            <p:spPr bwMode="auto">
              <a:xfrm>
                <a:off x="1248" y="272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32" name="Freeform 695"/>
              <p:cNvSpPr>
                <a:spLocks/>
              </p:cNvSpPr>
              <p:nvPr/>
            </p:nvSpPr>
            <p:spPr bwMode="auto">
              <a:xfrm>
                <a:off x="1248" y="2726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3" name="Oval 696"/>
              <p:cNvSpPr>
                <a:spLocks noChangeArrowheads="1"/>
              </p:cNvSpPr>
              <p:nvPr/>
            </p:nvSpPr>
            <p:spPr bwMode="auto">
              <a:xfrm>
                <a:off x="1305" y="2763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34" name="Freeform 697"/>
              <p:cNvSpPr>
                <a:spLocks/>
              </p:cNvSpPr>
              <p:nvPr/>
            </p:nvSpPr>
            <p:spPr bwMode="auto">
              <a:xfrm>
                <a:off x="1308" y="2763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10519 w 3"/>
                  <a:gd name="T5" fmla="*/ 196284 h 4"/>
                  <a:gd name="T6" fmla="*/ 0 w 3"/>
                  <a:gd name="T7" fmla="*/ 196284 h 4"/>
                  <a:gd name="T8" fmla="*/ 24544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5" name="Oval 698"/>
              <p:cNvSpPr>
                <a:spLocks noChangeArrowheads="1"/>
              </p:cNvSpPr>
              <p:nvPr/>
            </p:nvSpPr>
            <p:spPr bwMode="auto">
              <a:xfrm>
                <a:off x="1483" y="2713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36" name="Freeform 699"/>
              <p:cNvSpPr>
                <a:spLocks/>
              </p:cNvSpPr>
              <p:nvPr/>
            </p:nvSpPr>
            <p:spPr bwMode="auto">
              <a:xfrm>
                <a:off x="1483" y="2713"/>
                <a:ext cx="10" cy="10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25595 h 4"/>
                  <a:gd name="T4" fmla="*/ 25595 w 4"/>
                  <a:gd name="T5" fmla="*/ 63988 h 4"/>
                  <a:gd name="T6" fmla="*/ 0 w 4"/>
                  <a:gd name="T7" fmla="*/ 63988 h 4"/>
                  <a:gd name="T8" fmla="*/ 45625 w 4"/>
                  <a:gd name="T9" fmla="*/ 94458 h 4"/>
                  <a:gd name="T10" fmla="*/ 94458 w 4"/>
                  <a:gd name="T11" fmla="*/ 45625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7" name="Oval 700"/>
              <p:cNvSpPr>
                <a:spLocks noChangeArrowheads="1"/>
              </p:cNvSpPr>
              <p:nvPr/>
            </p:nvSpPr>
            <p:spPr bwMode="auto">
              <a:xfrm>
                <a:off x="1428" y="2803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38" name="Freeform 701"/>
              <p:cNvSpPr>
                <a:spLocks/>
              </p:cNvSpPr>
              <p:nvPr/>
            </p:nvSpPr>
            <p:spPr bwMode="auto">
              <a:xfrm>
                <a:off x="1428" y="2803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9" name="Oval 702"/>
              <p:cNvSpPr>
                <a:spLocks noChangeArrowheads="1"/>
              </p:cNvSpPr>
              <p:nvPr/>
            </p:nvSpPr>
            <p:spPr bwMode="auto">
              <a:xfrm>
                <a:off x="1230" y="2646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40" name="Freeform 703"/>
              <p:cNvSpPr>
                <a:spLocks/>
              </p:cNvSpPr>
              <p:nvPr/>
            </p:nvSpPr>
            <p:spPr bwMode="auto">
              <a:xfrm>
                <a:off x="1230" y="2646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1" name="Oval 704"/>
              <p:cNvSpPr>
                <a:spLocks noChangeArrowheads="1"/>
              </p:cNvSpPr>
              <p:nvPr/>
            </p:nvSpPr>
            <p:spPr bwMode="auto">
              <a:xfrm>
                <a:off x="1215" y="2694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42" name="Freeform 705"/>
              <p:cNvSpPr>
                <a:spLocks/>
              </p:cNvSpPr>
              <p:nvPr/>
            </p:nvSpPr>
            <p:spPr bwMode="auto">
              <a:xfrm>
                <a:off x="1218" y="2694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3" name="Oval 706"/>
              <p:cNvSpPr>
                <a:spLocks noChangeArrowheads="1"/>
              </p:cNvSpPr>
              <p:nvPr/>
            </p:nvSpPr>
            <p:spPr bwMode="auto">
              <a:xfrm>
                <a:off x="1215" y="2721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44" name="Freeform 707"/>
              <p:cNvSpPr>
                <a:spLocks/>
              </p:cNvSpPr>
              <p:nvPr/>
            </p:nvSpPr>
            <p:spPr bwMode="auto">
              <a:xfrm>
                <a:off x="1218" y="2721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10519 w 3"/>
                  <a:gd name="T5" fmla="*/ 63988 h 4"/>
                  <a:gd name="T6" fmla="*/ 0 w 3"/>
                  <a:gd name="T7" fmla="*/ 63988 h 4"/>
                  <a:gd name="T8" fmla="*/ 24544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5" name="Oval 708"/>
              <p:cNvSpPr>
                <a:spLocks noChangeArrowheads="1"/>
              </p:cNvSpPr>
              <p:nvPr/>
            </p:nvSpPr>
            <p:spPr bwMode="auto">
              <a:xfrm>
                <a:off x="1343" y="2771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46" name="Freeform 709"/>
              <p:cNvSpPr>
                <a:spLocks/>
              </p:cNvSpPr>
              <p:nvPr/>
            </p:nvSpPr>
            <p:spPr bwMode="auto">
              <a:xfrm>
                <a:off x="1345" y="2771"/>
                <a:ext cx="8" cy="11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71437 h 4"/>
                  <a:gd name="T4" fmla="*/ 53555 w 3"/>
                  <a:gd name="T5" fmla="*/ 196284 h 4"/>
                  <a:gd name="T6" fmla="*/ 0 w 3"/>
                  <a:gd name="T7" fmla="*/ 196284 h 4"/>
                  <a:gd name="T8" fmla="*/ 89144 w 3"/>
                  <a:gd name="T9" fmla="*/ 267721 h 4"/>
                  <a:gd name="T10" fmla="*/ 142813 w 3"/>
                  <a:gd name="T11" fmla="*/ 144059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7" name="Oval 710"/>
              <p:cNvSpPr>
                <a:spLocks noChangeArrowheads="1"/>
              </p:cNvSpPr>
              <p:nvPr/>
            </p:nvSpPr>
            <p:spPr bwMode="auto">
              <a:xfrm>
                <a:off x="1493" y="2646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48" name="Freeform 711"/>
              <p:cNvSpPr>
                <a:spLocks/>
              </p:cNvSpPr>
              <p:nvPr/>
            </p:nvSpPr>
            <p:spPr bwMode="auto">
              <a:xfrm>
                <a:off x="1493" y="2646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9" name="Oval 712"/>
              <p:cNvSpPr>
                <a:spLocks noChangeArrowheads="1"/>
              </p:cNvSpPr>
              <p:nvPr/>
            </p:nvSpPr>
            <p:spPr bwMode="auto">
              <a:xfrm>
                <a:off x="1275" y="2710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50" name="Freeform 713"/>
              <p:cNvSpPr>
                <a:spLocks/>
              </p:cNvSpPr>
              <p:nvPr/>
            </p:nvSpPr>
            <p:spPr bwMode="auto">
              <a:xfrm>
                <a:off x="1278" y="2710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51" name="Oval 714"/>
              <p:cNvSpPr>
                <a:spLocks noChangeArrowheads="1"/>
              </p:cNvSpPr>
              <p:nvPr/>
            </p:nvSpPr>
            <p:spPr bwMode="auto">
              <a:xfrm>
                <a:off x="1268" y="2691"/>
                <a:ext cx="2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52" name="Freeform 715"/>
              <p:cNvSpPr>
                <a:spLocks/>
              </p:cNvSpPr>
              <p:nvPr/>
            </p:nvSpPr>
            <p:spPr bwMode="auto">
              <a:xfrm>
                <a:off x="1268" y="2694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45625 w 2"/>
                  <a:gd name="T3" fmla="*/ 0 h 1"/>
                  <a:gd name="T4" fmla="*/ 25595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53" name="Oval 716"/>
              <p:cNvSpPr>
                <a:spLocks noChangeArrowheads="1"/>
              </p:cNvSpPr>
              <p:nvPr/>
            </p:nvSpPr>
            <p:spPr bwMode="auto">
              <a:xfrm>
                <a:off x="1260" y="2707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54" name="Freeform 717"/>
              <p:cNvSpPr>
                <a:spLocks/>
              </p:cNvSpPr>
              <p:nvPr/>
            </p:nvSpPr>
            <p:spPr bwMode="auto">
              <a:xfrm>
                <a:off x="1260" y="2710"/>
                <a:ext cx="5" cy="3"/>
              </a:xfrm>
              <a:custGeom>
                <a:avLst/>
                <a:gdLst>
                  <a:gd name="T0" fmla="*/ 25595 w 2"/>
                  <a:gd name="T1" fmla="*/ 0 h 1"/>
                  <a:gd name="T2" fmla="*/ 25595 w 2"/>
                  <a:gd name="T3" fmla="*/ 0 h 1"/>
                  <a:gd name="T4" fmla="*/ 0 w 2"/>
                  <a:gd name="T5" fmla="*/ 177147 h 1"/>
                  <a:gd name="T6" fmla="*/ 0 w 2"/>
                  <a:gd name="T7" fmla="*/ 177147 h 1"/>
                  <a:gd name="T8" fmla="*/ 25595 w 2"/>
                  <a:gd name="T9" fmla="*/ 177147 h 1"/>
                  <a:gd name="T10" fmla="*/ 45625 w 2"/>
                  <a:gd name="T11" fmla="*/ 0 h 1"/>
                  <a:gd name="T12" fmla="*/ 25595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55" name="Oval 718"/>
              <p:cNvSpPr>
                <a:spLocks noChangeArrowheads="1"/>
              </p:cNvSpPr>
              <p:nvPr/>
            </p:nvSpPr>
            <p:spPr bwMode="auto">
              <a:xfrm>
                <a:off x="1270" y="2737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56" name="Freeform 719"/>
              <p:cNvSpPr>
                <a:spLocks/>
              </p:cNvSpPr>
              <p:nvPr/>
            </p:nvSpPr>
            <p:spPr bwMode="auto">
              <a:xfrm>
                <a:off x="1273" y="2739"/>
                <a:ext cx="2" cy="3"/>
              </a:xfrm>
              <a:custGeom>
                <a:avLst/>
                <a:gdLst>
                  <a:gd name="T0" fmla="*/ 2048 w 1"/>
                  <a:gd name="T1" fmla="*/ 0 h 1"/>
                  <a:gd name="T2" fmla="*/ 2048 w 1"/>
                  <a:gd name="T3" fmla="*/ 0 h 1"/>
                  <a:gd name="T4" fmla="*/ 0 w 1"/>
                  <a:gd name="T5" fmla="*/ 177147 h 1"/>
                  <a:gd name="T6" fmla="*/ 0 w 1"/>
                  <a:gd name="T7" fmla="*/ 177147 h 1"/>
                  <a:gd name="T8" fmla="*/ 0 w 1"/>
                  <a:gd name="T9" fmla="*/ 177147 h 1"/>
                  <a:gd name="T10" fmla="*/ 2048 w 1"/>
                  <a:gd name="T11" fmla="*/ 0 h 1"/>
                  <a:gd name="T12" fmla="*/ 2048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57" name="Oval 720"/>
              <p:cNvSpPr>
                <a:spLocks noChangeArrowheads="1"/>
              </p:cNvSpPr>
              <p:nvPr/>
            </p:nvSpPr>
            <p:spPr bwMode="auto">
              <a:xfrm>
                <a:off x="1350" y="2590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58" name="Freeform 721"/>
              <p:cNvSpPr>
                <a:spLocks/>
              </p:cNvSpPr>
              <p:nvPr/>
            </p:nvSpPr>
            <p:spPr bwMode="auto">
              <a:xfrm>
                <a:off x="1353" y="2590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25595 w 2"/>
                  <a:gd name="T3" fmla="*/ 53555 h 3"/>
                  <a:gd name="T4" fmla="*/ 0 w 2"/>
                  <a:gd name="T5" fmla="*/ 142813 h 3"/>
                  <a:gd name="T6" fmla="*/ 0 w 2"/>
                  <a:gd name="T7" fmla="*/ 142813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59" name="Oval 722"/>
              <p:cNvSpPr>
                <a:spLocks noChangeArrowheads="1"/>
              </p:cNvSpPr>
              <p:nvPr/>
            </p:nvSpPr>
            <p:spPr bwMode="auto">
              <a:xfrm>
                <a:off x="1335" y="2574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60" name="Freeform 723"/>
              <p:cNvSpPr>
                <a:spLocks/>
              </p:cNvSpPr>
              <p:nvPr/>
            </p:nvSpPr>
            <p:spPr bwMode="auto">
              <a:xfrm>
                <a:off x="1338" y="2574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61" name="Oval 724"/>
              <p:cNvSpPr>
                <a:spLocks noChangeArrowheads="1"/>
              </p:cNvSpPr>
              <p:nvPr/>
            </p:nvSpPr>
            <p:spPr bwMode="auto">
              <a:xfrm>
                <a:off x="1408" y="2609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62" name="Freeform 725"/>
              <p:cNvSpPr>
                <a:spLocks/>
              </p:cNvSpPr>
              <p:nvPr/>
            </p:nvSpPr>
            <p:spPr bwMode="auto">
              <a:xfrm>
                <a:off x="1410" y="2609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89144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53555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63" name="Oval 726"/>
              <p:cNvSpPr>
                <a:spLocks noChangeArrowheads="1"/>
              </p:cNvSpPr>
              <p:nvPr/>
            </p:nvSpPr>
            <p:spPr bwMode="auto">
              <a:xfrm>
                <a:off x="1370" y="2582"/>
                <a:ext cx="8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64" name="Freeform 727"/>
              <p:cNvSpPr>
                <a:spLocks/>
              </p:cNvSpPr>
              <p:nvPr/>
            </p:nvSpPr>
            <p:spPr bwMode="auto">
              <a:xfrm>
                <a:off x="1373" y="2582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10519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65" name="Oval 728"/>
              <p:cNvSpPr>
                <a:spLocks noChangeArrowheads="1"/>
              </p:cNvSpPr>
              <p:nvPr/>
            </p:nvSpPr>
            <p:spPr bwMode="auto">
              <a:xfrm>
                <a:off x="1348" y="2614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66" name="Freeform 729"/>
              <p:cNvSpPr>
                <a:spLocks/>
              </p:cNvSpPr>
              <p:nvPr/>
            </p:nvSpPr>
            <p:spPr bwMode="auto">
              <a:xfrm>
                <a:off x="1350" y="2614"/>
                <a:ext cx="8" cy="8"/>
              </a:xfrm>
              <a:custGeom>
                <a:avLst/>
                <a:gdLst>
                  <a:gd name="T0" fmla="*/ 53555 w 3"/>
                  <a:gd name="T1" fmla="*/ 0 h 3"/>
                  <a:gd name="T2" fmla="*/ 891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53555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67" name="Oval 730"/>
              <p:cNvSpPr>
                <a:spLocks noChangeArrowheads="1"/>
              </p:cNvSpPr>
              <p:nvPr/>
            </p:nvSpPr>
            <p:spPr bwMode="auto">
              <a:xfrm>
                <a:off x="1355" y="2635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68" name="Freeform 731"/>
              <p:cNvSpPr>
                <a:spLocks/>
              </p:cNvSpPr>
              <p:nvPr/>
            </p:nvSpPr>
            <p:spPr bwMode="auto">
              <a:xfrm>
                <a:off x="1358" y="2635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69" name="Oval 732"/>
              <p:cNvSpPr>
                <a:spLocks noChangeArrowheads="1"/>
              </p:cNvSpPr>
              <p:nvPr/>
            </p:nvSpPr>
            <p:spPr bwMode="auto">
              <a:xfrm>
                <a:off x="1383" y="2619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70" name="Freeform 733"/>
              <p:cNvSpPr>
                <a:spLocks/>
              </p:cNvSpPr>
              <p:nvPr/>
            </p:nvSpPr>
            <p:spPr bwMode="auto">
              <a:xfrm>
                <a:off x="1385" y="2622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71" name="Oval 734"/>
              <p:cNvSpPr>
                <a:spLocks noChangeArrowheads="1"/>
              </p:cNvSpPr>
              <p:nvPr/>
            </p:nvSpPr>
            <p:spPr bwMode="auto">
              <a:xfrm>
                <a:off x="1393" y="2590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72" name="Freeform 735"/>
              <p:cNvSpPr>
                <a:spLocks/>
              </p:cNvSpPr>
              <p:nvPr/>
            </p:nvSpPr>
            <p:spPr bwMode="auto">
              <a:xfrm>
                <a:off x="1395" y="2593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0 w 3"/>
                  <a:gd name="T5" fmla="*/ 142813 h 3"/>
                  <a:gd name="T6" fmla="*/ 0 w 3"/>
                  <a:gd name="T7" fmla="*/ 89144 h 3"/>
                  <a:gd name="T8" fmla="*/ 53555 w 3"/>
                  <a:gd name="T9" fmla="*/ 142813 h 3"/>
                  <a:gd name="T10" fmla="*/ 142813 w 3"/>
                  <a:gd name="T11" fmla="*/ 53555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73" name="Oval 736"/>
              <p:cNvSpPr>
                <a:spLocks noChangeArrowheads="1"/>
              </p:cNvSpPr>
              <p:nvPr/>
            </p:nvSpPr>
            <p:spPr bwMode="auto">
              <a:xfrm>
                <a:off x="1375" y="2603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74" name="Freeform 737"/>
              <p:cNvSpPr>
                <a:spLocks/>
              </p:cNvSpPr>
              <p:nvPr/>
            </p:nvSpPr>
            <p:spPr bwMode="auto">
              <a:xfrm>
                <a:off x="1378" y="2603"/>
                <a:ext cx="2" cy="6"/>
              </a:xfrm>
              <a:custGeom>
                <a:avLst/>
                <a:gdLst>
                  <a:gd name="T0" fmla="*/ 2048 w 1"/>
                  <a:gd name="T1" fmla="*/ 0 h 2"/>
                  <a:gd name="T2" fmla="*/ 2048 w 1"/>
                  <a:gd name="T3" fmla="*/ 0 h 2"/>
                  <a:gd name="T4" fmla="*/ 0 w 1"/>
                  <a:gd name="T5" fmla="*/ 177147 h 2"/>
                  <a:gd name="T6" fmla="*/ 0 w 1"/>
                  <a:gd name="T7" fmla="*/ 177147 h 2"/>
                  <a:gd name="T8" fmla="*/ 0 w 1"/>
                  <a:gd name="T9" fmla="*/ 354294 h 2"/>
                  <a:gd name="T10" fmla="*/ 2048 w 1"/>
                  <a:gd name="T11" fmla="*/ 177147 h 2"/>
                  <a:gd name="T12" fmla="*/ 2048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75" name="Oval 738"/>
              <p:cNvSpPr>
                <a:spLocks noChangeArrowheads="1"/>
              </p:cNvSpPr>
              <p:nvPr/>
            </p:nvSpPr>
            <p:spPr bwMode="auto">
              <a:xfrm>
                <a:off x="1368" y="2619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76" name="Freeform 739"/>
              <p:cNvSpPr>
                <a:spLocks/>
              </p:cNvSpPr>
              <p:nvPr/>
            </p:nvSpPr>
            <p:spPr bwMode="auto">
              <a:xfrm>
                <a:off x="1368" y="261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25595 w 2"/>
                  <a:gd name="T5" fmla="*/ 177147 h 2"/>
                  <a:gd name="T6" fmla="*/ 0 w 2"/>
                  <a:gd name="T7" fmla="*/ 177147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77" name="Oval 740"/>
              <p:cNvSpPr>
                <a:spLocks noChangeArrowheads="1"/>
              </p:cNvSpPr>
              <p:nvPr/>
            </p:nvSpPr>
            <p:spPr bwMode="auto">
              <a:xfrm>
                <a:off x="1378" y="2649"/>
                <a:ext cx="5" cy="2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78" name="Freeform 741"/>
              <p:cNvSpPr>
                <a:spLocks/>
              </p:cNvSpPr>
              <p:nvPr/>
            </p:nvSpPr>
            <p:spPr bwMode="auto">
              <a:xfrm>
                <a:off x="1380" y="2649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79" name="Oval 742"/>
              <p:cNvSpPr>
                <a:spLocks noChangeArrowheads="1"/>
              </p:cNvSpPr>
              <p:nvPr/>
            </p:nvSpPr>
            <p:spPr bwMode="auto">
              <a:xfrm>
                <a:off x="1430" y="2587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80" name="Freeform 743"/>
              <p:cNvSpPr>
                <a:spLocks/>
              </p:cNvSpPr>
              <p:nvPr/>
            </p:nvSpPr>
            <p:spPr bwMode="auto">
              <a:xfrm>
                <a:off x="1433" y="2587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89144 h 3"/>
                  <a:gd name="T6" fmla="*/ 0 w 3"/>
                  <a:gd name="T7" fmla="*/ 89144 h 3"/>
                  <a:gd name="T8" fmla="*/ 10519 w 3"/>
                  <a:gd name="T9" fmla="*/ 142813 h 3"/>
                  <a:gd name="T10" fmla="*/ 32433 w 3"/>
                  <a:gd name="T11" fmla="*/ 53555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81" name="Oval 744"/>
              <p:cNvSpPr>
                <a:spLocks noChangeArrowheads="1"/>
              </p:cNvSpPr>
              <p:nvPr/>
            </p:nvSpPr>
            <p:spPr bwMode="auto">
              <a:xfrm>
                <a:off x="1418" y="2569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82" name="Freeform 745"/>
              <p:cNvSpPr>
                <a:spLocks/>
              </p:cNvSpPr>
              <p:nvPr/>
            </p:nvSpPr>
            <p:spPr bwMode="auto">
              <a:xfrm>
                <a:off x="1418" y="2571"/>
                <a:ext cx="10" cy="8"/>
              </a:xfrm>
              <a:custGeom>
                <a:avLst/>
                <a:gdLst>
                  <a:gd name="T0" fmla="*/ 45625 w 4"/>
                  <a:gd name="T1" fmla="*/ 0 h 3"/>
                  <a:gd name="T2" fmla="*/ 63988 w 4"/>
                  <a:gd name="T3" fmla="*/ 53555 h 3"/>
                  <a:gd name="T4" fmla="*/ 25595 w 4"/>
                  <a:gd name="T5" fmla="*/ 142813 h 3"/>
                  <a:gd name="T6" fmla="*/ 0 w 4"/>
                  <a:gd name="T7" fmla="*/ 89144 h 3"/>
                  <a:gd name="T8" fmla="*/ 45625 w 4"/>
                  <a:gd name="T9" fmla="*/ 142813 h 3"/>
                  <a:gd name="T10" fmla="*/ 94458 w 4"/>
                  <a:gd name="T11" fmla="*/ 53555 h 3"/>
                  <a:gd name="T12" fmla="*/ 456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83" name="Oval 746"/>
              <p:cNvSpPr>
                <a:spLocks noChangeArrowheads="1"/>
              </p:cNvSpPr>
              <p:nvPr/>
            </p:nvSpPr>
            <p:spPr bwMode="auto">
              <a:xfrm>
                <a:off x="1488" y="2603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84" name="Freeform 747"/>
              <p:cNvSpPr>
                <a:spLocks/>
              </p:cNvSpPr>
              <p:nvPr/>
            </p:nvSpPr>
            <p:spPr bwMode="auto">
              <a:xfrm>
                <a:off x="1490" y="2606"/>
                <a:ext cx="8" cy="5"/>
              </a:xfrm>
              <a:custGeom>
                <a:avLst/>
                <a:gdLst>
                  <a:gd name="T0" fmla="*/ 89144 w 3"/>
                  <a:gd name="T1" fmla="*/ 0 h 2"/>
                  <a:gd name="T2" fmla="*/ 89144 w 3"/>
                  <a:gd name="T3" fmla="*/ 0 h 2"/>
                  <a:gd name="T4" fmla="*/ 53555 w 3"/>
                  <a:gd name="T5" fmla="*/ 45625 h 2"/>
                  <a:gd name="T6" fmla="*/ 0 w 3"/>
                  <a:gd name="T7" fmla="*/ 45625 h 2"/>
                  <a:gd name="T8" fmla="*/ 53555 w 3"/>
                  <a:gd name="T9" fmla="*/ 45625 h 2"/>
                  <a:gd name="T10" fmla="*/ 142813 w 3"/>
                  <a:gd name="T11" fmla="*/ 25595 h 2"/>
                  <a:gd name="T12" fmla="*/ 891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85" name="Oval 748"/>
              <p:cNvSpPr>
                <a:spLocks noChangeArrowheads="1"/>
              </p:cNvSpPr>
              <p:nvPr/>
            </p:nvSpPr>
            <p:spPr bwMode="auto">
              <a:xfrm>
                <a:off x="1453" y="2577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86" name="Freeform 749"/>
              <p:cNvSpPr>
                <a:spLocks/>
              </p:cNvSpPr>
              <p:nvPr/>
            </p:nvSpPr>
            <p:spPr bwMode="auto">
              <a:xfrm>
                <a:off x="1455" y="257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87" name="Oval 750"/>
              <p:cNvSpPr>
                <a:spLocks noChangeArrowheads="1"/>
              </p:cNvSpPr>
              <p:nvPr/>
            </p:nvSpPr>
            <p:spPr bwMode="auto">
              <a:xfrm>
                <a:off x="1430" y="2609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88" name="Freeform 751"/>
              <p:cNvSpPr>
                <a:spLocks/>
              </p:cNvSpPr>
              <p:nvPr/>
            </p:nvSpPr>
            <p:spPr bwMode="auto">
              <a:xfrm>
                <a:off x="1430" y="2609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142813 h 3"/>
                  <a:gd name="T8" fmla="*/ 89144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89" name="Oval 752"/>
              <p:cNvSpPr>
                <a:spLocks noChangeArrowheads="1"/>
              </p:cNvSpPr>
              <p:nvPr/>
            </p:nvSpPr>
            <p:spPr bwMode="auto">
              <a:xfrm>
                <a:off x="1435" y="2630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90" name="Freeform 753"/>
              <p:cNvSpPr>
                <a:spLocks/>
              </p:cNvSpPr>
              <p:nvPr/>
            </p:nvSpPr>
            <p:spPr bwMode="auto">
              <a:xfrm>
                <a:off x="1438" y="2630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144059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91" name="Oval 754"/>
              <p:cNvSpPr>
                <a:spLocks noChangeArrowheads="1"/>
              </p:cNvSpPr>
              <p:nvPr/>
            </p:nvSpPr>
            <p:spPr bwMode="auto">
              <a:xfrm>
                <a:off x="1465" y="2617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92" name="Freeform 755"/>
              <p:cNvSpPr>
                <a:spLocks/>
              </p:cNvSpPr>
              <p:nvPr/>
            </p:nvSpPr>
            <p:spPr bwMode="auto">
              <a:xfrm>
                <a:off x="1468" y="2617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93" name="Oval 756"/>
              <p:cNvSpPr>
                <a:spLocks noChangeArrowheads="1"/>
              </p:cNvSpPr>
              <p:nvPr/>
            </p:nvSpPr>
            <p:spPr bwMode="auto">
              <a:xfrm>
                <a:off x="1475" y="2587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94" name="Freeform 757"/>
              <p:cNvSpPr>
                <a:spLocks/>
              </p:cNvSpPr>
              <p:nvPr/>
            </p:nvSpPr>
            <p:spPr bwMode="auto">
              <a:xfrm>
                <a:off x="1475" y="2587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95" name="Oval 758"/>
              <p:cNvSpPr>
                <a:spLocks noChangeArrowheads="1"/>
              </p:cNvSpPr>
              <p:nvPr/>
            </p:nvSpPr>
            <p:spPr bwMode="auto">
              <a:xfrm>
                <a:off x="1458" y="2598"/>
                <a:ext cx="2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96" name="Freeform 759"/>
              <p:cNvSpPr>
                <a:spLocks/>
              </p:cNvSpPr>
              <p:nvPr/>
            </p:nvSpPr>
            <p:spPr bwMode="auto">
              <a:xfrm>
                <a:off x="1458" y="2598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97" name="Oval 760"/>
              <p:cNvSpPr>
                <a:spLocks noChangeArrowheads="1"/>
              </p:cNvSpPr>
              <p:nvPr/>
            </p:nvSpPr>
            <p:spPr bwMode="auto">
              <a:xfrm>
                <a:off x="1448" y="2614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098" name="Freeform 761"/>
              <p:cNvSpPr>
                <a:spLocks/>
              </p:cNvSpPr>
              <p:nvPr/>
            </p:nvSpPr>
            <p:spPr bwMode="auto">
              <a:xfrm>
                <a:off x="1450" y="261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99" name="Oval 762"/>
              <p:cNvSpPr>
                <a:spLocks noChangeArrowheads="1"/>
              </p:cNvSpPr>
              <p:nvPr/>
            </p:nvSpPr>
            <p:spPr bwMode="auto">
              <a:xfrm>
                <a:off x="1460" y="2643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00" name="Freeform 763"/>
              <p:cNvSpPr>
                <a:spLocks/>
              </p:cNvSpPr>
              <p:nvPr/>
            </p:nvSpPr>
            <p:spPr bwMode="auto">
              <a:xfrm>
                <a:off x="1460" y="2643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177147 h 2"/>
                  <a:gd name="T4" fmla="*/ 25595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01" name="Oval 764"/>
              <p:cNvSpPr>
                <a:spLocks noChangeArrowheads="1"/>
              </p:cNvSpPr>
              <p:nvPr/>
            </p:nvSpPr>
            <p:spPr bwMode="auto">
              <a:xfrm>
                <a:off x="1345" y="2539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02" name="Freeform 765"/>
              <p:cNvSpPr>
                <a:spLocks/>
              </p:cNvSpPr>
              <p:nvPr/>
            </p:nvSpPr>
            <p:spPr bwMode="auto">
              <a:xfrm>
                <a:off x="1345" y="2542"/>
                <a:ext cx="8" cy="5"/>
              </a:xfrm>
              <a:custGeom>
                <a:avLst/>
                <a:gdLst>
                  <a:gd name="T0" fmla="*/ 89144 w 3"/>
                  <a:gd name="T1" fmla="*/ 0 h 2"/>
                  <a:gd name="T2" fmla="*/ 89144 w 3"/>
                  <a:gd name="T3" fmla="*/ 0 h 2"/>
                  <a:gd name="T4" fmla="*/ 53555 w 3"/>
                  <a:gd name="T5" fmla="*/ 45625 h 2"/>
                  <a:gd name="T6" fmla="*/ 0 w 3"/>
                  <a:gd name="T7" fmla="*/ 45625 h 2"/>
                  <a:gd name="T8" fmla="*/ 53555 w 3"/>
                  <a:gd name="T9" fmla="*/ 45625 h 2"/>
                  <a:gd name="T10" fmla="*/ 142813 w 3"/>
                  <a:gd name="T11" fmla="*/ 25595 h 2"/>
                  <a:gd name="T12" fmla="*/ 89144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03" name="Oval 766"/>
              <p:cNvSpPr>
                <a:spLocks noChangeArrowheads="1"/>
              </p:cNvSpPr>
              <p:nvPr/>
            </p:nvSpPr>
            <p:spPr bwMode="auto">
              <a:xfrm>
                <a:off x="1308" y="251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04" name="Freeform 767"/>
              <p:cNvSpPr>
                <a:spLocks/>
              </p:cNvSpPr>
              <p:nvPr/>
            </p:nvSpPr>
            <p:spPr bwMode="auto">
              <a:xfrm>
                <a:off x="1310" y="2515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0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05" name="Oval 768"/>
              <p:cNvSpPr>
                <a:spLocks noChangeArrowheads="1"/>
              </p:cNvSpPr>
              <p:nvPr/>
            </p:nvSpPr>
            <p:spPr bwMode="auto">
              <a:xfrm>
                <a:off x="1285" y="2545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06" name="Freeform 769"/>
              <p:cNvSpPr>
                <a:spLocks/>
              </p:cNvSpPr>
              <p:nvPr/>
            </p:nvSpPr>
            <p:spPr bwMode="auto">
              <a:xfrm>
                <a:off x="1285" y="2545"/>
                <a:ext cx="8" cy="8"/>
              </a:xfrm>
              <a:custGeom>
                <a:avLst/>
                <a:gdLst>
                  <a:gd name="T0" fmla="*/ 89144 w 3"/>
                  <a:gd name="T1" fmla="*/ 0 h 3"/>
                  <a:gd name="T2" fmla="*/ 89144 w 3"/>
                  <a:gd name="T3" fmla="*/ 53555 h 3"/>
                  <a:gd name="T4" fmla="*/ 53555 w 3"/>
                  <a:gd name="T5" fmla="*/ 142813 h 3"/>
                  <a:gd name="T6" fmla="*/ 0 w 3"/>
                  <a:gd name="T7" fmla="*/ 89144 h 3"/>
                  <a:gd name="T8" fmla="*/ 89144 w 3"/>
                  <a:gd name="T9" fmla="*/ 142813 h 3"/>
                  <a:gd name="T10" fmla="*/ 142813 w 3"/>
                  <a:gd name="T11" fmla="*/ 89144 h 3"/>
                  <a:gd name="T12" fmla="*/ 891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07" name="Oval 770"/>
              <p:cNvSpPr>
                <a:spLocks noChangeArrowheads="1"/>
              </p:cNvSpPr>
              <p:nvPr/>
            </p:nvSpPr>
            <p:spPr bwMode="auto">
              <a:xfrm>
                <a:off x="1293" y="2566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08" name="Freeform 771"/>
              <p:cNvSpPr>
                <a:spLocks/>
              </p:cNvSpPr>
              <p:nvPr/>
            </p:nvSpPr>
            <p:spPr bwMode="auto">
              <a:xfrm>
                <a:off x="1293" y="2566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09" name="Oval 772"/>
              <p:cNvSpPr>
                <a:spLocks noChangeArrowheads="1"/>
              </p:cNvSpPr>
              <p:nvPr/>
            </p:nvSpPr>
            <p:spPr bwMode="auto">
              <a:xfrm>
                <a:off x="1320" y="2553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10" name="Freeform 773"/>
              <p:cNvSpPr>
                <a:spLocks/>
              </p:cNvSpPr>
              <p:nvPr/>
            </p:nvSpPr>
            <p:spPr bwMode="auto">
              <a:xfrm>
                <a:off x="1323" y="2553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11" name="Oval 774"/>
              <p:cNvSpPr>
                <a:spLocks noChangeArrowheads="1"/>
              </p:cNvSpPr>
              <p:nvPr/>
            </p:nvSpPr>
            <p:spPr bwMode="auto">
              <a:xfrm>
                <a:off x="1330" y="2523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12" name="Freeform 775"/>
              <p:cNvSpPr>
                <a:spLocks/>
              </p:cNvSpPr>
              <p:nvPr/>
            </p:nvSpPr>
            <p:spPr bwMode="auto">
              <a:xfrm>
                <a:off x="1333" y="2523"/>
                <a:ext cx="7" cy="11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71437 h 4"/>
                  <a:gd name="T4" fmla="*/ 0 w 3"/>
                  <a:gd name="T5" fmla="*/ 196284 h 4"/>
                  <a:gd name="T6" fmla="*/ 0 w 3"/>
                  <a:gd name="T7" fmla="*/ 196284 h 4"/>
                  <a:gd name="T8" fmla="*/ 10519 w 3"/>
                  <a:gd name="T9" fmla="*/ 267721 h 4"/>
                  <a:gd name="T10" fmla="*/ 32433 w 3"/>
                  <a:gd name="T11" fmla="*/ 144059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13" name="Oval 776"/>
              <p:cNvSpPr>
                <a:spLocks noChangeArrowheads="1"/>
              </p:cNvSpPr>
              <p:nvPr/>
            </p:nvSpPr>
            <p:spPr bwMode="auto">
              <a:xfrm>
                <a:off x="1313" y="2534"/>
                <a:ext cx="2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14" name="Freeform 777"/>
              <p:cNvSpPr>
                <a:spLocks/>
              </p:cNvSpPr>
              <p:nvPr/>
            </p:nvSpPr>
            <p:spPr bwMode="auto">
              <a:xfrm>
                <a:off x="1313" y="2534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15" name="Oval 778"/>
              <p:cNvSpPr>
                <a:spLocks noChangeArrowheads="1"/>
              </p:cNvSpPr>
              <p:nvPr/>
            </p:nvSpPr>
            <p:spPr bwMode="auto">
              <a:xfrm>
                <a:off x="1305" y="2550"/>
                <a:ext cx="3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16" name="Freeform 779"/>
              <p:cNvSpPr>
                <a:spLocks/>
              </p:cNvSpPr>
              <p:nvPr/>
            </p:nvSpPr>
            <p:spPr bwMode="auto">
              <a:xfrm>
                <a:off x="1305" y="2550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4562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17" name="Oval 780"/>
              <p:cNvSpPr>
                <a:spLocks noChangeArrowheads="1"/>
              </p:cNvSpPr>
              <p:nvPr/>
            </p:nvSpPr>
            <p:spPr bwMode="auto">
              <a:xfrm>
                <a:off x="1260" y="2537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18" name="Freeform 781"/>
              <p:cNvSpPr>
                <a:spLocks/>
              </p:cNvSpPr>
              <p:nvPr/>
            </p:nvSpPr>
            <p:spPr bwMode="auto">
              <a:xfrm>
                <a:off x="1263" y="253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19" name="Oval 782"/>
              <p:cNvSpPr>
                <a:spLocks noChangeArrowheads="1"/>
              </p:cNvSpPr>
              <p:nvPr/>
            </p:nvSpPr>
            <p:spPr bwMode="auto">
              <a:xfrm>
                <a:off x="1205" y="2515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20" name="Freeform 783"/>
              <p:cNvSpPr>
                <a:spLocks/>
              </p:cNvSpPr>
              <p:nvPr/>
            </p:nvSpPr>
            <p:spPr bwMode="auto">
              <a:xfrm>
                <a:off x="1208" y="2515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21" name="Oval 784"/>
              <p:cNvSpPr>
                <a:spLocks noChangeArrowheads="1"/>
              </p:cNvSpPr>
              <p:nvPr/>
            </p:nvSpPr>
            <p:spPr bwMode="auto">
              <a:xfrm>
                <a:off x="1200" y="2542"/>
                <a:ext cx="5" cy="5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22" name="Freeform 785"/>
              <p:cNvSpPr>
                <a:spLocks/>
              </p:cNvSpPr>
              <p:nvPr/>
            </p:nvSpPr>
            <p:spPr bwMode="auto">
              <a:xfrm>
                <a:off x="1203" y="2542"/>
                <a:ext cx="5" cy="8"/>
              </a:xfrm>
              <a:custGeom>
                <a:avLst/>
                <a:gdLst>
                  <a:gd name="T0" fmla="*/ 25595 w 2"/>
                  <a:gd name="T1" fmla="*/ 0 h 3"/>
                  <a:gd name="T2" fmla="*/ 45625 w 2"/>
                  <a:gd name="T3" fmla="*/ 53555 h 3"/>
                  <a:gd name="T4" fmla="*/ 0 w 2"/>
                  <a:gd name="T5" fmla="*/ 142813 h 3"/>
                  <a:gd name="T6" fmla="*/ 0 w 2"/>
                  <a:gd name="T7" fmla="*/ 89144 h 3"/>
                  <a:gd name="T8" fmla="*/ 25595 w 2"/>
                  <a:gd name="T9" fmla="*/ 142813 h 3"/>
                  <a:gd name="T10" fmla="*/ 45625 w 2"/>
                  <a:gd name="T11" fmla="*/ 89144 h 3"/>
                  <a:gd name="T12" fmla="*/ 25595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23" name="Oval 786"/>
              <p:cNvSpPr>
                <a:spLocks noChangeArrowheads="1"/>
              </p:cNvSpPr>
              <p:nvPr/>
            </p:nvSpPr>
            <p:spPr bwMode="auto">
              <a:xfrm>
                <a:off x="1235" y="2550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24" name="Freeform 787"/>
              <p:cNvSpPr>
                <a:spLocks/>
              </p:cNvSpPr>
              <p:nvPr/>
            </p:nvSpPr>
            <p:spPr bwMode="auto">
              <a:xfrm>
                <a:off x="1238" y="2550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25" name="Oval 788"/>
              <p:cNvSpPr>
                <a:spLocks noChangeArrowheads="1"/>
              </p:cNvSpPr>
              <p:nvPr/>
            </p:nvSpPr>
            <p:spPr bwMode="auto">
              <a:xfrm>
                <a:off x="1245" y="2521"/>
                <a:ext cx="8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26" name="Freeform 789"/>
              <p:cNvSpPr>
                <a:spLocks/>
              </p:cNvSpPr>
              <p:nvPr/>
            </p:nvSpPr>
            <p:spPr bwMode="auto">
              <a:xfrm>
                <a:off x="1248" y="2521"/>
                <a:ext cx="7" cy="10"/>
              </a:xfrm>
              <a:custGeom>
                <a:avLst/>
                <a:gdLst>
                  <a:gd name="T0" fmla="*/ 24544 w 3"/>
                  <a:gd name="T1" fmla="*/ 0 h 4"/>
                  <a:gd name="T2" fmla="*/ 245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10519 w 3"/>
                  <a:gd name="T9" fmla="*/ 94458 h 4"/>
                  <a:gd name="T10" fmla="*/ 32433 w 3"/>
                  <a:gd name="T11" fmla="*/ 45625 h 4"/>
                  <a:gd name="T12" fmla="*/ 245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27" name="Oval 790"/>
              <p:cNvSpPr>
                <a:spLocks noChangeArrowheads="1"/>
              </p:cNvSpPr>
              <p:nvPr/>
            </p:nvSpPr>
            <p:spPr bwMode="auto">
              <a:xfrm>
                <a:off x="1228" y="2531"/>
                <a:ext cx="5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28" name="Freeform 791"/>
              <p:cNvSpPr>
                <a:spLocks/>
              </p:cNvSpPr>
              <p:nvPr/>
            </p:nvSpPr>
            <p:spPr bwMode="auto">
              <a:xfrm>
                <a:off x="1230" y="2531"/>
                <a:ext cx="3" cy="6"/>
              </a:xfrm>
              <a:custGeom>
                <a:avLst/>
                <a:gdLst>
                  <a:gd name="T0" fmla="*/ 177147 w 1"/>
                  <a:gd name="T1" fmla="*/ 0 h 2"/>
                  <a:gd name="T2" fmla="*/ 177147 w 1"/>
                  <a:gd name="T3" fmla="*/ 177147 h 2"/>
                  <a:gd name="T4" fmla="*/ 0 w 1"/>
                  <a:gd name="T5" fmla="*/ 354294 h 2"/>
                  <a:gd name="T6" fmla="*/ 0 w 1"/>
                  <a:gd name="T7" fmla="*/ 354294 h 2"/>
                  <a:gd name="T8" fmla="*/ 0 w 1"/>
                  <a:gd name="T9" fmla="*/ 354294 h 2"/>
                  <a:gd name="T10" fmla="*/ 177147 w 1"/>
                  <a:gd name="T11" fmla="*/ 177147 h 2"/>
                  <a:gd name="T12" fmla="*/ 177147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29" name="Oval 792"/>
              <p:cNvSpPr>
                <a:spLocks noChangeArrowheads="1"/>
              </p:cNvSpPr>
              <p:nvPr/>
            </p:nvSpPr>
            <p:spPr bwMode="auto">
              <a:xfrm>
                <a:off x="1220" y="2547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30" name="Freeform 793"/>
              <p:cNvSpPr>
                <a:spLocks/>
              </p:cNvSpPr>
              <p:nvPr/>
            </p:nvSpPr>
            <p:spPr bwMode="auto">
              <a:xfrm>
                <a:off x="1220" y="2547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177147 h 2"/>
                  <a:gd name="T4" fmla="*/ 25595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31" name="Oval 794"/>
              <p:cNvSpPr>
                <a:spLocks noChangeArrowheads="1"/>
              </p:cNvSpPr>
              <p:nvPr/>
            </p:nvSpPr>
            <p:spPr bwMode="auto">
              <a:xfrm>
                <a:off x="1315" y="2579"/>
                <a:ext cx="3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32" name="Freeform 795"/>
              <p:cNvSpPr>
                <a:spLocks/>
              </p:cNvSpPr>
              <p:nvPr/>
            </p:nvSpPr>
            <p:spPr bwMode="auto">
              <a:xfrm>
                <a:off x="1315" y="2579"/>
                <a:ext cx="5" cy="6"/>
              </a:xfrm>
              <a:custGeom>
                <a:avLst/>
                <a:gdLst>
                  <a:gd name="T0" fmla="*/ 25595 w 2"/>
                  <a:gd name="T1" fmla="*/ 0 h 2"/>
                  <a:gd name="T2" fmla="*/ 45625 w 2"/>
                  <a:gd name="T3" fmla="*/ 177147 h 2"/>
                  <a:gd name="T4" fmla="*/ 25595 w 2"/>
                  <a:gd name="T5" fmla="*/ 354294 h 2"/>
                  <a:gd name="T6" fmla="*/ 0 w 2"/>
                  <a:gd name="T7" fmla="*/ 354294 h 2"/>
                  <a:gd name="T8" fmla="*/ 25595 w 2"/>
                  <a:gd name="T9" fmla="*/ 354294 h 2"/>
                  <a:gd name="T10" fmla="*/ 45625 w 2"/>
                  <a:gd name="T11" fmla="*/ 177147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33" name="Oval 796"/>
              <p:cNvSpPr>
                <a:spLocks noChangeArrowheads="1"/>
              </p:cNvSpPr>
              <p:nvPr/>
            </p:nvSpPr>
            <p:spPr bwMode="auto">
              <a:xfrm>
                <a:off x="1360" y="2566"/>
                <a:ext cx="3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34" name="Freeform 797"/>
              <p:cNvSpPr>
                <a:spLocks/>
              </p:cNvSpPr>
              <p:nvPr/>
            </p:nvSpPr>
            <p:spPr bwMode="auto">
              <a:xfrm>
                <a:off x="1360" y="256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35" name="Oval 798"/>
              <p:cNvSpPr>
                <a:spLocks noChangeArrowheads="1"/>
              </p:cNvSpPr>
              <p:nvPr/>
            </p:nvSpPr>
            <p:spPr bwMode="auto">
              <a:xfrm>
                <a:off x="1398" y="2566"/>
                <a:ext cx="2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36" name="Freeform 799"/>
              <p:cNvSpPr>
                <a:spLocks/>
              </p:cNvSpPr>
              <p:nvPr/>
            </p:nvSpPr>
            <p:spPr bwMode="auto">
              <a:xfrm>
                <a:off x="1398" y="2566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0 h 2"/>
                  <a:gd name="T4" fmla="*/ 0 w 2"/>
                  <a:gd name="T5" fmla="*/ 2559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37" name="Oval 800"/>
              <p:cNvSpPr>
                <a:spLocks noChangeArrowheads="1"/>
              </p:cNvSpPr>
              <p:nvPr/>
            </p:nvSpPr>
            <p:spPr bwMode="auto">
              <a:xfrm>
                <a:off x="1253" y="2670"/>
                <a:ext cx="5" cy="3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38" name="Freeform 801"/>
              <p:cNvSpPr>
                <a:spLocks/>
              </p:cNvSpPr>
              <p:nvPr/>
            </p:nvSpPr>
            <p:spPr bwMode="auto">
              <a:xfrm>
                <a:off x="1255" y="2670"/>
                <a:ext cx="5" cy="5"/>
              </a:xfrm>
              <a:custGeom>
                <a:avLst/>
                <a:gdLst>
                  <a:gd name="T0" fmla="*/ 25595 w 2"/>
                  <a:gd name="T1" fmla="*/ 0 h 2"/>
                  <a:gd name="T2" fmla="*/ 25595 w 2"/>
                  <a:gd name="T3" fmla="*/ 25595 h 2"/>
                  <a:gd name="T4" fmla="*/ 0 w 2"/>
                  <a:gd name="T5" fmla="*/ 45625 h 2"/>
                  <a:gd name="T6" fmla="*/ 0 w 2"/>
                  <a:gd name="T7" fmla="*/ 25595 h 2"/>
                  <a:gd name="T8" fmla="*/ 25595 w 2"/>
                  <a:gd name="T9" fmla="*/ 45625 h 2"/>
                  <a:gd name="T10" fmla="*/ 45625 w 2"/>
                  <a:gd name="T11" fmla="*/ 25595 h 2"/>
                  <a:gd name="T12" fmla="*/ 25595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39" name="Oval 802"/>
              <p:cNvSpPr>
                <a:spLocks noChangeArrowheads="1"/>
              </p:cNvSpPr>
              <p:nvPr/>
            </p:nvSpPr>
            <p:spPr bwMode="auto">
              <a:xfrm>
                <a:off x="1385" y="2739"/>
                <a:ext cx="8" cy="6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40" name="Freeform 803"/>
              <p:cNvSpPr>
                <a:spLocks/>
              </p:cNvSpPr>
              <p:nvPr/>
            </p:nvSpPr>
            <p:spPr bwMode="auto">
              <a:xfrm>
                <a:off x="1388" y="2739"/>
                <a:ext cx="7" cy="8"/>
              </a:xfrm>
              <a:custGeom>
                <a:avLst/>
                <a:gdLst>
                  <a:gd name="T0" fmla="*/ 24544 w 3"/>
                  <a:gd name="T1" fmla="*/ 0 h 3"/>
                  <a:gd name="T2" fmla="*/ 24544 w 3"/>
                  <a:gd name="T3" fmla="*/ 53555 h 3"/>
                  <a:gd name="T4" fmla="*/ 0 w 3"/>
                  <a:gd name="T5" fmla="*/ 142813 h 3"/>
                  <a:gd name="T6" fmla="*/ 0 w 3"/>
                  <a:gd name="T7" fmla="*/ 142813 h 3"/>
                  <a:gd name="T8" fmla="*/ 10519 w 3"/>
                  <a:gd name="T9" fmla="*/ 142813 h 3"/>
                  <a:gd name="T10" fmla="*/ 32433 w 3"/>
                  <a:gd name="T11" fmla="*/ 89144 h 3"/>
                  <a:gd name="T12" fmla="*/ 24544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41" name="Oval 804"/>
              <p:cNvSpPr>
                <a:spLocks noChangeArrowheads="1"/>
              </p:cNvSpPr>
              <p:nvPr/>
            </p:nvSpPr>
            <p:spPr bwMode="auto">
              <a:xfrm>
                <a:off x="1363" y="2753"/>
                <a:ext cx="7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42" name="Freeform 805"/>
              <p:cNvSpPr>
                <a:spLocks/>
              </p:cNvSpPr>
              <p:nvPr/>
            </p:nvSpPr>
            <p:spPr bwMode="auto">
              <a:xfrm>
                <a:off x="1365" y="2753"/>
                <a:ext cx="8" cy="10"/>
              </a:xfrm>
              <a:custGeom>
                <a:avLst/>
                <a:gdLst>
                  <a:gd name="T0" fmla="*/ 89144 w 3"/>
                  <a:gd name="T1" fmla="*/ 0 h 4"/>
                  <a:gd name="T2" fmla="*/ 89144 w 3"/>
                  <a:gd name="T3" fmla="*/ 25595 h 4"/>
                  <a:gd name="T4" fmla="*/ 0 w 3"/>
                  <a:gd name="T5" fmla="*/ 63988 h 4"/>
                  <a:gd name="T6" fmla="*/ 0 w 3"/>
                  <a:gd name="T7" fmla="*/ 63988 h 4"/>
                  <a:gd name="T8" fmla="*/ 53555 w 3"/>
                  <a:gd name="T9" fmla="*/ 94458 h 4"/>
                  <a:gd name="T10" fmla="*/ 142813 w 3"/>
                  <a:gd name="T11" fmla="*/ 45625 h 4"/>
                  <a:gd name="T12" fmla="*/ 89144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43" name="Oval 806"/>
              <p:cNvSpPr>
                <a:spLocks noChangeArrowheads="1"/>
              </p:cNvSpPr>
              <p:nvPr/>
            </p:nvSpPr>
            <p:spPr bwMode="auto">
              <a:xfrm>
                <a:off x="1373" y="2723"/>
                <a:ext cx="5" cy="8"/>
              </a:xfrm>
              <a:prstGeom prst="ellipse">
                <a:avLst/>
              </a:prstGeom>
              <a:solidFill>
                <a:srgbClr val="FF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144" name="Freeform 807"/>
              <p:cNvSpPr>
                <a:spLocks/>
              </p:cNvSpPr>
              <p:nvPr/>
            </p:nvSpPr>
            <p:spPr bwMode="auto">
              <a:xfrm>
                <a:off x="1373" y="2723"/>
                <a:ext cx="10" cy="11"/>
              </a:xfrm>
              <a:custGeom>
                <a:avLst/>
                <a:gdLst>
                  <a:gd name="T0" fmla="*/ 45625 w 4"/>
                  <a:gd name="T1" fmla="*/ 0 h 4"/>
                  <a:gd name="T2" fmla="*/ 63988 w 4"/>
                  <a:gd name="T3" fmla="*/ 71437 h 4"/>
                  <a:gd name="T4" fmla="*/ 25595 w 4"/>
                  <a:gd name="T5" fmla="*/ 196284 h 4"/>
                  <a:gd name="T6" fmla="*/ 0 w 4"/>
                  <a:gd name="T7" fmla="*/ 196284 h 4"/>
                  <a:gd name="T8" fmla="*/ 45625 w 4"/>
                  <a:gd name="T9" fmla="*/ 267721 h 4"/>
                  <a:gd name="T10" fmla="*/ 94458 w 4"/>
                  <a:gd name="T11" fmla="*/ 144059 h 4"/>
                  <a:gd name="T12" fmla="*/ 45625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851" name="Oval 808"/>
            <p:cNvSpPr>
              <a:spLocks noChangeArrowheads="1"/>
            </p:cNvSpPr>
            <p:nvPr/>
          </p:nvSpPr>
          <p:spPr bwMode="auto">
            <a:xfrm>
              <a:off x="1443" y="2758"/>
              <a:ext cx="7" cy="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52" name="Freeform 809"/>
            <p:cNvSpPr>
              <a:spLocks/>
            </p:cNvSpPr>
            <p:nvPr/>
          </p:nvSpPr>
          <p:spPr bwMode="auto">
            <a:xfrm>
              <a:off x="1445" y="2758"/>
              <a:ext cx="8" cy="8"/>
            </a:xfrm>
            <a:custGeom>
              <a:avLst/>
              <a:gdLst>
                <a:gd name="T0" fmla="*/ 89144 w 3"/>
                <a:gd name="T1" fmla="*/ 0 h 3"/>
                <a:gd name="T2" fmla="*/ 89144 w 3"/>
                <a:gd name="T3" fmla="*/ 53555 h 3"/>
                <a:gd name="T4" fmla="*/ 53555 w 3"/>
                <a:gd name="T5" fmla="*/ 89144 h 3"/>
                <a:gd name="T6" fmla="*/ 0 w 3"/>
                <a:gd name="T7" fmla="*/ 89144 h 3"/>
                <a:gd name="T8" fmla="*/ 53555 w 3"/>
                <a:gd name="T9" fmla="*/ 142813 h 3"/>
                <a:gd name="T10" fmla="*/ 142813 w 3"/>
                <a:gd name="T11" fmla="*/ 53555 h 3"/>
                <a:gd name="T12" fmla="*/ 89144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Oval 810"/>
            <p:cNvSpPr>
              <a:spLocks noChangeArrowheads="1"/>
            </p:cNvSpPr>
            <p:nvPr/>
          </p:nvSpPr>
          <p:spPr bwMode="auto">
            <a:xfrm>
              <a:off x="1408" y="2731"/>
              <a:ext cx="5" cy="6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54" name="Freeform 811"/>
            <p:cNvSpPr>
              <a:spLocks/>
            </p:cNvSpPr>
            <p:nvPr/>
          </p:nvSpPr>
          <p:spPr bwMode="auto">
            <a:xfrm>
              <a:off x="1410" y="2731"/>
              <a:ext cx="5" cy="8"/>
            </a:xfrm>
            <a:custGeom>
              <a:avLst/>
              <a:gdLst>
                <a:gd name="T0" fmla="*/ 25595 w 2"/>
                <a:gd name="T1" fmla="*/ 0 h 3"/>
                <a:gd name="T2" fmla="*/ 45625 w 2"/>
                <a:gd name="T3" fmla="*/ 53555 h 3"/>
                <a:gd name="T4" fmla="*/ 0 w 2"/>
                <a:gd name="T5" fmla="*/ 89144 h 3"/>
                <a:gd name="T6" fmla="*/ 0 w 2"/>
                <a:gd name="T7" fmla="*/ 89144 h 3"/>
                <a:gd name="T8" fmla="*/ 25595 w 2"/>
                <a:gd name="T9" fmla="*/ 142813 h 3"/>
                <a:gd name="T10" fmla="*/ 45625 w 2"/>
                <a:gd name="T11" fmla="*/ 53555 h 3"/>
                <a:gd name="T12" fmla="*/ 25595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Oval 812"/>
            <p:cNvSpPr>
              <a:spLocks noChangeArrowheads="1"/>
            </p:cNvSpPr>
            <p:nvPr/>
          </p:nvSpPr>
          <p:spPr bwMode="auto">
            <a:xfrm>
              <a:off x="1400" y="2707"/>
              <a:ext cx="8" cy="6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56" name="Freeform 813"/>
            <p:cNvSpPr>
              <a:spLocks/>
            </p:cNvSpPr>
            <p:nvPr/>
          </p:nvSpPr>
          <p:spPr bwMode="auto">
            <a:xfrm>
              <a:off x="1403" y="2707"/>
              <a:ext cx="7" cy="8"/>
            </a:xfrm>
            <a:custGeom>
              <a:avLst/>
              <a:gdLst>
                <a:gd name="T0" fmla="*/ 24544 w 3"/>
                <a:gd name="T1" fmla="*/ 0 h 3"/>
                <a:gd name="T2" fmla="*/ 24544 w 3"/>
                <a:gd name="T3" fmla="*/ 53555 h 3"/>
                <a:gd name="T4" fmla="*/ 0 w 3"/>
                <a:gd name="T5" fmla="*/ 89144 h 3"/>
                <a:gd name="T6" fmla="*/ 0 w 3"/>
                <a:gd name="T7" fmla="*/ 89144 h 3"/>
                <a:gd name="T8" fmla="*/ 10519 w 3"/>
                <a:gd name="T9" fmla="*/ 142813 h 3"/>
                <a:gd name="T10" fmla="*/ 32433 w 3"/>
                <a:gd name="T11" fmla="*/ 53555 h 3"/>
                <a:gd name="T12" fmla="*/ 24544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Oval 814"/>
            <p:cNvSpPr>
              <a:spLocks noChangeArrowheads="1"/>
            </p:cNvSpPr>
            <p:nvPr/>
          </p:nvSpPr>
          <p:spPr bwMode="auto">
            <a:xfrm>
              <a:off x="1423" y="2667"/>
              <a:ext cx="5" cy="6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58" name="Freeform 815"/>
            <p:cNvSpPr>
              <a:spLocks/>
            </p:cNvSpPr>
            <p:nvPr/>
          </p:nvSpPr>
          <p:spPr bwMode="auto">
            <a:xfrm>
              <a:off x="1425" y="2667"/>
              <a:ext cx="5" cy="8"/>
            </a:xfrm>
            <a:custGeom>
              <a:avLst/>
              <a:gdLst>
                <a:gd name="T0" fmla="*/ 25595 w 2"/>
                <a:gd name="T1" fmla="*/ 0 h 3"/>
                <a:gd name="T2" fmla="*/ 45625 w 2"/>
                <a:gd name="T3" fmla="*/ 53555 h 3"/>
                <a:gd name="T4" fmla="*/ 0 w 2"/>
                <a:gd name="T5" fmla="*/ 89144 h 3"/>
                <a:gd name="T6" fmla="*/ 0 w 2"/>
                <a:gd name="T7" fmla="*/ 89144 h 3"/>
                <a:gd name="T8" fmla="*/ 25595 w 2"/>
                <a:gd name="T9" fmla="*/ 142813 h 3"/>
                <a:gd name="T10" fmla="*/ 45625 w 2"/>
                <a:gd name="T11" fmla="*/ 53555 h 3"/>
                <a:gd name="T12" fmla="*/ 25595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Oval 816"/>
            <p:cNvSpPr>
              <a:spLocks noChangeArrowheads="1"/>
            </p:cNvSpPr>
            <p:nvPr/>
          </p:nvSpPr>
          <p:spPr bwMode="auto">
            <a:xfrm>
              <a:off x="1385" y="2763"/>
              <a:ext cx="5" cy="6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60" name="Freeform 817"/>
            <p:cNvSpPr>
              <a:spLocks/>
            </p:cNvSpPr>
            <p:nvPr/>
          </p:nvSpPr>
          <p:spPr bwMode="auto">
            <a:xfrm>
              <a:off x="1385" y="2763"/>
              <a:ext cx="8" cy="8"/>
            </a:xfrm>
            <a:custGeom>
              <a:avLst/>
              <a:gdLst>
                <a:gd name="T0" fmla="*/ 89144 w 3"/>
                <a:gd name="T1" fmla="*/ 0 h 3"/>
                <a:gd name="T2" fmla="*/ 89144 w 3"/>
                <a:gd name="T3" fmla="*/ 53555 h 3"/>
                <a:gd name="T4" fmla="*/ 53555 w 3"/>
                <a:gd name="T5" fmla="*/ 89144 h 3"/>
                <a:gd name="T6" fmla="*/ 0 w 3"/>
                <a:gd name="T7" fmla="*/ 89144 h 3"/>
                <a:gd name="T8" fmla="*/ 89144 w 3"/>
                <a:gd name="T9" fmla="*/ 142813 h 3"/>
                <a:gd name="T10" fmla="*/ 142813 w 3"/>
                <a:gd name="T11" fmla="*/ 53555 h 3"/>
                <a:gd name="T12" fmla="*/ 89144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Oval 818"/>
            <p:cNvSpPr>
              <a:spLocks noChangeArrowheads="1"/>
            </p:cNvSpPr>
            <p:nvPr/>
          </p:nvSpPr>
          <p:spPr bwMode="auto">
            <a:xfrm>
              <a:off x="1390" y="2785"/>
              <a:ext cx="8" cy="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62" name="Freeform 819"/>
            <p:cNvSpPr>
              <a:spLocks/>
            </p:cNvSpPr>
            <p:nvPr/>
          </p:nvSpPr>
          <p:spPr bwMode="auto">
            <a:xfrm>
              <a:off x="1393" y="2785"/>
              <a:ext cx="10" cy="10"/>
            </a:xfrm>
            <a:custGeom>
              <a:avLst/>
              <a:gdLst>
                <a:gd name="T0" fmla="*/ 45625 w 4"/>
                <a:gd name="T1" fmla="*/ 0 h 4"/>
                <a:gd name="T2" fmla="*/ 63988 w 4"/>
                <a:gd name="T3" fmla="*/ 25595 h 4"/>
                <a:gd name="T4" fmla="*/ 25595 w 4"/>
                <a:gd name="T5" fmla="*/ 63988 h 4"/>
                <a:gd name="T6" fmla="*/ 0 w 4"/>
                <a:gd name="T7" fmla="*/ 63988 h 4"/>
                <a:gd name="T8" fmla="*/ 45625 w 4"/>
                <a:gd name="T9" fmla="*/ 94458 h 4"/>
                <a:gd name="T10" fmla="*/ 94458 w 4"/>
                <a:gd name="T11" fmla="*/ 45625 h 4"/>
                <a:gd name="T12" fmla="*/ 45625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Oval 820"/>
            <p:cNvSpPr>
              <a:spLocks noChangeArrowheads="1"/>
            </p:cNvSpPr>
            <p:nvPr/>
          </p:nvSpPr>
          <p:spPr bwMode="auto">
            <a:xfrm>
              <a:off x="1420" y="2769"/>
              <a:ext cx="8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64" name="Freeform 821"/>
            <p:cNvSpPr>
              <a:spLocks/>
            </p:cNvSpPr>
            <p:nvPr/>
          </p:nvSpPr>
          <p:spPr bwMode="auto">
            <a:xfrm>
              <a:off x="1423" y="2771"/>
              <a:ext cx="7" cy="8"/>
            </a:xfrm>
            <a:custGeom>
              <a:avLst/>
              <a:gdLst>
                <a:gd name="T0" fmla="*/ 24544 w 3"/>
                <a:gd name="T1" fmla="*/ 0 h 3"/>
                <a:gd name="T2" fmla="*/ 24544 w 3"/>
                <a:gd name="T3" fmla="*/ 53555 h 3"/>
                <a:gd name="T4" fmla="*/ 0 w 3"/>
                <a:gd name="T5" fmla="*/ 142813 h 3"/>
                <a:gd name="T6" fmla="*/ 0 w 3"/>
                <a:gd name="T7" fmla="*/ 89144 h 3"/>
                <a:gd name="T8" fmla="*/ 10519 w 3"/>
                <a:gd name="T9" fmla="*/ 142813 h 3"/>
                <a:gd name="T10" fmla="*/ 32433 w 3"/>
                <a:gd name="T11" fmla="*/ 53555 h 3"/>
                <a:gd name="T12" fmla="*/ 24544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Oval 822"/>
            <p:cNvSpPr>
              <a:spLocks noChangeArrowheads="1"/>
            </p:cNvSpPr>
            <p:nvPr/>
          </p:nvSpPr>
          <p:spPr bwMode="auto">
            <a:xfrm>
              <a:off x="1430" y="2739"/>
              <a:ext cx="5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66" name="Freeform 823"/>
            <p:cNvSpPr>
              <a:spLocks/>
            </p:cNvSpPr>
            <p:nvPr/>
          </p:nvSpPr>
          <p:spPr bwMode="auto">
            <a:xfrm>
              <a:off x="1430" y="2742"/>
              <a:ext cx="10" cy="8"/>
            </a:xfrm>
            <a:custGeom>
              <a:avLst/>
              <a:gdLst>
                <a:gd name="T0" fmla="*/ 45625 w 4"/>
                <a:gd name="T1" fmla="*/ 0 h 3"/>
                <a:gd name="T2" fmla="*/ 63988 w 4"/>
                <a:gd name="T3" fmla="*/ 53555 h 3"/>
                <a:gd name="T4" fmla="*/ 25595 w 4"/>
                <a:gd name="T5" fmla="*/ 142813 h 3"/>
                <a:gd name="T6" fmla="*/ 0 w 4"/>
                <a:gd name="T7" fmla="*/ 89144 h 3"/>
                <a:gd name="T8" fmla="*/ 45625 w 4"/>
                <a:gd name="T9" fmla="*/ 142813 h 3"/>
                <a:gd name="T10" fmla="*/ 94458 w 4"/>
                <a:gd name="T11" fmla="*/ 53555 h 3"/>
                <a:gd name="T12" fmla="*/ 45625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Oval 824"/>
            <p:cNvSpPr>
              <a:spLocks noChangeArrowheads="1"/>
            </p:cNvSpPr>
            <p:nvPr/>
          </p:nvSpPr>
          <p:spPr bwMode="auto">
            <a:xfrm>
              <a:off x="1413" y="2753"/>
              <a:ext cx="2" cy="2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68" name="Freeform 825"/>
            <p:cNvSpPr>
              <a:spLocks/>
            </p:cNvSpPr>
            <p:nvPr/>
          </p:nvSpPr>
          <p:spPr bwMode="auto">
            <a:xfrm>
              <a:off x="1413" y="2753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25595 w 2"/>
                <a:gd name="T3" fmla="*/ 0 h 2"/>
                <a:gd name="T4" fmla="*/ 0 w 2"/>
                <a:gd name="T5" fmla="*/ 25595 h 2"/>
                <a:gd name="T6" fmla="*/ 0 w 2"/>
                <a:gd name="T7" fmla="*/ 2559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Oval 826"/>
            <p:cNvSpPr>
              <a:spLocks noChangeArrowheads="1"/>
            </p:cNvSpPr>
            <p:nvPr/>
          </p:nvSpPr>
          <p:spPr bwMode="auto">
            <a:xfrm>
              <a:off x="1403" y="2769"/>
              <a:ext cx="5" cy="2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70" name="Freeform 827"/>
            <p:cNvSpPr>
              <a:spLocks/>
            </p:cNvSpPr>
            <p:nvPr/>
          </p:nvSpPr>
          <p:spPr bwMode="auto">
            <a:xfrm>
              <a:off x="1405" y="2769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25595 w 2"/>
                <a:gd name="T3" fmla="*/ 0 h 2"/>
                <a:gd name="T4" fmla="*/ 0 w 2"/>
                <a:gd name="T5" fmla="*/ 25595 h 2"/>
                <a:gd name="T6" fmla="*/ 0 w 2"/>
                <a:gd name="T7" fmla="*/ 2559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Oval 828"/>
            <p:cNvSpPr>
              <a:spLocks noChangeArrowheads="1"/>
            </p:cNvSpPr>
            <p:nvPr/>
          </p:nvSpPr>
          <p:spPr bwMode="auto">
            <a:xfrm>
              <a:off x="1408" y="2806"/>
              <a:ext cx="2" cy="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72" name="Freeform 829"/>
            <p:cNvSpPr>
              <a:spLocks/>
            </p:cNvSpPr>
            <p:nvPr/>
          </p:nvSpPr>
          <p:spPr bwMode="auto">
            <a:xfrm>
              <a:off x="1408" y="2806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45625 w 2"/>
                <a:gd name="T3" fmla="*/ 25595 h 2"/>
                <a:gd name="T4" fmla="*/ 25595 w 2"/>
                <a:gd name="T5" fmla="*/ 45625 h 2"/>
                <a:gd name="T6" fmla="*/ 0 w 2"/>
                <a:gd name="T7" fmla="*/ 4562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Oval 830"/>
            <p:cNvSpPr>
              <a:spLocks noChangeArrowheads="1"/>
            </p:cNvSpPr>
            <p:nvPr/>
          </p:nvSpPr>
          <p:spPr bwMode="auto">
            <a:xfrm>
              <a:off x="1485" y="2686"/>
              <a:ext cx="5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74" name="Freeform 831"/>
            <p:cNvSpPr>
              <a:spLocks/>
            </p:cNvSpPr>
            <p:nvPr/>
          </p:nvSpPr>
          <p:spPr bwMode="auto">
            <a:xfrm>
              <a:off x="1485" y="2689"/>
              <a:ext cx="8" cy="5"/>
            </a:xfrm>
            <a:custGeom>
              <a:avLst/>
              <a:gdLst>
                <a:gd name="T0" fmla="*/ 89144 w 3"/>
                <a:gd name="T1" fmla="*/ 0 h 2"/>
                <a:gd name="T2" fmla="*/ 89144 w 3"/>
                <a:gd name="T3" fmla="*/ 0 h 2"/>
                <a:gd name="T4" fmla="*/ 53555 w 3"/>
                <a:gd name="T5" fmla="*/ 45625 h 2"/>
                <a:gd name="T6" fmla="*/ 0 w 3"/>
                <a:gd name="T7" fmla="*/ 45625 h 2"/>
                <a:gd name="T8" fmla="*/ 53555 w 3"/>
                <a:gd name="T9" fmla="*/ 45625 h 2"/>
                <a:gd name="T10" fmla="*/ 142813 w 3"/>
                <a:gd name="T11" fmla="*/ 25595 h 2"/>
                <a:gd name="T12" fmla="*/ 89144 w 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Oval 832"/>
            <p:cNvSpPr>
              <a:spLocks noChangeArrowheads="1"/>
            </p:cNvSpPr>
            <p:nvPr/>
          </p:nvSpPr>
          <p:spPr bwMode="auto">
            <a:xfrm>
              <a:off x="1448" y="2659"/>
              <a:ext cx="5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76" name="Freeform 833"/>
            <p:cNvSpPr>
              <a:spLocks/>
            </p:cNvSpPr>
            <p:nvPr/>
          </p:nvSpPr>
          <p:spPr bwMode="auto">
            <a:xfrm>
              <a:off x="1450" y="2662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45625 w 2"/>
                <a:gd name="T3" fmla="*/ 0 h 2"/>
                <a:gd name="T4" fmla="*/ 0 w 2"/>
                <a:gd name="T5" fmla="*/ 45625 h 2"/>
                <a:gd name="T6" fmla="*/ 0 w 2"/>
                <a:gd name="T7" fmla="*/ 4562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Oval 834"/>
            <p:cNvSpPr>
              <a:spLocks noChangeArrowheads="1"/>
            </p:cNvSpPr>
            <p:nvPr/>
          </p:nvSpPr>
          <p:spPr bwMode="auto">
            <a:xfrm>
              <a:off x="1425" y="2691"/>
              <a:ext cx="5" cy="6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78" name="Freeform 835"/>
            <p:cNvSpPr>
              <a:spLocks/>
            </p:cNvSpPr>
            <p:nvPr/>
          </p:nvSpPr>
          <p:spPr bwMode="auto">
            <a:xfrm>
              <a:off x="1425" y="2691"/>
              <a:ext cx="8" cy="8"/>
            </a:xfrm>
            <a:custGeom>
              <a:avLst/>
              <a:gdLst>
                <a:gd name="T0" fmla="*/ 89144 w 3"/>
                <a:gd name="T1" fmla="*/ 0 h 3"/>
                <a:gd name="T2" fmla="*/ 89144 w 3"/>
                <a:gd name="T3" fmla="*/ 53555 h 3"/>
                <a:gd name="T4" fmla="*/ 53555 w 3"/>
                <a:gd name="T5" fmla="*/ 142813 h 3"/>
                <a:gd name="T6" fmla="*/ 0 w 3"/>
                <a:gd name="T7" fmla="*/ 89144 h 3"/>
                <a:gd name="T8" fmla="*/ 89144 w 3"/>
                <a:gd name="T9" fmla="*/ 142813 h 3"/>
                <a:gd name="T10" fmla="*/ 142813 w 3"/>
                <a:gd name="T11" fmla="*/ 89144 h 3"/>
                <a:gd name="T12" fmla="*/ 89144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79" name="Oval 836"/>
            <p:cNvSpPr>
              <a:spLocks noChangeArrowheads="1"/>
            </p:cNvSpPr>
            <p:nvPr/>
          </p:nvSpPr>
          <p:spPr bwMode="auto">
            <a:xfrm>
              <a:off x="1433" y="2713"/>
              <a:ext cx="5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80" name="Freeform 837"/>
            <p:cNvSpPr>
              <a:spLocks/>
            </p:cNvSpPr>
            <p:nvPr/>
          </p:nvSpPr>
          <p:spPr bwMode="auto">
            <a:xfrm>
              <a:off x="1433" y="2713"/>
              <a:ext cx="10" cy="10"/>
            </a:xfrm>
            <a:custGeom>
              <a:avLst/>
              <a:gdLst>
                <a:gd name="T0" fmla="*/ 45625 w 4"/>
                <a:gd name="T1" fmla="*/ 0 h 4"/>
                <a:gd name="T2" fmla="*/ 63988 w 4"/>
                <a:gd name="T3" fmla="*/ 25595 h 4"/>
                <a:gd name="T4" fmla="*/ 25595 w 4"/>
                <a:gd name="T5" fmla="*/ 63988 h 4"/>
                <a:gd name="T6" fmla="*/ 0 w 4"/>
                <a:gd name="T7" fmla="*/ 63988 h 4"/>
                <a:gd name="T8" fmla="*/ 45625 w 4"/>
                <a:gd name="T9" fmla="*/ 94458 h 4"/>
                <a:gd name="T10" fmla="*/ 94458 w 4"/>
                <a:gd name="T11" fmla="*/ 45625 h 4"/>
                <a:gd name="T12" fmla="*/ 45625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1" name="Oval 838"/>
            <p:cNvSpPr>
              <a:spLocks noChangeArrowheads="1"/>
            </p:cNvSpPr>
            <p:nvPr/>
          </p:nvSpPr>
          <p:spPr bwMode="auto">
            <a:xfrm>
              <a:off x="1460" y="2699"/>
              <a:ext cx="8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82" name="Freeform 839"/>
            <p:cNvSpPr>
              <a:spLocks/>
            </p:cNvSpPr>
            <p:nvPr/>
          </p:nvSpPr>
          <p:spPr bwMode="auto">
            <a:xfrm>
              <a:off x="1463" y="2699"/>
              <a:ext cx="7" cy="11"/>
            </a:xfrm>
            <a:custGeom>
              <a:avLst/>
              <a:gdLst>
                <a:gd name="T0" fmla="*/ 24544 w 3"/>
                <a:gd name="T1" fmla="*/ 0 h 4"/>
                <a:gd name="T2" fmla="*/ 24544 w 3"/>
                <a:gd name="T3" fmla="*/ 71437 h 4"/>
                <a:gd name="T4" fmla="*/ 0 w 3"/>
                <a:gd name="T5" fmla="*/ 196284 h 4"/>
                <a:gd name="T6" fmla="*/ 0 w 3"/>
                <a:gd name="T7" fmla="*/ 196284 h 4"/>
                <a:gd name="T8" fmla="*/ 10519 w 3"/>
                <a:gd name="T9" fmla="*/ 267721 h 4"/>
                <a:gd name="T10" fmla="*/ 32433 w 3"/>
                <a:gd name="T11" fmla="*/ 144059 h 4"/>
                <a:gd name="T12" fmla="*/ 24544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3" name="Oval 840"/>
            <p:cNvSpPr>
              <a:spLocks noChangeArrowheads="1"/>
            </p:cNvSpPr>
            <p:nvPr/>
          </p:nvSpPr>
          <p:spPr bwMode="auto">
            <a:xfrm>
              <a:off x="1470" y="2670"/>
              <a:ext cx="8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84" name="Freeform 841"/>
            <p:cNvSpPr>
              <a:spLocks/>
            </p:cNvSpPr>
            <p:nvPr/>
          </p:nvSpPr>
          <p:spPr bwMode="auto">
            <a:xfrm>
              <a:off x="1473" y="2670"/>
              <a:ext cx="7" cy="11"/>
            </a:xfrm>
            <a:custGeom>
              <a:avLst/>
              <a:gdLst>
                <a:gd name="T0" fmla="*/ 24544 w 3"/>
                <a:gd name="T1" fmla="*/ 0 h 4"/>
                <a:gd name="T2" fmla="*/ 24544 w 3"/>
                <a:gd name="T3" fmla="*/ 71437 h 4"/>
                <a:gd name="T4" fmla="*/ 0 w 3"/>
                <a:gd name="T5" fmla="*/ 196284 h 4"/>
                <a:gd name="T6" fmla="*/ 0 w 3"/>
                <a:gd name="T7" fmla="*/ 196284 h 4"/>
                <a:gd name="T8" fmla="*/ 10519 w 3"/>
                <a:gd name="T9" fmla="*/ 267721 h 4"/>
                <a:gd name="T10" fmla="*/ 32433 w 3"/>
                <a:gd name="T11" fmla="*/ 144059 h 4"/>
                <a:gd name="T12" fmla="*/ 24544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5" name="Oval 842"/>
            <p:cNvSpPr>
              <a:spLocks noChangeArrowheads="1"/>
            </p:cNvSpPr>
            <p:nvPr/>
          </p:nvSpPr>
          <p:spPr bwMode="auto">
            <a:xfrm>
              <a:off x="1453" y="2681"/>
              <a:ext cx="2" cy="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86" name="Freeform 843"/>
            <p:cNvSpPr>
              <a:spLocks/>
            </p:cNvSpPr>
            <p:nvPr/>
          </p:nvSpPr>
          <p:spPr bwMode="auto">
            <a:xfrm>
              <a:off x="1453" y="2681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25595 w 2"/>
                <a:gd name="T3" fmla="*/ 25595 h 2"/>
                <a:gd name="T4" fmla="*/ 0 w 2"/>
                <a:gd name="T5" fmla="*/ 45625 h 2"/>
                <a:gd name="T6" fmla="*/ 0 w 2"/>
                <a:gd name="T7" fmla="*/ 4562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7" name="Oval 844"/>
            <p:cNvSpPr>
              <a:spLocks noChangeArrowheads="1"/>
            </p:cNvSpPr>
            <p:nvPr/>
          </p:nvSpPr>
          <p:spPr bwMode="auto">
            <a:xfrm>
              <a:off x="1445" y="2697"/>
              <a:ext cx="3" cy="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88" name="Freeform 845"/>
            <p:cNvSpPr>
              <a:spLocks/>
            </p:cNvSpPr>
            <p:nvPr/>
          </p:nvSpPr>
          <p:spPr bwMode="auto">
            <a:xfrm>
              <a:off x="1445" y="2697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25595 w 2"/>
                <a:gd name="T3" fmla="*/ 25595 h 2"/>
                <a:gd name="T4" fmla="*/ 0 w 2"/>
                <a:gd name="T5" fmla="*/ 45625 h 2"/>
                <a:gd name="T6" fmla="*/ 0 w 2"/>
                <a:gd name="T7" fmla="*/ 4562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9" name="Oval 846"/>
            <p:cNvSpPr>
              <a:spLocks noChangeArrowheads="1"/>
            </p:cNvSpPr>
            <p:nvPr/>
          </p:nvSpPr>
          <p:spPr bwMode="auto">
            <a:xfrm>
              <a:off x="1400" y="2683"/>
              <a:ext cx="5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90" name="Freeform 847"/>
            <p:cNvSpPr>
              <a:spLocks/>
            </p:cNvSpPr>
            <p:nvPr/>
          </p:nvSpPr>
          <p:spPr bwMode="auto">
            <a:xfrm>
              <a:off x="1403" y="2686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25595 w 2"/>
                <a:gd name="T3" fmla="*/ 0 h 2"/>
                <a:gd name="T4" fmla="*/ 0 w 2"/>
                <a:gd name="T5" fmla="*/ 45625 h 2"/>
                <a:gd name="T6" fmla="*/ 0 w 2"/>
                <a:gd name="T7" fmla="*/ 4562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91" name="Oval 848"/>
            <p:cNvSpPr>
              <a:spLocks noChangeArrowheads="1"/>
            </p:cNvSpPr>
            <p:nvPr/>
          </p:nvSpPr>
          <p:spPr bwMode="auto">
            <a:xfrm>
              <a:off x="1375" y="2697"/>
              <a:ext cx="8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92" name="Freeform 849"/>
            <p:cNvSpPr>
              <a:spLocks/>
            </p:cNvSpPr>
            <p:nvPr/>
          </p:nvSpPr>
          <p:spPr bwMode="auto">
            <a:xfrm>
              <a:off x="1378" y="2697"/>
              <a:ext cx="10" cy="10"/>
            </a:xfrm>
            <a:custGeom>
              <a:avLst/>
              <a:gdLst>
                <a:gd name="T0" fmla="*/ 45625 w 4"/>
                <a:gd name="T1" fmla="*/ 0 h 4"/>
                <a:gd name="T2" fmla="*/ 63988 w 4"/>
                <a:gd name="T3" fmla="*/ 25595 h 4"/>
                <a:gd name="T4" fmla="*/ 25595 w 4"/>
                <a:gd name="T5" fmla="*/ 63988 h 4"/>
                <a:gd name="T6" fmla="*/ 0 w 4"/>
                <a:gd name="T7" fmla="*/ 63988 h 4"/>
                <a:gd name="T8" fmla="*/ 45625 w 4"/>
                <a:gd name="T9" fmla="*/ 94458 h 4"/>
                <a:gd name="T10" fmla="*/ 94458 w 4"/>
                <a:gd name="T11" fmla="*/ 45625 h 4"/>
                <a:gd name="T12" fmla="*/ 45625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93" name="Oval 850"/>
            <p:cNvSpPr>
              <a:spLocks noChangeArrowheads="1"/>
            </p:cNvSpPr>
            <p:nvPr/>
          </p:nvSpPr>
          <p:spPr bwMode="auto">
            <a:xfrm>
              <a:off x="1385" y="2667"/>
              <a:ext cx="8" cy="8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94" name="Freeform 851"/>
            <p:cNvSpPr>
              <a:spLocks/>
            </p:cNvSpPr>
            <p:nvPr/>
          </p:nvSpPr>
          <p:spPr bwMode="auto">
            <a:xfrm>
              <a:off x="1388" y="2667"/>
              <a:ext cx="7" cy="11"/>
            </a:xfrm>
            <a:custGeom>
              <a:avLst/>
              <a:gdLst>
                <a:gd name="T0" fmla="*/ 24544 w 3"/>
                <a:gd name="T1" fmla="*/ 0 h 4"/>
                <a:gd name="T2" fmla="*/ 24544 w 3"/>
                <a:gd name="T3" fmla="*/ 71437 h 4"/>
                <a:gd name="T4" fmla="*/ 0 w 3"/>
                <a:gd name="T5" fmla="*/ 196284 h 4"/>
                <a:gd name="T6" fmla="*/ 0 w 3"/>
                <a:gd name="T7" fmla="*/ 196284 h 4"/>
                <a:gd name="T8" fmla="*/ 10519 w 3"/>
                <a:gd name="T9" fmla="*/ 267721 h 4"/>
                <a:gd name="T10" fmla="*/ 32433 w 3"/>
                <a:gd name="T11" fmla="*/ 144059 h 4"/>
                <a:gd name="T12" fmla="*/ 24544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95" name="Oval 852"/>
            <p:cNvSpPr>
              <a:spLocks noChangeArrowheads="1"/>
            </p:cNvSpPr>
            <p:nvPr/>
          </p:nvSpPr>
          <p:spPr bwMode="auto">
            <a:xfrm>
              <a:off x="1368" y="2678"/>
              <a:ext cx="5" cy="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96" name="Freeform 853"/>
            <p:cNvSpPr>
              <a:spLocks/>
            </p:cNvSpPr>
            <p:nvPr/>
          </p:nvSpPr>
          <p:spPr bwMode="auto">
            <a:xfrm>
              <a:off x="1370" y="2678"/>
              <a:ext cx="3" cy="5"/>
            </a:xfrm>
            <a:custGeom>
              <a:avLst/>
              <a:gdLst>
                <a:gd name="T0" fmla="*/ 177147 w 1"/>
                <a:gd name="T1" fmla="*/ 0 h 2"/>
                <a:gd name="T2" fmla="*/ 177147 w 1"/>
                <a:gd name="T3" fmla="*/ 25595 h 2"/>
                <a:gd name="T4" fmla="*/ 0 w 1"/>
                <a:gd name="T5" fmla="*/ 45625 h 2"/>
                <a:gd name="T6" fmla="*/ 0 w 1"/>
                <a:gd name="T7" fmla="*/ 45625 h 2"/>
                <a:gd name="T8" fmla="*/ 0 w 1"/>
                <a:gd name="T9" fmla="*/ 45625 h 2"/>
                <a:gd name="T10" fmla="*/ 177147 w 1"/>
                <a:gd name="T11" fmla="*/ 25595 h 2"/>
                <a:gd name="T12" fmla="*/ 177147 w 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97" name="Oval 854"/>
            <p:cNvSpPr>
              <a:spLocks noChangeArrowheads="1"/>
            </p:cNvSpPr>
            <p:nvPr/>
          </p:nvSpPr>
          <p:spPr bwMode="auto">
            <a:xfrm>
              <a:off x="1455" y="2726"/>
              <a:ext cx="3" cy="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35898" name="Freeform 855"/>
            <p:cNvSpPr>
              <a:spLocks/>
            </p:cNvSpPr>
            <p:nvPr/>
          </p:nvSpPr>
          <p:spPr bwMode="auto">
            <a:xfrm>
              <a:off x="1455" y="2726"/>
              <a:ext cx="5" cy="5"/>
            </a:xfrm>
            <a:custGeom>
              <a:avLst/>
              <a:gdLst>
                <a:gd name="T0" fmla="*/ 25595 w 2"/>
                <a:gd name="T1" fmla="*/ 0 h 2"/>
                <a:gd name="T2" fmla="*/ 45625 w 2"/>
                <a:gd name="T3" fmla="*/ 25595 h 2"/>
                <a:gd name="T4" fmla="*/ 25595 w 2"/>
                <a:gd name="T5" fmla="*/ 45625 h 2"/>
                <a:gd name="T6" fmla="*/ 0 w 2"/>
                <a:gd name="T7" fmla="*/ 45625 h 2"/>
                <a:gd name="T8" fmla="*/ 25595 w 2"/>
                <a:gd name="T9" fmla="*/ 45625 h 2"/>
                <a:gd name="T10" fmla="*/ 45625 w 2"/>
                <a:gd name="T11" fmla="*/ 25595 h 2"/>
                <a:gd name="T12" fmla="*/ 2559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99" name="Freeform 856"/>
            <p:cNvSpPr>
              <a:spLocks/>
            </p:cNvSpPr>
            <p:nvPr/>
          </p:nvSpPr>
          <p:spPr bwMode="auto">
            <a:xfrm>
              <a:off x="1090" y="2721"/>
              <a:ext cx="593" cy="496"/>
            </a:xfrm>
            <a:custGeom>
              <a:avLst/>
              <a:gdLst>
                <a:gd name="T0" fmla="*/ 5654555 w 237"/>
                <a:gd name="T1" fmla="*/ 5530909 h 186"/>
                <a:gd name="T2" fmla="*/ 5608662 w 237"/>
                <a:gd name="T3" fmla="*/ 5093603 h 186"/>
                <a:gd name="T4" fmla="*/ 5434873 w 237"/>
                <a:gd name="T5" fmla="*/ 4998691 h 186"/>
                <a:gd name="T6" fmla="*/ 5320023 w 237"/>
                <a:gd name="T7" fmla="*/ 4889464 h 186"/>
                <a:gd name="T8" fmla="*/ 4762521 w 237"/>
                <a:gd name="T9" fmla="*/ 4418675 h 186"/>
                <a:gd name="T10" fmla="*/ 3508884 w 237"/>
                <a:gd name="T11" fmla="*/ 3109717 h 186"/>
                <a:gd name="T12" fmla="*/ 1921858 w 237"/>
                <a:gd name="T13" fmla="*/ 1546560 h 186"/>
                <a:gd name="T14" fmla="*/ 1184466 w 237"/>
                <a:gd name="T15" fmla="*/ 785373 h 186"/>
                <a:gd name="T16" fmla="*/ 798658 w 237"/>
                <a:gd name="T17" fmla="*/ 142813 h 186"/>
                <a:gd name="T18" fmla="*/ 606579 w 237"/>
                <a:gd name="T19" fmla="*/ 0 h 186"/>
                <a:gd name="T20" fmla="*/ 96889 w 237"/>
                <a:gd name="T21" fmla="*/ 2421192 h 186"/>
                <a:gd name="T22" fmla="*/ 2164280 w 237"/>
                <a:gd name="T23" fmla="*/ 7766165 h 186"/>
                <a:gd name="T24" fmla="*/ 4885317 w 237"/>
                <a:gd name="T25" fmla="*/ 7364459 h 186"/>
                <a:gd name="T26" fmla="*/ 5654555 w 237"/>
                <a:gd name="T27" fmla="*/ 5727667 h 186"/>
                <a:gd name="T28" fmla="*/ 5654555 w 237"/>
                <a:gd name="T29" fmla="*/ 553090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7"/>
                <a:gd name="T46" fmla="*/ 0 h 186"/>
                <a:gd name="T47" fmla="*/ 237 w 237"/>
                <a:gd name="T48" fmla="*/ 186 h 1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7" h="186">
                  <a:moveTo>
                    <a:pt x="235" y="114"/>
                  </a:moveTo>
                  <a:cubicBezTo>
                    <a:pt x="235" y="110"/>
                    <a:pt x="237" y="108"/>
                    <a:pt x="233" y="105"/>
                  </a:cubicBezTo>
                  <a:cubicBezTo>
                    <a:pt x="229" y="102"/>
                    <a:pt x="228" y="104"/>
                    <a:pt x="226" y="103"/>
                  </a:cubicBezTo>
                  <a:cubicBezTo>
                    <a:pt x="225" y="101"/>
                    <a:pt x="226" y="103"/>
                    <a:pt x="221" y="101"/>
                  </a:cubicBezTo>
                  <a:cubicBezTo>
                    <a:pt x="215" y="97"/>
                    <a:pt x="208" y="97"/>
                    <a:pt x="198" y="91"/>
                  </a:cubicBezTo>
                  <a:cubicBezTo>
                    <a:pt x="187" y="85"/>
                    <a:pt x="173" y="76"/>
                    <a:pt x="146" y="64"/>
                  </a:cubicBezTo>
                  <a:cubicBezTo>
                    <a:pt x="119" y="52"/>
                    <a:pt x="101" y="42"/>
                    <a:pt x="80" y="32"/>
                  </a:cubicBezTo>
                  <a:cubicBezTo>
                    <a:pt x="60" y="22"/>
                    <a:pt x="52" y="18"/>
                    <a:pt x="49" y="16"/>
                  </a:cubicBezTo>
                  <a:cubicBezTo>
                    <a:pt x="45" y="13"/>
                    <a:pt x="45" y="10"/>
                    <a:pt x="33" y="3"/>
                  </a:cubicBezTo>
                  <a:cubicBezTo>
                    <a:pt x="31" y="1"/>
                    <a:pt x="28" y="0"/>
                    <a:pt x="25" y="0"/>
                  </a:cubicBezTo>
                  <a:cubicBezTo>
                    <a:pt x="16" y="7"/>
                    <a:pt x="7" y="26"/>
                    <a:pt x="4" y="50"/>
                  </a:cubicBezTo>
                  <a:cubicBezTo>
                    <a:pt x="0" y="77"/>
                    <a:pt x="34" y="135"/>
                    <a:pt x="90" y="160"/>
                  </a:cubicBezTo>
                  <a:cubicBezTo>
                    <a:pt x="146" y="186"/>
                    <a:pt x="189" y="157"/>
                    <a:pt x="203" y="152"/>
                  </a:cubicBezTo>
                  <a:cubicBezTo>
                    <a:pt x="216" y="147"/>
                    <a:pt x="229" y="137"/>
                    <a:pt x="235" y="118"/>
                  </a:cubicBezTo>
                  <a:cubicBezTo>
                    <a:pt x="235" y="117"/>
                    <a:pt x="235" y="116"/>
                    <a:pt x="235" y="114"/>
                  </a:cubicBezTo>
                  <a:close/>
                </a:path>
              </a:pathLst>
            </a:custGeom>
            <a:solidFill>
              <a:srgbClr val="FFD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0" name="Freeform 857"/>
            <p:cNvSpPr>
              <a:spLocks/>
            </p:cNvSpPr>
            <p:nvPr/>
          </p:nvSpPr>
          <p:spPr bwMode="auto">
            <a:xfrm>
              <a:off x="1120" y="2726"/>
              <a:ext cx="538" cy="403"/>
            </a:xfrm>
            <a:custGeom>
              <a:avLst/>
              <a:gdLst>
                <a:gd name="T0" fmla="*/ 5036358 w 215"/>
                <a:gd name="T1" fmla="*/ 4844741 h 151"/>
                <a:gd name="T2" fmla="*/ 4477802 w 215"/>
                <a:gd name="T3" fmla="*/ 4363369 h 151"/>
                <a:gd name="T4" fmla="*/ 3223526 w 215"/>
                <a:gd name="T5" fmla="*/ 3021865 h 151"/>
                <a:gd name="T6" fmla="*/ 1634036 w 215"/>
                <a:gd name="T7" fmla="*/ 1469709 h 151"/>
                <a:gd name="T8" fmla="*/ 896341 w 215"/>
                <a:gd name="T9" fmla="*/ 680165 h 151"/>
                <a:gd name="T10" fmla="*/ 511658 w 215"/>
                <a:gd name="T11" fmla="*/ 53877 h 151"/>
                <a:gd name="T12" fmla="*/ 480932 w 215"/>
                <a:gd name="T13" fmla="*/ 0 h 151"/>
                <a:gd name="T14" fmla="*/ 76806 w 215"/>
                <a:gd name="T15" fmla="*/ 1670360 h 151"/>
                <a:gd name="T16" fmla="*/ 1185096 w 215"/>
                <a:gd name="T17" fmla="*/ 5537071 h 151"/>
                <a:gd name="T18" fmla="*/ 3927390 w 215"/>
                <a:gd name="T19" fmla="*/ 7006894 h 151"/>
                <a:gd name="T20" fmla="*/ 5100896 w 215"/>
                <a:gd name="T21" fmla="*/ 5681016 h 151"/>
                <a:gd name="T22" fmla="*/ 5151240 w 215"/>
                <a:gd name="T23" fmla="*/ 4898617 h 151"/>
                <a:gd name="T24" fmla="*/ 5036358 w 215"/>
                <a:gd name="T25" fmla="*/ 4844741 h 1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151"/>
                <a:gd name="T41" fmla="*/ 215 w 215"/>
                <a:gd name="T42" fmla="*/ 151 h 1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151">
                  <a:moveTo>
                    <a:pt x="209" y="99"/>
                  </a:moveTo>
                  <a:cubicBezTo>
                    <a:pt x="203" y="95"/>
                    <a:pt x="196" y="95"/>
                    <a:pt x="186" y="89"/>
                  </a:cubicBezTo>
                  <a:cubicBezTo>
                    <a:pt x="175" y="83"/>
                    <a:pt x="161" y="74"/>
                    <a:pt x="134" y="62"/>
                  </a:cubicBezTo>
                  <a:cubicBezTo>
                    <a:pt x="107" y="50"/>
                    <a:pt x="89" y="40"/>
                    <a:pt x="68" y="30"/>
                  </a:cubicBezTo>
                  <a:cubicBezTo>
                    <a:pt x="48" y="20"/>
                    <a:pt x="40" y="16"/>
                    <a:pt x="37" y="14"/>
                  </a:cubicBezTo>
                  <a:cubicBezTo>
                    <a:pt x="33" y="11"/>
                    <a:pt x="33" y="8"/>
                    <a:pt x="21" y="1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3" y="8"/>
                    <a:pt x="5" y="19"/>
                    <a:pt x="3" y="34"/>
                  </a:cubicBezTo>
                  <a:cubicBezTo>
                    <a:pt x="0" y="52"/>
                    <a:pt x="16" y="91"/>
                    <a:pt x="49" y="113"/>
                  </a:cubicBezTo>
                  <a:cubicBezTo>
                    <a:pt x="79" y="133"/>
                    <a:pt x="127" y="151"/>
                    <a:pt x="163" y="143"/>
                  </a:cubicBezTo>
                  <a:cubicBezTo>
                    <a:pt x="191" y="137"/>
                    <a:pt x="207" y="129"/>
                    <a:pt x="212" y="116"/>
                  </a:cubicBezTo>
                  <a:cubicBezTo>
                    <a:pt x="215" y="111"/>
                    <a:pt x="215" y="106"/>
                    <a:pt x="214" y="100"/>
                  </a:cubicBezTo>
                  <a:cubicBezTo>
                    <a:pt x="213" y="99"/>
                    <a:pt x="214" y="100"/>
                    <a:pt x="209" y="99"/>
                  </a:cubicBezTo>
                  <a:close/>
                </a:path>
              </a:pathLst>
            </a:custGeom>
            <a:solidFill>
              <a:srgbClr val="FFE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1" name="Freeform 858"/>
            <p:cNvSpPr>
              <a:spLocks/>
            </p:cNvSpPr>
            <p:nvPr/>
          </p:nvSpPr>
          <p:spPr bwMode="auto">
            <a:xfrm>
              <a:off x="1656" y="2993"/>
              <a:ext cx="22" cy="37"/>
            </a:xfrm>
            <a:custGeom>
              <a:avLst/>
              <a:gdLst>
                <a:gd name="T0" fmla="*/ 131428 w 9"/>
                <a:gd name="T1" fmla="*/ 133184 h 14"/>
                <a:gd name="T2" fmla="*/ 0 w 9"/>
                <a:gd name="T3" fmla="*/ 50394 h 14"/>
                <a:gd name="T4" fmla="*/ 0 w 9"/>
                <a:gd name="T5" fmla="*/ 0 h 14"/>
                <a:gd name="T6" fmla="*/ 0 w 9"/>
                <a:gd name="T7" fmla="*/ 485562 h 14"/>
                <a:gd name="T8" fmla="*/ 168527 w 9"/>
                <a:gd name="T9" fmla="*/ 351986 h 14"/>
                <a:gd name="T10" fmla="*/ 131428 w 9"/>
                <a:gd name="T11" fmla="*/ 13318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7" y="3"/>
                  </a:moveTo>
                  <a:cubicBezTo>
                    <a:pt x="3" y="0"/>
                    <a:pt x="2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0" y="11"/>
                  </a:cubicBezTo>
                  <a:cubicBezTo>
                    <a:pt x="2" y="14"/>
                    <a:pt x="8" y="14"/>
                    <a:pt x="9" y="8"/>
                  </a:cubicBezTo>
                  <a:cubicBezTo>
                    <a:pt x="9" y="6"/>
                    <a:pt x="9" y="5"/>
                    <a:pt x="7" y="3"/>
                  </a:cubicBezTo>
                  <a:close/>
                </a:path>
              </a:pathLst>
            </a:custGeom>
            <a:solidFill>
              <a:srgbClr val="9D7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2" name="Freeform 859"/>
            <p:cNvSpPr>
              <a:spLocks/>
            </p:cNvSpPr>
            <p:nvPr/>
          </p:nvSpPr>
          <p:spPr bwMode="auto">
            <a:xfrm>
              <a:off x="1128" y="2731"/>
              <a:ext cx="520" cy="387"/>
            </a:xfrm>
            <a:custGeom>
              <a:avLst/>
              <a:gdLst>
                <a:gd name="T0" fmla="*/ 4368958 w 208"/>
                <a:gd name="T1" fmla="*/ 4253341 h 145"/>
                <a:gd name="T2" fmla="*/ 3128250 w 208"/>
                <a:gd name="T3" fmla="*/ 2935707 h 145"/>
                <a:gd name="T4" fmla="*/ 1556458 w 208"/>
                <a:gd name="T5" fmla="*/ 1374613 h 145"/>
                <a:gd name="T6" fmla="*/ 811845 w 208"/>
                <a:gd name="T7" fmla="*/ 584509 h 145"/>
                <a:gd name="T8" fmla="*/ 476095 w 208"/>
                <a:gd name="T9" fmla="*/ 0 h 145"/>
                <a:gd name="T10" fmla="*/ 76175 w 208"/>
                <a:gd name="T11" fmla="*/ 1613915 h 145"/>
                <a:gd name="T12" fmla="*/ 1144345 w 208"/>
                <a:gd name="T13" fmla="*/ 5283807 h 145"/>
                <a:gd name="T14" fmla="*/ 3814658 w 208"/>
                <a:gd name="T15" fmla="*/ 6748095 h 145"/>
                <a:gd name="T16" fmla="*/ 4940750 w 208"/>
                <a:gd name="T17" fmla="*/ 5393622 h 145"/>
                <a:gd name="T18" fmla="*/ 4913408 w 208"/>
                <a:gd name="T19" fmla="*/ 4748429 h 145"/>
                <a:gd name="T20" fmla="*/ 4368958 w 208"/>
                <a:gd name="T21" fmla="*/ 4253341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45"/>
                <a:gd name="T35" fmla="*/ 208 w 208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45">
                  <a:moveTo>
                    <a:pt x="183" y="87"/>
                  </a:moveTo>
                  <a:cubicBezTo>
                    <a:pt x="172" y="81"/>
                    <a:pt x="158" y="72"/>
                    <a:pt x="131" y="60"/>
                  </a:cubicBezTo>
                  <a:cubicBezTo>
                    <a:pt x="104" y="48"/>
                    <a:pt x="86" y="38"/>
                    <a:pt x="65" y="28"/>
                  </a:cubicBezTo>
                  <a:cubicBezTo>
                    <a:pt x="45" y="18"/>
                    <a:pt x="37" y="14"/>
                    <a:pt x="34" y="12"/>
                  </a:cubicBezTo>
                  <a:cubicBezTo>
                    <a:pt x="30" y="9"/>
                    <a:pt x="30" y="6"/>
                    <a:pt x="20" y="0"/>
                  </a:cubicBezTo>
                  <a:cubicBezTo>
                    <a:pt x="12" y="7"/>
                    <a:pt x="5" y="19"/>
                    <a:pt x="3" y="33"/>
                  </a:cubicBezTo>
                  <a:cubicBezTo>
                    <a:pt x="0" y="49"/>
                    <a:pt x="15" y="87"/>
                    <a:pt x="48" y="108"/>
                  </a:cubicBezTo>
                  <a:cubicBezTo>
                    <a:pt x="80" y="130"/>
                    <a:pt x="127" y="145"/>
                    <a:pt x="160" y="138"/>
                  </a:cubicBezTo>
                  <a:cubicBezTo>
                    <a:pt x="183" y="133"/>
                    <a:pt x="203" y="125"/>
                    <a:pt x="207" y="110"/>
                  </a:cubicBezTo>
                  <a:cubicBezTo>
                    <a:pt x="208" y="106"/>
                    <a:pt x="208" y="101"/>
                    <a:pt x="206" y="97"/>
                  </a:cubicBezTo>
                  <a:cubicBezTo>
                    <a:pt x="200" y="93"/>
                    <a:pt x="193" y="93"/>
                    <a:pt x="183" y="87"/>
                  </a:cubicBezTo>
                  <a:close/>
                </a:path>
              </a:pathLst>
            </a:custGeom>
            <a:solidFill>
              <a:srgbClr val="FFF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3" name="Freeform 860"/>
            <p:cNvSpPr>
              <a:spLocks/>
            </p:cNvSpPr>
            <p:nvPr/>
          </p:nvSpPr>
          <p:spPr bwMode="auto">
            <a:xfrm>
              <a:off x="1168" y="2761"/>
              <a:ext cx="430" cy="325"/>
            </a:xfrm>
            <a:custGeom>
              <a:avLst/>
              <a:gdLst>
                <a:gd name="T0" fmla="*/ 3936720 w 172"/>
                <a:gd name="T1" fmla="*/ 3690055 h 122"/>
                <a:gd name="T2" fmla="*/ 3795125 w 172"/>
                <a:gd name="T3" fmla="*/ 3452043 h 122"/>
                <a:gd name="T4" fmla="*/ 2738800 w 172"/>
                <a:gd name="T5" fmla="*/ 2358347 h 122"/>
                <a:gd name="T6" fmla="*/ 1163875 w 172"/>
                <a:gd name="T7" fmla="*/ 811256 h 122"/>
                <a:gd name="T8" fmla="*/ 427270 w 172"/>
                <a:gd name="T9" fmla="*/ 53273 h 122"/>
                <a:gd name="T10" fmla="*/ 412113 w 172"/>
                <a:gd name="T11" fmla="*/ 0 h 122"/>
                <a:gd name="T12" fmla="*/ 48833 w 172"/>
                <a:gd name="T13" fmla="*/ 1242307 h 122"/>
                <a:gd name="T14" fmla="*/ 1620625 w 172"/>
                <a:gd name="T15" fmla="*/ 5039117 h 122"/>
                <a:gd name="T16" fmla="*/ 3669925 w 172"/>
                <a:gd name="T17" fmla="*/ 5127794 h 122"/>
                <a:gd name="T18" fmla="*/ 3936720 w 172"/>
                <a:gd name="T19" fmla="*/ 3690055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22"/>
                <a:gd name="T32" fmla="*/ 172 w 172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22">
                  <a:moveTo>
                    <a:pt x="165" y="77"/>
                  </a:moveTo>
                  <a:cubicBezTo>
                    <a:pt x="163" y="76"/>
                    <a:pt x="161" y="74"/>
                    <a:pt x="159" y="72"/>
                  </a:cubicBezTo>
                  <a:cubicBezTo>
                    <a:pt x="149" y="66"/>
                    <a:pt x="137" y="58"/>
                    <a:pt x="115" y="49"/>
                  </a:cubicBezTo>
                  <a:cubicBezTo>
                    <a:pt x="88" y="37"/>
                    <a:pt x="70" y="27"/>
                    <a:pt x="49" y="17"/>
                  </a:cubicBezTo>
                  <a:cubicBezTo>
                    <a:pt x="29" y="7"/>
                    <a:pt x="21" y="3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9" y="7"/>
                    <a:pt x="3" y="12"/>
                    <a:pt x="2" y="26"/>
                  </a:cubicBezTo>
                  <a:cubicBezTo>
                    <a:pt x="0" y="42"/>
                    <a:pt x="17" y="89"/>
                    <a:pt x="68" y="105"/>
                  </a:cubicBezTo>
                  <a:cubicBezTo>
                    <a:pt x="119" y="122"/>
                    <a:pt x="141" y="115"/>
                    <a:pt x="154" y="107"/>
                  </a:cubicBezTo>
                  <a:cubicBezTo>
                    <a:pt x="167" y="99"/>
                    <a:pt x="172" y="85"/>
                    <a:pt x="165" y="77"/>
                  </a:cubicBez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4" name="Freeform 861"/>
            <p:cNvSpPr>
              <a:spLocks/>
            </p:cNvSpPr>
            <p:nvPr/>
          </p:nvSpPr>
          <p:spPr bwMode="auto">
            <a:xfrm>
              <a:off x="1225" y="3033"/>
              <a:ext cx="446" cy="141"/>
            </a:xfrm>
            <a:custGeom>
              <a:avLst/>
              <a:gdLst>
                <a:gd name="T0" fmla="*/ 0 w 178"/>
                <a:gd name="T1" fmla="*/ 654458 h 53"/>
                <a:gd name="T2" fmla="*/ 1638589 w 178"/>
                <a:gd name="T3" fmla="*/ 2309069 h 53"/>
                <a:gd name="T4" fmla="*/ 3102496 w 178"/>
                <a:gd name="T5" fmla="*/ 1937119 h 53"/>
                <a:gd name="T6" fmla="*/ 3815748 w 178"/>
                <a:gd name="T7" fmla="*/ 1314929 h 53"/>
                <a:gd name="T8" fmla="*/ 4351204 w 178"/>
                <a:gd name="T9" fmla="*/ 0 h 53"/>
                <a:gd name="T10" fmla="*/ 4250182 w 178"/>
                <a:gd name="T11" fmla="*/ 0 h 53"/>
                <a:gd name="T12" fmla="*/ 3782764 w 178"/>
                <a:gd name="T13" fmla="*/ 941231 h 53"/>
                <a:gd name="T14" fmla="*/ 2888005 w 178"/>
                <a:gd name="T15" fmla="*/ 1455397 h 53"/>
                <a:gd name="T16" fmla="*/ 1561180 w 178"/>
                <a:gd name="T17" fmla="*/ 1229919 h 53"/>
                <a:gd name="T18" fmla="*/ 2273132 w 178"/>
                <a:gd name="T19" fmla="*/ 1741105 h 53"/>
                <a:gd name="T20" fmla="*/ 1853200 w 178"/>
                <a:gd name="T21" fmla="*/ 2130779 h 53"/>
                <a:gd name="T22" fmla="*/ 0 w 178"/>
                <a:gd name="T23" fmla="*/ 654458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53"/>
                <a:gd name="T38" fmla="*/ 178 w 178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53">
                  <a:moveTo>
                    <a:pt x="0" y="14"/>
                  </a:moveTo>
                  <a:cubicBezTo>
                    <a:pt x="13" y="26"/>
                    <a:pt x="38" y="45"/>
                    <a:pt x="67" y="49"/>
                  </a:cubicBezTo>
                  <a:cubicBezTo>
                    <a:pt x="95" y="53"/>
                    <a:pt x="115" y="46"/>
                    <a:pt x="127" y="41"/>
                  </a:cubicBezTo>
                  <a:cubicBezTo>
                    <a:pt x="138" y="37"/>
                    <a:pt x="146" y="33"/>
                    <a:pt x="156" y="28"/>
                  </a:cubicBezTo>
                  <a:cubicBezTo>
                    <a:pt x="167" y="23"/>
                    <a:pt x="176" y="8"/>
                    <a:pt x="178" y="0"/>
                  </a:cubicBezTo>
                  <a:cubicBezTo>
                    <a:pt x="176" y="0"/>
                    <a:pt x="174" y="0"/>
                    <a:pt x="174" y="0"/>
                  </a:cubicBezTo>
                  <a:cubicBezTo>
                    <a:pt x="171" y="7"/>
                    <a:pt x="165" y="16"/>
                    <a:pt x="155" y="20"/>
                  </a:cubicBezTo>
                  <a:cubicBezTo>
                    <a:pt x="144" y="24"/>
                    <a:pt x="131" y="31"/>
                    <a:pt x="118" y="31"/>
                  </a:cubicBezTo>
                  <a:cubicBezTo>
                    <a:pt x="104" y="32"/>
                    <a:pt x="89" y="36"/>
                    <a:pt x="64" y="26"/>
                  </a:cubicBezTo>
                  <a:cubicBezTo>
                    <a:pt x="72" y="32"/>
                    <a:pt x="84" y="35"/>
                    <a:pt x="93" y="37"/>
                  </a:cubicBezTo>
                  <a:cubicBezTo>
                    <a:pt x="103" y="39"/>
                    <a:pt x="87" y="46"/>
                    <a:pt x="76" y="45"/>
                  </a:cubicBezTo>
                  <a:cubicBezTo>
                    <a:pt x="55" y="43"/>
                    <a:pt x="23" y="34"/>
                    <a:pt x="0" y="14"/>
                  </a:cubicBezTo>
                  <a:close/>
                </a:path>
              </a:pathLst>
            </a:cu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5" name="Freeform 862"/>
            <p:cNvSpPr>
              <a:spLocks/>
            </p:cNvSpPr>
            <p:nvPr/>
          </p:nvSpPr>
          <p:spPr bwMode="auto">
            <a:xfrm>
              <a:off x="1100" y="2814"/>
              <a:ext cx="90" cy="227"/>
            </a:xfrm>
            <a:custGeom>
              <a:avLst/>
              <a:gdLst>
                <a:gd name="T0" fmla="*/ 140438 w 36"/>
                <a:gd name="T1" fmla="*/ 0 h 85"/>
                <a:gd name="T2" fmla="*/ 140438 w 36"/>
                <a:gd name="T3" fmla="*/ 1824354 h 85"/>
                <a:gd name="T4" fmla="*/ 857425 w 36"/>
                <a:gd name="T5" fmla="*/ 4186529 h 85"/>
                <a:gd name="T6" fmla="*/ 216533 w 36"/>
                <a:gd name="T7" fmla="*/ 1713124 h 85"/>
                <a:gd name="T8" fmla="*/ 140438 w 3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85"/>
                <a:gd name="T17" fmla="*/ 36 w 3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85">
                  <a:moveTo>
                    <a:pt x="6" y="0"/>
                  </a:moveTo>
                  <a:cubicBezTo>
                    <a:pt x="3" y="10"/>
                    <a:pt x="0" y="21"/>
                    <a:pt x="6" y="37"/>
                  </a:cubicBezTo>
                  <a:cubicBezTo>
                    <a:pt x="12" y="53"/>
                    <a:pt x="26" y="73"/>
                    <a:pt x="36" y="85"/>
                  </a:cubicBezTo>
                  <a:cubicBezTo>
                    <a:pt x="28" y="75"/>
                    <a:pt x="13" y="47"/>
                    <a:pt x="9" y="35"/>
                  </a:cubicBezTo>
                  <a:cubicBezTo>
                    <a:pt x="5" y="22"/>
                    <a:pt x="5" y="10"/>
                    <a:pt x="6" y="0"/>
                  </a:cubicBezTo>
                  <a:close/>
                </a:path>
              </a:pathLst>
            </a:custGeom>
            <a:solidFill>
              <a:srgbClr val="FFE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6" name="Freeform 863"/>
            <p:cNvSpPr>
              <a:spLocks/>
            </p:cNvSpPr>
            <p:nvPr/>
          </p:nvSpPr>
          <p:spPr bwMode="auto">
            <a:xfrm>
              <a:off x="1661" y="3001"/>
              <a:ext cx="10" cy="18"/>
            </a:xfrm>
            <a:custGeom>
              <a:avLst/>
              <a:gdLst>
                <a:gd name="T0" fmla="*/ 25595 w 4"/>
                <a:gd name="T1" fmla="*/ 225206 h 7"/>
                <a:gd name="T2" fmla="*/ 25595 w 4"/>
                <a:gd name="T3" fmla="*/ 0 h 7"/>
                <a:gd name="T4" fmla="*/ 94458 w 4"/>
                <a:gd name="T5" fmla="*/ 103225 h 7"/>
                <a:gd name="T6" fmla="*/ 25595 w 4"/>
                <a:gd name="T7" fmla="*/ 191114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1" y="7"/>
                  </a:moveTo>
                  <a:cubicBezTo>
                    <a:pt x="1" y="4"/>
                    <a:pt x="0" y="2"/>
                    <a:pt x="1" y="0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2" y="2"/>
                    <a:pt x="1" y="4"/>
                    <a:pt x="1" y="6"/>
                  </a:cubicBezTo>
                </a:path>
              </a:pathLst>
            </a:custGeom>
            <a:solidFill>
              <a:srgbClr val="D1B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7" name="Freeform 864"/>
            <p:cNvSpPr>
              <a:spLocks/>
            </p:cNvSpPr>
            <p:nvPr/>
          </p:nvSpPr>
          <p:spPr bwMode="auto">
            <a:xfrm>
              <a:off x="1278" y="2942"/>
              <a:ext cx="295" cy="117"/>
            </a:xfrm>
            <a:custGeom>
              <a:avLst/>
              <a:gdLst>
                <a:gd name="T0" fmla="*/ 30470 w 118"/>
                <a:gd name="T1" fmla="*/ 937117 h 44"/>
                <a:gd name="T2" fmla="*/ 221688 w 118"/>
                <a:gd name="T3" fmla="*/ 1217494 h 44"/>
                <a:gd name="T4" fmla="*/ 432158 w 118"/>
                <a:gd name="T5" fmla="*/ 1449316 h 44"/>
                <a:gd name="T6" fmla="*/ 889970 w 118"/>
                <a:gd name="T7" fmla="*/ 1734408 h 44"/>
                <a:gd name="T8" fmla="*/ 1126300 w 118"/>
                <a:gd name="T9" fmla="*/ 1842444 h 44"/>
                <a:gd name="T10" fmla="*/ 1366020 w 118"/>
                <a:gd name="T11" fmla="*/ 1927038 h 44"/>
                <a:gd name="T12" fmla="*/ 1842113 w 118"/>
                <a:gd name="T13" fmla="*/ 2067010 h 44"/>
                <a:gd name="T14" fmla="*/ 2270520 w 118"/>
                <a:gd name="T15" fmla="*/ 1927038 h 44"/>
                <a:gd name="T16" fmla="*/ 2624533 w 118"/>
                <a:gd name="T17" fmla="*/ 1501964 h 44"/>
                <a:gd name="T18" fmla="*/ 2797395 w 118"/>
                <a:gd name="T19" fmla="*/ 797137 h 44"/>
                <a:gd name="T20" fmla="*/ 2721020 w 118"/>
                <a:gd name="T21" fmla="*/ 372220 h 44"/>
                <a:gd name="T22" fmla="*/ 2461458 w 118"/>
                <a:gd name="T23" fmla="*/ 0 h 44"/>
                <a:gd name="T24" fmla="*/ 2556175 w 118"/>
                <a:gd name="T25" fmla="*/ 797137 h 44"/>
                <a:gd name="T26" fmla="*/ 2316220 w 118"/>
                <a:gd name="T27" fmla="*/ 1361984 h 44"/>
                <a:gd name="T28" fmla="*/ 1938020 w 118"/>
                <a:gd name="T29" fmla="*/ 1554762 h 44"/>
                <a:gd name="T30" fmla="*/ 1385550 w 118"/>
                <a:gd name="T31" fmla="*/ 1554762 h 44"/>
                <a:gd name="T32" fmla="*/ 554220 w 118"/>
                <a:gd name="T33" fmla="*/ 1217494 h 44"/>
                <a:gd name="T34" fmla="*/ 221688 w 118"/>
                <a:gd name="T35" fmla="*/ 1129747 h 44"/>
                <a:gd name="T36" fmla="*/ 0 w 118"/>
                <a:gd name="T37" fmla="*/ 937117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44"/>
                <a:gd name="T59" fmla="*/ 118 w 118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44">
                  <a:moveTo>
                    <a:pt x="1" y="20"/>
                  </a:moveTo>
                  <a:cubicBezTo>
                    <a:pt x="2" y="23"/>
                    <a:pt x="6" y="24"/>
                    <a:pt x="9" y="26"/>
                  </a:cubicBezTo>
                  <a:cubicBezTo>
                    <a:pt x="12" y="28"/>
                    <a:pt x="15" y="29"/>
                    <a:pt x="18" y="31"/>
                  </a:cubicBezTo>
                  <a:cubicBezTo>
                    <a:pt x="24" y="33"/>
                    <a:pt x="31" y="35"/>
                    <a:pt x="37" y="37"/>
                  </a:cubicBezTo>
                  <a:cubicBezTo>
                    <a:pt x="41" y="37"/>
                    <a:pt x="43" y="39"/>
                    <a:pt x="47" y="39"/>
                  </a:cubicBezTo>
                  <a:cubicBezTo>
                    <a:pt x="50" y="40"/>
                    <a:pt x="54" y="40"/>
                    <a:pt x="57" y="41"/>
                  </a:cubicBezTo>
                  <a:cubicBezTo>
                    <a:pt x="64" y="42"/>
                    <a:pt x="70" y="44"/>
                    <a:pt x="77" y="44"/>
                  </a:cubicBezTo>
                  <a:cubicBezTo>
                    <a:pt x="83" y="44"/>
                    <a:pt x="89" y="42"/>
                    <a:pt x="95" y="41"/>
                  </a:cubicBezTo>
                  <a:cubicBezTo>
                    <a:pt x="101" y="40"/>
                    <a:pt x="105" y="36"/>
                    <a:pt x="110" y="32"/>
                  </a:cubicBezTo>
                  <a:cubicBezTo>
                    <a:pt x="116" y="28"/>
                    <a:pt x="118" y="24"/>
                    <a:pt x="117" y="17"/>
                  </a:cubicBezTo>
                  <a:cubicBezTo>
                    <a:pt x="117" y="14"/>
                    <a:pt x="116" y="10"/>
                    <a:pt x="114" y="8"/>
                  </a:cubicBezTo>
                  <a:cubicBezTo>
                    <a:pt x="111" y="5"/>
                    <a:pt x="106" y="3"/>
                    <a:pt x="103" y="0"/>
                  </a:cubicBezTo>
                  <a:cubicBezTo>
                    <a:pt x="104" y="6"/>
                    <a:pt x="109" y="11"/>
                    <a:pt x="107" y="17"/>
                  </a:cubicBezTo>
                  <a:cubicBezTo>
                    <a:pt x="105" y="21"/>
                    <a:pt x="100" y="26"/>
                    <a:pt x="97" y="29"/>
                  </a:cubicBezTo>
                  <a:cubicBezTo>
                    <a:pt x="93" y="32"/>
                    <a:pt x="86" y="32"/>
                    <a:pt x="81" y="33"/>
                  </a:cubicBezTo>
                  <a:cubicBezTo>
                    <a:pt x="73" y="34"/>
                    <a:pt x="65" y="35"/>
                    <a:pt x="58" y="33"/>
                  </a:cubicBezTo>
                  <a:cubicBezTo>
                    <a:pt x="47" y="30"/>
                    <a:pt x="35" y="27"/>
                    <a:pt x="23" y="26"/>
                  </a:cubicBezTo>
                  <a:cubicBezTo>
                    <a:pt x="18" y="25"/>
                    <a:pt x="14" y="25"/>
                    <a:pt x="9" y="24"/>
                  </a:cubicBezTo>
                  <a:cubicBezTo>
                    <a:pt x="5" y="23"/>
                    <a:pt x="3" y="21"/>
                    <a:pt x="0" y="20"/>
                  </a:cubicBezTo>
                </a:path>
              </a:pathLst>
            </a:custGeom>
            <a:solidFill>
              <a:srgbClr val="FFE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8" name="Freeform 865"/>
            <p:cNvSpPr>
              <a:spLocks/>
            </p:cNvSpPr>
            <p:nvPr/>
          </p:nvSpPr>
          <p:spPr bwMode="auto">
            <a:xfrm>
              <a:off x="1185" y="2777"/>
              <a:ext cx="128" cy="101"/>
            </a:xfrm>
            <a:custGeom>
              <a:avLst/>
              <a:gdLst>
                <a:gd name="T0" fmla="*/ 31270 w 51"/>
                <a:gd name="T1" fmla="*/ 1265009 h 38"/>
                <a:gd name="T2" fmla="*/ 348140 w 51"/>
                <a:gd name="T3" fmla="*/ 192195 h 38"/>
                <a:gd name="T4" fmla="*/ 1268937 w 51"/>
                <a:gd name="T5" fmla="*/ 1158111 h 38"/>
                <a:gd name="T6" fmla="*/ 991784 w 51"/>
                <a:gd name="T7" fmla="*/ 934239 h 38"/>
                <a:gd name="T8" fmla="*/ 675607 w 51"/>
                <a:gd name="T9" fmla="*/ 614795 h 38"/>
                <a:gd name="T10" fmla="*/ 229742 w 51"/>
                <a:gd name="T11" fmla="*/ 614795 h 38"/>
                <a:gd name="T12" fmla="*/ 78482 w 51"/>
                <a:gd name="T13" fmla="*/ 1125387 h 38"/>
                <a:gd name="T14" fmla="*/ 130462 w 51"/>
                <a:gd name="T15" fmla="*/ 1773060 h 38"/>
                <a:gd name="T16" fmla="*/ 78482 w 51"/>
                <a:gd name="T17" fmla="*/ 1265009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38"/>
                <a:gd name="T29" fmla="*/ 51 w 51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38">
                  <a:moveTo>
                    <a:pt x="1" y="27"/>
                  </a:moveTo>
                  <a:cubicBezTo>
                    <a:pt x="0" y="20"/>
                    <a:pt x="4" y="0"/>
                    <a:pt x="14" y="4"/>
                  </a:cubicBezTo>
                  <a:cubicBezTo>
                    <a:pt x="27" y="9"/>
                    <a:pt x="38" y="19"/>
                    <a:pt x="51" y="25"/>
                  </a:cubicBezTo>
                  <a:cubicBezTo>
                    <a:pt x="47" y="23"/>
                    <a:pt x="43" y="22"/>
                    <a:pt x="40" y="20"/>
                  </a:cubicBezTo>
                  <a:cubicBezTo>
                    <a:pt x="35" y="18"/>
                    <a:pt x="32" y="15"/>
                    <a:pt x="27" y="13"/>
                  </a:cubicBezTo>
                  <a:cubicBezTo>
                    <a:pt x="21" y="11"/>
                    <a:pt x="14" y="9"/>
                    <a:pt x="9" y="13"/>
                  </a:cubicBezTo>
                  <a:cubicBezTo>
                    <a:pt x="5" y="16"/>
                    <a:pt x="4" y="20"/>
                    <a:pt x="3" y="24"/>
                  </a:cubicBezTo>
                  <a:cubicBezTo>
                    <a:pt x="3" y="29"/>
                    <a:pt x="5" y="33"/>
                    <a:pt x="5" y="38"/>
                  </a:cubicBezTo>
                  <a:cubicBezTo>
                    <a:pt x="4" y="35"/>
                    <a:pt x="2" y="31"/>
                    <a:pt x="3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9" name="Freeform 866"/>
            <p:cNvSpPr>
              <a:spLocks/>
            </p:cNvSpPr>
            <p:nvPr/>
          </p:nvSpPr>
          <p:spPr bwMode="auto">
            <a:xfrm>
              <a:off x="1395" y="2894"/>
              <a:ext cx="45" cy="59"/>
            </a:xfrm>
            <a:custGeom>
              <a:avLst/>
              <a:gdLst>
                <a:gd name="T0" fmla="*/ 335675 w 18"/>
                <a:gd name="T1" fmla="*/ 0 h 22"/>
                <a:gd name="T2" fmla="*/ 0 w 18"/>
                <a:gd name="T3" fmla="*/ 824005 h 22"/>
                <a:gd name="T4" fmla="*/ 381375 w 18"/>
                <a:gd name="T5" fmla="*/ 733276 h 22"/>
                <a:gd name="T6" fmla="*/ 351095 w 18"/>
                <a:gd name="T7" fmla="*/ 93778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14" y="0"/>
                  </a:moveTo>
                  <a:cubicBezTo>
                    <a:pt x="16" y="9"/>
                    <a:pt x="12" y="22"/>
                    <a:pt x="0" y="16"/>
                  </a:cubicBezTo>
                  <a:cubicBezTo>
                    <a:pt x="6" y="20"/>
                    <a:pt x="13" y="21"/>
                    <a:pt x="16" y="14"/>
                  </a:cubicBezTo>
                  <a:cubicBezTo>
                    <a:pt x="18" y="11"/>
                    <a:pt x="16" y="5"/>
                    <a:pt x="1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0" name="Freeform 867"/>
            <p:cNvSpPr>
              <a:spLocks/>
            </p:cNvSpPr>
            <p:nvPr/>
          </p:nvSpPr>
          <p:spPr bwMode="auto">
            <a:xfrm>
              <a:off x="1140" y="2742"/>
              <a:ext cx="68" cy="235"/>
            </a:xfrm>
            <a:custGeom>
              <a:avLst/>
              <a:gdLst>
                <a:gd name="T0" fmla="*/ 391428 w 27"/>
                <a:gd name="T1" fmla="*/ 89904 h 88"/>
                <a:gd name="T2" fmla="*/ 53307 w 27"/>
                <a:gd name="T3" fmla="*/ 1864527 h 88"/>
                <a:gd name="T4" fmla="*/ 697443 w 27"/>
                <a:gd name="T5" fmla="*/ 4336789 h 88"/>
                <a:gd name="T6" fmla="*/ 183184 w 27"/>
                <a:gd name="T7" fmla="*/ 1269676 h 88"/>
                <a:gd name="T8" fmla="*/ 542504 w 27"/>
                <a:gd name="T9" fmla="*/ 388436 h 88"/>
                <a:gd name="T10" fmla="*/ 391428 w 27"/>
                <a:gd name="T11" fmla="*/ 8990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88"/>
                <a:gd name="T20" fmla="*/ 27 w 27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88">
                  <a:moveTo>
                    <a:pt x="15" y="2"/>
                  </a:moveTo>
                  <a:cubicBezTo>
                    <a:pt x="7" y="8"/>
                    <a:pt x="0" y="27"/>
                    <a:pt x="2" y="38"/>
                  </a:cubicBezTo>
                  <a:cubicBezTo>
                    <a:pt x="4" y="49"/>
                    <a:pt x="10" y="68"/>
                    <a:pt x="27" y="88"/>
                  </a:cubicBezTo>
                  <a:cubicBezTo>
                    <a:pt x="21" y="80"/>
                    <a:pt x="1" y="49"/>
                    <a:pt x="7" y="26"/>
                  </a:cubicBezTo>
                  <a:cubicBezTo>
                    <a:pt x="10" y="16"/>
                    <a:pt x="17" y="10"/>
                    <a:pt x="21" y="8"/>
                  </a:cubicBezTo>
                  <a:cubicBezTo>
                    <a:pt x="25" y="6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1" name="Freeform 868"/>
            <p:cNvSpPr>
              <a:spLocks/>
            </p:cNvSpPr>
            <p:nvPr/>
          </p:nvSpPr>
          <p:spPr bwMode="auto">
            <a:xfrm>
              <a:off x="1593" y="2987"/>
              <a:ext cx="45" cy="78"/>
            </a:xfrm>
            <a:custGeom>
              <a:avLst/>
              <a:gdLst>
                <a:gd name="T0" fmla="*/ 216533 w 18"/>
                <a:gd name="T1" fmla="*/ 0 h 29"/>
                <a:gd name="T2" fmla="*/ 427270 w 18"/>
                <a:gd name="T3" fmla="*/ 596665 h 29"/>
                <a:gd name="T4" fmla="*/ 0 w 18"/>
                <a:gd name="T5" fmla="*/ 1547679 h 29"/>
                <a:gd name="T6" fmla="*/ 305208 w 18"/>
                <a:gd name="T7" fmla="*/ 692382 h 29"/>
                <a:gd name="T8" fmla="*/ 284895 w 18"/>
                <a:gd name="T9" fmla="*/ 257424 h 29"/>
                <a:gd name="T10" fmla="*/ 236063 w 18"/>
                <a:gd name="T11" fmla="*/ 9570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9"/>
                <a:gd name="T20" fmla="*/ 18 w 1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9">
                  <a:moveTo>
                    <a:pt x="9" y="0"/>
                  </a:moveTo>
                  <a:cubicBezTo>
                    <a:pt x="15" y="1"/>
                    <a:pt x="18" y="4"/>
                    <a:pt x="18" y="11"/>
                  </a:cubicBezTo>
                  <a:cubicBezTo>
                    <a:pt x="17" y="21"/>
                    <a:pt x="8" y="25"/>
                    <a:pt x="0" y="29"/>
                  </a:cubicBezTo>
                  <a:cubicBezTo>
                    <a:pt x="6" y="27"/>
                    <a:pt x="12" y="19"/>
                    <a:pt x="13" y="13"/>
                  </a:cubicBezTo>
                  <a:cubicBezTo>
                    <a:pt x="13" y="11"/>
                    <a:pt x="13" y="7"/>
                    <a:pt x="12" y="5"/>
                  </a:cubicBezTo>
                  <a:cubicBezTo>
                    <a:pt x="12" y="4"/>
                    <a:pt x="11" y="3"/>
                    <a:pt x="10" y="2"/>
                  </a:cubicBezTo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2" name="Freeform 869"/>
            <p:cNvSpPr>
              <a:spLocks/>
            </p:cNvSpPr>
            <p:nvPr/>
          </p:nvSpPr>
          <p:spPr bwMode="auto">
            <a:xfrm>
              <a:off x="1275" y="2910"/>
              <a:ext cx="228" cy="149"/>
            </a:xfrm>
            <a:custGeom>
              <a:avLst/>
              <a:gdLst>
                <a:gd name="T0" fmla="*/ 0 w 91"/>
                <a:gd name="T1" fmla="*/ 1336945 h 56"/>
                <a:gd name="T2" fmla="*/ 271440 w 91"/>
                <a:gd name="T3" fmla="*/ 941965 h 56"/>
                <a:gd name="T4" fmla="*/ 485891 w 91"/>
                <a:gd name="T5" fmla="*/ 514452 h 56"/>
                <a:gd name="T6" fmla="*/ 271440 w 91"/>
                <a:gd name="T7" fmla="*/ 1564974 h 56"/>
                <a:gd name="T8" fmla="*/ 537311 w 91"/>
                <a:gd name="T9" fmla="*/ 761041 h 56"/>
                <a:gd name="T10" fmla="*/ 808952 w 91"/>
                <a:gd name="T11" fmla="*/ 0 h 56"/>
                <a:gd name="T12" fmla="*/ 712678 w 91"/>
                <a:gd name="T13" fmla="*/ 801580 h 56"/>
                <a:gd name="T14" fmla="*/ 537311 w 91"/>
                <a:gd name="T15" fmla="*/ 1368810 h 56"/>
                <a:gd name="T16" fmla="*/ 680091 w 91"/>
                <a:gd name="T17" fmla="*/ 1509407 h 56"/>
                <a:gd name="T18" fmla="*/ 906874 w 91"/>
                <a:gd name="T19" fmla="*/ 761041 h 56"/>
                <a:gd name="T20" fmla="*/ 956327 w 91"/>
                <a:gd name="T21" fmla="*/ 1884382 h 56"/>
                <a:gd name="T22" fmla="*/ 1248308 w 91"/>
                <a:gd name="T23" fmla="*/ 1190393 h 56"/>
                <a:gd name="T24" fmla="*/ 1462740 w 91"/>
                <a:gd name="T25" fmla="*/ 52821 h 56"/>
                <a:gd name="T26" fmla="*/ 1411328 w 91"/>
                <a:gd name="T27" fmla="*/ 761041 h 56"/>
                <a:gd name="T28" fmla="*/ 1268828 w 91"/>
                <a:gd name="T29" fmla="*/ 1703006 h 56"/>
                <a:gd name="T30" fmla="*/ 1392772 w 91"/>
                <a:gd name="T31" fmla="*/ 1991840 h 56"/>
                <a:gd name="T32" fmla="*/ 1509250 w 91"/>
                <a:gd name="T33" fmla="*/ 1424552 h 56"/>
                <a:gd name="T34" fmla="*/ 1656671 w 91"/>
                <a:gd name="T35" fmla="*/ 2224943 h 56"/>
                <a:gd name="T36" fmla="*/ 1832108 w 91"/>
                <a:gd name="T37" fmla="*/ 1424552 h 56"/>
                <a:gd name="T38" fmla="*/ 1902096 w 91"/>
                <a:gd name="T39" fmla="*/ 2313754 h 56"/>
                <a:gd name="T40" fmla="*/ 2000069 w 91"/>
                <a:gd name="T41" fmla="*/ 1564974 h 56"/>
                <a:gd name="T42" fmla="*/ 2221928 w 91"/>
                <a:gd name="T43" fmla="*/ 2451766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"/>
                <a:gd name="T67" fmla="*/ 0 h 56"/>
                <a:gd name="T68" fmla="*/ 91 w 91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" h="56">
                  <a:moveTo>
                    <a:pt x="0" y="28"/>
                  </a:moveTo>
                  <a:cubicBezTo>
                    <a:pt x="3" y="26"/>
                    <a:pt x="8" y="23"/>
                    <a:pt x="11" y="20"/>
                  </a:cubicBezTo>
                  <a:cubicBezTo>
                    <a:pt x="14" y="18"/>
                    <a:pt x="15" y="11"/>
                    <a:pt x="20" y="11"/>
                  </a:cubicBezTo>
                  <a:cubicBezTo>
                    <a:pt x="20" y="14"/>
                    <a:pt x="5" y="33"/>
                    <a:pt x="11" y="33"/>
                  </a:cubicBezTo>
                  <a:cubicBezTo>
                    <a:pt x="15" y="34"/>
                    <a:pt x="21" y="19"/>
                    <a:pt x="22" y="16"/>
                  </a:cubicBezTo>
                  <a:cubicBezTo>
                    <a:pt x="25" y="11"/>
                    <a:pt x="27" y="2"/>
                    <a:pt x="33" y="0"/>
                  </a:cubicBezTo>
                  <a:cubicBezTo>
                    <a:pt x="33" y="6"/>
                    <a:pt x="31" y="12"/>
                    <a:pt x="29" y="17"/>
                  </a:cubicBezTo>
                  <a:cubicBezTo>
                    <a:pt x="27" y="21"/>
                    <a:pt x="23" y="24"/>
                    <a:pt x="22" y="29"/>
                  </a:cubicBezTo>
                  <a:cubicBezTo>
                    <a:pt x="21" y="35"/>
                    <a:pt x="24" y="36"/>
                    <a:pt x="28" y="32"/>
                  </a:cubicBezTo>
                  <a:cubicBezTo>
                    <a:pt x="31" y="28"/>
                    <a:pt x="33" y="17"/>
                    <a:pt x="37" y="16"/>
                  </a:cubicBezTo>
                  <a:cubicBezTo>
                    <a:pt x="39" y="21"/>
                    <a:pt x="24" y="45"/>
                    <a:pt x="39" y="40"/>
                  </a:cubicBezTo>
                  <a:cubicBezTo>
                    <a:pt x="45" y="39"/>
                    <a:pt x="49" y="29"/>
                    <a:pt x="51" y="25"/>
                  </a:cubicBezTo>
                  <a:cubicBezTo>
                    <a:pt x="53" y="17"/>
                    <a:pt x="51" y="5"/>
                    <a:pt x="60" y="1"/>
                  </a:cubicBezTo>
                  <a:cubicBezTo>
                    <a:pt x="63" y="4"/>
                    <a:pt x="59" y="13"/>
                    <a:pt x="58" y="16"/>
                  </a:cubicBezTo>
                  <a:cubicBezTo>
                    <a:pt x="56" y="22"/>
                    <a:pt x="52" y="29"/>
                    <a:pt x="52" y="36"/>
                  </a:cubicBezTo>
                  <a:cubicBezTo>
                    <a:pt x="52" y="39"/>
                    <a:pt x="53" y="43"/>
                    <a:pt x="57" y="42"/>
                  </a:cubicBezTo>
                  <a:cubicBezTo>
                    <a:pt x="62" y="41"/>
                    <a:pt x="61" y="33"/>
                    <a:pt x="62" y="30"/>
                  </a:cubicBezTo>
                  <a:cubicBezTo>
                    <a:pt x="71" y="29"/>
                    <a:pt x="62" y="45"/>
                    <a:pt x="68" y="47"/>
                  </a:cubicBezTo>
                  <a:cubicBezTo>
                    <a:pt x="74" y="50"/>
                    <a:pt x="72" y="31"/>
                    <a:pt x="75" y="30"/>
                  </a:cubicBezTo>
                  <a:cubicBezTo>
                    <a:pt x="79" y="35"/>
                    <a:pt x="73" y="45"/>
                    <a:pt x="78" y="49"/>
                  </a:cubicBezTo>
                  <a:cubicBezTo>
                    <a:pt x="86" y="56"/>
                    <a:pt x="81" y="36"/>
                    <a:pt x="82" y="33"/>
                  </a:cubicBezTo>
                  <a:cubicBezTo>
                    <a:pt x="91" y="33"/>
                    <a:pt x="86" y="49"/>
                    <a:pt x="91" y="5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3" name="Freeform 870"/>
            <p:cNvSpPr>
              <a:spLocks/>
            </p:cNvSpPr>
            <p:nvPr/>
          </p:nvSpPr>
          <p:spPr bwMode="auto">
            <a:xfrm>
              <a:off x="1493" y="2921"/>
              <a:ext cx="12" cy="82"/>
            </a:xfrm>
            <a:custGeom>
              <a:avLst/>
              <a:gdLst>
                <a:gd name="T0" fmla="*/ 13368 w 5"/>
                <a:gd name="T1" fmla="*/ 1375285 h 31"/>
                <a:gd name="T2" fmla="*/ 44928 w 5"/>
                <a:gd name="T3" fmla="*/ 570694 h 31"/>
                <a:gd name="T4" fmla="*/ 44928 w 5"/>
                <a:gd name="T5" fmla="*/ 0 h 31"/>
                <a:gd name="T6" fmla="*/ 0 60000 65536"/>
                <a:gd name="T7" fmla="*/ 0 60000 65536"/>
                <a:gd name="T8" fmla="*/ 0 60000 65536"/>
                <a:gd name="T9" fmla="*/ 0 w 5"/>
                <a:gd name="T10" fmla="*/ 0 h 31"/>
                <a:gd name="T11" fmla="*/ 5 w 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1">
                  <a:moveTo>
                    <a:pt x="1" y="31"/>
                  </a:moveTo>
                  <a:cubicBezTo>
                    <a:pt x="0" y="24"/>
                    <a:pt x="1" y="19"/>
                    <a:pt x="3" y="13"/>
                  </a:cubicBezTo>
                  <a:cubicBezTo>
                    <a:pt x="5" y="8"/>
                    <a:pt x="4" y="5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4" name="Freeform 871"/>
            <p:cNvSpPr>
              <a:spLocks/>
            </p:cNvSpPr>
            <p:nvPr/>
          </p:nvSpPr>
          <p:spPr bwMode="auto">
            <a:xfrm>
              <a:off x="1498" y="2955"/>
              <a:ext cx="15" cy="80"/>
            </a:xfrm>
            <a:custGeom>
              <a:avLst/>
              <a:gdLst>
                <a:gd name="T0" fmla="*/ 48833 w 6"/>
                <a:gd name="T1" fmla="*/ 0 h 30"/>
                <a:gd name="T2" fmla="*/ 94738 w 6"/>
                <a:gd name="T3" fmla="*/ 961856 h 30"/>
                <a:gd name="T4" fmla="*/ 0 w 6"/>
                <a:gd name="T5" fmla="*/ 1452715 h 30"/>
                <a:gd name="T6" fmla="*/ 0 60000 65536"/>
                <a:gd name="T7" fmla="*/ 0 60000 65536"/>
                <a:gd name="T8" fmla="*/ 0 60000 65536"/>
                <a:gd name="T9" fmla="*/ 0 w 6"/>
                <a:gd name="T10" fmla="*/ 0 h 30"/>
                <a:gd name="T11" fmla="*/ 6 w 6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0">
                  <a:moveTo>
                    <a:pt x="2" y="0"/>
                  </a:moveTo>
                  <a:cubicBezTo>
                    <a:pt x="5" y="6"/>
                    <a:pt x="6" y="13"/>
                    <a:pt x="4" y="20"/>
                  </a:cubicBezTo>
                  <a:cubicBezTo>
                    <a:pt x="2" y="23"/>
                    <a:pt x="0" y="26"/>
                    <a:pt x="0" y="3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5" name="Freeform 872"/>
            <p:cNvSpPr>
              <a:spLocks/>
            </p:cNvSpPr>
            <p:nvPr/>
          </p:nvSpPr>
          <p:spPr bwMode="auto">
            <a:xfrm>
              <a:off x="1530" y="2958"/>
              <a:ext cx="8" cy="77"/>
            </a:xfrm>
            <a:custGeom>
              <a:avLst/>
              <a:gdLst>
                <a:gd name="T0" fmla="*/ 142813 w 3"/>
                <a:gd name="T1" fmla="*/ 0 h 29"/>
                <a:gd name="T2" fmla="*/ 89144 w 3"/>
                <a:gd name="T3" fmla="*/ 871775 h 29"/>
                <a:gd name="T4" fmla="*/ 89144 w 3"/>
                <a:gd name="T5" fmla="*/ 1338804 h 29"/>
                <a:gd name="T6" fmla="*/ 0 60000 65536"/>
                <a:gd name="T7" fmla="*/ 0 60000 65536"/>
                <a:gd name="T8" fmla="*/ 0 60000 65536"/>
                <a:gd name="T9" fmla="*/ 0 w 3"/>
                <a:gd name="T10" fmla="*/ 0 h 29"/>
                <a:gd name="T11" fmla="*/ 3 w 3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9">
                  <a:moveTo>
                    <a:pt x="3" y="0"/>
                  </a:moveTo>
                  <a:cubicBezTo>
                    <a:pt x="3" y="7"/>
                    <a:pt x="0" y="13"/>
                    <a:pt x="2" y="19"/>
                  </a:cubicBezTo>
                  <a:cubicBezTo>
                    <a:pt x="2" y="23"/>
                    <a:pt x="3" y="26"/>
                    <a:pt x="2" y="29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6" name="Freeform 873"/>
            <p:cNvSpPr>
              <a:spLocks/>
            </p:cNvSpPr>
            <p:nvPr/>
          </p:nvSpPr>
          <p:spPr bwMode="auto">
            <a:xfrm>
              <a:off x="1533" y="2966"/>
              <a:ext cx="17" cy="64"/>
            </a:xfrm>
            <a:custGeom>
              <a:avLst/>
              <a:gdLst>
                <a:gd name="T0" fmla="*/ 49844 w 7"/>
                <a:gd name="T1" fmla="*/ 0 h 24"/>
                <a:gd name="T2" fmla="*/ 84735 w 7"/>
                <a:gd name="T3" fmla="*/ 633912 h 24"/>
                <a:gd name="T4" fmla="*/ 14367 w 7"/>
                <a:gd name="T5" fmla="*/ 1166144 h 24"/>
                <a:gd name="T6" fmla="*/ 0 60000 65536"/>
                <a:gd name="T7" fmla="*/ 0 60000 65536"/>
                <a:gd name="T8" fmla="*/ 0 60000 65536"/>
                <a:gd name="T9" fmla="*/ 0 w 7"/>
                <a:gd name="T10" fmla="*/ 0 h 24"/>
                <a:gd name="T11" fmla="*/ 7 w 7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4">
                  <a:moveTo>
                    <a:pt x="3" y="0"/>
                  </a:moveTo>
                  <a:cubicBezTo>
                    <a:pt x="4" y="4"/>
                    <a:pt x="7" y="8"/>
                    <a:pt x="5" y="13"/>
                  </a:cubicBezTo>
                  <a:cubicBezTo>
                    <a:pt x="4" y="17"/>
                    <a:pt x="0" y="20"/>
                    <a:pt x="1" y="2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7" name="Freeform 874"/>
            <p:cNvSpPr>
              <a:spLocks/>
            </p:cNvSpPr>
            <p:nvPr/>
          </p:nvSpPr>
          <p:spPr bwMode="auto">
            <a:xfrm>
              <a:off x="1558" y="2961"/>
              <a:ext cx="10" cy="58"/>
            </a:xfrm>
            <a:custGeom>
              <a:avLst/>
              <a:gdLst>
                <a:gd name="T0" fmla="*/ 0 w 4"/>
                <a:gd name="T1" fmla="*/ 0 h 22"/>
                <a:gd name="T2" fmla="*/ 45625 w 4"/>
                <a:gd name="T3" fmla="*/ 602011 h 22"/>
                <a:gd name="T4" fmla="*/ 63988 w 4"/>
                <a:gd name="T5" fmla="*/ 940175 h 22"/>
                <a:gd name="T6" fmla="*/ 0 60000 65536"/>
                <a:gd name="T7" fmla="*/ 0 60000 65536"/>
                <a:gd name="T8" fmla="*/ 0 60000 65536"/>
                <a:gd name="T9" fmla="*/ 0 w 4"/>
                <a:gd name="T10" fmla="*/ 0 h 22"/>
                <a:gd name="T11" fmla="*/ 4 w 4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2">
                  <a:moveTo>
                    <a:pt x="0" y="0"/>
                  </a:moveTo>
                  <a:cubicBezTo>
                    <a:pt x="1" y="5"/>
                    <a:pt x="1" y="9"/>
                    <a:pt x="2" y="14"/>
                  </a:cubicBezTo>
                  <a:cubicBezTo>
                    <a:pt x="2" y="16"/>
                    <a:pt x="4" y="19"/>
                    <a:pt x="3" y="2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8" name="Freeform 875"/>
            <p:cNvSpPr>
              <a:spLocks/>
            </p:cNvSpPr>
            <p:nvPr/>
          </p:nvSpPr>
          <p:spPr bwMode="auto">
            <a:xfrm>
              <a:off x="1183" y="2785"/>
              <a:ext cx="52" cy="74"/>
            </a:xfrm>
            <a:custGeom>
              <a:avLst/>
              <a:gdLst>
                <a:gd name="T0" fmla="*/ 130240 w 21"/>
                <a:gd name="T1" fmla="*/ 183726 h 28"/>
                <a:gd name="T2" fmla="*/ 303578 w 21"/>
                <a:gd name="T3" fmla="*/ 50394 h 28"/>
                <a:gd name="T4" fmla="*/ 17034 w 21"/>
                <a:gd name="T5" fmla="*/ 747559 h 28"/>
                <a:gd name="T6" fmla="*/ 175195 w 21"/>
                <a:gd name="T7" fmla="*/ 799797 h 28"/>
                <a:gd name="T8" fmla="*/ 104443 w 21"/>
                <a:gd name="T9" fmla="*/ 1232874 h 28"/>
                <a:gd name="T10" fmla="*/ 276855 w 21"/>
                <a:gd name="T11" fmla="*/ 666465 h 28"/>
                <a:gd name="T12" fmla="*/ 450838 w 21"/>
                <a:gd name="T13" fmla="*/ 18372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8"/>
                <a:gd name="T23" fmla="*/ 21 w 2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8">
                  <a:moveTo>
                    <a:pt x="6" y="4"/>
                  </a:moveTo>
                  <a:cubicBezTo>
                    <a:pt x="9" y="4"/>
                    <a:pt x="11" y="0"/>
                    <a:pt x="14" y="1"/>
                  </a:cubicBezTo>
                  <a:cubicBezTo>
                    <a:pt x="14" y="8"/>
                    <a:pt x="1" y="9"/>
                    <a:pt x="1" y="17"/>
                  </a:cubicBezTo>
                  <a:cubicBezTo>
                    <a:pt x="4" y="17"/>
                    <a:pt x="14" y="10"/>
                    <a:pt x="8" y="18"/>
                  </a:cubicBezTo>
                  <a:cubicBezTo>
                    <a:pt x="5" y="22"/>
                    <a:pt x="0" y="24"/>
                    <a:pt x="5" y="28"/>
                  </a:cubicBezTo>
                  <a:cubicBezTo>
                    <a:pt x="12" y="24"/>
                    <a:pt x="10" y="21"/>
                    <a:pt x="13" y="15"/>
                  </a:cubicBezTo>
                  <a:cubicBezTo>
                    <a:pt x="14" y="12"/>
                    <a:pt x="17" y="4"/>
                    <a:pt x="21" y="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19" name="Freeform 876"/>
            <p:cNvSpPr>
              <a:spLocks/>
            </p:cNvSpPr>
            <p:nvPr/>
          </p:nvSpPr>
          <p:spPr bwMode="auto">
            <a:xfrm>
              <a:off x="1213" y="2801"/>
              <a:ext cx="22" cy="48"/>
            </a:xfrm>
            <a:custGeom>
              <a:avLst/>
              <a:gdLst>
                <a:gd name="T0" fmla="*/ 131428 w 9"/>
                <a:gd name="T1" fmla="*/ 0 h 18"/>
                <a:gd name="T2" fmla="*/ 0 w 9"/>
                <a:gd name="T3" fmla="*/ 871629 h 18"/>
                <a:gd name="T4" fmla="*/ 0 60000 65536"/>
                <a:gd name="T5" fmla="*/ 0 60000 65536"/>
                <a:gd name="T6" fmla="*/ 0 w 9"/>
                <a:gd name="T7" fmla="*/ 0 h 18"/>
                <a:gd name="T8" fmla="*/ 9 w 9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8">
                  <a:moveTo>
                    <a:pt x="7" y="0"/>
                  </a:moveTo>
                  <a:cubicBezTo>
                    <a:pt x="9" y="7"/>
                    <a:pt x="5" y="13"/>
                    <a:pt x="0" y="18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0" name="Freeform 877"/>
            <p:cNvSpPr>
              <a:spLocks/>
            </p:cNvSpPr>
            <p:nvPr/>
          </p:nvSpPr>
          <p:spPr bwMode="auto">
            <a:xfrm>
              <a:off x="1230" y="2833"/>
              <a:ext cx="53" cy="93"/>
            </a:xfrm>
            <a:custGeom>
              <a:avLst/>
              <a:gdLst>
                <a:gd name="T0" fmla="*/ 556412 w 21"/>
                <a:gd name="T1" fmla="*/ 0 h 35"/>
                <a:gd name="T2" fmla="*/ 53964 w 21"/>
                <a:gd name="T3" fmla="*/ 1016479 h 35"/>
                <a:gd name="T4" fmla="*/ 82243 w 21"/>
                <a:gd name="T5" fmla="*/ 1438503 h 35"/>
                <a:gd name="T6" fmla="*/ 32587 w 21"/>
                <a:gd name="T7" fmla="*/ 162987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21" y="0"/>
                  </a:moveTo>
                  <a:cubicBezTo>
                    <a:pt x="16" y="9"/>
                    <a:pt x="6" y="13"/>
                    <a:pt x="2" y="22"/>
                  </a:cubicBezTo>
                  <a:cubicBezTo>
                    <a:pt x="0" y="26"/>
                    <a:pt x="2" y="27"/>
                    <a:pt x="3" y="31"/>
                  </a:cubicBezTo>
                  <a:cubicBezTo>
                    <a:pt x="3" y="33"/>
                    <a:pt x="4" y="34"/>
                    <a:pt x="1" y="3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1" name="Freeform 878"/>
            <p:cNvSpPr>
              <a:spLocks/>
            </p:cNvSpPr>
            <p:nvPr/>
          </p:nvSpPr>
          <p:spPr bwMode="auto">
            <a:xfrm>
              <a:off x="1238" y="2849"/>
              <a:ext cx="32" cy="56"/>
            </a:xfrm>
            <a:custGeom>
              <a:avLst/>
              <a:gdLst>
                <a:gd name="T0" fmla="*/ 261799 w 13"/>
                <a:gd name="T1" fmla="*/ 0 h 21"/>
                <a:gd name="T2" fmla="*/ 0 w 13"/>
                <a:gd name="T3" fmla="*/ 1015560 h 21"/>
                <a:gd name="T4" fmla="*/ 0 60000 65536"/>
                <a:gd name="T5" fmla="*/ 0 60000 65536"/>
                <a:gd name="T6" fmla="*/ 0 w 13"/>
                <a:gd name="T7" fmla="*/ 0 h 21"/>
                <a:gd name="T8" fmla="*/ 13 w 1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1">
                  <a:moveTo>
                    <a:pt x="13" y="0"/>
                  </a:moveTo>
                  <a:cubicBezTo>
                    <a:pt x="11" y="11"/>
                    <a:pt x="6" y="13"/>
                    <a:pt x="0" y="2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2" name="Freeform 879"/>
            <p:cNvSpPr>
              <a:spLocks/>
            </p:cNvSpPr>
            <p:nvPr/>
          </p:nvSpPr>
          <p:spPr bwMode="auto">
            <a:xfrm>
              <a:off x="1248" y="2881"/>
              <a:ext cx="57" cy="93"/>
            </a:xfrm>
            <a:custGeom>
              <a:avLst/>
              <a:gdLst>
                <a:gd name="T0" fmla="*/ 0 w 23"/>
                <a:gd name="T1" fmla="*/ 1262430 h 35"/>
                <a:gd name="T2" fmla="*/ 479397 w 23"/>
                <a:gd name="T3" fmla="*/ 0 h 35"/>
                <a:gd name="T4" fmla="*/ 455259 w 23"/>
                <a:gd name="T5" fmla="*/ 283342 h 35"/>
                <a:gd name="T6" fmla="*/ 324402 w 23"/>
                <a:gd name="T7" fmla="*/ 877149 h 35"/>
                <a:gd name="T8" fmla="*/ 130899 w 23"/>
                <a:gd name="T9" fmla="*/ 1493341 h 35"/>
                <a:gd name="T10" fmla="*/ 395696 w 23"/>
                <a:gd name="T11" fmla="*/ 983783 h 35"/>
                <a:gd name="T12" fmla="*/ 367021 w 23"/>
                <a:gd name="T13" fmla="*/ 1406455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5"/>
                <a:gd name="T23" fmla="*/ 23 w 2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5">
                  <a:moveTo>
                    <a:pt x="0" y="27"/>
                  </a:moveTo>
                  <a:cubicBezTo>
                    <a:pt x="7" y="19"/>
                    <a:pt x="12" y="6"/>
                    <a:pt x="22" y="0"/>
                  </a:cubicBezTo>
                  <a:cubicBezTo>
                    <a:pt x="23" y="2"/>
                    <a:pt x="21" y="4"/>
                    <a:pt x="21" y="6"/>
                  </a:cubicBezTo>
                  <a:cubicBezTo>
                    <a:pt x="19" y="11"/>
                    <a:pt x="19" y="15"/>
                    <a:pt x="15" y="19"/>
                  </a:cubicBezTo>
                  <a:cubicBezTo>
                    <a:pt x="12" y="23"/>
                    <a:pt x="6" y="27"/>
                    <a:pt x="6" y="32"/>
                  </a:cubicBezTo>
                  <a:cubicBezTo>
                    <a:pt x="12" y="35"/>
                    <a:pt x="14" y="23"/>
                    <a:pt x="18" y="21"/>
                  </a:cubicBezTo>
                  <a:cubicBezTo>
                    <a:pt x="20" y="24"/>
                    <a:pt x="19" y="28"/>
                    <a:pt x="17" y="3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3" name="Freeform 880"/>
            <p:cNvSpPr>
              <a:spLocks/>
            </p:cNvSpPr>
            <p:nvPr/>
          </p:nvSpPr>
          <p:spPr bwMode="auto">
            <a:xfrm>
              <a:off x="1300" y="2854"/>
              <a:ext cx="30" cy="59"/>
            </a:xfrm>
            <a:custGeom>
              <a:avLst/>
              <a:gdLst>
                <a:gd name="T0" fmla="*/ 0 w 12"/>
                <a:gd name="T1" fmla="*/ 1134331 h 22"/>
                <a:gd name="T2" fmla="*/ 190438 w 12"/>
                <a:gd name="T3" fmla="*/ 617561 h 22"/>
                <a:gd name="T4" fmla="*/ 286925 w 12"/>
                <a:gd name="T5" fmla="*/ 0 h 22"/>
                <a:gd name="T6" fmla="*/ 0 60000 65536"/>
                <a:gd name="T7" fmla="*/ 0 60000 65536"/>
                <a:gd name="T8" fmla="*/ 0 60000 65536"/>
                <a:gd name="T9" fmla="*/ 0 w 12"/>
                <a:gd name="T10" fmla="*/ 0 h 22"/>
                <a:gd name="T11" fmla="*/ 12 w 1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2">
                  <a:moveTo>
                    <a:pt x="0" y="22"/>
                  </a:moveTo>
                  <a:cubicBezTo>
                    <a:pt x="3" y="18"/>
                    <a:pt x="6" y="17"/>
                    <a:pt x="8" y="12"/>
                  </a:cubicBezTo>
                  <a:cubicBezTo>
                    <a:pt x="9" y="9"/>
                    <a:pt x="8" y="2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4" name="Freeform 881"/>
            <p:cNvSpPr>
              <a:spLocks/>
            </p:cNvSpPr>
            <p:nvPr/>
          </p:nvSpPr>
          <p:spPr bwMode="auto">
            <a:xfrm>
              <a:off x="1365" y="2875"/>
              <a:ext cx="30" cy="96"/>
            </a:xfrm>
            <a:custGeom>
              <a:avLst/>
              <a:gdLst>
                <a:gd name="T0" fmla="*/ 286925 w 12"/>
                <a:gd name="T1" fmla="*/ 0 h 36"/>
                <a:gd name="T2" fmla="*/ 76175 w 12"/>
                <a:gd name="T3" fmla="*/ 1112235 h 36"/>
                <a:gd name="T4" fmla="*/ 0 w 12"/>
                <a:gd name="T5" fmla="*/ 1746168 h 36"/>
                <a:gd name="T6" fmla="*/ 190438 w 12"/>
                <a:gd name="T7" fmla="*/ 1112235 h 36"/>
                <a:gd name="T8" fmla="*/ 236845 w 12"/>
                <a:gd name="T9" fmla="*/ 19675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0"/>
                  </a:moveTo>
                  <a:cubicBezTo>
                    <a:pt x="7" y="8"/>
                    <a:pt x="5" y="14"/>
                    <a:pt x="3" y="23"/>
                  </a:cubicBezTo>
                  <a:cubicBezTo>
                    <a:pt x="3" y="28"/>
                    <a:pt x="1" y="31"/>
                    <a:pt x="0" y="36"/>
                  </a:cubicBezTo>
                  <a:cubicBezTo>
                    <a:pt x="3" y="32"/>
                    <a:pt x="6" y="28"/>
                    <a:pt x="8" y="23"/>
                  </a:cubicBezTo>
                  <a:cubicBezTo>
                    <a:pt x="10" y="17"/>
                    <a:pt x="10" y="11"/>
                    <a:pt x="10" y="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5" name="Freeform 882"/>
            <p:cNvSpPr>
              <a:spLocks/>
            </p:cNvSpPr>
            <p:nvPr/>
          </p:nvSpPr>
          <p:spPr bwMode="auto">
            <a:xfrm>
              <a:off x="1430" y="2915"/>
              <a:ext cx="35" cy="83"/>
            </a:xfrm>
            <a:custGeom>
              <a:avLst/>
              <a:gdLst>
                <a:gd name="T0" fmla="*/ 126958 w 14"/>
                <a:gd name="T1" fmla="*/ 1568226 h 31"/>
                <a:gd name="T2" fmla="*/ 317395 w 14"/>
                <a:gd name="T3" fmla="*/ 0 h 31"/>
                <a:gd name="T4" fmla="*/ 190438 w 14"/>
                <a:gd name="T5" fmla="*/ 396416 h 31"/>
                <a:gd name="T6" fmla="*/ 76175 w 14"/>
                <a:gd name="T7" fmla="*/ 147824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1"/>
                <a:gd name="T14" fmla="*/ 14 w 1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1">
                  <a:moveTo>
                    <a:pt x="5" y="31"/>
                  </a:moveTo>
                  <a:cubicBezTo>
                    <a:pt x="0" y="20"/>
                    <a:pt x="14" y="11"/>
                    <a:pt x="13" y="0"/>
                  </a:cubicBezTo>
                  <a:cubicBezTo>
                    <a:pt x="12" y="5"/>
                    <a:pt x="11" y="5"/>
                    <a:pt x="8" y="8"/>
                  </a:cubicBezTo>
                  <a:cubicBezTo>
                    <a:pt x="2" y="15"/>
                    <a:pt x="3" y="21"/>
                    <a:pt x="3" y="29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6" name="Freeform 883"/>
            <p:cNvSpPr>
              <a:spLocks/>
            </p:cNvSpPr>
            <p:nvPr/>
          </p:nvSpPr>
          <p:spPr bwMode="auto">
            <a:xfrm>
              <a:off x="1460" y="2931"/>
              <a:ext cx="13" cy="67"/>
            </a:xfrm>
            <a:custGeom>
              <a:avLst/>
              <a:gdLst>
                <a:gd name="T0" fmla="*/ 70689 w 5"/>
                <a:gd name="T1" fmla="*/ 0 h 25"/>
                <a:gd name="T2" fmla="*/ 142121 w 5"/>
                <a:gd name="T3" fmla="*/ 611769 h 25"/>
                <a:gd name="T4" fmla="*/ 0 w 5"/>
                <a:gd name="T5" fmla="*/ 1283128 h 25"/>
                <a:gd name="T6" fmla="*/ 0 60000 65536"/>
                <a:gd name="T7" fmla="*/ 0 60000 65536"/>
                <a:gd name="T8" fmla="*/ 0 60000 65536"/>
                <a:gd name="T9" fmla="*/ 0 w 5"/>
                <a:gd name="T10" fmla="*/ 0 h 25"/>
                <a:gd name="T11" fmla="*/ 5 w 5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5">
                  <a:moveTo>
                    <a:pt x="2" y="0"/>
                  </a:moveTo>
                  <a:cubicBezTo>
                    <a:pt x="3" y="5"/>
                    <a:pt x="5" y="7"/>
                    <a:pt x="4" y="12"/>
                  </a:cubicBezTo>
                  <a:cubicBezTo>
                    <a:pt x="3" y="17"/>
                    <a:pt x="1" y="20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7" name="Freeform 884"/>
            <p:cNvSpPr>
              <a:spLocks/>
            </p:cNvSpPr>
            <p:nvPr/>
          </p:nvSpPr>
          <p:spPr bwMode="auto">
            <a:xfrm>
              <a:off x="1360" y="2870"/>
              <a:ext cx="15" cy="40"/>
            </a:xfrm>
            <a:custGeom>
              <a:avLst/>
              <a:gdLst>
                <a:gd name="T0" fmla="*/ 0 w 6"/>
                <a:gd name="T1" fmla="*/ 728840 h 15"/>
                <a:gd name="T2" fmla="*/ 142113 w 6"/>
                <a:gd name="T3" fmla="*/ 0 h 15"/>
                <a:gd name="T4" fmla="*/ 0 60000 65536"/>
                <a:gd name="T5" fmla="*/ 0 60000 65536"/>
                <a:gd name="T6" fmla="*/ 0 w 6"/>
                <a:gd name="T7" fmla="*/ 0 h 15"/>
                <a:gd name="T8" fmla="*/ 6 w 6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5">
                  <a:moveTo>
                    <a:pt x="0" y="15"/>
                  </a:moveTo>
                  <a:cubicBezTo>
                    <a:pt x="0" y="9"/>
                    <a:pt x="4" y="5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8" name="Freeform 885"/>
            <p:cNvSpPr>
              <a:spLocks/>
            </p:cNvSpPr>
            <p:nvPr/>
          </p:nvSpPr>
          <p:spPr bwMode="auto">
            <a:xfrm>
              <a:off x="1330" y="2870"/>
              <a:ext cx="45" cy="72"/>
            </a:xfrm>
            <a:custGeom>
              <a:avLst/>
              <a:gdLst>
                <a:gd name="T0" fmla="*/ 427270 w 18"/>
                <a:gd name="T1" fmla="*/ 0 h 27"/>
                <a:gd name="T2" fmla="*/ 26095 w 18"/>
                <a:gd name="T3" fmla="*/ 728840 h 27"/>
                <a:gd name="T4" fmla="*/ 0 w 18"/>
                <a:gd name="T5" fmla="*/ 1308957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8" y="0"/>
                  </a:moveTo>
                  <a:cubicBezTo>
                    <a:pt x="8" y="2"/>
                    <a:pt x="3" y="5"/>
                    <a:pt x="1" y="15"/>
                  </a:cubicBezTo>
                  <a:cubicBezTo>
                    <a:pt x="1" y="19"/>
                    <a:pt x="2" y="24"/>
                    <a:pt x="0" y="2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29" name="Freeform 886"/>
            <p:cNvSpPr>
              <a:spLocks/>
            </p:cNvSpPr>
            <p:nvPr/>
          </p:nvSpPr>
          <p:spPr bwMode="auto">
            <a:xfrm>
              <a:off x="1393" y="3022"/>
              <a:ext cx="67" cy="32"/>
            </a:xfrm>
            <a:custGeom>
              <a:avLst/>
              <a:gdLst>
                <a:gd name="T0" fmla="*/ 149442 w 27"/>
                <a:gd name="T1" fmla="*/ 0 h 12"/>
                <a:gd name="T2" fmla="*/ 106701 w 27"/>
                <a:gd name="T3" fmla="*/ 524685 h 12"/>
                <a:gd name="T4" fmla="*/ 195238 w 27"/>
                <a:gd name="T5" fmla="*/ 437304 h 12"/>
                <a:gd name="T6" fmla="*/ 310510 w 27"/>
                <a:gd name="T7" fmla="*/ 490859 h 12"/>
                <a:gd name="T8" fmla="*/ 460015 w 27"/>
                <a:gd name="T9" fmla="*/ 524685 h 12"/>
                <a:gd name="T10" fmla="*/ 549130 w 27"/>
                <a:gd name="T11" fmla="*/ 490859 h 12"/>
                <a:gd name="T12" fmla="*/ 592129 w 27"/>
                <a:gd name="T13" fmla="*/ 19675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2"/>
                <a:gd name="T23" fmla="*/ 27 w 2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2">
                  <a:moveTo>
                    <a:pt x="7" y="0"/>
                  </a:moveTo>
                  <a:cubicBezTo>
                    <a:pt x="6" y="2"/>
                    <a:pt x="0" y="9"/>
                    <a:pt x="5" y="11"/>
                  </a:cubicBezTo>
                  <a:cubicBezTo>
                    <a:pt x="6" y="12"/>
                    <a:pt x="8" y="10"/>
                    <a:pt x="9" y="9"/>
                  </a:cubicBezTo>
                  <a:cubicBezTo>
                    <a:pt x="11" y="9"/>
                    <a:pt x="12" y="10"/>
                    <a:pt x="14" y="10"/>
                  </a:cubicBezTo>
                  <a:cubicBezTo>
                    <a:pt x="16" y="11"/>
                    <a:pt x="19" y="12"/>
                    <a:pt x="21" y="11"/>
                  </a:cubicBezTo>
                  <a:cubicBezTo>
                    <a:pt x="24" y="11"/>
                    <a:pt x="23" y="12"/>
                    <a:pt x="25" y="10"/>
                  </a:cubicBezTo>
                  <a:cubicBezTo>
                    <a:pt x="26" y="8"/>
                    <a:pt x="25" y="6"/>
                    <a:pt x="27" y="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0" name="Freeform 887"/>
            <p:cNvSpPr>
              <a:spLocks/>
            </p:cNvSpPr>
            <p:nvPr/>
          </p:nvSpPr>
          <p:spPr bwMode="auto">
            <a:xfrm>
              <a:off x="1375" y="2950"/>
              <a:ext cx="33" cy="91"/>
            </a:xfrm>
            <a:custGeom>
              <a:avLst/>
              <a:gdLst>
                <a:gd name="T0" fmla="*/ 367353 w 13"/>
                <a:gd name="T1" fmla="*/ 0 h 34"/>
                <a:gd name="T2" fmla="*/ 0 w 13"/>
                <a:gd name="T3" fmla="*/ 1113851 h 34"/>
                <a:gd name="T4" fmla="*/ 0 w 13"/>
                <a:gd name="T5" fmla="*/ 1564507 h 34"/>
                <a:gd name="T6" fmla="*/ 165586 w 13"/>
                <a:gd name="T7" fmla="*/ 171969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4"/>
                <a:gd name="T14" fmla="*/ 13 w 13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4">
                  <a:moveTo>
                    <a:pt x="13" y="0"/>
                  </a:moveTo>
                  <a:cubicBezTo>
                    <a:pt x="7" y="7"/>
                    <a:pt x="0" y="12"/>
                    <a:pt x="0" y="22"/>
                  </a:cubicBezTo>
                  <a:cubicBezTo>
                    <a:pt x="1" y="25"/>
                    <a:pt x="2" y="29"/>
                    <a:pt x="0" y="31"/>
                  </a:cubicBezTo>
                  <a:cubicBezTo>
                    <a:pt x="2" y="33"/>
                    <a:pt x="5" y="33"/>
                    <a:pt x="6" y="3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1" name="Freeform 888"/>
            <p:cNvSpPr>
              <a:spLocks/>
            </p:cNvSpPr>
            <p:nvPr/>
          </p:nvSpPr>
          <p:spPr bwMode="auto">
            <a:xfrm>
              <a:off x="1430" y="2886"/>
              <a:ext cx="5" cy="27"/>
            </a:xfrm>
            <a:custGeom>
              <a:avLst/>
              <a:gdLst>
                <a:gd name="T0" fmla="*/ 0 w 2"/>
                <a:gd name="T1" fmla="*/ 556322 h 10"/>
                <a:gd name="T2" fmla="*/ 45625 w 2"/>
                <a:gd name="T3" fmla="*/ 0 h 10"/>
                <a:gd name="T4" fmla="*/ 0 60000 65536"/>
                <a:gd name="T5" fmla="*/ 0 60000 65536"/>
                <a:gd name="T6" fmla="*/ 0 w 2"/>
                <a:gd name="T7" fmla="*/ 0 h 10"/>
                <a:gd name="T8" fmla="*/ 2 w 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0">
                  <a:moveTo>
                    <a:pt x="0" y="10"/>
                  </a:moveTo>
                  <a:cubicBezTo>
                    <a:pt x="2" y="7"/>
                    <a:pt x="2" y="3"/>
                    <a:pt x="2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2" name="Freeform 889"/>
            <p:cNvSpPr>
              <a:spLocks/>
            </p:cNvSpPr>
            <p:nvPr/>
          </p:nvSpPr>
          <p:spPr bwMode="auto">
            <a:xfrm>
              <a:off x="1270" y="2825"/>
              <a:ext cx="38" cy="40"/>
            </a:xfrm>
            <a:custGeom>
              <a:avLst/>
              <a:gdLst>
                <a:gd name="T0" fmla="*/ 0 w 15"/>
                <a:gd name="T1" fmla="*/ 524685 h 15"/>
                <a:gd name="T2" fmla="*/ 412657 w 15"/>
                <a:gd name="T3" fmla="*/ 0 h 15"/>
                <a:gd name="T4" fmla="*/ 0 60000 65536"/>
                <a:gd name="T5" fmla="*/ 0 60000 65536"/>
                <a:gd name="T6" fmla="*/ 0 w 15"/>
                <a:gd name="T7" fmla="*/ 0 h 15"/>
                <a:gd name="T8" fmla="*/ 15 w 1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5">
                  <a:moveTo>
                    <a:pt x="0" y="11"/>
                  </a:moveTo>
                  <a:cubicBezTo>
                    <a:pt x="8" y="15"/>
                    <a:pt x="13" y="5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3" name="Freeform 890"/>
            <p:cNvSpPr>
              <a:spLocks/>
            </p:cNvSpPr>
            <p:nvPr/>
          </p:nvSpPr>
          <p:spPr bwMode="auto">
            <a:xfrm>
              <a:off x="1205" y="2822"/>
              <a:ext cx="28" cy="91"/>
            </a:xfrm>
            <a:custGeom>
              <a:avLst/>
              <a:gdLst>
                <a:gd name="T0" fmla="*/ 319101 w 11"/>
                <a:gd name="T1" fmla="*/ 0 h 34"/>
                <a:gd name="T2" fmla="*/ 148240 w 11"/>
                <a:gd name="T3" fmla="*/ 1021186 h 34"/>
                <a:gd name="T4" fmla="*/ 58237 w 11"/>
                <a:gd name="T5" fmla="*/ 1719691 h 34"/>
                <a:gd name="T6" fmla="*/ 0 60000 65536"/>
                <a:gd name="T7" fmla="*/ 0 60000 65536"/>
                <a:gd name="T8" fmla="*/ 0 60000 65536"/>
                <a:gd name="T9" fmla="*/ 0 w 11"/>
                <a:gd name="T10" fmla="*/ 0 h 34"/>
                <a:gd name="T11" fmla="*/ 11 w 1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4">
                  <a:moveTo>
                    <a:pt x="11" y="0"/>
                  </a:moveTo>
                  <a:cubicBezTo>
                    <a:pt x="11" y="7"/>
                    <a:pt x="10" y="15"/>
                    <a:pt x="5" y="20"/>
                  </a:cubicBezTo>
                  <a:cubicBezTo>
                    <a:pt x="3" y="24"/>
                    <a:pt x="0" y="30"/>
                    <a:pt x="2" y="3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4" name="Freeform 891"/>
            <p:cNvSpPr>
              <a:spLocks/>
            </p:cNvSpPr>
            <p:nvPr/>
          </p:nvSpPr>
          <p:spPr bwMode="auto">
            <a:xfrm>
              <a:off x="1240" y="2811"/>
              <a:ext cx="25" cy="64"/>
            </a:xfrm>
            <a:custGeom>
              <a:avLst/>
              <a:gdLst>
                <a:gd name="T0" fmla="*/ 0 w 10"/>
                <a:gd name="T1" fmla="*/ 1166144 h 24"/>
                <a:gd name="T2" fmla="*/ 94738 w 10"/>
                <a:gd name="T3" fmla="*/ 380835 h 24"/>
                <a:gd name="T4" fmla="*/ 190438 w 10"/>
                <a:gd name="T5" fmla="*/ 0 h 24"/>
                <a:gd name="T6" fmla="*/ 0 60000 65536"/>
                <a:gd name="T7" fmla="*/ 0 60000 65536"/>
                <a:gd name="T8" fmla="*/ 0 60000 65536"/>
                <a:gd name="T9" fmla="*/ 0 w 10"/>
                <a:gd name="T10" fmla="*/ 0 h 24"/>
                <a:gd name="T11" fmla="*/ 10 w 1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4">
                  <a:moveTo>
                    <a:pt x="0" y="24"/>
                  </a:moveTo>
                  <a:cubicBezTo>
                    <a:pt x="0" y="18"/>
                    <a:pt x="0" y="12"/>
                    <a:pt x="4" y="8"/>
                  </a:cubicBezTo>
                  <a:cubicBezTo>
                    <a:pt x="6" y="5"/>
                    <a:pt x="10" y="3"/>
                    <a:pt x="8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5" name="Freeform 892"/>
            <p:cNvSpPr>
              <a:spLocks/>
            </p:cNvSpPr>
            <p:nvPr/>
          </p:nvSpPr>
          <p:spPr bwMode="auto">
            <a:xfrm>
              <a:off x="1303" y="2846"/>
              <a:ext cx="37" cy="37"/>
            </a:xfrm>
            <a:custGeom>
              <a:avLst/>
              <a:gdLst>
                <a:gd name="T0" fmla="*/ 0 w 15"/>
                <a:gd name="T1" fmla="*/ 616803 h 14"/>
                <a:gd name="T2" fmla="*/ 165558 w 15"/>
                <a:gd name="T3" fmla="*/ 81072 h 14"/>
                <a:gd name="T4" fmla="*/ 307265 w 15"/>
                <a:gd name="T5" fmla="*/ 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0" y="14"/>
                  </a:moveTo>
                  <a:cubicBezTo>
                    <a:pt x="0" y="10"/>
                    <a:pt x="4" y="4"/>
                    <a:pt x="8" y="2"/>
                  </a:cubicBezTo>
                  <a:cubicBezTo>
                    <a:pt x="10" y="1"/>
                    <a:pt x="13" y="1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6" name="Freeform 893"/>
            <p:cNvSpPr>
              <a:spLocks/>
            </p:cNvSpPr>
            <p:nvPr/>
          </p:nvSpPr>
          <p:spPr bwMode="auto">
            <a:xfrm>
              <a:off x="1255" y="2881"/>
              <a:ext cx="48" cy="56"/>
            </a:xfrm>
            <a:custGeom>
              <a:avLst/>
              <a:gdLst>
                <a:gd name="T0" fmla="*/ 0 w 19"/>
                <a:gd name="T1" fmla="*/ 1015560 h 21"/>
                <a:gd name="T2" fmla="*/ 189241 w 19"/>
                <a:gd name="T3" fmla="*/ 196757 h 21"/>
                <a:gd name="T4" fmla="*/ 507749 w 19"/>
                <a:gd name="T5" fmla="*/ 0 h 21"/>
                <a:gd name="T6" fmla="*/ 0 60000 65536"/>
                <a:gd name="T7" fmla="*/ 0 60000 65536"/>
                <a:gd name="T8" fmla="*/ 0 60000 65536"/>
                <a:gd name="T9" fmla="*/ 0 w 19"/>
                <a:gd name="T10" fmla="*/ 0 h 21"/>
                <a:gd name="T11" fmla="*/ 19 w 19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1">
                  <a:moveTo>
                    <a:pt x="0" y="21"/>
                  </a:moveTo>
                  <a:cubicBezTo>
                    <a:pt x="4" y="16"/>
                    <a:pt x="1" y="8"/>
                    <a:pt x="7" y="4"/>
                  </a:cubicBezTo>
                  <a:cubicBezTo>
                    <a:pt x="10" y="2"/>
                    <a:pt x="15" y="2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7" name="Freeform 894"/>
            <p:cNvSpPr>
              <a:spLocks/>
            </p:cNvSpPr>
            <p:nvPr/>
          </p:nvSpPr>
          <p:spPr bwMode="auto">
            <a:xfrm>
              <a:off x="1090" y="2721"/>
              <a:ext cx="593" cy="496"/>
            </a:xfrm>
            <a:custGeom>
              <a:avLst/>
              <a:gdLst>
                <a:gd name="T0" fmla="*/ 5654555 w 237"/>
                <a:gd name="T1" fmla="*/ 5530909 h 186"/>
                <a:gd name="T2" fmla="*/ 5608662 w 237"/>
                <a:gd name="T3" fmla="*/ 5093603 h 186"/>
                <a:gd name="T4" fmla="*/ 5434873 w 237"/>
                <a:gd name="T5" fmla="*/ 4998691 h 186"/>
                <a:gd name="T6" fmla="*/ 5320023 w 237"/>
                <a:gd name="T7" fmla="*/ 4889464 h 186"/>
                <a:gd name="T8" fmla="*/ 4762521 w 237"/>
                <a:gd name="T9" fmla="*/ 4418675 h 186"/>
                <a:gd name="T10" fmla="*/ 3508884 w 237"/>
                <a:gd name="T11" fmla="*/ 3109717 h 186"/>
                <a:gd name="T12" fmla="*/ 1921858 w 237"/>
                <a:gd name="T13" fmla="*/ 1546560 h 186"/>
                <a:gd name="T14" fmla="*/ 1184466 w 237"/>
                <a:gd name="T15" fmla="*/ 785373 h 186"/>
                <a:gd name="T16" fmla="*/ 798658 w 237"/>
                <a:gd name="T17" fmla="*/ 142813 h 186"/>
                <a:gd name="T18" fmla="*/ 606579 w 237"/>
                <a:gd name="T19" fmla="*/ 0 h 186"/>
                <a:gd name="T20" fmla="*/ 96889 w 237"/>
                <a:gd name="T21" fmla="*/ 2421192 h 186"/>
                <a:gd name="T22" fmla="*/ 2164280 w 237"/>
                <a:gd name="T23" fmla="*/ 7766165 h 186"/>
                <a:gd name="T24" fmla="*/ 4885317 w 237"/>
                <a:gd name="T25" fmla="*/ 7364459 h 186"/>
                <a:gd name="T26" fmla="*/ 5654555 w 237"/>
                <a:gd name="T27" fmla="*/ 5727667 h 186"/>
                <a:gd name="T28" fmla="*/ 5654555 w 237"/>
                <a:gd name="T29" fmla="*/ 5530909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7"/>
                <a:gd name="T46" fmla="*/ 0 h 186"/>
                <a:gd name="T47" fmla="*/ 237 w 237"/>
                <a:gd name="T48" fmla="*/ 186 h 1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7" h="186">
                  <a:moveTo>
                    <a:pt x="235" y="114"/>
                  </a:moveTo>
                  <a:cubicBezTo>
                    <a:pt x="235" y="110"/>
                    <a:pt x="237" y="108"/>
                    <a:pt x="233" y="105"/>
                  </a:cubicBezTo>
                  <a:cubicBezTo>
                    <a:pt x="229" y="102"/>
                    <a:pt x="228" y="104"/>
                    <a:pt x="226" y="103"/>
                  </a:cubicBezTo>
                  <a:cubicBezTo>
                    <a:pt x="225" y="101"/>
                    <a:pt x="226" y="103"/>
                    <a:pt x="221" y="101"/>
                  </a:cubicBezTo>
                  <a:cubicBezTo>
                    <a:pt x="215" y="97"/>
                    <a:pt x="208" y="97"/>
                    <a:pt x="198" y="91"/>
                  </a:cubicBezTo>
                  <a:cubicBezTo>
                    <a:pt x="187" y="85"/>
                    <a:pt x="173" y="76"/>
                    <a:pt x="146" y="64"/>
                  </a:cubicBezTo>
                  <a:cubicBezTo>
                    <a:pt x="119" y="52"/>
                    <a:pt x="101" y="42"/>
                    <a:pt x="80" y="32"/>
                  </a:cubicBezTo>
                  <a:cubicBezTo>
                    <a:pt x="60" y="22"/>
                    <a:pt x="52" y="18"/>
                    <a:pt x="49" y="16"/>
                  </a:cubicBezTo>
                  <a:cubicBezTo>
                    <a:pt x="45" y="13"/>
                    <a:pt x="45" y="10"/>
                    <a:pt x="33" y="3"/>
                  </a:cubicBezTo>
                  <a:cubicBezTo>
                    <a:pt x="31" y="1"/>
                    <a:pt x="28" y="0"/>
                    <a:pt x="25" y="0"/>
                  </a:cubicBezTo>
                  <a:cubicBezTo>
                    <a:pt x="16" y="7"/>
                    <a:pt x="7" y="26"/>
                    <a:pt x="4" y="50"/>
                  </a:cubicBezTo>
                  <a:cubicBezTo>
                    <a:pt x="0" y="77"/>
                    <a:pt x="34" y="135"/>
                    <a:pt x="90" y="160"/>
                  </a:cubicBezTo>
                  <a:cubicBezTo>
                    <a:pt x="146" y="186"/>
                    <a:pt x="189" y="157"/>
                    <a:pt x="203" y="152"/>
                  </a:cubicBezTo>
                  <a:cubicBezTo>
                    <a:pt x="216" y="147"/>
                    <a:pt x="229" y="137"/>
                    <a:pt x="235" y="118"/>
                  </a:cubicBezTo>
                  <a:cubicBezTo>
                    <a:pt x="235" y="117"/>
                    <a:pt x="235" y="116"/>
                    <a:pt x="235" y="114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8" name="Freeform 895"/>
            <p:cNvSpPr>
              <a:spLocks/>
            </p:cNvSpPr>
            <p:nvPr/>
          </p:nvSpPr>
          <p:spPr bwMode="auto">
            <a:xfrm>
              <a:off x="1120" y="2726"/>
              <a:ext cx="538" cy="403"/>
            </a:xfrm>
            <a:custGeom>
              <a:avLst/>
              <a:gdLst>
                <a:gd name="T0" fmla="*/ 5036358 w 215"/>
                <a:gd name="T1" fmla="*/ 4844741 h 151"/>
                <a:gd name="T2" fmla="*/ 4477802 w 215"/>
                <a:gd name="T3" fmla="*/ 4363369 h 151"/>
                <a:gd name="T4" fmla="*/ 3223526 w 215"/>
                <a:gd name="T5" fmla="*/ 3021865 h 151"/>
                <a:gd name="T6" fmla="*/ 1634036 w 215"/>
                <a:gd name="T7" fmla="*/ 1469709 h 151"/>
                <a:gd name="T8" fmla="*/ 896341 w 215"/>
                <a:gd name="T9" fmla="*/ 680165 h 151"/>
                <a:gd name="T10" fmla="*/ 511658 w 215"/>
                <a:gd name="T11" fmla="*/ 53877 h 151"/>
                <a:gd name="T12" fmla="*/ 480932 w 215"/>
                <a:gd name="T13" fmla="*/ 0 h 151"/>
                <a:gd name="T14" fmla="*/ 76806 w 215"/>
                <a:gd name="T15" fmla="*/ 1670360 h 151"/>
                <a:gd name="T16" fmla="*/ 1185096 w 215"/>
                <a:gd name="T17" fmla="*/ 5537071 h 151"/>
                <a:gd name="T18" fmla="*/ 3927390 w 215"/>
                <a:gd name="T19" fmla="*/ 7006894 h 151"/>
                <a:gd name="T20" fmla="*/ 5100896 w 215"/>
                <a:gd name="T21" fmla="*/ 5681016 h 151"/>
                <a:gd name="T22" fmla="*/ 5151240 w 215"/>
                <a:gd name="T23" fmla="*/ 4898617 h 151"/>
                <a:gd name="T24" fmla="*/ 5036358 w 215"/>
                <a:gd name="T25" fmla="*/ 4844741 h 1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151"/>
                <a:gd name="T41" fmla="*/ 215 w 215"/>
                <a:gd name="T42" fmla="*/ 151 h 1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151">
                  <a:moveTo>
                    <a:pt x="209" y="99"/>
                  </a:moveTo>
                  <a:cubicBezTo>
                    <a:pt x="203" y="95"/>
                    <a:pt x="196" y="95"/>
                    <a:pt x="186" y="89"/>
                  </a:cubicBezTo>
                  <a:cubicBezTo>
                    <a:pt x="175" y="83"/>
                    <a:pt x="161" y="74"/>
                    <a:pt x="134" y="62"/>
                  </a:cubicBezTo>
                  <a:cubicBezTo>
                    <a:pt x="107" y="50"/>
                    <a:pt x="89" y="40"/>
                    <a:pt x="68" y="30"/>
                  </a:cubicBezTo>
                  <a:cubicBezTo>
                    <a:pt x="48" y="20"/>
                    <a:pt x="40" y="16"/>
                    <a:pt x="37" y="14"/>
                  </a:cubicBezTo>
                  <a:cubicBezTo>
                    <a:pt x="33" y="11"/>
                    <a:pt x="33" y="8"/>
                    <a:pt x="21" y="1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3" y="8"/>
                    <a:pt x="5" y="19"/>
                    <a:pt x="3" y="34"/>
                  </a:cubicBezTo>
                  <a:cubicBezTo>
                    <a:pt x="0" y="52"/>
                    <a:pt x="16" y="91"/>
                    <a:pt x="49" y="113"/>
                  </a:cubicBezTo>
                  <a:cubicBezTo>
                    <a:pt x="79" y="133"/>
                    <a:pt x="127" y="151"/>
                    <a:pt x="163" y="143"/>
                  </a:cubicBezTo>
                  <a:cubicBezTo>
                    <a:pt x="191" y="137"/>
                    <a:pt x="207" y="129"/>
                    <a:pt x="212" y="116"/>
                  </a:cubicBezTo>
                  <a:cubicBezTo>
                    <a:pt x="215" y="111"/>
                    <a:pt x="215" y="106"/>
                    <a:pt x="214" y="100"/>
                  </a:cubicBezTo>
                  <a:cubicBezTo>
                    <a:pt x="213" y="99"/>
                    <a:pt x="214" y="100"/>
                    <a:pt x="209" y="99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39" name="Freeform 896"/>
            <p:cNvSpPr>
              <a:spLocks/>
            </p:cNvSpPr>
            <p:nvPr/>
          </p:nvSpPr>
          <p:spPr bwMode="auto">
            <a:xfrm>
              <a:off x="1656" y="2993"/>
              <a:ext cx="22" cy="37"/>
            </a:xfrm>
            <a:custGeom>
              <a:avLst/>
              <a:gdLst>
                <a:gd name="T0" fmla="*/ 131428 w 9"/>
                <a:gd name="T1" fmla="*/ 133184 h 14"/>
                <a:gd name="T2" fmla="*/ 0 w 9"/>
                <a:gd name="T3" fmla="*/ 50394 h 14"/>
                <a:gd name="T4" fmla="*/ 0 w 9"/>
                <a:gd name="T5" fmla="*/ 0 h 14"/>
                <a:gd name="T6" fmla="*/ 0 w 9"/>
                <a:gd name="T7" fmla="*/ 485562 h 14"/>
                <a:gd name="T8" fmla="*/ 168527 w 9"/>
                <a:gd name="T9" fmla="*/ 351986 h 14"/>
                <a:gd name="T10" fmla="*/ 131428 w 9"/>
                <a:gd name="T11" fmla="*/ 13318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7" y="3"/>
                  </a:moveTo>
                  <a:cubicBezTo>
                    <a:pt x="3" y="0"/>
                    <a:pt x="2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0" y="11"/>
                  </a:cubicBezTo>
                  <a:cubicBezTo>
                    <a:pt x="2" y="14"/>
                    <a:pt x="8" y="14"/>
                    <a:pt x="9" y="8"/>
                  </a:cubicBezTo>
                  <a:cubicBezTo>
                    <a:pt x="9" y="6"/>
                    <a:pt x="9" y="5"/>
                    <a:pt x="7" y="3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40" name="Freeform 897"/>
            <p:cNvSpPr>
              <a:spLocks/>
            </p:cNvSpPr>
            <p:nvPr/>
          </p:nvSpPr>
          <p:spPr bwMode="auto">
            <a:xfrm>
              <a:off x="1128" y="2731"/>
              <a:ext cx="520" cy="387"/>
            </a:xfrm>
            <a:custGeom>
              <a:avLst/>
              <a:gdLst>
                <a:gd name="T0" fmla="*/ 4368958 w 208"/>
                <a:gd name="T1" fmla="*/ 4253341 h 145"/>
                <a:gd name="T2" fmla="*/ 3128250 w 208"/>
                <a:gd name="T3" fmla="*/ 2935707 h 145"/>
                <a:gd name="T4" fmla="*/ 1556458 w 208"/>
                <a:gd name="T5" fmla="*/ 1374613 h 145"/>
                <a:gd name="T6" fmla="*/ 811845 w 208"/>
                <a:gd name="T7" fmla="*/ 584509 h 145"/>
                <a:gd name="T8" fmla="*/ 476095 w 208"/>
                <a:gd name="T9" fmla="*/ 0 h 145"/>
                <a:gd name="T10" fmla="*/ 76175 w 208"/>
                <a:gd name="T11" fmla="*/ 1613915 h 145"/>
                <a:gd name="T12" fmla="*/ 1144345 w 208"/>
                <a:gd name="T13" fmla="*/ 5283807 h 145"/>
                <a:gd name="T14" fmla="*/ 3814658 w 208"/>
                <a:gd name="T15" fmla="*/ 6748095 h 145"/>
                <a:gd name="T16" fmla="*/ 4940750 w 208"/>
                <a:gd name="T17" fmla="*/ 5393622 h 145"/>
                <a:gd name="T18" fmla="*/ 4913408 w 208"/>
                <a:gd name="T19" fmla="*/ 4748429 h 145"/>
                <a:gd name="T20" fmla="*/ 4368958 w 208"/>
                <a:gd name="T21" fmla="*/ 4253341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45"/>
                <a:gd name="T35" fmla="*/ 208 w 208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45">
                  <a:moveTo>
                    <a:pt x="183" y="87"/>
                  </a:moveTo>
                  <a:cubicBezTo>
                    <a:pt x="172" y="81"/>
                    <a:pt x="158" y="72"/>
                    <a:pt x="131" y="60"/>
                  </a:cubicBezTo>
                  <a:cubicBezTo>
                    <a:pt x="104" y="48"/>
                    <a:pt x="86" y="38"/>
                    <a:pt x="65" y="28"/>
                  </a:cubicBezTo>
                  <a:cubicBezTo>
                    <a:pt x="45" y="18"/>
                    <a:pt x="37" y="14"/>
                    <a:pt x="34" y="12"/>
                  </a:cubicBezTo>
                  <a:cubicBezTo>
                    <a:pt x="30" y="9"/>
                    <a:pt x="30" y="6"/>
                    <a:pt x="20" y="0"/>
                  </a:cubicBezTo>
                  <a:cubicBezTo>
                    <a:pt x="12" y="7"/>
                    <a:pt x="5" y="19"/>
                    <a:pt x="3" y="33"/>
                  </a:cubicBezTo>
                  <a:cubicBezTo>
                    <a:pt x="0" y="49"/>
                    <a:pt x="15" y="87"/>
                    <a:pt x="48" y="108"/>
                  </a:cubicBezTo>
                  <a:cubicBezTo>
                    <a:pt x="80" y="130"/>
                    <a:pt x="127" y="145"/>
                    <a:pt x="160" y="138"/>
                  </a:cubicBezTo>
                  <a:cubicBezTo>
                    <a:pt x="183" y="133"/>
                    <a:pt x="203" y="125"/>
                    <a:pt x="207" y="110"/>
                  </a:cubicBezTo>
                  <a:cubicBezTo>
                    <a:pt x="208" y="106"/>
                    <a:pt x="208" y="101"/>
                    <a:pt x="206" y="97"/>
                  </a:cubicBezTo>
                  <a:cubicBezTo>
                    <a:pt x="200" y="93"/>
                    <a:pt x="193" y="93"/>
                    <a:pt x="183" y="87"/>
                  </a:cubicBezTo>
                  <a:close/>
                </a:path>
              </a:pathLst>
            </a:custGeom>
            <a:noFill/>
            <a:ln w="3175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41" name="Freeform 898"/>
            <p:cNvSpPr>
              <a:spLocks/>
            </p:cNvSpPr>
            <p:nvPr/>
          </p:nvSpPr>
          <p:spPr bwMode="auto">
            <a:xfrm>
              <a:off x="1168" y="2761"/>
              <a:ext cx="430" cy="325"/>
            </a:xfrm>
            <a:custGeom>
              <a:avLst/>
              <a:gdLst>
                <a:gd name="T0" fmla="*/ 3936720 w 172"/>
                <a:gd name="T1" fmla="*/ 3690055 h 122"/>
                <a:gd name="T2" fmla="*/ 3795125 w 172"/>
                <a:gd name="T3" fmla="*/ 3452043 h 122"/>
                <a:gd name="T4" fmla="*/ 2738800 w 172"/>
                <a:gd name="T5" fmla="*/ 2358347 h 122"/>
                <a:gd name="T6" fmla="*/ 1163875 w 172"/>
                <a:gd name="T7" fmla="*/ 811256 h 122"/>
                <a:gd name="T8" fmla="*/ 427270 w 172"/>
                <a:gd name="T9" fmla="*/ 53273 h 122"/>
                <a:gd name="T10" fmla="*/ 412113 w 172"/>
                <a:gd name="T11" fmla="*/ 0 h 122"/>
                <a:gd name="T12" fmla="*/ 48833 w 172"/>
                <a:gd name="T13" fmla="*/ 1242307 h 122"/>
                <a:gd name="T14" fmla="*/ 1620625 w 172"/>
                <a:gd name="T15" fmla="*/ 5039117 h 122"/>
                <a:gd name="T16" fmla="*/ 3669925 w 172"/>
                <a:gd name="T17" fmla="*/ 5127794 h 122"/>
                <a:gd name="T18" fmla="*/ 3936720 w 172"/>
                <a:gd name="T19" fmla="*/ 3690055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22"/>
                <a:gd name="T32" fmla="*/ 172 w 172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22">
                  <a:moveTo>
                    <a:pt x="165" y="77"/>
                  </a:moveTo>
                  <a:cubicBezTo>
                    <a:pt x="163" y="76"/>
                    <a:pt x="161" y="74"/>
                    <a:pt x="159" y="72"/>
                  </a:cubicBezTo>
                  <a:cubicBezTo>
                    <a:pt x="149" y="66"/>
                    <a:pt x="137" y="58"/>
                    <a:pt x="115" y="49"/>
                  </a:cubicBezTo>
                  <a:cubicBezTo>
                    <a:pt x="88" y="37"/>
                    <a:pt x="70" y="27"/>
                    <a:pt x="49" y="17"/>
                  </a:cubicBezTo>
                  <a:cubicBezTo>
                    <a:pt x="29" y="7"/>
                    <a:pt x="21" y="3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9" y="7"/>
                    <a:pt x="3" y="12"/>
                    <a:pt x="2" y="26"/>
                  </a:cubicBezTo>
                  <a:cubicBezTo>
                    <a:pt x="0" y="42"/>
                    <a:pt x="17" y="89"/>
                    <a:pt x="68" y="105"/>
                  </a:cubicBezTo>
                  <a:cubicBezTo>
                    <a:pt x="119" y="122"/>
                    <a:pt x="141" y="115"/>
                    <a:pt x="154" y="107"/>
                  </a:cubicBezTo>
                  <a:cubicBezTo>
                    <a:pt x="167" y="99"/>
                    <a:pt x="172" y="85"/>
                    <a:pt x="165" y="77"/>
                  </a:cubicBezTo>
                  <a:close/>
                </a:path>
              </a:pathLst>
            </a:custGeom>
            <a:noFill/>
            <a:ln w="7938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42" name="Freeform 899"/>
            <p:cNvSpPr>
              <a:spLocks/>
            </p:cNvSpPr>
            <p:nvPr/>
          </p:nvSpPr>
          <p:spPr bwMode="auto">
            <a:xfrm>
              <a:off x="1390" y="2878"/>
              <a:ext cx="35" cy="56"/>
            </a:xfrm>
            <a:custGeom>
              <a:avLst/>
              <a:gdLst>
                <a:gd name="T0" fmla="*/ 239970 w 14"/>
                <a:gd name="T1" fmla="*/ 53555 h 21"/>
                <a:gd name="T2" fmla="*/ 50783 w 14"/>
                <a:gd name="T3" fmla="*/ 380835 h 21"/>
                <a:gd name="T4" fmla="*/ 126958 w 14"/>
                <a:gd name="T5" fmla="*/ 928179 h 21"/>
                <a:gd name="T6" fmla="*/ 267395 w 1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1"/>
                <a:gd name="T14" fmla="*/ 14 w 1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1">
                  <a:moveTo>
                    <a:pt x="10" y="1"/>
                  </a:moveTo>
                  <a:cubicBezTo>
                    <a:pt x="6" y="2"/>
                    <a:pt x="3" y="4"/>
                    <a:pt x="2" y="8"/>
                  </a:cubicBezTo>
                  <a:cubicBezTo>
                    <a:pt x="1" y="11"/>
                    <a:pt x="0" y="18"/>
                    <a:pt x="5" y="19"/>
                  </a:cubicBezTo>
                  <a:cubicBezTo>
                    <a:pt x="14" y="21"/>
                    <a:pt x="13" y="4"/>
                    <a:pt x="11" y="0"/>
                  </a:cubicBezTo>
                </a:path>
              </a:pathLst>
            </a:custGeom>
            <a:solidFill>
              <a:srgbClr val="F4E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43" name="Freeform 900"/>
            <p:cNvSpPr>
              <a:spLocks/>
            </p:cNvSpPr>
            <p:nvPr/>
          </p:nvSpPr>
          <p:spPr bwMode="auto">
            <a:xfrm>
              <a:off x="1390" y="2878"/>
              <a:ext cx="35" cy="56"/>
            </a:xfrm>
            <a:custGeom>
              <a:avLst/>
              <a:gdLst>
                <a:gd name="T0" fmla="*/ 239970 w 14"/>
                <a:gd name="T1" fmla="*/ 53555 h 21"/>
                <a:gd name="T2" fmla="*/ 50783 w 14"/>
                <a:gd name="T3" fmla="*/ 380835 h 21"/>
                <a:gd name="T4" fmla="*/ 126958 w 14"/>
                <a:gd name="T5" fmla="*/ 928179 h 21"/>
                <a:gd name="T6" fmla="*/ 267395 w 1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1"/>
                <a:gd name="T14" fmla="*/ 14 w 1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1">
                  <a:moveTo>
                    <a:pt x="10" y="1"/>
                  </a:moveTo>
                  <a:cubicBezTo>
                    <a:pt x="6" y="2"/>
                    <a:pt x="3" y="4"/>
                    <a:pt x="2" y="8"/>
                  </a:cubicBezTo>
                  <a:cubicBezTo>
                    <a:pt x="1" y="11"/>
                    <a:pt x="0" y="18"/>
                    <a:pt x="5" y="19"/>
                  </a:cubicBezTo>
                  <a:cubicBezTo>
                    <a:pt x="14" y="21"/>
                    <a:pt x="13" y="4"/>
                    <a:pt x="11" y="0"/>
                  </a:cubicBezTo>
                </a:path>
              </a:pathLst>
            </a:custGeom>
            <a:noFill/>
            <a:ln w="3175" cap="rnd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44" name="Freeform 901"/>
            <p:cNvSpPr>
              <a:spLocks/>
            </p:cNvSpPr>
            <p:nvPr/>
          </p:nvSpPr>
          <p:spPr bwMode="auto">
            <a:xfrm>
              <a:off x="1395" y="2889"/>
              <a:ext cx="18" cy="26"/>
            </a:xfrm>
            <a:custGeom>
              <a:avLst/>
              <a:gdLst>
                <a:gd name="T0" fmla="*/ 225206 w 7"/>
                <a:gd name="T1" fmla="*/ 0 h 10"/>
                <a:gd name="T2" fmla="*/ 127849 w 7"/>
                <a:gd name="T3" fmla="*/ 369515 h 10"/>
                <a:gd name="T4" fmla="*/ 225206 w 7"/>
                <a:gd name="T5" fmla="*/ 44184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7" y="0"/>
                  </a:moveTo>
                  <a:cubicBezTo>
                    <a:pt x="4" y="2"/>
                    <a:pt x="0" y="6"/>
                    <a:pt x="4" y="10"/>
                  </a:cubicBezTo>
                  <a:cubicBezTo>
                    <a:pt x="5" y="7"/>
                    <a:pt x="4" y="4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742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71563" y="1285875"/>
            <a:ext cx="7000875" cy="4429125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/>
              <a:t>Прирост веса &gt;2 кг за 1-3 дня, скорее всего, свидетельствует о задержке жидкости в организме и риске развития декомпенсации!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78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Режим физической активности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Физическая реабилитация рекомендуется всем пациентам с I-IV ФК ХСН, единственным требованием можно считать стабильное течение декомпенсации, когда нет необходимости в экстренном приеме мочегонных и внутривенном введении вазодилататоров и положительных инотропных средств.</a:t>
            </a:r>
          </a:p>
          <a:p>
            <a:pPr eaLnBrk="1" hangingPunct="1">
              <a:buFont typeface="Georgia" pitchFamily="18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50" y="714375"/>
            <a:ext cx="8429625" cy="5286375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Хроническая сердечная недостаточность –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патологическое состояние, обусловленное систолической и/или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диастолической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дисфункцией миокарда, сопровождающееся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нейро-эндокринным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дисбалансом, в результате которых нарушается способность сердца адекватно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кровоснабжать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органы и ткани. </a:t>
            </a:r>
          </a:p>
        </p:txBody>
      </p:sp>
    </p:spTree>
    <p:extLst>
      <p:ext uri="{BB962C8B-B14F-4D97-AF65-F5344CB8AC3E}">
        <p14:creationId xmlns:p14="http://schemas.microsoft.com/office/powerpoint/2010/main" val="10547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6325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</a:rPr>
              <a:t>Физическая реабилитация противопоказана при: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4002088"/>
          </a:xfrm>
        </p:spPr>
        <p:txBody>
          <a:bodyPr/>
          <a:lstStyle/>
          <a:p>
            <a:pPr eaLnBrk="1" hangingPunct="1"/>
            <a:r>
              <a:rPr lang="ru-RU"/>
              <a:t>активном миокардите </a:t>
            </a:r>
          </a:p>
          <a:p>
            <a:pPr eaLnBrk="1" hangingPunct="1"/>
            <a:r>
              <a:rPr lang="ru-RU"/>
              <a:t>стенозе клапанных отверстий </a:t>
            </a:r>
          </a:p>
          <a:p>
            <a:pPr eaLnBrk="1" hangingPunct="1"/>
            <a:r>
              <a:rPr lang="ru-RU"/>
              <a:t>цианотических врожденных пороках </a:t>
            </a:r>
          </a:p>
          <a:p>
            <a:pPr eaLnBrk="1" hangingPunct="1"/>
            <a:r>
              <a:rPr lang="ru-RU"/>
              <a:t>нарушениях ритма высоких градаций </a:t>
            </a:r>
          </a:p>
          <a:p>
            <a:pPr eaLnBrk="1" hangingPunct="1"/>
            <a:r>
              <a:rPr lang="ru-RU"/>
              <a:t>приступах стенокардии у пациентов с низкой ФВ ЛЖ </a:t>
            </a:r>
          </a:p>
          <a:p>
            <a:pPr eaLnBrk="1" hangingPunct="1">
              <a:buFont typeface="Georgia" pitchFamily="18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0964" name="Picture 2" descr="rec_im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1988" name="Picture 2" descr="rec_im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0"/>
            <a:ext cx="835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36701" y="-17468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Алгоритм ведения пациентов с ХСН со сниженной ФВ ЛЖ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CD7622-0143-4922-A8BE-CBD7CBBB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" y="846138"/>
            <a:ext cx="9144000" cy="59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75027-DBEB-420E-A633-10B21FE0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ИАПФ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036C7-541A-4B19-BB69-9EDC8D61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Ингибиторы АПФ в максимально переносимых дозах применяются у всех больных ХСН I–IV ФК и с ФВ ЛЖ &lt;40 % для снижения риска смерти, повторных госпитализаций и улучшения клинического состояния. </a:t>
            </a:r>
          </a:p>
          <a:p>
            <a:r>
              <a:rPr lang="ru-RU" dirty="0"/>
              <a:t>Отказ от назначения </a:t>
            </a:r>
            <a:r>
              <a:rPr lang="ru-RU" dirty="0" err="1"/>
              <a:t>иАПФ</a:t>
            </a:r>
            <a:r>
              <a:rPr lang="ru-RU" dirty="0"/>
              <a:t> больным с низкой и промежуточной ФВ ЛЖ не может считаться оправданным при уровне САД &gt;85 мм </a:t>
            </a:r>
            <a:r>
              <a:rPr lang="ru-RU" dirty="0" err="1"/>
              <a:t>рт.ст</a:t>
            </a:r>
            <a:r>
              <a:rPr lang="ru-RU" dirty="0"/>
              <a:t>. и ведёт к повышению риска смерти больных с ХСН (класс рекомендаций </a:t>
            </a:r>
            <a:r>
              <a:rPr lang="ru-RU" dirty="0" err="1"/>
              <a:t>Ia</a:t>
            </a:r>
            <a:r>
              <a:rPr lang="ru-RU" dirty="0"/>
              <a:t> уровень доказанности А).</a:t>
            </a:r>
          </a:p>
        </p:txBody>
      </p:sp>
    </p:spTree>
    <p:extLst>
      <p:ext uri="{BB962C8B-B14F-4D97-AF65-F5344CB8AC3E}">
        <p14:creationId xmlns:p14="http://schemas.microsoft.com/office/powerpoint/2010/main" val="21701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9AE88-AF3A-468A-A6D7-F180A20C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2FDAB-CF92-46DA-AC22-71C98B50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Ингибиторы АПФ пока не доказали своей способности улучшать прогноз пациентов с СН промежуточной ФВ. Тем не менее, в связи с улучшением функционального статуса пациентов и уменьшением риска вынужденных госпитализаций ИАПФ показаны всем пациентам с СН промежуточной ФВ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В).</a:t>
            </a:r>
          </a:p>
        </p:txBody>
      </p:sp>
    </p:spTree>
    <p:extLst>
      <p:ext uri="{BB962C8B-B14F-4D97-AF65-F5344CB8AC3E}">
        <p14:creationId xmlns:p14="http://schemas.microsoft.com/office/powerpoint/2010/main" val="33835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>
                <a:solidFill>
                  <a:srgbClr val="C00000"/>
                </a:solidFill>
              </a:rPr>
              <a:t>Дозировка ИАПФ для лечения ХСН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(мг х кратность приема)  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ВНОК, ОССН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8" y="1500188"/>
          <a:ext cx="8929687" cy="5257800"/>
        </p:xfrm>
        <a:graphic>
          <a:graphicData uri="http://schemas.openxmlformats.org/drawingml/2006/table">
            <a:tbl>
              <a:tblPr/>
              <a:tblGrid>
                <a:gridCol w="192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Стартов. доза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Терапевт. доза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Максим. доза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Старт. доза (при гипото-нии)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Эналаприл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Каптоприл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 × 3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× 3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× 3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3,125 × 3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Фозиноприл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×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10–20×1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×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×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Лизиноприл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Периндоприл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Рамиприл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Квинаприл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×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10–20 ×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×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×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Спираприл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Трандола-прил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Зофеноприл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(2)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6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DC4D3-77D6-4F3A-A25B-7C68AD21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Антагонисты рецепторов ангиотензина </a:t>
            </a:r>
            <a:r>
              <a:rPr lang="en-US" b="1" dirty="0">
                <a:solidFill>
                  <a:srgbClr val="C00000"/>
                </a:solidFill>
              </a:rPr>
              <a:t>II</a:t>
            </a:r>
            <a:r>
              <a:rPr lang="ru-RU" b="1" dirty="0">
                <a:solidFill>
                  <a:srgbClr val="C00000"/>
                </a:solidFill>
              </a:rPr>
              <a:t> (АРА)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22F3A-2322-4DC7-B25E-C184B7B8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АРА в максимально переносимых дозах применяются у больных ХСН </a:t>
            </a:r>
            <a:r>
              <a:rPr lang="en-US" dirty="0"/>
              <a:t>I-IV </a:t>
            </a:r>
            <a:r>
              <a:rPr lang="ru-RU" dirty="0"/>
              <a:t>ФК c ФВ ЛЖ &lt;40 % для снижения комбинации риска смерти и госпитализаций по поводу ХСН при непереносимости </a:t>
            </a:r>
            <a:r>
              <a:rPr lang="ru-RU" dirty="0" err="1"/>
              <a:t>иАПФ</a:t>
            </a:r>
            <a:r>
              <a:rPr lang="ru-RU" dirty="0"/>
              <a:t>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A). </a:t>
            </a:r>
          </a:p>
          <a:p>
            <a:r>
              <a:rPr lang="ru-RU" dirty="0"/>
              <a:t>АРА не доказали способности улучшать прогноз больных с СН с сохраненной и промежуточной ФВ. Применение АРА </a:t>
            </a:r>
            <a:r>
              <a:rPr lang="ru-RU" dirty="0" err="1"/>
              <a:t>кандесартана</a:t>
            </a:r>
            <a:r>
              <a:rPr lang="ru-RU" dirty="0"/>
              <a:t> у больных с СН с сохраненной и промежуточной ФВ может снизить частоту госпитализаций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В), а при непереносимости </a:t>
            </a:r>
            <a:r>
              <a:rPr lang="ru-RU" dirty="0" err="1"/>
              <a:t>иАПФ</a:t>
            </a:r>
            <a:r>
              <a:rPr lang="ru-RU" dirty="0"/>
              <a:t> у таких больных </a:t>
            </a:r>
            <a:r>
              <a:rPr lang="ru-RU" dirty="0" err="1"/>
              <a:t>кандесартан</a:t>
            </a:r>
            <a:r>
              <a:rPr lang="ru-RU" dirty="0"/>
              <a:t> может быть препаратом выбора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В). </a:t>
            </a:r>
          </a:p>
        </p:txBody>
      </p:sp>
    </p:spTree>
    <p:extLst>
      <p:ext uri="{BB962C8B-B14F-4D97-AF65-F5344CB8AC3E}">
        <p14:creationId xmlns:p14="http://schemas.microsoft.com/office/powerpoint/2010/main" val="38834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63C08-8317-4023-907D-417DCDCE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Рекомендуемые дозы АРА для лечения ХСН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39CF1-5856-45BA-84CA-A1D9462E5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786DD-BD26-4BE3-9DAD-553BA4ED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8" y="2852936"/>
            <a:ext cx="8867943" cy="19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A5F8B-1F7A-45DD-9CA8-926D0CD8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40" y="764704"/>
            <a:ext cx="5410944" cy="1143000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solidFill>
                  <a:srgbClr val="C00000"/>
                </a:solidFill>
              </a:rPr>
              <a:t>Ангиотензиновых</a:t>
            </a:r>
            <a:r>
              <a:rPr lang="ru-RU" sz="3200" b="1" i="1" dirty="0">
                <a:solidFill>
                  <a:srgbClr val="C00000"/>
                </a:solidFill>
              </a:rPr>
              <a:t> рецепторов + </a:t>
            </a:r>
            <a:r>
              <a:rPr lang="ru-RU" sz="3200" b="1" i="1" dirty="0" err="1">
                <a:solidFill>
                  <a:srgbClr val="C00000"/>
                </a:solidFill>
              </a:rPr>
              <a:t>неприлизина</a:t>
            </a:r>
            <a:r>
              <a:rPr lang="ru-RU" sz="3200" b="1" i="1" dirty="0">
                <a:solidFill>
                  <a:srgbClr val="C00000"/>
                </a:solidFill>
              </a:rPr>
              <a:t> ингибиторы (АРНИ) 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3EA04-A32C-4145-A8A3-C183E7467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16" y="2390156"/>
            <a:ext cx="868817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АРНИ – </a:t>
            </a:r>
            <a:r>
              <a:rPr lang="ru-RU" dirty="0" err="1"/>
              <a:t>сакубитрил</a:t>
            </a:r>
            <a:r>
              <a:rPr lang="en-US" dirty="0"/>
              <a:t>/</a:t>
            </a:r>
            <a:r>
              <a:rPr lang="ru-RU" dirty="0" err="1"/>
              <a:t>вальсартан</a:t>
            </a:r>
            <a:r>
              <a:rPr lang="ru-RU" dirty="0"/>
              <a:t> - рекомендуются больным с ХСН II-III ФК </a:t>
            </a:r>
            <a:r>
              <a:rPr lang="en-US" dirty="0"/>
              <a:t>(</a:t>
            </a:r>
            <a:r>
              <a:rPr lang="ru-RU" dirty="0"/>
              <a:t>в Российских Рекомендациях) (I</a:t>
            </a:r>
            <a:r>
              <a:rPr lang="en-US" dirty="0"/>
              <a:t>I</a:t>
            </a:r>
            <a:r>
              <a:rPr lang="ru-RU" dirty="0"/>
              <a:t>–IV ФК - в Американских) с ФВ ЛЖ &lt;40% стабильного течения (без декомпенсации, назначения в/в или удвоения дозы пероральных диуретиков и с САД &gt; 100 мм рт. ст.), при переносимости </a:t>
            </a:r>
            <a:r>
              <a:rPr lang="ru-RU" dirty="0" err="1"/>
              <a:t>иАПФ</a:t>
            </a:r>
            <a:r>
              <a:rPr lang="ru-RU" dirty="0"/>
              <a:t> (или АРА). </a:t>
            </a:r>
          </a:p>
          <a:p>
            <a:r>
              <a:rPr lang="ru-RU" dirty="0"/>
              <a:t>Перевод данной категории больных на </a:t>
            </a:r>
            <a:r>
              <a:rPr lang="ru-RU" dirty="0" err="1"/>
              <a:t>сакубитрил</a:t>
            </a:r>
            <a:r>
              <a:rPr lang="en-US" dirty="0"/>
              <a:t>/</a:t>
            </a:r>
            <a:r>
              <a:rPr lang="ru-RU" dirty="0" err="1"/>
              <a:t>вальсартан</a:t>
            </a:r>
            <a:r>
              <a:rPr lang="ru-RU" dirty="0"/>
              <a:t> (в дозе 100 мг х 2 раза в день не ранее, чем через 36 часов после последней дозы </a:t>
            </a:r>
            <a:r>
              <a:rPr lang="ru-RU" dirty="0" err="1"/>
              <a:t>иАПФ</a:t>
            </a:r>
            <a:r>
              <a:rPr lang="ru-RU" dirty="0"/>
              <a:t> (АРА), с последующей титрацией дозы до оптимальной (200 мг х 2 раза в день) через 2-4 недели производится для дополнительного снижения риска смерти и последующих госпитализаций в связи с ухудшением течения ХСН (класс рекомендаций I, уровень доказанности В).  </a:t>
            </a:r>
          </a:p>
        </p:txBody>
      </p:sp>
      <p:pic>
        <p:nvPicPr>
          <p:cNvPr id="11266" name="Picture 2" descr="http://forum-internista.ru/wp-content/uploads/2015/09/%D0%A1%D0%BB%D0%B0%D0%B9%D0%B46.jpg">
            <a:extLst>
              <a:ext uri="{FF2B5EF4-FFF2-40B4-BE49-F238E27FC236}">
                <a16:creationId xmlns:a16="http://schemas.microsoft.com/office/drawing/2014/main" id="{BC4BB657-E325-42D6-8DA2-C134FB0A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23" y="7704"/>
            <a:ext cx="2929545" cy="21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3806C-8EB4-40CE-B7F2-F10227F2D356}"/>
              </a:ext>
            </a:extLst>
          </p:cNvPr>
          <p:cNvSpPr txBox="1"/>
          <p:nvPr/>
        </p:nvSpPr>
        <p:spPr>
          <a:xfrm>
            <a:off x="7530048" y="1628800"/>
            <a:ext cx="14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70C0"/>
                </a:solidFill>
              </a:rPr>
              <a:t>сакубитрил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17DB0-A169-4AD9-A376-F76CA2CB3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A2C2F-BDBC-425F-85F1-C8142C60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862123" cy="41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99D55-178D-4B3A-ADEC-382B99FF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4E091-AA72-42E2-B051-D22ABF278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Можно рассмотреть применение АРНИ (</a:t>
            </a:r>
            <a:r>
              <a:rPr lang="ru-RU" dirty="0" err="1"/>
              <a:t>сакубитрил</a:t>
            </a:r>
            <a:r>
              <a:rPr lang="en-US" dirty="0"/>
              <a:t>/</a:t>
            </a:r>
            <a:r>
              <a:rPr lang="ru-RU" dirty="0" err="1"/>
              <a:t>вальсартан</a:t>
            </a:r>
            <a:r>
              <a:rPr lang="ru-RU" dirty="0"/>
              <a:t>) у больных с ХСН II-I</a:t>
            </a:r>
            <a:r>
              <a:rPr lang="en-US" dirty="0"/>
              <a:t>V</a:t>
            </a:r>
            <a:r>
              <a:rPr lang="ru-RU" dirty="0"/>
              <a:t> ФК с ФВ ЛЖ &lt;35% стабильного течения в качестве стартовой терапии (вместо </a:t>
            </a:r>
            <a:r>
              <a:rPr lang="ru-RU" dirty="0" err="1"/>
              <a:t>иАПФ</a:t>
            </a:r>
            <a:r>
              <a:rPr lang="ru-RU" dirty="0"/>
              <a:t>) для снижения риска смерти и госпитализаций в связи с ухудшением течения ХСН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2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F8BC2-0F37-4A2F-BC76-833E103C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9A0E5-727A-4AE0-A8A5-0874789EF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21531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Рекомендуется снижение начальной дозы </a:t>
            </a:r>
            <a:r>
              <a:rPr lang="ru-RU" dirty="0" err="1"/>
              <a:t>сакубитрила</a:t>
            </a:r>
            <a:r>
              <a:rPr lang="en-US" dirty="0"/>
              <a:t>/</a:t>
            </a:r>
            <a:r>
              <a:rPr lang="ru-RU" dirty="0" err="1"/>
              <a:t>вальсартана</a:t>
            </a:r>
            <a:r>
              <a:rPr lang="ru-RU" dirty="0"/>
              <a:t> до 50 мг х 2 раза в день у пациентов: </a:t>
            </a:r>
          </a:p>
          <a:p>
            <a:r>
              <a:rPr lang="ru-RU" dirty="0"/>
              <a:t>не принимающих в настоящий момент ИАПФ или АРА; </a:t>
            </a:r>
          </a:p>
          <a:p>
            <a:r>
              <a:rPr lang="ru-RU" dirty="0"/>
              <a:t>у больных, принимавших перед этим низкие дозы ИАПФ или АРА;</a:t>
            </a:r>
          </a:p>
          <a:p>
            <a:r>
              <a:rPr lang="ru-RU" dirty="0"/>
              <a:t>у больных с тяжелой ХБП;</a:t>
            </a:r>
          </a:p>
          <a:p>
            <a:r>
              <a:rPr lang="ru-RU" dirty="0"/>
              <a:t>у больных с умеренной печеночной недостаточностью – </a:t>
            </a:r>
          </a:p>
          <a:p>
            <a:pPr marL="0" indent="0">
              <a:buNone/>
            </a:pPr>
            <a:r>
              <a:rPr lang="ru-RU" i="1" dirty="0"/>
              <a:t>с последующим удвоением дозы через 2-4 недели до целевого уровня 200 мг х 2 раза в день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7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83C06-22A5-449D-BD60-1573F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2CC1D-A92F-45E1-8BC6-3BFEB030C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Комбинация двух блокаторов ренин-</a:t>
            </a:r>
            <a:r>
              <a:rPr lang="ru-RU" dirty="0" err="1"/>
              <a:t>ангиотензиновой</a:t>
            </a:r>
            <a:r>
              <a:rPr lang="ru-RU" dirty="0"/>
              <a:t> системы (исключая АМКР) не рекомендуется для лечения больных ХСН в связи с существенным ростом серьезных нежелательных явлений, включающих </a:t>
            </a:r>
            <a:r>
              <a:rPr lang="ru-RU" dirty="0" err="1"/>
              <a:t>симптомную</a:t>
            </a:r>
            <a:r>
              <a:rPr lang="ru-RU" dirty="0"/>
              <a:t> гипотонию и ухудшение функции почек (класс рекомендаций III, уровень доказанности A)</a:t>
            </a:r>
          </a:p>
        </p:txBody>
      </p:sp>
    </p:spTree>
    <p:extLst>
      <p:ext uri="{BB962C8B-B14F-4D97-AF65-F5344CB8AC3E}">
        <p14:creationId xmlns:p14="http://schemas.microsoft.com/office/powerpoint/2010/main" val="1826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9614F-65C9-4C53-94D5-AF6C7397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бета</a:t>
            </a:r>
            <a:r>
              <a:rPr lang="el-GR" b="1" i="1" dirty="0">
                <a:solidFill>
                  <a:srgbClr val="C00000"/>
                </a:solidFill>
              </a:rPr>
              <a:t>-</a:t>
            </a:r>
            <a:r>
              <a:rPr lang="ru-RU" b="1" i="1" dirty="0" err="1">
                <a:solidFill>
                  <a:srgbClr val="C00000"/>
                </a:solidFill>
              </a:rPr>
              <a:t>адреноблокаторы</a:t>
            </a:r>
            <a:r>
              <a:rPr lang="ru-RU" b="1" i="1" dirty="0">
                <a:solidFill>
                  <a:srgbClr val="C00000"/>
                </a:solidFill>
              </a:rPr>
              <a:t> (БАБ)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BA1CF-2F84-45C4-8D21-AB3EC656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928290"/>
            <a:ext cx="8856984" cy="5001419"/>
          </a:xfrm>
        </p:spPr>
        <p:txBody>
          <a:bodyPr>
            <a:noAutofit/>
          </a:bodyPr>
          <a:lstStyle/>
          <a:p>
            <a:r>
              <a:rPr lang="ru-RU" sz="2400" dirty="0"/>
              <a:t>БАБ применяются у всех больных ХСН II–IV ФК и ФВ ЛЖ &lt;40 % для снижения риска смерти и повторных госпитализаций вместе с </a:t>
            </a:r>
            <a:r>
              <a:rPr lang="ru-RU" sz="2400" dirty="0" err="1"/>
              <a:t>иАПФ</a:t>
            </a:r>
            <a:r>
              <a:rPr lang="ru-RU" sz="2400" dirty="0"/>
              <a:t> (АРА) и АМКР (класс рекомендаций I, уровень доказанности A). </a:t>
            </a:r>
          </a:p>
          <a:p>
            <a:r>
              <a:rPr lang="ru-RU" sz="2400" dirty="0"/>
              <a:t>БАБ назначаются начиная с 1/8 средней терапевтической дозы, оптимально после достижения состояния компенсации, и медленно титруются до максимально переносимой (приложение Г3). </a:t>
            </a:r>
          </a:p>
          <a:p>
            <a:r>
              <a:rPr lang="ru-RU" sz="2400" dirty="0"/>
              <a:t>α-β-</a:t>
            </a:r>
            <a:r>
              <a:rPr lang="ru-RU" sz="2400" dirty="0" err="1"/>
              <a:t>адреноблокатор</a:t>
            </a:r>
            <a:r>
              <a:rPr lang="ru-RU" sz="2400" dirty="0"/>
              <a:t> </a:t>
            </a:r>
            <a:r>
              <a:rPr lang="ru-RU" sz="2400" dirty="0" err="1"/>
              <a:t>карведилол</a:t>
            </a:r>
            <a:r>
              <a:rPr lang="ru-RU" sz="2400" dirty="0"/>
              <a:t>, помимо снижения ЧСС, оказывает положительное влияние на показатели релаксации ЛЖ у пациентов с </a:t>
            </a:r>
            <a:r>
              <a:rPr lang="ru-RU" sz="2400" dirty="0" err="1"/>
              <a:t>СНсФВ</a:t>
            </a:r>
            <a:r>
              <a:rPr lang="ru-RU" sz="2400" dirty="0"/>
              <a:t> [32, 33] (класс рекомендаций </a:t>
            </a:r>
            <a:r>
              <a:rPr lang="ru-RU" sz="2400" dirty="0" err="1"/>
              <a:t>IIb</a:t>
            </a:r>
            <a:r>
              <a:rPr lang="ru-RU" sz="2400" dirty="0"/>
              <a:t>, уровень доказанности С). Дополнительный анализ исследования SENIORS продемонстрировал способность </a:t>
            </a:r>
            <a:r>
              <a:rPr lang="ru-RU" sz="2400" dirty="0" err="1"/>
              <a:t>небиволола</a:t>
            </a:r>
            <a:r>
              <a:rPr lang="ru-RU" sz="2400" dirty="0"/>
              <a:t> снижать риск госпитализаций и смерти больных с </a:t>
            </a:r>
            <a:r>
              <a:rPr lang="ru-RU" sz="2400" dirty="0" err="1"/>
              <a:t>СНпФВ</a:t>
            </a:r>
            <a:r>
              <a:rPr lang="ru-RU" sz="2400" dirty="0"/>
              <a:t> (класс рекомендаций </a:t>
            </a:r>
            <a:r>
              <a:rPr lang="ru-RU" sz="2400" dirty="0" err="1"/>
              <a:t>IIa</a:t>
            </a:r>
            <a:r>
              <a:rPr lang="ru-RU" sz="2400" dirty="0"/>
              <a:t>, уровень доказанности C). </a:t>
            </a:r>
          </a:p>
        </p:txBody>
      </p:sp>
    </p:spTree>
    <p:extLst>
      <p:ext uri="{BB962C8B-B14F-4D97-AF65-F5344CB8AC3E}">
        <p14:creationId xmlns:p14="http://schemas.microsoft.com/office/powerpoint/2010/main" val="7845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08839-70C4-4EE2-B702-E08AB51B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B1DB7-C816-4445-9594-CBB49E38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БАБ могут быть назначены больным СН с промежуточной и сохраненной ФВ и с целью уменьшения ЧСС и выраженности ГЛЖ.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5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501063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C00000"/>
                </a:solidFill>
              </a:rPr>
              <a:t>Дозировка бета-блокаторов для лечения ХСН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(мг х кратность приема)  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ВНОК, ОССН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413000"/>
          <a:ext cx="8229600" cy="330358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Стартов. доза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Терапевт. доза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Максим. доза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Бисопролол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Метопролол сукцинат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Карведилол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3,125 мг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мг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мг ×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Небиволол </a:t>
                      </a:r>
                      <a:r>
                        <a:rPr kumimoji="0" lang="ru-RU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 лиц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&gt;70 </a:t>
                      </a:r>
                      <a:r>
                        <a:rPr kumimoji="0" lang="ru-RU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мг ×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BF76-5335-4A97-B625-F444FDA5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Ивабрадин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21DF0-46B0-4D5B-9967-26487480D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Ивабрадин</a:t>
            </a:r>
            <a:r>
              <a:rPr lang="ru-RU" dirty="0"/>
              <a:t> применяется у больных ХСН II–IV ФК и ФВ ЛЖ &lt;40 % c синусовым ритмом и ЧСС &gt;70 уд / мин при непереносимости БАБ (вместо) или вместе с БАБ для снижения риска смерти и госпитализаций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С).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2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A14D9-180E-4613-9AE5-0B9DA5FB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Антагонисты минералокортикоидных рецепторов (АМКР) 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EF945-DA7E-491C-B7F6-EE421F12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2039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АМКР (</a:t>
            </a:r>
            <a:r>
              <a:rPr lang="ru-RU" dirty="0" err="1"/>
              <a:t>эплеренон</a:t>
            </a:r>
            <a:r>
              <a:rPr lang="ru-RU" dirty="0"/>
              <a:t>, </a:t>
            </a:r>
            <a:r>
              <a:rPr lang="ru-RU" dirty="0" err="1"/>
              <a:t>спиронолактон</a:t>
            </a:r>
            <a:r>
              <a:rPr lang="ru-RU" dirty="0"/>
              <a:t>) в дозах 25–50 мг/</a:t>
            </a:r>
            <a:r>
              <a:rPr lang="ru-RU" dirty="0" err="1"/>
              <a:t>сут</a:t>
            </a:r>
            <a:r>
              <a:rPr lang="ru-RU" dirty="0"/>
              <a:t> применяются у всех больных ХСН II–IV ФК и ФВ ЛЖ &lt;40 % для снижения риска смерти, повторных госпитализаций и улучшения клинического состояния вместе с ИАПФ (АРА) и БАБ (класс рекомендаций I, уровень доказанности A). </a:t>
            </a:r>
          </a:p>
          <a:p>
            <a:r>
              <a:rPr lang="ru-RU" dirty="0"/>
              <a:t>АМКР могут быть назначены пациентам с СН с сохраненной или промежуточной ФВ для снижения числа госпитализаций по поводу ХСН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B). </a:t>
            </a:r>
          </a:p>
          <a:p>
            <a:r>
              <a:rPr lang="ru-RU" dirty="0"/>
              <a:t>Таким образом тройная нейрогормональная блокада: </a:t>
            </a:r>
            <a:r>
              <a:rPr lang="ru-RU" dirty="0" err="1"/>
              <a:t>иАПФ</a:t>
            </a:r>
            <a:r>
              <a:rPr lang="ru-RU" dirty="0"/>
              <a:t> (при непереносимости АРА) или АРНИ (при стабильной ХСН с САД&gt; 100 </a:t>
            </a:r>
            <a:r>
              <a:rPr lang="ru-RU" dirty="0" err="1"/>
              <a:t>Hg</a:t>
            </a:r>
            <a:r>
              <a:rPr lang="ru-RU" dirty="0"/>
              <a:t>) в сочетании с БАБ и АМКР является основой терапии </a:t>
            </a:r>
            <a:r>
              <a:rPr lang="ru-RU" dirty="0" err="1"/>
              <a:t>СНнФВ</a:t>
            </a:r>
            <a:r>
              <a:rPr lang="ru-RU" dirty="0"/>
              <a:t> и суммарно на 45% снижают смертность пациентов с ХСН I–IV ФК. </a:t>
            </a:r>
          </a:p>
        </p:txBody>
      </p:sp>
    </p:spTree>
    <p:extLst>
      <p:ext uri="{BB962C8B-B14F-4D97-AF65-F5344CB8AC3E}">
        <p14:creationId xmlns:p14="http://schemas.microsoft.com/office/powerpoint/2010/main" val="5114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2314B-F03A-4DF5-968D-816B6610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Особенности дозирования АМКР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16C488-9AFE-444A-AC64-7B0BCE56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304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Противопоказаны при уровне калия </a:t>
            </a:r>
            <a:r>
              <a:rPr lang="en-US" dirty="0"/>
              <a:t>&gt;5,5 </a:t>
            </a:r>
            <a:r>
              <a:rPr lang="ru-RU" dirty="0" err="1"/>
              <a:t>ммоль</a:t>
            </a:r>
            <a:r>
              <a:rPr lang="en-US" dirty="0"/>
              <a:t>/</a:t>
            </a:r>
            <a:r>
              <a:rPr lang="ru-RU" dirty="0"/>
              <a:t>л</a:t>
            </a:r>
          </a:p>
          <a:p>
            <a:r>
              <a:rPr lang="ru-RU" dirty="0"/>
              <a:t>В Российских Рекомендациях допускается увеличение дозы АМКР до 100-300 мг в острую фазу лечения высокими дозами диуретиков</a:t>
            </a:r>
          </a:p>
          <a:p>
            <a:r>
              <a:rPr lang="ru-RU" dirty="0"/>
              <a:t>В Европейских Рекомендациях (2016) доза АМКР может составлять 100-200 мг без ИАПФ</a:t>
            </a:r>
            <a:r>
              <a:rPr lang="en-US" dirty="0"/>
              <a:t>/</a:t>
            </a:r>
            <a:r>
              <a:rPr lang="ru-RU" dirty="0"/>
              <a:t>АРА и 50 мг при совместном приеме с ИАПФ</a:t>
            </a:r>
            <a:r>
              <a:rPr lang="en-US" dirty="0"/>
              <a:t>/</a:t>
            </a:r>
            <a:r>
              <a:rPr lang="ru-RU" dirty="0"/>
              <a:t>АРА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CC86E0-71AE-4897-88AF-EE5AD52C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7" y="1987099"/>
            <a:ext cx="8685966" cy="72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59308D-2AB3-4625-973E-BA0A13618532}"/>
              </a:ext>
            </a:extLst>
          </p:cNvPr>
          <p:cNvSpPr txBox="1"/>
          <p:nvPr/>
        </p:nvSpPr>
        <p:spPr>
          <a:xfrm>
            <a:off x="2195737" y="141103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Начальная доза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B2642-F940-4491-9190-778A85D3870E}"/>
              </a:ext>
            </a:extLst>
          </p:cNvPr>
          <p:cNvSpPr txBox="1"/>
          <p:nvPr/>
        </p:nvSpPr>
        <p:spPr>
          <a:xfrm>
            <a:off x="3936088" y="14110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Целевая доза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F8DBF-0B8A-4BD8-85A7-4C66F752C7CD}"/>
              </a:ext>
            </a:extLst>
          </p:cNvPr>
          <p:cNvSpPr txBox="1"/>
          <p:nvPr/>
        </p:nvSpPr>
        <p:spPr>
          <a:xfrm>
            <a:off x="6301259" y="13407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Коррекция дозы в зависимости от СКФ</a:t>
            </a:r>
          </a:p>
        </p:txBody>
      </p:sp>
    </p:spTree>
    <p:extLst>
      <p:ext uri="{BB962C8B-B14F-4D97-AF65-F5344CB8AC3E}">
        <p14:creationId xmlns:p14="http://schemas.microsoft.com/office/powerpoint/2010/main" val="8179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79782-126D-4F15-BB2E-9707F3CB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Диуретики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3EA5F-5832-4C12-8EB6-85136A90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Диуретики применяются у всех больных ХСН II–IV ФК с ФВ ЛЖ &lt;40 % и признаками застоя для улучшения клинической симптоматики и снижения риска повторных госпитализаций (класс рекомендаций I, уровень доказанности C).</a:t>
            </a:r>
          </a:p>
          <a:p>
            <a:r>
              <a:rPr lang="ru-RU" dirty="0"/>
              <a:t>Диуретики могут быть назначены в случае задержки жидкости в организме у пациентов с СН с сохраненной и промежуточной ФВ, но их следует использовать с осторожностью, чтобы не вызвать чрезмерное снижение </a:t>
            </a:r>
            <a:r>
              <a:rPr lang="ru-RU" dirty="0" err="1"/>
              <a:t>преднагрузки</a:t>
            </a:r>
            <a:r>
              <a:rPr lang="ru-RU" dirty="0"/>
              <a:t> на ЛЖ и падение сердечного выброса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С).</a:t>
            </a:r>
          </a:p>
        </p:txBody>
      </p:sp>
    </p:spTree>
    <p:extLst>
      <p:ext uri="{BB962C8B-B14F-4D97-AF65-F5344CB8AC3E}">
        <p14:creationId xmlns:p14="http://schemas.microsoft.com/office/powerpoint/2010/main" val="32857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33952-2959-4A07-B6A6-F9BC718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2E893-8F0A-4F23-8CAC-5FAEBC5E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45621-0D13-4C92-BF3F-907C69CB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3906"/>
            <a:ext cx="5112568" cy="64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E09E8-7D80-4C9C-A073-DBD74223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96442-7F23-451B-A838-1F8F06C1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Дегитратационная</a:t>
            </a:r>
            <a:r>
              <a:rPr lang="ru-RU" dirty="0"/>
              <a:t> терапия в активной фазе (при наличии застойных явлений) проводится с превышением выделенной мочи над выпитой жидкостью не более 1–1,5 литра в сутки во избежание электролитных, гормональных, аритмических и тромботических осложнений. </a:t>
            </a:r>
          </a:p>
          <a:p>
            <a:r>
              <a:rPr lang="ru-RU" dirty="0" err="1"/>
              <a:t>Торасемид</a:t>
            </a:r>
            <a:r>
              <a:rPr lang="ru-RU" dirty="0"/>
              <a:t> имеет преимущества над фуросемидом по степени всасываемости (удобство приёма внутрь), длительности действия (лучше переносимость, при меньшей частоте мочеиспусканий), положительному влиянию на </a:t>
            </a:r>
            <a:r>
              <a:rPr lang="ru-RU" dirty="0" err="1"/>
              <a:t>нейрогормоны</a:t>
            </a:r>
            <a:r>
              <a:rPr lang="ru-RU" dirty="0"/>
              <a:t> (меньше электролитных нарушений, уменьшение прогрессирования фиброза миокарда и улучшение диастолического наполнения сердца) и достоверно снижает риск повторных госпитализаций в связи с обострением ХСН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B). </a:t>
            </a:r>
          </a:p>
          <a:p>
            <a:r>
              <a:rPr lang="ru-RU" dirty="0"/>
              <a:t>После достижения </a:t>
            </a:r>
            <a:r>
              <a:rPr lang="ru-RU" dirty="0" err="1"/>
              <a:t>эуволемии</a:t>
            </a:r>
            <a:r>
              <a:rPr lang="ru-RU" dirty="0"/>
              <a:t> диуретики назначаются ежедневно в минимальных дозах, позволяющих поддерживать сбалансированный диурез (</a:t>
            </a:r>
            <a:r>
              <a:rPr lang="ru-RU" dirty="0" err="1"/>
              <a:t>торасемид</a:t>
            </a:r>
            <a:r>
              <a:rPr lang="ru-RU" dirty="0"/>
              <a:t> или фуросемид). </a:t>
            </a:r>
          </a:p>
        </p:txBody>
      </p:sp>
    </p:spTree>
    <p:extLst>
      <p:ext uri="{BB962C8B-B14F-4D97-AF65-F5344CB8AC3E}">
        <p14:creationId xmlns:p14="http://schemas.microsoft.com/office/powerpoint/2010/main" val="17339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/>
              <a:t>В Российских Рекомендациях </a:t>
            </a:r>
            <a:r>
              <a:rPr lang="ru-RU" dirty="0" err="1"/>
              <a:t>вкачестве</a:t>
            </a:r>
            <a:r>
              <a:rPr lang="ru-RU" dirty="0"/>
              <a:t> вспомогательного средства, на фоне </a:t>
            </a:r>
            <a:r>
              <a:rPr lang="ru-RU" dirty="0" err="1"/>
              <a:t>тиазидных</a:t>
            </a:r>
            <a:r>
              <a:rPr lang="ru-RU" dirty="0"/>
              <a:t> и/или петлевых диуретиков, может быть использован ингибитор карбоангидразы – </a:t>
            </a:r>
            <a:r>
              <a:rPr lang="ru-RU" b="1" dirty="0" err="1">
                <a:solidFill>
                  <a:srgbClr val="C00000"/>
                </a:solidFill>
              </a:rPr>
              <a:t>ацетазоламид</a:t>
            </a:r>
            <a:r>
              <a:rPr lang="ru-RU" b="1" dirty="0">
                <a:solidFill>
                  <a:srgbClr val="C00000"/>
                </a:solidFill>
              </a:rPr>
              <a:t> (</a:t>
            </a:r>
            <a:r>
              <a:rPr lang="ru-RU" b="1" dirty="0" err="1">
                <a:solidFill>
                  <a:srgbClr val="C00000"/>
                </a:solidFill>
              </a:rPr>
              <a:t>диакарб</a:t>
            </a:r>
            <a:r>
              <a:rPr lang="ru-RU" b="1" dirty="0">
                <a:solidFill>
                  <a:srgbClr val="C00000"/>
                </a:solidFill>
              </a:rPr>
              <a:t>) </a:t>
            </a:r>
            <a:r>
              <a:rPr lang="ru-RU" dirty="0"/>
              <a:t>0,25 мг х 3 раза в день 3-4 дня с двухнедельным перерывом – особенно показан при резистентных отеках и сочетании ХСН с легочной патологией, при ночном апноэ </a:t>
            </a:r>
            <a:r>
              <a:rPr lang="ru-RU" i="1" dirty="0"/>
              <a:t>(ОССН).</a:t>
            </a:r>
          </a:p>
          <a:p>
            <a:pPr eaLnBrk="1" hangingPunct="1"/>
            <a:r>
              <a:rPr lang="ru-RU" i="1" dirty="0"/>
              <a:t>В Европейских Рекомендациях (2016) такого положения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6FB52-8E94-4CE7-883D-EFC584F2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5F47B-2AAD-493C-9E07-87E81640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тяжёлых, полостных и рефрактерных отёках возможна дополнительная механическая эвакуация жидкости из полостей (пара- </a:t>
            </a:r>
            <a:r>
              <a:rPr lang="ru-RU" dirty="0" err="1"/>
              <a:t>плевро</a:t>
            </a:r>
            <a:r>
              <a:rPr lang="ru-RU" dirty="0"/>
              <a:t>- или </a:t>
            </a:r>
            <a:r>
              <a:rPr lang="ru-RU" dirty="0" err="1"/>
              <a:t>перикардиоцентез</a:t>
            </a:r>
            <a:r>
              <a:rPr lang="ru-RU" dirty="0"/>
              <a:t>) или изолированная ультрафильтрация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C).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0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219075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Суточные дозы диуретиков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(Европейские Рекомендации 2016)</a:t>
            </a:r>
            <a:endParaRPr lang="ru-RU" dirty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214312" y="1285875"/>
            <a:ext cx="8750175" cy="4573588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dirty="0">
              <a:solidFill>
                <a:srgbClr val="002060"/>
              </a:solidFill>
            </a:endParaRPr>
          </a:p>
          <a:p>
            <a:pPr lvl="1" eaLnBrk="1" hangingPunct="1"/>
            <a:r>
              <a:rPr lang="ru-RU" sz="2800" dirty="0">
                <a:solidFill>
                  <a:srgbClr val="002060"/>
                </a:solidFill>
              </a:rPr>
              <a:t>Гипотиазид - стартовая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25 мг, обычная </a:t>
            </a:r>
            <a:r>
              <a:rPr lang="ru-RU" dirty="0">
                <a:solidFill>
                  <a:srgbClr val="002060"/>
                </a:solidFill>
              </a:rPr>
              <a:t>12,</a:t>
            </a:r>
            <a:r>
              <a:rPr lang="ru-RU" sz="2800" dirty="0">
                <a:solidFill>
                  <a:srgbClr val="002060"/>
                </a:solidFill>
              </a:rPr>
              <a:t>5-100 мг (при СКФ</a:t>
            </a:r>
            <a:r>
              <a:rPr lang="en-US" sz="2800" dirty="0">
                <a:solidFill>
                  <a:srgbClr val="002060"/>
                </a:solidFill>
              </a:rPr>
              <a:t>&gt;30 </a:t>
            </a:r>
            <a:r>
              <a:rPr lang="ru-RU" sz="2800" dirty="0">
                <a:solidFill>
                  <a:srgbClr val="002060"/>
                </a:solidFill>
              </a:rPr>
              <a:t>мл</a:t>
            </a:r>
            <a:r>
              <a:rPr lang="en-US" sz="2800" dirty="0">
                <a:solidFill>
                  <a:srgbClr val="002060"/>
                </a:solidFill>
              </a:rPr>
              <a:t>/</a:t>
            </a:r>
            <a:r>
              <a:rPr lang="ru-RU" sz="2800" dirty="0">
                <a:solidFill>
                  <a:srgbClr val="002060"/>
                </a:solidFill>
              </a:rPr>
              <a:t>мин)</a:t>
            </a:r>
          </a:p>
          <a:p>
            <a:pPr lvl="1"/>
            <a:r>
              <a:rPr lang="ru-RU" sz="2800" dirty="0" err="1">
                <a:solidFill>
                  <a:srgbClr val="002060"/>
                </a:solidFill>
              </a:rPr>
              <a:t>Индапамид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стартовая – 2,5 мг, обычная 2,5-5 мг</a:t>
            </a:r>
            <a:endParaRPr lang="ru-RU" sz="2800" dirty="0">
              <a:solidFill>
                <a:srgbClr val="002060"/>
              </a:solidFill>
            </a:endParaRPr>
          </a:p>
          <a:p>
            <a:pPr lvl="1" eaLnBrk="1" hangingPunct="1"/>
            <a:r>
              <a:rPr lang="ru-RU" sz="2800" dirty="0">
                <a:solidFill>
                  <a:srgbClr val="002060"/>
                </a:solidFill>
              </a:rPr>
              <a:t>Фуросемид - стартовая = 20-40 мг, обычная – 40-240 мг</a:t>
            </a:r>
          </a:p>
          <a:p>
            <a:pPr lvl="1" eaLnBrk="1" hangingPunct="1"/>
            <a:r>
              <a:rPr lang="ru-RU" sz="2800" dirty="0" err="1">
                <a:solidFill>
                  <a:srgbClr val="002060"/>
                </a:solidFill>
              </a:rPr>
              <a:t>Буметанид</a:t>
            </a:r>
            <a:r>
              <a:rPr lang="ru-RU" sz="2800" dirty="0">
                <a:solidFill>
                  <a:srgbClr val="002060"/>
                </a:solidFill>
              </a:rPr>
              <a:t> - стартовая = 0,5-1,0 мг, обычная – 1-5 мг </a:t>
            </a:r>
          </a:p>
          <a:p>
            <a:pPr lvl="1" eaLnBrk="1" hangingPunct="1"/>
            <a:r>
              <a:rPr lang="ru-RU" dirty="0" err="1">
                <a:solidFill>
                  <a:srgbClr val="002060"/>
                </a:solidFill>
              </a:rPr>
              <a:t>Торасемид</a:t>
            </a:r>
            <a:r>
              <a:rPr lang="ru-RU" dirty="0">
                <a:solidFill>
                  <a:srgbClr val="002060"/>
                </a:solidFill>
              </a:rPr>
              <a:t> – стартовая = 5-10 мг, обычная – 10-20 мг</a:t>
            </a:r>
          </a:p>
        </p:txBody>
      </p:sp>
    </p:spTree>
    <p:extLst>
      <p:ext uri="{BB962C8B-B14F-4D97-AF65-F5344CB8AC3E}">
        <p14:creationId xmlns:p14="http://schemas.microsoft.com/office/powerpoint/2010/main" val="34271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C00000"/>
                </a:solidFill>
              </a:rPr>
              <a:t>В Европейских Рекомендациях (2016)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 </a:t>
            </a:r>
            <a:r>
              <a:rPr lang="ru-RU" dirty="0" err="1"/>
              <a:t>гипокалиемии</a:t>
            </a:r>
            <a:r>
              <a:rPr lang="ru-RU" dirty="0"/>
              <a:t> на фоне лечения основными диуретиками и непереносимости </a:t>
            </a:r>
            <a:r>
              <a:rPr lang="ru-RU" dirty="0" err="1"/>
              <a:t>спиронолактона</a:t>
            </a:r>
            <a:r>
              <a:rPr lang="ru-RU" dirty="0"/>
              <a:t> – допускается применение </a:t>
            </a:r>
            <a:r>
              <a:rPr lang="ru-RU" b="1" dirty="0" err="1">
                <a:solidFill>
                  <a:srgbClr val="C00000"/>
                </a:solidFill>
              </a:rPr>
              <a:t>триамтерена</a:t>
            </a:r>
            <a:r>
              <a:rPr lang="ru-RU" dirty="0"/>
              <a:t> в начальной дозе 25-50 мг в сутки, максимум 100 мг/</a:t>
            </a:r>
            <a:r>
              <a:rPr lang="ru-RU" dirty="0" err="1"/>
              <a:t>сут</a:t>
            </a:r>
            <a:r>
              <a:rPr lang="ru-RU" dirty="0"/>
              <a:t> (совместно с ИАПФ</a:t>
            </a:r>
            <a:r>
              <a:rPr lang="en-US" dirty="0"/>
              <a:t>/</a:t>
            </a:r>
            <a:r>
              <a:rPr lang="ru-RU" dirty="0"/>
              <a:t>АРА) или 200 мг/</a:t>
            </a:r>
            <a:r>
              <a:rPr lang="ru-RU" dirty="0" err="1"/>
              <a:t>сут</a:t>
            </a:r>
            <a:r>
              <a:rPr lang="ru-RU" dirty="0"/>
              <a:t> (без ИАПФ</a:t>
            </a:r>
            <a:r>
              <a:rPr lang="en-US" dirty="0"/>
              <a:t>/</a:t>
            </a:r>
            <a:r>
              <a:rPr lang="ru-RU" dirty="0"/>
              <a:t>АРА) ИЛИ</a:t>
            </a:r>
          </a:p>
          <a:p>
            <a:r>
              <a:rPr lang="ru-RU" dirty="0" err="1"/>
              <a:t>Амилорида</a:t>
            </a:r>
            <a:r>
              <a:rPr lang="ru-RU" dirty="0"/>
              <a:t> (начальная доза – 2,5-5 мг в </a:t>
            </a:r>
            <a:r>
              <a:rPr lang="ru-RU" dirty="0" err="1"/>
              <a:t>сут</a:t>
            </a:r>
            <a:r>
              <a:rPr lang="ru-RU" dirty="0"/>
              <a:t>, обычная – 5-10 мг (совместно с ИАПФ</a:t>
            </a:r>
            <a:r>
              <a:rPr lang="en-US" dirty="0"/>
              <a:t>/</a:t>
            </a:r>
            <a:r>
              <a:rPr lang="ru-RU" dirty="0"/>
              <a:t>АРА) или 10-20 мг в </a:t>
            </a:r>
            <a:r>
              <a:rPr lang="ru-RU" dirty="0" err="1"/>
              <a:t>сут</a:t>
            </a:r>
            <a:r>
              <a:rPr lang="ru-RU" dirty="0"/>
              <a:t> (без ИАПФ</a:t>
            </a:r>
            <a:r>
              <a:rPr lang="en-US" dirty="0"/>
              <a:t>/</a:t>
            </a:r>
            <a:r>
              <a:rPr lang="ru-RU" dirty="0"/>
              <a:t>АРА)</a:t>
            </a:r>
          </a:p>
        </p:txBody>
      </p:sp>
    </p:spTree>
    <p:extLst>
      <p:ext uri="{BB962C8B-B14F-4D97-AF65-F5344CB8AC3E}">
        <p14:creationId xmlns:p14="http://schemas.microsoft.com/office/powerpoint/2010/main" val="22560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Сердечные гликозиды 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645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/>
              <a:t>При синусовом ритме дигоксин - лишь пятый препарат после иАПФ, БАБ, антагонистов альдостерона и мочегонных. Его применение требует осторожности, особенно у пациентов с коронарной патологией и стенокардией. </a:t>
            </a:r>
          </a:p>
          <a:p>
            <a:pPr eaLnBrk="1" hangingPunct="1"/>
            <a:r>
              <a:rPr lang="ru-RU"/>
              <a:t>Гликозиды имеют три основных механизма действия: 1) положительный инотропный, 2) отрицательный хронотропный и 3) нейромодуляторный эффекты. </a:t>
            </a:r>
          </a:p>
        </p:txBody>
      </p:sp>
    </p:spTree>
    <p:extLst>
      <p:ext uri="{BB962C8B-B14F-4D97-AF65-F5344CB8AC3E}">
        <p14:creationId xmlns:p14="http://schemas.microsoft.com/office/powerpoint/2010/main" val="10738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BF8A5-C463-49F3-8049-3D07F03E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solidFill>
                  <a:srgbClr val="C00000"/>
                </a:solidFill>
              </a:rPr>
              <a:t>Дигоксин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45466-7867-4629-B6EA-82D810FB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Дигоксин</a:t>
            </a:r>
            <a:r>
              <a:rPr lang="ru-RU" dirty="0"/>
              <a:t> назначается пациентам с ХСН с ФВ ЛЖ &lt;40 % и синусовым ритмом при недостаточной эффективности основных средств лечения декомпенсации для уменьшения риска повторных госпитализаций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B).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дигоксина</a:t>
            </a:r>
            <a:r>
              <a:rPr lang="ru-RU" dirty="0"/>
              <a:t> производится при контроле уровня препарата в крови (при концентрации более 1,1–1,2 </a:t>
            </a:r>
            <a:r>
              <a:rPr lang="ru-RU" dirty="0" err="1"/>
              <a:t>нг</a:t>
            </a:r>
            <a:r>
              <a:rPr lang="ru-RU" dirty="0"/>
              <a:t>/мл необходимо уменьшение дозировки) как при синусовом ритме, так при ФП (оптимальные значения концентрации </a:t>
            </a:r>
            <a:r>
              <a:rPr lang="ru-RU" dirty="0" err="1"/>
              <a:t>дигоксина</a:t>
            </a:r>
            <a:r>
              <a:rPr lang="ru-RU" dirty="0"/>
              <a:t> в крови &lt;0,9 </a:t>
            </a:r>
            <a:r>
              <a:rPr lang="ru-RU" dirty="0" err="1"/>
              <a:t>нг</a:t>
            </a:r>
            <a:r>
              <a:rPr lang="ru-RU" dirty="0"/>
              <a:t>/мл) при отсутствии противопоказаний (класс рекомендаций I, уровень доказанности C) . </a:t>
            </a:r>
          </a:p>
          <a:p>
            <a:r>
              <a:rPr lang="ru-RU" dirty="0"/>
              <a:t>При невозможности определения концентрации </a:t>
            </a:r>
            <a:r>
              <a:rPr lang="ru-RU" dirty="0" err="1"/>
              <a:t>дигоксина</a:t>
            </a:r>
            <a:r>
              <a:rPr lang="ru-RU" dirty="0"/>
              <a:t>, прием препарата может быть продолжен в малых дозах (0,25–0,125мкг) в случае, если нет данных о </a:t>
            </a:r>
            <a:r>
              <a:rPr lang="ru-RU" dirty="0" err="1"/>
              <a:t>гликозидной</a:t>
            </a:r>
            <a:r>
              <a:rPr lang="ru-RU" dirty="0"/>
              <a:t> интоксикации (при МТ &lt;60 кг (особенно у женщин), в возрасте &gt;75 лет и при СКФ &lt;60 (мл/мин/1,73 м2) не более 0,125 мг) (класс рекомендаций I, уровень доказанности C).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12BA0-8747-4A4B-803B-A957E2EE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E41C1-FD6A-41FF-B096-7B2BFD03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 больных, ранее не принимавших </a:t>
            </a:r>
            <a:r>
              <a:rPr lang="ru-RU" dirty="0" err="1"/>
              <a:t>дигоксин</a:t>
            </a:r>
            <a:r>
              <a:rPr lang="ru-RU" dirty="0"/>
              <a:t>, его назначение должно быть рассмотрено при </a:t>
            </a:r>
            <a:r>
              <a:rPr lang="ru-RU" dirty="0" err="1"/>
              <a:t>тахисистолической</a:t>
            </a:r>
            <a:r>
              <a:rPr lang="ru-RU" dirty="0"/>
              <a:t> форме ФП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 и при синусовом ритме в случае наличия нескольких эпизодов ОДСН в течение года, низкой ФВ ЛЖ ≤25%, дилатации ЛЖ и высокого ФК (III–IV) вне эпизода ОДСН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B) .</a:t>
            </a:r>
          </a:p>
        </p:txBody>
      </p:sp>
    </p:spTree>
    <p:extLst>
      <p:ext uri="{BB962C8B-B14F-4D97-AF65-F5344CB8AC3E}">
        <p14:creationId xmlns:p14="http://schemas.microsoft.com/office/powerpoint/2010/main" val="8398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A3A84-0765-4B37-BDA2-EFF18895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33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C00000"/>
                </a:solidFill>
              </a:rPr>
              <a:t>Омега-3 полиненасыщенные жирные кислоты (Омега-3 ПНЖК) 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70E09-CBD7-4B43-9C43-86501857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Назначение Омега-3 ПНЖК может быть рассмотрено у пациентов с ХСН II–IV ФК и ФВ ЛЖ &lt;40 % для снижения риска смерти, в т. ч. внезапной и повторных госпитализаций, в дополнение к основным средствам лечения ХСН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B)</a:t>
            </a:r>
          </a:p>
        </p:txBody>
      </p:sp>
    </p:spTree>
    <p:extLst>
      <p:ext uri="{BB962C8B-B14F-4D97-AF65-F5344CB8AC3E}">
        <p14:creationId xmlns:p14="http://schemas.microsoft.com/office/powerpoint/2010/main" val="25429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F6347-FDBE-4366-85C2-7A3E16C4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BE510-3828-42FE-9AB4-3B920176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D8B2C-BB59-45AB-88D1-78F7A7B4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-19227"/>
            <a:ext cx="7056784" cy="68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547664"/>
            <a:ext cx="8229600" cy="503569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Основными причинами развития ХСН в Российской Федерации являются АГ (95,5 %), ИБС (69,7 %), перенесенный инфаркт миокарда или ОКС (15,3%), сахарный диабет (15,9%).</a:t>
            </a:r>
          </a:p>
          <a:p>
            <a:r>
              <a:rPr lang="ru-RU" dirty="0"/>
              <a:t>Комбинация ИБС и АГ встречается у большинства больных ХСН. </a:t>
            </a:r>
          </a:p>
          <a:p>
            <a:r>
              <a:rPr lang="ru-RU" dirty="0"/>
              <a:t>Отмечается увеличение количества пациентов с пороками сердца (4,3 %) с преобладанием дегенеративного порока аортального клапана.</a:t>
            </a:r>
          </a:p>
          <a:p>
            <a:r>
              <a:rPr lang="ru-RU" dirty="0"/>
              <a:t>Менее распространенными причинами формирования ХСН являются перенесенные миокардиты (3,6 %), </a:t>
            </a:r>
            <a:r>
              <a:rPr lang="ru-RU" dirty="0" err="1"/>
              <a:t>кардиомиопатии</a:t>
            </a:r>
            <a:r>
              <a:rPr lang="ru-RU" dirty="0"/>
              <a:t>, токсические поражения миокарда различной этиологии, в том числе ятрогенного генеза (химиотерапия, лучевые поражения миокарда и другое), анемии (12,3%). </a:t>
            </a:r>
          </a:p>
          <a:p>
            <a:r>
              <a:rPr lang="ru-RU" dirty="0"/>
              <a:t>К числу частых причин ХСН также относятся ХОБЛ (13 %), хроническая и пароксизмальная фибрилляция предсердий (12,8%), перенесенное острое нарушение мозгового кровообращения.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40466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Некоторые </a:t>
            </a:r>
            <a:r>
              <a:rPr lang="ru-RU" dirty="0" err="1">
                <a:solidFill>
                  <a:srgbClr val="C00000"/>
                </a:solidFill>
              </a:rPr>
              <a:t>этиологичесие</a:t>
            </a:r>
            <a:r>
              <a:rPr lang="ru-RU" dirty="0">
                <a:solidFill>
                  <a:srgbClr val="C00000"/>
                </a:solidFill>
              </a:rPr>
              <a:t> и эпидемиологические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3082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0EFC8-84DE-4DEA-8B49-B0A5DF7A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463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C00000"/>
                </a:solidFill>
              </a:rPr>
              <a:t>Оральные антикоагулянты (ОАК) 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B2B11-494C-45F3-983D-8F7A8269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ОАК должны быть назначены больным ХСН II–IV ФК для снижения риска смерти и госпитализаций при ФП (класс рекомендаций I, уровень доказанности A) или внутрисердечном тромбозе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A). </a:t>
            </a:r>
          </a:p>
          <a:p>
            <a:r>
              <a:rPr lang="ru-RU" dirty="0"/>
              <a:t>ОАК не должны применяться у всех больных ХСН I–IV ФК при синусовом ритме без признаков внутрисердечного тромба, так как не снижают риск тромбоэмболий при увеличении риска кровотечений (класс рекомендаций III, уровень доказанности B). </a:t>
            </a:r>
          </a:p>
          <a:p>
            <a:r>
              <a:rPr lang="ru-RU" dirty="0"/>
              <a:t>Для больных с ХСН и неклапанной ФП, которым показана (количество баллов по CHA2DS2VASc &gt;2) антикоагулянтная терапия следует предпочесть назначение прямых оральных антикоагулянтов вместо антагонистов витамина К (АВК), учитывая большее снижение риска смерти и тромбоэмболических осложнений при одновременном снижении риска кровотечений, прежде всего внутричерепных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B). </a:t>
            </a:r>
          </a:p>
        </p:txBody>
      </p:sp>
    </p:spTree>
    <p:extLst>
      <p:ext uri="{BB962C8B-B14F-4D97-AF65-F5344CB8AC3E}">
        <p14:creationId xmlns:p14="http://schemas.microsoft.com/office/powerpoint/2010/main" val="38692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2791-6064-4C3F-B8D2-0F4933AC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4D47B-8453-4EE5-A4B4-BA0F9752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Применение прямых ОАК противопоказано при наличии механических клапанов и митральном стенозе с наложениями на клапанах (класс рекомендаций III, уровень доказанности B). Вне зависимости от риска тромбоэмболий НОАК не должны применяться у пациентов с ФП и СКФ &lt;30 мл / мин/1,73 м2 (класс рекомендаций III, уровень доказанности A).</a:t>
            </a:r>
          </a:p>
        </p:txBody>
      </p:sp>
    </p:spTree>
    <p:extLst>
      <p:ext uri="{BB962C8B-B14F-4D97-AF65-F5344CB8AC3E}">
        <p14:creationId xmlns:p14="http://schemas.microsoft.com/office/powerpoint/2010/main" val="29145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0581A-0821-4038-822E-102A658C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38" y="-1781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Гепарин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1372F-023E-473E-AB5A-E21E4F67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4" y="1399820"/>
            <a:ext cx="8229600" cy="54581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Назначение гепарина или низкомолекулярных гепаринов (НМГ) сроком минимум 7 дней должно быть рассмотрено у больных ХСН II–IV ФК с ФВ ЛЖ &lt;40% при наличии венозного тромбоза, ТЭЛА или декомпенсации, требующей соблюдения постельного режима (≥3 дней), для снижения риска тромбоэмболий, улучшения прогноза и снижения риска госпитализаций (класс рекомендаций I, уровень доказанности C) с последующим переводом на АВК (с контролем МНО) или ОАК (класс рекомендаций I, уровень доказанности B). </a:t>
            </a:r>
          </a:p>
          <a:p>
            <a:r>
              <a:rPr lang="ru-RU" dirty="0"/>
              <a:t>При наличии венозного тромбоза и ТЭЛА у больных с ХСН возможна альтернативная терапия ингибиторами Ха фактора вместо гепарина с переводом на АВК: </a:t>
            </a:r>
            <a:r>
              <a:rPr lang="ru-RU" dirty="0" err="1"/>
              <a:t>апиксабан</a:t>
            </a:r>
            <a:r>
              <a:rPr lang="ru-RU" dirty="0"/>
              <a:t> 10 мг х 2 раза в день в течении 7 дней с последующим переводом на 5 мг х 2 раза в день (класс рекомендаций I, уровень доказанности В) или </a:t>
            </a:r>
            <a:r>
              <a:rPr lang="ru-RU" dirty="0" err="1"/>
              <a:t>ривароксабан</a:t>
            </a:r>
            <a:r>
              <a:rPr lang="ru-RU" dirty="0"/>
              <a:t> 15 мг х 2 раза в день в течение 21 дня с переводом на 20 мг х 1 раз в день (класс рекомендаций I, уровень доказанности В).</a:t>
            </a:r>
          </a:p>
        </p:txBody>
      </p:sp>
    </p:spTree>
    <p:extLst>
      <p:ext uri="{BB962C8B-B14F-4D97-AF65-F5344CB8AC3E}">
        <p14:creationId xmlns:p14="http://schemas.microsoft.com/office/powerpoint/2010/main" val="42732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78341-094F-4DDE-A4C8-AA6B2F63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Амиодарон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ED52F-FB95-4513-A63B-AFDF4EEA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Антиаритмики</a:t>
            </a:r>
            <a:r>
              <a:rPr lang="ru-RU" dirty="0"/>
              <a:t> (амиодарон) не влияют на прогноз больных с ХСН и могут применяться лишь для устранения </a:t>
            </a:r>
            <a:r>
              <a:rPr lang="ru-RU" dirty="0" err="1"/>
              <a:t>симптомных</a:t>
            </a:r>
            <a:r>
              <a:rPr lang="ru-RU" dirty="0"/>
              <a:t> желудочковых нарушений ритма сердца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B).</a:t>
            </a:r>
          </a:p>
        </p:txBody>
      </p:sp>
    </p:spTree>
    <p:extLst>
      <p:ext uri="{BB962C8B-B14F-4D97-AF65-F5344CB8AC3E}">
        <p14:creationId xmlns:p14="http://schemas.microsoft.com/office/powerpoint/2010/main" val="2324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A6681-6862-41E6-A8A3-85463E31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3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Блокаторы медленных кальциевых каналов (БМКК)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84FC7-EFAF-4F6E-B659-40E57307E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Дигидропиридиновые</a:t>
            </a:r>
            <a:r>
              <a:rPr lang="ru-RU" dirty="0"/>
              <a:t> БМКК (</a:t>
            </a:r>
            <a:r>
              <a:rPr lang="ru-RU" dirty="0" err="1"/>
              <a:t>амлодипин</a:t>
            </a:r>
            <a:r>
              <a:rPr lang="ru-RU" dirty="0"/>
              <a:t> и </a:t>
            </a:r>
            <a:r>
              <a:rPr lang="ru-RU" dirty="0" err="1"/>
              <a:t>фелодипин</a:t>
            </a:r>
            <a:r>
              <a:rPr lang="ru-RU" dirty="0"/>
              <a:t>) не влияют на прогноз больных с ХСН. </a:t>
            </a:r>
          </a:p>
          <a:p>
            <a:r>
              <a:rPr lang="ru-RU" dirty="0"/>
              <a:t>Эти препараты могут быть назначены на фоне основной терапии ХСН для дополнительного контроля АД, давления в лёгочной артерии и клапанной </a:t>
            </a:r>
            <a:r>
              <a:rPr lang="ru-RU" dirty="0" err="1"/>
              <a:t>регургитации</a:t>
            </a:r>
            <a:r>
              <a:rPr lang="ru-RU" dirty="0"/>
              <a:t>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B).</a:t>
            </a:r>
          </a:p>
        </p:txBody>
      </p:sp>
    </p:spTree>
    <p:extLst>
      <p:ext uri="{BB962C8B-B14F-4D97-AF65-F5344CB8AC3E}">
        <p14:creationId xmlns:p14="http://schemas.microsoft.com/office/powerpoint/2010/main" val="25053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3E64C-39A5-4A79-A63C-91676DB8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Верапамил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дилтиазем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F5357B-82FD-4ED4-96D4-10D49ED58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Пациентам с СН со сниженной и промежуточной ФВ антагонисты кальция </a:t>
            </a:r>
            <a:r>
              <a:rPr lang="ru-RU" dirty="0" err="1"/>
              <a:t>верапамил</a:t>
            </a:r>
            <a:r>
              <a:rPr lang="ru-RU" dirty="0"/>
              <a:t> и </a:t>
            </a:r>
            <a:r>
              <a:rPr lang="ru-RU" dirty="0" err="1"/>
              <a:t>дилтиазем</a:t>
            </a:r>
            <a:r>
              <a:rPr lang="ru-RU" dirty="0"/>
              <a:t> противопоказаны (класс рекомендаций III, уровень доказанности C).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верапамила</a:t>
            </a:r>
            <a:r>
              <a:rPr lang="ru-RU" dirty="0"/>
              <a:t> и </a:t>
            </a:r>
            <a:r>
              <a:rPr lang="ru-RU" dirty="0" err="1"/>
              <a:t>дилтиазема</a:t>
            </a:r>
            <a:r>
              <a:rPr lang="ru-RU" dirty="0"/>
              <a:t> пациентам с СН с сохраненной ФВ для снижения ЧСС может быть рекомендовано только в случае непереносимости БАБ и при отсутствии выраженной ХСН, проявляющейся, например, задержкой жидкости, и ФВ ЛЖ &gt;50%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С).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37093-A74B-4F06-9D2C-BBA98D90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23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Препараты железа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9DF06E-29D3-4C50-960A-1A695AC43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Внутривенное применение трёхвалентных препаратов железа должно быть рассмотрено у больных с ХСН и уровнем гемоглобина &lt;120 г/л для уменьшения симптомов и улучшения толерантности к физическим нагрузкам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A). </a:t>
            </a:r>
          </a:p>
        </p:txBody>
      </p:sp>
    </p:spTree>
    <p:extLst>
      <p:ext uri="{BB962C8B-B14F-4D97-AF65-F5344CB8AC3E}">
        <p14:creationId xmlns:p14="http://schemas.microsoft.com/office/powerpoint/2010/main" val="4964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B0C7-CB01-4269-B9B4-25EB94BB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Статины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7C959-E82E-473C-8E88-B68DCB62C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Первичное назначение </a:t>
            </a:r>
            <a:r>
              <a:rPr lang="ru-RU" dirty="0" err="1"/>
              <a:t>статинов</a:t>
            </a:r>
            <a:r>
              <a:rPr lang="ru-RU" dirty="0"/>
              <a:t> может быть рассмотрено у больных с ХСН ишемической этиологии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A). </a:t>
            </a:r>
          </a:p>
          <a:p>
            <a:r>
              <a:rPr lang="ru-RU" dirty="0"/>
              <a:t>Первичное назначение </a:t>
            </a:r>
            <a:r>
              <a:rPr lang="ru-RU" dirty="0" err="1"/>
              <a:t>статинов</a:t>
            </a:r>
            <a:r>
              <a:rPr lang="ru-RU" dirty="0"/>
              <a:t> больным с ХСН </a:t>
            </a:r>
            <a:r>
              <a:rPr lang="ru-RU" dirty="0" err="1"/>
              <a:t>неишемической</a:t>
            </a:r>
            <a:r>
              <a:rPr lang="ru-RU" dirty="0"/>
              <a:t> этиологии не рекомендуется (класс рекомендаций III, уровень доказанности B). </a:t>
            </a:r>
          </a:p>
        </p:txBody>
      </p:sp>
    </p:spTree>
    <p:extLst>
      <p:ext uri="{BB962C8B-B14F-4D97-AF65-F5344CB8AC3E}">
        <p14:creationId xmlns:p14="http://schemas.microsoft.com/office/powerpoint/2010/main" val="19864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E97A2-BBD0-4025-B70D-BD9AE8C3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rgbClr val="C00000"/>
                </a:solidFill>
              </a:rPr>
              <a:t>Цитопротекторы</a:t>
            </a:r>
            <a:r>
              <a:rPr lang="ru-RU" i="1" dirty="0">
                <a:solidFill>
                  <a:srgbClr val="C00000"/>
                </a:solidFill>
              </a:rPr>
              <a:t> (</a:t>
            </a:r>
            <a:r>
              <a:rPr lang="ru-RU" i="1" dirty="0" err="1">
                <a:solidFill>
                  <a:srgbClr val="C00000"/>
                </a:solidFill>
              </a:rPr>
              <a:t>триметазидин</a:t>
            </a:r>
            <a:r>
              <a:rPr lang="ru-RU" i="1" dirty="0">
                <a:solidFill>
                  <a:srgbClr val="C00000"/>
                </a:solidFill>
              </a:rPr>
              <a:t>)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D39CE-9359-49B5-9569-A4F48E9D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Назначение </a:t>
            </a:r>
            <a:r>
              <a:rPr lang="ru-RU" dirty="0" err="1"/>
              <a:t>триметазидина</a:t>
            </a:r>
            <a:r>
              <a:rPr lang="ru-RU" dirty="0"/>
              <a:t> должно быть рассмотрено у больных ХСН ишемической этиологии в дополнение к основным средствам лечения декомпенсации для устранения симптомов, нормализации гемодинамики (и роста ФВ ЛЖ) и возможного снижения риска смерти и повторных госпитализаций (класс рекомендаций IIA, уровень доказанности А). </a:t>
            </a:r>
          </a:p>
          <a:p>
            <a:r>
              <a:rPr lang="ru-RU" dirty="0"/>
              <a:t>Доказательств положительного влияния на симптомы и прогноз других </a:t>
            </a:r>
            <a:r>
              <a:rPr lang="ru-RU" dirty="0" err="1"/>
              <a:t>цитопротекторов</a:t>
            </a:r>
            <a:r>
              <a:rPr lang="ru-RU" dirty="0"/>
              <a:t> в настоящее время нет. </a:t>
            </a:r>
          </a:p>
        </p:txBody>
      </p:sp>
    </p:spTree>
    <p:extLst>
      <p:ext uri="{BB962C8B-B14F-4D97-AF65-F5344CB8AC3E}">
        <p14:creationId xmlns:p14="http://schemas.microsoft.com/office/powerpoint/2010/main" val="37161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21481" y="332656"/>
            <a:ext cx="8229600" cy="1066800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C00000"/>
                </a:solidFill>
              </a:rPr>
              <a:t>Препараты, назначение которых следует избегать</a:t>
            </a:r>
            <a:r>
              <a:rPr lang="ru-RU" sz="3200" dirty="0"/>
              <a:t> </a:t>
            </a:r>
            <a:r>
              <a:rPr lang="ru-RU" sz="3200" i="1" dirty="0"/>
              <a:t>(ВНОК, ОССН)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8786813" cy="507206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НПВП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Глюкокортикоды</a:t>
            </a:r>
            <a:r>
              <a:rPr lang="ru-RU" dirty="0">
                <a:latin typeface="Arial" pitchFamily="34" charset="0"/>
                <a:cs typeface="Arial" pitchFamily="34" charset="0"/>
              </a:rPr>
              <a:t>. Применение стероидных гормонов имеет чисто симптоматические показания в случаях упорной гипотонии и тяжелого отечного синдрома для облегчения начала лечения ИАПФ,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диуретиками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и БАБ. С другой стороны, возможность опасных для жизни осложнений ограничивает использование этих препаратов.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Трициклические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антидепрессанты.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Антиаритмики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I класса.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Антагонисты кальция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верапамил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дилтиазем</a:t>
            </a:r>
            <a:r>
              <a:rPr lang="ru-RU" dirty="0">
                <a:latin typeface="Arial" pitchFamily="34" charset="0"/>
                <a:cs typeface="Arial" pitchFamily="34" charset="0"/>
              </a:rPr>
              <a:t>) – при СН со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сниженноей</a:t>
            </a:r>
            <a:r>
              <a:rPr lang="ru-RU" dirty="0">
                <a:latin typeface="Arial" pitchFamily="34" charset="0"/>
                <a:cs typeface="Arial" pitchFamily="34" charset="0"/>
              </a:rPr>
              <a:t> и промежуточной ФВ. Коротко действующие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дигидропиридины</a:t>
            </a:r>
            <a:r>
              <a:rPr lang="ru-RU" dirty="0">
                <a:latin typeface="Arial" pitchFamily="34" charset="0"/>
                <a:cs typeface="Arial" pitchFamily="34" charset="0"/>
              </a:rPr>
              <a:t> – во всех случаях.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Нитраты и другие вазодилататоры, за исключением больных негроидной расы. </a:t>
            </a:r>
          </a:p>
        </p:txBody>
      </p:sp>
    </p:spTree>
    <p:extLst>
      <p:ext uri="{BB962C8B-B14F-4D97-AF65-F5344CB8AC3E}">
        <p14:creationId xmlns:p14="http://schemas.microsoft.com/office/powerpoint/2010/main" val="9016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данным исследования ЭПОХА-О-ХСН, в РФ 56,8% пациентов с очевидной ХСН имеют практически нормальную сократимость миокарда (ФВ ЛЖ </a:t>
            </a:r>
            <a:r>
              <a:rPr lang="en-US" dirty="0"/>
              <a:t>&gt;50%)</a:t>
            </a:r>
            <a:endParaRPr lang="ru-RU" dirty="0"/>
          </a:p>
        </p:txBody>
      </p:sp>
      <p:pic>
        <p:nvPicPr>
          <p:cNvPr id="61442" name="Picture 2" descr="http://ruvr.ru/files/Image/Editiors/Germany/Gesellschaft/russl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2951" r="14255" b="20044"/>
          <a:stretch/>
        </p:blipFill>
        <p:spPr bwMode="auto">
          <a:xfrm>
            <a:off x="2123728" y="3748220"/>
            <a:ext cx="4391892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71438" y="433388"/>
            <a:ext cx="8572500" cy="1066800"/>
          </a:xfrm>
        </p:spPr>
        <p:txBody>
          <a:bodyPr/>
          <a:lstStyle/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Хирургические методы лечения ХСН</a:t>
            </a:r>
            <a:endParaRPr lang="ru-RU" sz="320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622425"/>
          <a:ext cx="8858250" cy="4735513"/>
        </p:xfrm>
        <a:graphic>
          <a:graphicData uri="http://schemas.openxmlformats.org/drawingml/2006/table">
            <a:tbl>
              <a:tblPr/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вмешательства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 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по реваскуляризации миокарда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ИБС как этиологическом факторе ХСН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Коррекция митральной регургитации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Улучшает симптомы у тщательно подобранной группы пациентов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Трансплантация сердца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Чрезмерная дороговизна, сложности в подборе донора, много противопоказаний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85AC8-140A-4279-94C6-F64B2236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Коронарная </a:t>
            </a:r>
            <a:r>
              <a:rPr lang="ru-RU" dirty="0" err="1">
                <a:solidFill>
                  <a:srgbClr val="C00000"/>
                </a:solidFill>
              </a:rPr>
              <a:t>реваскуляризация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C29-3FA3-4955-8D04-5E95050C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наличии стенокардии (класс рекомендаций I, уровень доказанности A) или многососудистого поражения у больных ХСН с низкой ФВ ЛЖ при неэффективности ОМТ может быть рассмотрена коронарная </a:t>
            </a:r>
            <a:r>
              <a:rPr lang="ru-RU" dirty="0" err="1"/>
              <a:t>реваскуляризация</a:t>
            </a:r>
            <a:r>
              <a:rPr lang="ru-RU" dirty="0"/>
              <a:t>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B). </a:t>
            </a:r>
          </a:p>
        </p:txBody>
      </p:sp>
    </p:spTree>
    <p:extLst>
      <p:ext uri="{BB962C8B-B14F-4D97-AF65-F5344CB8AC3E}">
        <p14:creationId xmlns:p14="http://schemas.microsoft.com/office/powerpoint/2010/main" val="18836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B4831-6516-4A58-8B17-121E18F4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Клапанные пороки сердца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F64A8-F15E-479C-839D-39A3A561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Больные с низкой ФВ ЛЖ с измененными клапанами должны получать ОМТ ХСН (класс рекомендаций I, уровень доказанности C), однако необходимо помнить, что у больных с </a:t>
            </a:r>
            <a:r>
              <a:rPr lang="ru-RU" dirty="0" err="1"/>
              <a:t>гемодинамически</a:t>
            </a:r>
            <a:r>
              <a:rPr lang="ru-RU" dirty="0"/>
              <a:t> значимым стенозом аортального клапана вазодилататоры (</a:t>
            </a:r>
            <a:r>
              <a:rPr lang="ru-RU" dirty="0" err="1"/>
              <a:t>иАПФ</a:t>
            </a:r>
            <a:r>
              <a:rPr lang="ru-RU" dirty="0"/>
              <a:t>, АРА, БМКК, нитраты) могут вызвать АГ и должны применяться с осторожностью. </a:t>
            </a:r>
          </a:p>
        </p:txBody>
      </p:sp>
    </p:spTree>
    <p:extLst>
      <p:ext uri="{BB962C8B-B14F-4D97-AF65-F5344CB8AC3E}">
        <p14:creationId xmlns:p14="http://schemas.microsoft.com/office/powerpoint/2010/main" val="31260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64724-D983-4F01-B89F-2E4B2FF8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Больные с стенозом аортального клапана и ХСН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348AF-F8EB-4B6A-BB65-BC67877E0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74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Если средний градиент давления на аортальном клапане у такого пациента превышает 40 мм рт. ст., при наличии симптомов его следует оперировать при любой ФВ ЛЖ сердца, как бы она не была снижена (класс рекомендаций I, уровень доказанности B). </a:t>
            </a:r>
          </a:p>
          <a:p>
            <a:r>
              <a:rPr lang="ru-RU" dirty="0"/>
              <a:t>Больным с тяжелым аортальным стенозом и тяжелой ХСН, которые не смогут перенести операцию на открытом сердце, рекомендуется TAVI - </a:t>
            </a:r>
            <a:r>
              <a:rPr lang="ru-RU" dirty="0" err="1"/>
              <a:t>транскатетерная</a:t>
            </a:r>
            <a:r>
              <a:rPr lang="ru-RU" dirty="0"/>
              <a:t> установка аортального клапана (класс рекомендаций I, уровень доказанности B). </a:t>
            </a:r>
          </a:p>
        </p:txBody>
      </p:sp>
    </p:spTree>
    <p:extLst>
      <p:ext uri="{BB962C8B-B14F-4D97-AF65-F5344CB8AC3E}">
        <p14:creationId xmlns:p14="http://schemas.microsoft.com/office/powerpoint/2010/main" val="29541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F3150-CF08-442B-9106-4552EE17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23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Больные с хронической аортальной </a:t>
            </a:r>
            <a:r>
              <a:rPr lang="ru-RU" i="1" dirty="0" err="1">
                <a:solidFill>
                  <a:srgbClr val="C00000"/>
                </a:solidFill>
              </a:rPr>
              <a:t>регургитацией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DA76B-1601-403F-96B8-7F25B15E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Больным с тяжелой аортальной </a:t>
            </a:r>
            <a:r>
              <a:rPr lang="ru-RU" dirty="0" err="1"/>
              <a:t>регургитацией</a:t>
            </a:r>
            <a:r>
              <a:rPr lang="ru-RU" dirty="0"/>
              <a:t> при наличии симптомов показано кардиохирургическое лечение (чаще замена клапана на искусственный, реже возможны клапан-сохраняющие операции), а при бессимптомном течении следует проводить операцию только при ФВ ЛЖ ≤50% в состоянии покоя (класс рекомендаций I, уровень доказанности С). </a:t>
            </a:r>
          </a:p>
        </p:txBody>
      </p:sp>
    </p:spTree>
    <p:extLst>
      <p:ext uri="{BB962C8B-B14F-4D97-AF65-F5344CB8AC3E}">
        <p14:creationId xmlns:p14="http://schemas.microsoft.com/office/powerpoint/2010/main" val="28606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D1D98-37AA-43D9-A2BC-43FF12FF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Больные с хронической митральной </a:t>
            </a:r>
            <a:r>
              <a:rPr lang="ru-RU" i="1" dirty="0" err="1">
                <a:solidFill>
                  <a:srgbClr val="C00000"/>
                </a:solidFill>
              </a:rPr>
              <a:t>регургитацией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11BDC-5434-4092-B682-D9287A9F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Первичная (органическая) митральная </a:t>
            </a:r>
            <a:r>
              <a:rPr lang="ru-RU" b="1" i="1" dirty="0" err="1"/>
              <a:t>регургитация</a:t>
            </a:r>
            <a:r>
              <a:rPr lang="ru-RU" b="1" i="1" dirty="0"/>
              <a:t> (недостаточность) </a:t>
            </a:r>
            <a:endParaRPr lang="ru-RU" dirty="0"/>
          </a:p>
          <a:p>
            <a:r>
              <a:rPr lang="ru-RU" dirty="0"/>
              <a:t>Больным с тяжелой симптоматической органической митральной </a:t>
            </a:r>
            <a:r>
              <a:rPr lang="ru-RU" dirty="0" err="1"/>
              <a:t>регургитацией</a:t>
            </a:r>
            <a:r>
              <a:rPr lang="ru-RU" dirty="0"/>
              <a:t> показано кардиохирургическое лечение при отсутствии противопоказаний (класс рекомендаций I, уровень доказанности С). Решение о протезировании клапана или его реконструкции зависит от анатомии пораженного клапанного аппарата, подготовленности кардиохирурга, состояния больного. </a:t>
            </a:r>
          </a:p>
        </p:txBody>
      </p:sp>
    </p:spTree>
    <p:extLst>
      <p:ext uri="{BB962C8B-B14F-4D97-AF65-F5344CB8AC3E}">
        <p14:creationId xmlns:p14="http://schemas.microsoft.com/office/powerpoint/2010/main" val="26790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47DF4-4155-4166-876B-B6EF271C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688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Вторичная митральная </a:t>
            </a:r>
            <a:r>
              <a:rPr lang="ru-RU" i="1" dirty="0" err="1">
                <a:solidFill>
                  <a:srgbClr val="C00000"/>
                </a:solidFill>
              </a:rPr>
              <a:t>регургитация</a:t>
            </a:r>
            <a:r>
              <a:rPr lang="ru-RU" i="1" dirty="0">
                <a:solidFill>
                  <a:srgbClr val="C00000"/>
                </a:solidFill>
              </a:rPr>
              <a:t> (недостаточность)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2525C-3C14-44A1-91A1-0839EBC4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Вторичная митральная </a:t>
            </a:r>
            <a:r>
              <a:rPr lang="ru-RU" dirty="0" err="1"/>
              <a:t>регургитация</a:t>
            </a:r>
            <a:r>
              <a:rPr lang="ru-RU" dirty="0"/>
              <a:t> возникает из-за расширения ЛЖ, а его </a:t>
            </a:r>
            <a:r>
              <a:rPr lang="ru-RU" dirty="0" err="1"/>
              <a:t>ремоделирование</a:t>
            </a:r>
            <a:r>
              <a:rPr lang="ru-RU" dirty="0"/>
              <a:t> приводит к неспособности створок митрального клапана полноценно закрываться. </a:t>
            </a:r>
          </a:p>
          <a:p>
            <a:r>
              <a:rPr lang="ru-RU" dirty="0"/>
              <a:t>Эффективная медикаментозная и </a:t>
            </a:r>
            <a:r>
              <a:rPr lang="ru-RU" dirty="0" err="1"/>
              <a:t>ресинхронизирующая</a:t>
            </a:r>
            <a:r>
              <a:rPr lang="ru-RU" dirty="0"/>
              <a:t> терапия (при наличии показаний) приводят к обратному </a:t>
            </a:r>
            <a:r>
              <a:rPr lang="ru-RU" dirty="0" err="1"/>
              <a:t>ремоделированию</a:t>
            </a:r>
            <a:r>
              <a:rPr lang="ru-RU" dirty="0"/>
              <a:t> ЛЖ и уменьшению степени митральной </a:t>
            </a:r>
            <a:r>
              <a:rPr lang="ru-RU" dirty="0" err="1"/>
              <a:t>регургитации</a:t>
            </a:r>
            <a:r>
              <a:rPr lang="ru-RU" dirty="0"/>
              <a:t>, поэтому должны быть предприняты все усилия для оптимизации консервативной терапии таких больных. </a:t>
            </a:r>
          </a:p>
          <a:p>
            <a:r>
              <a:rPr lang="ru-RU" dirty="0"/>
              <a:t>Комбинированная кардиохирургическая коррекция митрального клапана и </a:t>
            </a:r>
            <a:r>
              <a:rPr lang="ru-RU" dirty="0" err="1"/>
              <a:t>реваскуляризация</a:t>
            </a:r>
            <a:r>
              <a:rPr lang="ru-RU" dirty="0"/>
              <a:t> могут быть произведены у пациентов с ХСН с низкой ФВ ЛЖ (&lt;30%) и подходящей анатомией коронарных сосудов при наличии жизнеспособного миокарда ЛЖ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C).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2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ADB8-C65D-4E27-A588-C9EA07AC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22FA6-EA13-493E-9BCF-6A7B2098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Однако к настоящему времени не удалось доказать, что коррекция умеренной вторичной митральной </a:t>
            </a:r>
            <a:r>
              <a:rPr lang="ru-RU" dirty="0" err="1"/>
              <a:t>регургитации</a:t>
            </a:r>
            <a:r>
              <a:rPr lang="ru-RU" dirty="0"/>
              <a:t> во время АКШ улучшает обратное </a:t>
            </a:r>
            <a:r>
              <a:rPr lang="ru-RU" dirty="0" err="1"/>
              <a:t>ремоделирование</a:t>
            </a:r>
            <a:r>
              <a:rPr lang="ru-RU" dirty="0"/>
              <a:t> ЛЖ. </a:t>
            </a:r>
          </a:p>
          <a:p>
            <a:r>
              <a:rPr lang="ru-RU" dirty="0"/>
              <a:t>Роль изолированной хирургической коррекции функциональной митральной </a:t>
            </a:r>
            <a:r>
              <a:rPr lang="ru-RU" dirty="0" err="1"/>
              <a:t>регургитации</a:t>
            </a:r>
            <a:r>
              <a:rPr lang="ru-RU" dirty="0"/>
              <a:t> при тяжелой систолической дисфункции (ФВ ЛЖ &lt;30%) у больных, у которых невозможна </a:t>
            </a:r>
            <a:r>
              <a:rPr lang="ru-RU" dirty="0" err="1"/>
              <a:t>реваскуляризация</a:t>
            </a:r>
            <a:r>
              <a:rPr lang="ru-RU" dirty="0"/>
              <a:t> миокарда или имеется </a:t>
            </a:r>
            <a:r>
              <a:rPr lang="ru-RU" dirty="0" err="1"/>
              <a:t>неишемический</a:t>
            </a:r>
            <a:r>
              <a:rPr lang="ru-RU" dirty="0"/>
              <a:t> генез ХСН, неясна, такие больные должны получать медикаментозную терапию</a:t>
            </a:r>
          </a:p>
        </p:txBody>
      </p:sp>
    </p:spTree>
    <p:extLst>
      <p:ext uri="{BB962C8B-B14F-4D97-AF65-F5344CB8AC3E}">
        <p14:creationId xmlns:p14="http://schemas.microsoft.com/office/powerpoint/2010/main" val="24063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391F9-ACD4-4077-8A84-046DFE51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rgbClr val="C00000"/>
                </a:solidFill>
              </a:rPr>
              <a:t>Трикуспидальная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регургитация</a:t>
            </a:r>
            <a:r>
              <a:rPr lang="ru-RU" i="1" dirty="0">
                <a:solidFill>
                  <a:srgbClr val="C00000"/>
                </a:solidFill>
              </a:rPr>
              <a:t> (недостаточность 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C7385-F892-4AF7-97B6-226C3B95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Показания к хирургической коррекции вторичной трехстворчатой (</a:t>
            </a:r>
            <a:r>
              <a:rPr lang="ru-RU" sz="2800" dirty="0" err="1"/>
              <a:t>трикуспидальной</a:t>
            </a:r>
            <a:r>
              <a:rPr lang="ru-RU" sz="2800" dirty="0"/>
              <a:t>) недостаточности при ХСН четко не установлены.</a:t>
            </a:r>
          </a:p>
          <a:p>
            <a:r>
              <a:rPr lang="ru-RU" sz="2800" dirty="0"/>
              <a:t>Возможность коррекции трехстворчатого клапана обычно возникает во время кардиохирургических операций на клапанах левых отделов сердца.</a:t>
            </a:r>
          </a:p>
          <a:p>
            <a:r>
              <a:rPr lang="ru-RU" sz="2800" dirty="0"/>
              <a:t>Недавно показана возможность </a:t>
            </a:r>
            <a:r>
              <a:rPr lang="ru-RU" sz="2800" dirty="0" err="1"/>
              <a:t>транскатетерного</a:t>
            </a:r>
            <a:r>
              <a:rPr lang="ru-RU" sz="2800" dirty="0"/>
              <a:t> вмешательства на трехстворчатом клапане при его недостаточности </a:t>
            </a:r>
          </a:p>
        </p:txBody>
      </p:sp>
    </p:spTree>
    <p:extLst>
      <p:ext uri="{BB962C8B-B14F-4D97-AF65-F5344CB8AC3E}">
        <p14:creationId xmlns:p14="http://schemas.microsoft.com/office/powerpoint/2010/main" val="25409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968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Показания для сердечной </a:t>
            </a:r>
            <a:r>
              <a:rPr lang="ru-RU" sz="3200" b="1" dirty="0" err="1">
                <a:solidFill>
                  <a:srgbClr val="C00000"/>
                </a:solidFill>
              </a:rPr>
              <a:t>ресинхронизирующей</a:t>
            </a:r>
            <a:r>
              <a:rPr lang="ru-RU" sz="3200" b="1" dirty="0">
                <a:solidFill>
                  <a:srgbClr val="C00000"/>
                </a:solidFill>
              </a:rPr>
              <a:t> терапии  - СРТ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3184"/>
          </a:xfrm>
        </p:spPr>
        <p:txBody>
          <a:bodyPr/>
          <a:lstStyle/>
          <a:p>
            <a:pPr eaLnBrk="1" hangingPunct="1"/>
            <a:r>
              <a:rPr lang="ru-RU" dirty="0"/>
              <a:t>ХСН II-</a:t>
            </a:r>
            <a:r>
              <a:rPr lang="en-US" dirty="0"/>
              <a:t>IV </a:t>
            </a:r>
            <a:r>
              <a:rPr lang="ru-RU" dirty="0"/>
              <a:t>ФК, устойчивая к оптимальной стандартной медикаментозной терапии </a:t>
            </a:r>
          </a:p>
          <a:p>
            <a:pPr eaLnBrk="1" hangingPunct="1"/>
            <a:r>
              <a:rPr lang="ru-RU" dirty="0"/>
              <a:t>ФВ ЛЖ&lt;35% </a:t>
            </a:r>
          </a:p>
          <a:p>
            <a:pPr eaLnBrk="1" hangingPunct="1"/>
            <a:r>
              <a:rPr lang="ru-RU" dirty="0"/>
              <a:t>Длительность QRS</a:t>
            </a:r>
            <a:r>
              <a:rPr lang="ru-RU" u="sng" dirty="0"/>
              <a:t>&gt;</a:t>
            </a:r>
            <a:r>
              <a:rPr lang="ru-RU" dirty="0"/>
              <a:t>130 </a:t>
            </a:r>
            <a:r>
              <a:rPr lang="ru-RU" dirty="0" err="1"/>
              <a:t>мс</a:t>
            </a:r>
            <a:r>
              <a:rPr lang="ru-RU" dirty="0"/>
              <a:t> </a:t>
            </a:r>
          </a:p>
          <a:p>
            <a:pPr eaLnBrk="1" hangingPunct="1">
              <a:buFont typeface="Georgia" pitchFamily="18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3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F8F83-8203-45A5-9511-0B303821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Классификация ХСН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9B01A-DFB8-42F7-8737-A1101BBA3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Кодирование по МКБ 10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Сердечная недостаточность (</a:t>
            </a:r>
            <a:r>
              <a:rPr lang="en-US" b="1" i="1" dirty="0">
                <a:solidFill>
                  <a:srgbClr val="002060"/>
                </a:solidFill>
              </a:rPr>
              <a:t>I50) </a:t>
            </a:r>
          </a:p>
          <a:p>
            <a:r>
              <a:rPr lang="en-US" dirty="0"/>
              <a:t>I50.0 – </a:t>
            </a:r>
            <a:r>
              <a:rPr lang="ru-RU" dirty="0"/>
              <a:t>Застойная сердечная недостаточность </a:t>
            </a:r>
          </a:p>
          <a:p>
            <a:r>
              <a:rPr lang="en-US" dirty="0"/>
              <a:t>I50.1 – </a:t>
            </a:r>
            <a:r>
              <a:rPr lang="ru-RU" dirty="0"/>
              <a:t>Левожелудочковая недостаточность </a:t>
            </a:r>
          </a:p>
          <a:p>
            <a:r>
              <a:rPr lang="en-US" dirty="0"/>
              <a:t>I50.9 – </a:t>
            </a:r>
            <a:r>
              <a:rPr lang="ru-RU" dirty="0"/>
              <a:t>Сердечная недостаточность неуточненная</a:t>
            </a:r>
          </a:p>
        </p:txBody>
      </p:sp>
    </p:spTree>
    <p:extLst>
      <p:ext uri="{BB962C8B-B14F-4D97-AF65-F5344CB8AC3E}">
        <p14:creationId xmlns:p14="http://schemas.microsoft.com/office/powerpoint/2010/main" val="2620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77F80-2FC3-4A02-9007-D3E6AAE0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4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Имплантируемый </a:t>
            </a:r>
            <a:r>
              <a:rPr lang="ru-RU" dirty="0" err="1">
                <a:solidFill>
                  <a:srgbClr val="C00000"/>
                </a:solidFill>
              </a:rPr>
              <a:t>кардиовертер</a:t>
            </a:r>
            <a:r>
              <a:rPr lang="ru-RU" dirty="0">
                <a:solidFill>
                  <a:srgbClr val="C00000"/>
                </a:solidFill>
              </a:rPr>
              <a:t>-дефибриллятор (ИКД)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63F93-415A-447B-9132-792A677B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ИКД рекомендуется больным с ожидаемой продолжительностью жизни более 1 года для вторичной профилактики внезапной сердечной смерти (ВСС), пережившим фибрилляцию желудочков или желудочковую тахикардию с нестабильной гемодинамикой, либо с потерей сознания, которые произошли спустя 48 часов после инфаркта миокарда (ИМ), а также в том случае, если нет обратимых причин возникновения этих нарушений ритма (класс рекомендаций I, уровень доказанности A). </a:t>
            </a:r>
          </a:p>
          <a:p>
            <a:r>
              <a:rPr lang="ru-RU" dirty="0"/>
              <a:t>ИКД рекомендуется всем больным СН II-III ФК после перенесенного не менее 40 дней назад ИМ при ФВ ЛЖ ≤35% с целью первичной профилактики ВСС (класс рекомендаций I, уровень доказанности A). </a:t>
            </a:r>
          </a:p>
          <a:p>
            <a:r>
              <a:rPr lang="ru-RU" dirty="0"/>
              <a:t>ИКД рекомендуется всем больным ХСН II-III ФК </a:t>
            </a:r>
            <a:r>
              <a:rPr lang="ru-RU" dirty="0" err="1"/>
              <a:t>неишемической</a:t>
            </a:r>
            <a:r>
              <a:rPr lang="ru-RU" dirty="0"/>
              <a:t> этиологии при ФВ ЛЖ ≤35% с целью профилактики ВСС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A). </a:t>
            </a:r>
          </a:p>
          <a:p>
            <a:r>
              <a:rPr lang="ru-RU" dirty="0"/>
              <a:t>ИКД может быть рекомендован больным ХСН I ФК при ФВ ЛЖ ≤30% с ишемической дисфункцией ЛЖ спустя 40 дней после перенесенного инфаркта миокарда и при </a:t>
            </a:r>
            <a:r>
              <a:rPr lang="ru-RU" dirty="0" err="1"/>
              <a:t>неишемической</a:t>
            </a:r>
            <a:r>
              <a:rPr lang="ru-RU" dirty="0"/>
              <a:t> ХСН для предотвращения риска внезапной сердечной смерти (класс рекомендаций I, уровень доказанности B) или при </a:t>
            </a:r>
            <a:r>
              <a:rPr lang="ru-RU" dirty="0" err="1"/>
              <a:t>неишемической</a:t>
            </a:r>
            <a:r>
              <a:rPr lang="ru-RU" dirty="0"/>
              <a:t> ХСН (класс рекомендаций </a:t>
            </a:r>
            <a:r>
              <a:rPr lang="ru-RU" dirty="0" err="1"/>
              <a:t>IIb</a:t>
            </a:r>
            <a:r>
              <a:rPr lang="ru-RU" dirty="0"/>
              <a:t>, уровень доказанности B).</a:t>
            </a:r>
          </a:p>
        </p:txBody>
      </p:sp>
    </p:spTree>
    <p:extLst>
      <p:ext uri="{BB962C8B-B14F-4D97-AF65-F5344CB8AC3E}">
        <p14:creationId xmlns:p14="http://schemas.microsoft.com/office/powerpoint/2010/main" val="17876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373CF-27CA-448C-B838-4F58E85D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Искусственный левый желудочек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F1E25-854F-4405-8ED4-0AC67DB0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Постановка искусственного ЛЖ должна быть рассмотрена у пациентов с терминальной СН со сниженной ФВ ЛЖ (при оптимальной медикаментозной и немедикаментозной терапии) в качестве «моста к трансплантации» для улучшения симптоматики, снижения риска госпитализации и внезапной смерти у пациентов с показаниями к пересадке сердца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С). </a:t>
            </a:r>
          </a:p>
          <a:p>
            <a:r>
              <a:rPr lang="ru-RU" dirty="0"/>
              <a:t>Постановка искусственного ЛЖ должна быть рассмотрена у пациентов с терминальной </a:t>
            </a:r>
            <a:r>
              <a:rPr lang="ru-RU" dirty="0" err="1"/>
              <a:t>СНнФВ</a:t>
            </a:r>
            <a:r>
              <a:rPr lang="ru-RU" dirty="0"/>
              <a:t> ЛЖ, сохраняющейся несмотря на оптимальную медикаментозную и немедикаментозную терапию, у пациентов, которые не являются кандидатами для трансплантации сердца (класс рекомендаций </a:t>
            </a:r>
            <a:r>
              <a:rPr lang="ru-RU" dirty="0" err="1"/>
              <a:t>IIa</a:t>
            </a:r>
            <a:r>
              <a:rPr lang="ru-RU" dirty="0"/>
              <a:t>, уровень доказанности B) </a:t>
            </a:r>
          </a:p>
        </p:txBody>
      </p:sp>
    </p:spTree>
    <p:extLst>
      <p:ext uri="{BB962C8B-B14F-4D97-AF65-F5344CB8AC3E}">
        <p14:creationId xmlns:p14="http://schemas.microsoft.com/office/powerpoint/2010/main" val="16595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978525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6742113"/>
            <a:ext cx="184150" cy="369887"/>
          </a:xfrm>
          <a:prstGeom prst="rect">
            <a:avLst/>
          </a:prstGeom>
          <a:solidFill>
            <a:srgbClr val="00009A"/>
          </a:solidFill>
          <a:ln w="9525" algn="ctr">
            <a:solidFill>
              <a:srgbClr val="00009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1743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ХСН в своей терминальной стадии имеет крайне неблагоприятный прогноз, а следовательно, представляет собой огромную медико-социальную проблему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Своевременная диагностика и лечение ХСН позволяет не только улучшить качество жизни пациентов, но оказать благоприятное влияние на отдаленный прогноз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Весьма перспективным является подход, направленный на своевременную профилактику развития ХСН, а именно – адекватная терапия распространенных заболеваний (АГ, ИБС, сахарный диабет), являющихся основным этиологическим фактором развития ХСН</a:t>
            </a:r>
          </a:p>
        </p:txBody>
      </p:sp>
    </p:spTree>
    <p:extLst>
      <p:ext uri="{BB962C8B-B14F-4D97-AF65-F5344CB8AC3E}">
        <p14:creationId xmlns:p14="http://schemas.microsoft.com/office/powerpoint/2010/main" val="14792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76664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Неотложная помощь в терапии и кардиологии : учеб. пособие  ред. Ю. 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Гринштейн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 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2008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Руководство по кардиологии : учеб. пособие : в 3 т.  ред. Г. 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Сторожаков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[и др.] М. 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2008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Планы ведения больных [Электронное издание].  – СD. М. 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2009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Терапия [Электронный ресурс] : сб. ситуационных задач с эталонами ответов для ординаторов, обучающихся по спец. 040122 – Терапия Режим доступа: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http://krasgmu.ru/src/lib/2086_1324865602.pdf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Гринштейн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Ю. И., Грищенко Е. Г., Николаева Н. Н. [и др.]. Красноярск : тип.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2011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Терапия : сб. тестовых заданий с эталонами ответов для итогового контроля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клинич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ординаторов, обучающихся по спец. 040122 – терапия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Гринштейн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Ю. И., Грищенко Е. Г., Николаева Н. Н. [и др.]. Красноярск :  тип.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2011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4055" y="296733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60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b52da6585119f7d13c3f77fe3bf7d3184574b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5883</Words>
  <Application>Microsoft Office PowerPoint</Application>
  <PresentationFormat>Экран (4:3)</PresentationFormat>
  <Paragraphs>396</Paragraphs>
  <Slides>95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100" baseType="lpstr">
      <vt:lpstr>Arial</vt:lpstr>
      <vt:lpstr>Calibri</vt:lpstr>
      <vt:lpstr>Georgia</vt:lpstr>
      <vt:lpstr>Times New Roman</vt:lpstr>
      <vt:lpstr>Тема Office</vt:lpstr>
      <vt:lpstr>Кафедра терапии ИПО</vt:lpstr>
      <vt:lpstr>План лекции</vt:lpstr>
      <vt:lpstr>Актуальность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ХСН</vt:lpstr>
      <vt:lpstr>По фракции выброса ЛЖ:  </vt:lpstr>
      <vt:lpstr>По стадиям ХСН:</vt:lpstr>
      <vt:lpstr>Функциональные классы</vt:lpstr>
      <vt:lpstr>Презентация PowerPoint</vt:lpstr>
      <vt:lpstr>Презентация PowerPoint</vt:lpstr>
      <vt:lpstr>Жалобы при СН:</vt:lpstr>
      <vt:lpstr>Объективные, физикальные признаки:</vt:lpstr>
      <vt:lpstr>Презентация PowerPoint</vt:lpstr>
      <vt:lpstr>Необходимый объем лабораторных исследований у больных ХСН</vt:lpstr>
      <vt:lpstr>Натрийуретические гормоны </vt:lpstr>
      <vt:lpstr>Согласно современным Рекомендациям ESC (2016), повышение уровня натрийуретических пептидов является обязательным критерием диагностики ХСН с сохраненной ФВ</vt:lpstr>
      <vt:lpstr>Дополнительные лабораторные исследования  (по показаниям)</vt:lpstr>
      <vt:lpstr>Электрокардиограмма (ЭКГ)</vt:lpstr>
      <vt:lpstr>Трансторакальная эхокардиография </vt:lpstr>
      <vt:lpstr>Рентгенография грудной клетки </vt:lpstr>
      <vt:lpstr>Магнитно-резонансная томография (МРТ)  </vt:lpstr>
      <vt:lpstr>Коронарная ангиография  </vt:lpstr>
      <vt:lpstr>Стресс-ЭхоКГ, ОФЭКТ, ПЭТ </vt:lpstr>
      <vt:lpstr>Холтеровское мониторирование ЭКГ  </vt:lpstr>
      <vt:lpstr>Пробы с физической нагрузкой под контролем ЭКГ  </vt:lpstr>
      <vt:lpstr>Кардиопульмональное нагрузочное тестирование </vt:lpstr>
      <vt:lpstr>6-минутный тест ходьбы (6МТХ)  </vt:lpstr>
      <vt:lpstr>Шкала оценки тяжести сердечной недостаточности (ШОКС)</vt:lpstr>
      <vt:lpstr>Презентация PowerPoint</vt:lpstr>
      <vt:lpstr>ЛЕЧЕНИЕ ХСН (ВНОК, ОССН) </vt:lpstr>
      <vt:lpstr>Презентация PowerPoint</vt:lpstr>
      <vt:lpstr>Диета </vt:lpstr>
      <vt:lpstr>Презентация PowerPoint</vt:lpstr>
      <vt:lpstr>Презентация PowerPoint</vt:lpstr>
      <vt:lpstr>Режим физической активности  </vt:lpstr>
      <vt:lpstr>Физическая реабилитация противопоказана при:</vt:lpstr>
      <vt:lpstr>Презентация PowerPoint</vt:lpstr>
      <vt:lpstr>Презентация PowerPoint</vt:lpstr>
      <vt:lpstr>Алгоритм ведения пациентов с ХСН со сниженной ФВ ЛЖ</vt:lpstr>
      <vt:lpstr>ИАПФ</vt:lpstr>
      <vt:lpstr>Презентация PowerPoint</vt:lpstr>
      <vt:lpstr>Дозировка ИАПФ для лечения ХСН  (мг х кратность приема)    ВНОК, ОССН</vt:lpstr>
      <vt:lpstr>Антагонисты рецепторов ангиотензина II (АРА)</vt:lpstr>
      <vt:lpstr>Рекомендуемые дозы АРА для лечения ХСН</vt:lpstr>
      <vt:lpstr>Ангиотензиновых рецепторов + неприлизина ингибиторы (АРНИ)  </vt:lpstr>
      <vt:lpstr>Презентация PowerPoint</vt:lpstr>
      <vt:lpstr>Презентация PowerPoint</vt:lpstr>
      <vt:lpstr>Презентация PowerPoint</vt:lpstr>
      <vt:lpstr>бета-адреноблокаторы (БАБ)  </vt:lpstr>
      <vt:lpstr>Презентация PowerPoint</vt:lpstr>
      <vt:lpstr>Дозировка бета-блокаторов для лечения ХСН  (мг х кратность приема)    ВНОК, ОССН</vt:lpstr>
      <vt:lpstr>Ивабрадин</vt:lpstr>
      <vt:lpstr>Антагонисты минералокортикоидных рецепторов (АМКР)  </vt:lpstr>
      <vt:lpstr>Особенности дозирования АМКР</vt:lpstr>
      <vt:lpstr>Диуретики </vt:lpstr>
      <vt:lpstr>Презентация PowerPoint</vt:lpstr>
      <vt:lpstr>Презентация PowerPoint</vt:lpstr>
      <vt:lpstr>Презентация PowerPoint</vt:lpstr>
      <vt:lpstr>Суточные дозы диуретиков (Европейские Рекомендации 2016)</vt:lpstr>
      <vt:lpstr>В Европейских Рекомендациях (2016)</vt:lpstr>
      <vt:lpstr>Сердечные гликозиды   </vt:lpstr>
      <vt:lpstr>Дигоксин</vt:lpstr>
      <vt:lpstr>Презентация PowerPoint</vt:lpstr>
      <vt:lpstr>Омега-3 полиненасыщенные жирные кислоты (Омега-3 ПНЖК)  </vt:lpstr>
      <vt:lpstr>Презентация PowerPoint</vt:lpstr>
      <vt:lpstr>Оральные антикоагулянты (ОАК)  </vt:lpstr>
      <vt:lpstr>Презентация PowerPoint</vt:lpstr>
      <vt:lpstr>Гепарин </vt:lpstr>
      <vt:lpstr>Амиодарон </vt:lpstr>
      <vt:lpstr>Блокаторы медленных кальциевых каналов (БМКК)  </vt:lpstr>
      <vt:lpstr>Верапамил и дилтиазем</vt:lpstr>
      <vt:lpstr>Препараты железа  </vt:lpstr>
      <vt:lpstr>Статины </vt:lpstr>
      <vt:lpstr>Цитопротекторы (триметазидин)  </vt:lpstr>
      <vt:lpstr>Препараты, назначение которых следует избегать (ВНОК, ОССН)</vt:lpstr>
      <vt:lpstr>Хирургические методы лечения ХСН</vt:lpstr>
      <vt:lpstr>Коронарная реваскуляризация</vt:lpstr>
      <vt:lpstr>Клапанные пороки сердца </vt:lpstr>
      <vt:lpstr>Больные с стенозом аортального клапана и ХСН </vt:lpstr>
      <vt:lpstr>Больные с хронической аортальной регургитацией  </vt:lpstr>
      <vt:lpstr>Больные с хронической митральной регургитацией</vt:lpstr>
      <vt:lpstr>Вторичная митральная регургитация (недостаточность)  </vt:lpstr>
      <vt:lpstr>Презентация PowerPoint</vt:lpstr>
      <vt:lpstr>Трикуспидальная регургитация (недостаточность )</vt:lpstr>
      <vt:lpstr>Показания для сердечной ресинхронизирующей терапии  - СРТ </vt:lpstr>
      <vt:lpstr>Имплантируемый кардиовертер-дефибриллятор (ИКД)  </vt:lpstr>
      <vt:lpstr>Искусственный левый желудочек </vt:lpstr>
      <vt:lpstr>Презентация PowerPoint</vt:lpstr>
      <vt:lpstr>Выводы: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терапии ИПО</dc:title>
  <dc:creator>Владимир</dc:creator>
  <cp:lastModifiedBy>Владимир Ш</cp:lastModifiedBy>
  <cp:revision>107</cp:revision>
  <dcterms:created xsi:type="dcterms:W3CDTF">2014-03-19T15:57:06Z</dcterms:created>
  <dcterms:modified xsi:type="dcterms:W3CDTF">2018-10-14T06:36:17Z</dcterms:modified>
</cp:coreProperties>
</file>