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3" r:id="rId4"/>
    <p:sldId id="257" r:id="rId5"/>
    <p:sldId id="259" r:id="rId6"/>
    <p:sldId id="264" r:id="rId7"/>
    <p:sldId id="260" r:id="rId8"/>
    <p:sldId id="258" r:id="rId9"/>
    <p:sldId id="261" r:id="rId10"/>
    <p:sldId id="262" r:id="rId11"/>
    <p:sldId id="268" r:id="rId12"/>
    <p:sldId id="267" r:id="rId13"/>
    <p:sldId id="269" r:id="rId14"/>
    <p:sldId id="273" r:id="rId15"/>
    <p:sldId id="274" r:id="rId16"/>
    <p:sldId id="275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1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132856"/>
            <a:ext cx="8568952" cy="2232247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 smtClean="0">
                <a:solidFill>
                  <a:srgbClr val="FFFF00"/>
                </a:solidFill>
              </a:rPr>
              <a:t/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Особенности восприятия цифровой информации на занятиях  в медицинском университете</a:t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653136"/>
            <a:ext cx="7272808" cy="1152128"/>
          </a:xfrm>
        </p:spPr>
        <p:txBody>
          <a:bodyPr>
            <a:normAutofit/>
          </a:bodyPr>
          <a:lstStyle/>
          <a:p>
            <a:pPr lvl="0"/>
            <a:r>
              <a:rPr lang="ru-RU" sz="2000" b="1" dirty="0" err="1">
                <a:solidFill>
                  <a:srgbClr val="FFFF00"/>
                </a:solidFill>
              </a:rPr>
              <a:t>XXVIя</a:t>
            </a:r>
            <a:r>
              <a:rPr lang="ru-RU" sz="2000" b="1" dirty="0">
                <a:solidFill>
                  <a:srgbClr val="FFFF00"/>
                </a:solidFill>
              </a:rPr>
              <a:t> Всероссийская научно-педагогическая конференция с международным участием  «Вузовская педагогика 2019» </a:t>
            </a:r>
          </a:p>
          <a:p>
            <a:pPr lvl="0"/>
            <a:r>
              <a:rPr lang="ru-RU" sz="2000" b="1" dirty="0">
                <a:solidFill>
                  <a:srgbClr val="FFFF00"/>
                </a:solidFill>
              </a:rPr>
              <a:t>(07 февраля 2019 года)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2" y="404664"/>
            <a:ext cx="8156575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17614" y="6017052"/>
            <a:ext cx="563267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700" dirty="0" err="1">
                <a:solidFill>
                  <a:srgbClr val="C0504D">
                    <a:lumMod val="20000"/>
                    <a:lumOff val="80000"/>
                  </a:srgbClr>
                </a:solidFill>
                <a:ea typeface="+mj-ea"/>
                <a:cs typeface="+mj-cs"/>
              </a:rPr>
              <a:t>к.псх.н</a:t>
            </a:r>
            <a:r>
              <a:rPr lang="ru-RU" sz="2700" dirty="0">
                <a:solidFill>
                  <a:srgbClr val="C0504D">
                    <a:lumMod val="20000"/>
                    <a:lumOff val="80000"/>
                  </a:srgbClr>
                </a:solidFill>
                <a:ea typeface="+mj-ea"/>
                <a:cs typeface="+mj-cs"/>
              </a:rPr>
              <a:t>., доцент Артюхова Т.Ю</a:t>
            </a:r>
            <a:r>
              <a:rPr lang="ru-RU" sz="4400" b="1" i="1" dirty="0">
                <a:solidFill>
                  <a:srgbClr val="FFFF00"/>
                </a:solidFill>
                <a:ea typeface="+mj-ea"/>
                <a:cs typeface="+mj-cs"/>
              </a:rPr>
              <a:t/>
            </a:r>
            <a:br>
              <a:rPr lang="ru-RU" sz="4400" b="1" i="1" dirty="0">
                <a:solidFill>
                  <a:srgbClr val="FFFF00"/>
                </a:solidFill>
                <a:ea typeface="+mj-ea"/>
                <a:cs typeface="+mj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1239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63321"/>
            <a:ext cx="2645893" cy="1438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617" y="741658"/>
            <a:ext cx="321945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06612"/>
            <a:ext cx="3292475" cy="148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94" y="1308100"/>
            <a:ext cx="3505200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01" y="3776243"/>
            <a:ext cx="3481387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981" y="4868217"/>
            <a:ext cx="3262313" cy="180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122" y="5359742"/>
            <a:ext cx="3633787" cy="134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3290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6" name="Picture 2" descr="Презентации - Коллекция рефератов по биологии, георгафии и ОБЖ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1625" y="-1285875"/>
            <a:ext cx="11582400" cy="864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" descr="C:\Users\Алексей\Desktop\цвет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7125" y="0"/>
            <a:ext cx="10923588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262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Содержимое 3" descr="image00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3" y="214313"/>
            <a:ext cx="3857625" cy="3838575"/>
          </a:xfrm>
        </p:spPr>
      </p:pic>
      <p:pic>
        <p:nvPicPr>
          <p:cNvPr id="7171" name="Picture 3" descr="C:\Users\Алексей\Desktop\мозг мышлени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429000"/>
            <a:ext cx="5492750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401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3" name="Picture 2" descr="Презентации - Коллекция рефератов по биологии, георгафии и ОБЖ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317038" cy="6956425"/>
          </a:xfrm>
        </p:spPr>
      </p:pic>
      <p:pic>
        <p:nvPicPr>
          <p:cNvPr id="10244" name="Содержимое 3" descr="2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887413"/>
            <a:ext cx="6072188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0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468417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564904"/>
            <a:ext cx="4956175" cy="378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7502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6048672"/>
          </a:xfrm>
        </p:spPr>
        <p:txBody>
          <a:bodyPr>
            <a:normAutofit fontScale="47500" lnSpcReduction="20000"/>
          </a:bodyPr>
          <a:lstStyle/>
          <a:p>
            <a:r>
              <a:rPr lang="ru-RU" sz="4900" b="1" dirty="0"/>
              <a:t>Для активизации, познавательных процессов памяти, внимания, мышления важно:</a:t>
            </a:r>
          </a:p>
          <a:p>
            <a:endParaRPr lang="ru-RU" dirty="0"/>
          </a:p>
          <a:p>
            <a:r>
              <a:rPr lang="ru-RU" dirty="0" smtClean="0"/>
              <a:t>обеспечить </a:t>
            </a:r>
            <a:r>
              <a:rPr lang="ru-RU" dirty="0"/>
              <a:t>проведение занятий в условиях, соответствующих санитарно-гигиеническим требованиям (без этого уровень активности основных психических процессов не может быть высоким), сюда же относится необходимость соблюдения студентами режима дня, питания, отдыха, движения;</a:t>
            </a:r>
          </a:p>
          <a:p>
            <a:endParaRPr lang="ru-RU" dirty="0"/>
          </a:p>
          <a:p>
            <a:r>
              <a:rPr lang="ru-RU" dirty="0" smtClean="0"/>
              <a:t>давать </a:t>
            </a:r>
            <a:r>
              <a:rPr lang="ru-RU" dirty="0"/>
              <a:t>учебную информацию с достаточно высокой избыточностью, что уменьшает возможность ее искажения при передаче и восприятии;</a:t>
            </a:r>
          </a:p>
          <a:p>
            <a:endParaRPr lang="ru-RU" dirty="0"/>
          </a:p>
          <a:p>
            <a:r>
              <a:rPr lang="ru-RU" dirty="0" smtClean="0"/>
              <a:t>соблюдать </a:t>
            </a:r>
            <a:r>
              <a:rPr lang="ru-RU" dirty="0"/>
              <a:t>при использовании средств наглядности норм яркости, освещенности, контрастности, величины изображения в зависимости от размеров аудитории, стремиться к оптимальному уровню сложности языка учебного сообщения;</a:t>
            </a:r>
          </a:p>
          <a:p>
            <a:endParaRPr lang="ru-RU" dirty="0"/>
          </a:p>
          <a:p>
            <a:r>
              <a:rPr lang="ru-RU" dirty="0" smtClean="0"/>
              <a:t>полностью </a:t>
            </a:r>
            <a:r>
              <a:rPr lang="ru-RU" dirty="0"/>
              <a:t>использовать возможности устной речи, как средства управления вниманием и восприятием. Громкость, тембр и темп речи, интонации, паузы являются сильными ориентирами для слушателя в содержательной стороне сообщения;</a:t>
            </a:r>
          </a:p>
          <a:p>
            <a:endParaRPr lang="ru-RU" dirty="0"/>
          </a:p>
          <a:p>
            <a:r>
              <a:rPr lang="ru-RU" dirty="0" smtClean="0"/>
              <a:t>учитывать </a:t>
            </a:r>
            <a:r>
              <a:rPr lang="ru-RU" dirty="0"/>
              <a:t>возможность прямого управления восприятия (в случае затруднения понимания нужно специально обращать внимание на наиболее важные положения, важно показывать; на какую часть таблицы, диаграммы, графика нужно смотреть и что именно надо увидеть, чтобы не возникло смысловых барьеров);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7026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в </a:t>
            </a:r>
            <a:r>
              <a:rPr lang="ru-RU" dirty="0"/>
              <a:t>умеренных пределах разнообразить изложение; использовать приемы поддержания и возвращения внимания;</a:t>
            </a:r>
          </a:p>
          <a:p>
            <a:endParaRPr lang="ru-RU" dirty="0"/>
          </a:p>
          <a:p>
            <a:r>
              <a:rPr lang="ru-RU" dirty="0" smtClean="0"/>
              <a:t>учитывать </a:t>
            </a:r>
            <a:r>
              <a:rPr lang="ru-RU" dirty="0"/>
              <a:t>эмоциональный фактор, за счет которого производительность интеллектуального труда значительно возрастает;</a:t>
            </a:r>
          </a:p>
          <a:p>
            <a:endParaRPr lang="ru-RU" dirty="0"/>
          </a:p>
          <a:p>
            <a:r>
              <a:rPr lang="ru-RU" dirty="0" smtClean="0"/>
              <a:t>уделять </a:t>
            </a:r>
            <a:r>
              <a:rPr lang="ru-RU" dirty="0"/>
              <a:t>внимание повторению и дальнейшей разработке уже известной информации;</a:t>
            </a:r>
          </a:p>
          <a:p>
            <a:endParaRPr lang="ru-RU" dirty="0"/>
          </a:p>
          <a:p>
            <a:r>
              <a:rPr lang="ru-RU" dirty="0" smtClean="0"/>
              <a:t>использовать </a:t>
            </a:r>
            <a:r>
              <a:rPr lang="ru-RU" dirty="0"/>
              <a:t>наглядность, графики, схемы как опорный материал для активизации восприятия и памяти;</a:t>
            </a:r>
          </a:p>
          <a:p>
            <a:endParaRPr lang="ru-RU" dirty="0"/>
          </a:p>
          <a:p>
            <a:r>
              <a:rPr lang="ru-RU" dirty="0" smtClean="0"/>
              <a:t>вводить </a:t>
            </a:r>
            <a:r>
              <a:rPr lang="ru-RU" dirty="0" err="1"/>
              <a:t>проблемность</a:t>
            </a:r>
            <a:r>
              <a:rPr lang="ru-RU" dirty="0"/>
              <a:t>, некоторую усложненность для активизации мышления;</a:t>
            </a:r>
          </a:p>
          <a:p>
            <a:endParaRPr lang="ru-RU" dirty="0"/>
          </a:p>
          <a:p>
            <a:r>
              <a:rPr lang="ru-RU" dirty="0" smtClean="0"/>
              <a:t>напомнить </a:t>
            </a:r>
            <a:r>
              <a:rPr lang="ru-RU" dirty="0"/>
              <a:t>студентам о важности соблюдения режима дня, так каждый «</a:t>
            </a:r>
            <a:r>
              <a:rPr lang="ru-RU" dirty="0" err="1"/>
              <a:t>недоспанный</a:t>
            </a:r>
            <a:r>
              <a:rPr lang="ru-RU" dirty="0"/>
              <a:t> час против физиологической нормы снижает умственную работоспособность на 10 – 20% 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4315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5" name="Picture 2" descr="Презентации - Коллекция рефератов по биологии, георгафии и ОБЖ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83688" cy="6858000"/>
          </a:xfrm>
        </p:spPr>
      </p:pic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1143000" y="3143250"/>
            <a:ext cx="70008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4400">
                <a:latin typeface="Comic Sans MS" pitchFamily="66" charset="0"/>
              </a:rPr>
              <a:t>Спасибо за внимание!</a:t>
            </a:r>
          </a:p>
          <a:p>
            <a:pPr algn="ctr" eaLnBrk="1" hangingPunct="1"/>
            <a:endParaRPr lang="ru-RU" sz="4400">
              <a:latin typeface="Comic Sans MS" pitchFamily="66" charset="0"/>
            </a:endParaRPr>
          </a:p>
          <a:p>
            <a:pPr algn="ctr" eaLnBrk="1" hangingPunct="1"/>
            <a:endParaRPr lang="ru-RU" sz="4400">
              <a:latin typeface="Comic Sans MS" pitchFamily="66" charset="0"/>
            </a:endParaRPr>
          </a:p>
        </p:txBody>
      </p:sp>
      <p:pic>
        <p:nvPicPr>
          <p:cNvPr id="18438" name="Picture 7" descr="C:\Users\Алексей\Desktop\1409151868_4i_wk4kh8z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285750"/>
            <a:ext cx="3455988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8" descr="C:\Users\Алексей\Desktop\рук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12" y="3905250"/>
            <a:ext cx="3857625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Алексей\Desktop\Frayfeld-Le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913" y="0"/>
            <a:ext cx="19907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C:\Users\Алексей\Desktop\14_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252412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C:\Users\Алексей\Desktop\wr-720.sh-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786063"/>
            <a:ext cx="3703638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C:\Users\Алексей\Desktop\WJKtbV2kE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6463"/>
            <a:ext cx="3803650" cy="214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C:\Users\Алексей\Desktop\149299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C:\Users\Алексей\Desktop\hvE6jgN13tSoiV2r-648-42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2500313"/>
            <a:ext cx="42322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C:\Users\Алексей\Desktop\rocha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3" y="4584700"/>
            <a:ext cx="3354387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 descr="C:\Users\Алексей\Desktop\67e01fbaf97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642938"/>
            <a:ext cx="2452688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 descr="C:\Users\Алексей\Desktop\i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1928813"/>
            <a:ext cx="27336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345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Информация к размышлению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 smtClean="0"/>
              <a:t>Восприятие происходит ЧЕРЕЗ </a:t>
            </a:r>
            <a:r>
              <a:rPr lang="ru-RU" sz="2000" u="sng" dirty="0" smtClean="0"/>
              <a:t>(по Б.Г. Ананьеву)</a:t>
            </a:r>
          </a:p>
          <a:p>
            <a:pPr marL="0" indent="0">
              <a:buNone/>
            </a:pPr>
            <a:r>
              <a:rPr lang="ru-RU" b="1" dirty="0" smtClean="0"/>
              <a:t>Зрительную систему </a:t>
            </a:r>
            <a:r>
              <a:rPr lang="ru-RU" dirty="0" smtClean="0"/>
              <a:t>на 3х уровнях: ощущение, восприятие, представление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 smtClean="0"/>
              <a:t>Через слуховую систему  </a:t>
            </a:r>
            <a:r>
              <a:rPr lang="ru-RU" dirty="0" smtClean="0"/>
              <a:t>- только на уровне представления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785" y="5301208"/>
            <a:ext cx="5781208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4740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8823357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7805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Татьяна\Desktop\Зрительная информация\что запоминаю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2003" cy="689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511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Татьяна\Desktop\Презентации наша конференция 2018\Зрительная информация\slide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702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/>
              <a:t>Расположение информации на экране 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24" y="1628800"/>
            <a:ext cx="861296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7203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Татьяна\Desktop\Зрительная информация\как писат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699"/>
            <a:ext cx="9144000" cy="666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гнутая вправо стрелка 3"/>
          <p:cNvSpPr/>
          <p:nvPr/>
        </p:nvSpPr>
        <p:spPr>
          <a:xfrm>
            <a:off x="7308304" y="3212976"/>
            <a:ext cx="45719" cy="7200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Выгнутая вправо стрелка 4"/>
          <p:cNvSpPr/>
          <p:nvPr/>
        </p:nvSpPr>
        <p:spPr>
          <a:xfrm>
            <a:off x="3563888" y="3167257"/>
            <a:ext cx="45719" cy="4571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272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Восприятие </a:t>
            </a:r>
            <a:r>
              <a:rPr lang="ru-RU" dirty="0"/>
              <a:t>текста в зависимости от его цвета и фона</a:t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775"/>
            <a:ext cx="8064895" cy="5095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4-конечная звезда 3"/>
          <p:cNvSpPr/>
          <p:nvPr/>
        </p:nvSpPr>
        <p:spPr>
          <a:xfrm>
            <a:off x="0" y="2324615"/>
            <a:ext cx="827584" cy="864096"/>
          </a:xfrm>
          <a:prstGeom prst="star4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508104" y="1844824"/>
            <a:ext cx="792088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фона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0106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321</Words>
  <Application>Microsoft Office PowerPoint</Application>
  <PresentationFormat>Экран (4:3)</PresentationFormat>
  <Paragraphs>35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Особенности восприятия цифровой информации на занятиях  в медицинском университете .  </vt:lpstr>
      <vt:lpstr>Презентация PowerPoint</vt:lpstr>
      <vt:lpstr>Информация к размышлению</vt:lpstr>
      <vt:lpstr>Презентация PowerPoint</vt:lpstr>
      <vt:lpstr>Презентация PowerPoint</vt:lpstr>
      <vt:lpstr>Презентация PowerPoint</vt:lpstr>
      <vt:lpstr>Расположение информации на экране </vt:lpstr>
      <vt:lpstr>Презентация PowerPoint</vt:lpstr>
      <vt:lpstr> Восприятие текста в зависимости от его цвета и фона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12</cp:revision>
  <dcterms:created xsi:type="dcterms:W3CDTF">2018-11-25T14:00:39Z</dcterms:created>
  <dcterms:modified xsi:type="dcterms:W3CDTF">2019-02-06T16:40:56Z</dcterms:modified>
</cp:coreProperties>
</file>