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90" r:id="rId5"/>
    <p:sldId id="291" r:id="rId6"/>
    <p:sldId id="292" r:id="rId7"/>
    <p:sldId id="272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7" r:id="rId17"/>
    <p:sldId id="278" r:id="rId18"/>
    <p:sldId id="279" r:id="rId19"/>
    <p:sldId id="280" r:id="rId20"/>
    <p:sldId id="281" r:id="rId21"/>
    <p:sldId id="271" r:id="rId22"/>
    <p:sldId id="25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BCAAA-BA52-451F-89E4-AD635AF654EC}" type="doc">
      <dgm:prSet loTypeId="urn:microsoft.com/office/officeart/2005/8/layout/bProcess3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C740671-25A5-49F0-834C-484C388A7B7C}">
      <dgm:prSet phldrT="[Текст]" custT="1"/>
      <dgm:spPr>
        <a:xfrm>
          <a:off x="11973" y="373296"/>
          <a:ext cx="4102815" cy="1437306"/>
        </a:xfr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2400" b="1" i="0" dirty="0" smtClean="0">
              <a:solidFill>
                <a:srgbClr val="92D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этиотропная терапия </a:t>
          </a:r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— </a:t>
          </a:r>
          <a:r>
            <a:rPr lang="ru-RU" sz="24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фторхинолоны</a:t>
          </a:r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ципрофлоксацин</a:t>
          </a:r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по 0,5 г 2 раза в день или </a:t>
          </a:r>
          <a:r>
            <a:rPr lang="ru-RU" sz="24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офлоксацин</a:t>
          </a:r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по 0,2 г 2 раза в день в течение 7 дней</a:t>
          </a:r>
          <a:endParaRPr lang="ru-RU" sz="24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9F5061A-5325-44AF-AF4B-9B2EAD0DA26D}" type="parTrans" cxnId="{B0D64148-CE92-423F-96D5-4CCFE45C09FF}">
      <dgm:prSet/>
      <dgm:spPr/>
      <dgm:t>
        <a:bodyPr/>
        <a:lstStyle/>
        <a:p>
          <a:endParaRPr lang="ru-RU"/>
        </a:p>
      </dgm:t>
    </dgm:pt>
    <dgm:pt modelId="{6AC120EE-C81A-409A-AB86-48F1672DE258}" type="sibTrans" cxnId="{B0D64148-CE92-423F-96D5-4CCFE45C09FF}">
      <dgm:prSet/>
      <dgm:spPr>
        <a:xfrm>
          <a:off x="4112988" y="1046229"/>
          <a:ext cx="520367" cy="91440"/>
        </a:xfrm>
        <a:noFill/>
        <a:ln w="9525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4DF064EB-9FA9-492D-9918-7683732D0BD1}">
      <dgm:prSet phldrT="[Текст]" custT="1"/>
      <dgm:spPr>
        <a:xfrm>
          <a:off x="4665755" y="373296"/>
          <a:ext cx="4107246" cy="1437306"/>
        </a:xfr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3200" b="1" i="0" dirty="0" smtClean="0">
              <a:solidFill>
                <a:srgbClr val="92D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заместительная терапия </a:t>
          </a:r>
          <a:r>
            <a:rPr lang="ru-RU" sz="32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— </a:t>
          </a:r>
          <a:r>
            <a:rPr lang="ru-RU" sz="32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панзинорм</a:t>
          </a:r>
          <a:r>
            <a:rPr lang="ru-RU" sz="32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32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фестал</a:t>
          </a:r>
          <a:r>
            <a:rPr lang="ru-RU" sz="32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панкреатин, пепсин</a:t>
          </a:r>
          <a:endParaRPr lang="ru-RU" sz="3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ED72F8B-E612-4F5A-8EA9-D407C59CD2D8}" type="parTrans" cxnId="{413249D1-C162-4D73-8323-578CE03233DD}">
      <dgm:prSet/>
      <dgm:spPr/>
      <dgm:t>
        <a:bodyPr/>
        <a:lstStyle/>
        <a:p>
          <a:endParaRPr lang="ru-RU"/>
        </a:p>
      </dgm:t>
    </dgm:pt>
    <dgm:pt modelId="{80562C08-7181-45CA-A351-E9978BCEDBCA}" type="sibTrans" cxnId="{413249D1-C162-4D73-8323-578CE03233DD}">
      <dgm:prSet/>
      <dgm:spPr>
        <a:xfrm>
          <a:off x="1813289" y="1808802"/>
          <a:ext cx="4906089" cy="520367"/>
        </a:xfrm>
        <a:noFill/>
        <a:ln w="9525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BCB72F8C-B516-49BD-92CB-0959EB9CA929}">
      <dgm:prSet phldrT="[Текст]" custT="1"/>
      <dgm:spPr>
        <a:xfrm>
          <a:off x="11973" y="2361570"/>
          <a:ext cx="3602632" cy="1613563"/>
        </a:xfr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витамины: состоящий из аскорбиновой кислоты (500-600 мг/</a:t>
          </a:r>
          <a:r>
            <a:rPr lang="ru-RU" sz="24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сут</a:t>
          </a:r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), никотиновой кислоты (60 мг/</a:t>
          </a:r>
          <a:r>
            <a:rPr lang="ru-RU" sz="24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сут</a:t>
          </a:r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), тиамина и рибофлавина (по 9 мг/</a:t>
          </a:r>
          <a:r>
            <a:rPr lang="ru-RU" sz="24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сут</a:t>
          </a:r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).</a:t>
          </a:r>
          <a:endParaRPr lang="ru-RU" sz="24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C04DFCE-E53D-42BD-A19E-9C16668544F3}" type="parTrans" cxnId="{8D875516-7953-423C-84AF-6D13E13A5618}">
      <dgm:prSet/>
      <dgm:spPr/>
      <dgm:t>
        <a:bodyPr/>
        <a:lstStyle/>
        <a:p>
          <a:endParaRPr lang="ru-RU"/>
        </a:p>
      </dgm:t>
    </dgm:pt>
    <dgm:pt modelId="{5E54185E-C5B1-4E5B-A0F3-455F63AB3F0D}" type="sibTrans" cxnId="{8D875516-7953-423C-84AF-6D13E13A5618}">
      <dgm:prSet/>
      <dgm:spPr>
        <a:xfrm>
          <a:off x="3612805" y="3122632"/>
          <a:ext cx="520367" cy="91440"/>
        </a:xfrm>
        <a:noFill/>
        <a:ln w="9525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443AA353-B527-4630-AD8E-F8DED74A1A70}">
      <dgm:prSet phldrT="[Текст]" custT="1"/>
      <dgm:spPr>
        <a:xfrm>
          <a:off x="4165573" y="2449698"/>
          <a:ext cx="4329286" cy="1437306"/>
        </a:xfr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32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лечение сопутствующих заболеваний, глистных и протозойных кишечных инвазий</a:t>
          </a:r>
          <a:endParaRPr lang="ru-RU" sz="3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233FB3B-80A2-4EA8-9ACE-0267DD48E582}" type="parTrans" cxnId="{58C3B5F6-5209-4430-8350-2ADB762886EC}">
      <dgm:prSet/>
      <dgm:spPr/>
      <dgm:t>
        <a:bodyPr/>
        <a:lstStyle/>
        <a:p>
          <a:endParaRPr lang="ru-RU"/>
        </a:p>
      </dgm:t>
    </dgm:pt>
    <dgm:pt modelId="{AA0B7F6C-BE76-4DFC-B98D-6E6FEB8952EF}" type="sibTrans" cxnId="{58C3B5F6-5209-4430-8350-2ADB762886EC}">
      <dgm:prSet/>
      <dgm:spPr>
        <a:xfrm>
          <a:off x="2241774" y="3885205"/>
          <a:ext cx="4088442" cy="608495"/>
        </a:xfrm>
        <a:noFill/>
        <a:ln w="9525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119609FD-0048-486A-AB03-2BFF769A6443}">
      <dgm:prSet phldrT="[Текст]" custT="1"/>
      <dgm:spPr>
        <a:xfrm>
          <a:off x="11973" y="4526101"/>
          <a:ext cx="4459602" cy="1437306"/>
        </a:xfr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восстановления кишечного биоценоза назначают </a:t>
          </a:r>
          <a:r>
            <a:rPr lang="ru-RU" sz="24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биоспорин</a:t>
          </a:r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24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бактиспорин</a:t>
          </a:r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24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линекс</a:t>
          </a:r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24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бифидумбактерин</a:t>
          </a:r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-форте, </a:t>
          </a:r>
          <a:r>
            <a:rPr lang="ru-RU" sz="24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витафлор</a:t>
          </a:r>
          <a:r>
            <a:rPr lang="ru-RU" sz="24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лакто-</a:t>
          </a:r>
          <a:r>
            <a:rPr lang="ru-RU" sz="24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бактерин</a:t>
          </a:r>
          <a:endParaRPr lang="ru-RU" sz="24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4EA85E8-6847-4660-A1FC-449A6FE20BEF}" type="parTrans" cxnId="{CFC2A48F-0E65-4898-A141-F0AD8CBA515E}">
      <dgm:prSet/>
      <dgm:spPr/>
      <dgm:t>
        <a:bodyPr/>
        <a:lstStyle/>
        <a:p>
          <a:endParaRPr lang="ru-RU"/>
        </a:p>
      </dgm:t>
    </dgm:pt>
    <dgm:pt modelId="{C43A67DA-31AE-4947-9FE8-348F3562BB0F}" type="sibTrans" cxnId="{CFC2A48F-0E65-4898-A141-F0AD8CBA515E}">
      <dgm:prSet/>
      <dgm:spPr/>
      <dgm:t>
        <a:bodyPr/>
        <a:lstStyle/>
        <a:p>
          <a:endParaRPr lang="ru-RU"/>
        </a:p>
      </dgm:t>
    </dgm:pt>
    <dgm:pt modelId="{BD4B458C-AE53-4BFC-BA29-F9664F5F2DDC}" type="pres">
      <dgm:prSet presAssocID="{D65BCAAA-BA52-451F-89E4-AD635AF654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1DC92D-0D64-4C28-8CF5-4E5CFF1EB3AE}" type="pres">
      <dgm:prSet presAssocID="{2C740671-25A5-49F0-834C-484C388A7B7C}" presName="node" presStyleLbl="node1" presStyleIdx="0" presStyleCnt="5" custScaleX="1712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342ECB1-CC7D-4BE9-AAB4-FAA1443F4CCB}" type="pres">
      <dgm:prSet presAssocID="{6AC120EE-C81A-409A-AB86-48F1672DE258}" presName="sibTrans" presStyleLbl="sibTrans1D1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367" y="4572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6935F20-09D1-4045-8B43-7950E89BB28B}" type="pres">
      <dgm:prSet presAssocID="{6AC120EE-C81A-409A-AB86-48F1672DE258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E62B42B5-3DF1-4E5F-83A0-92DA12742FEB}" type="pres">
      <dgm:prSet presAssocID="{4DF064EB-9FA9-492D-9918-7683732D0BD1}" presName="node" presStyleLbl="node1" presStyleIdx="1" presStyleCnt="5" custScaleX="17145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6BAFFC7-C11A-4349-83BB-A8EE3C0891C3}" type="pres">
      <dgm:prSet presAssocID="{80562C08-7181-45CA-A351-E9978BCEDBCA}" presName="sibTrans" presStyleLbl="sibTrans1D1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906089" y="0"/>
              </a:moveTo>
              <a:lnTo>
                <a:pt x="4906089" y="277283"/>
              </a:lnTo>
              <a:lnTo>
                <a:pt x="0" y="277283"/>
              </a:lnTo>
              <a:lnTo>
                <a:pt x="0" y="52036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3EB13F2-DE41-4B40-812A-03B27BE1DDCC}" type="pres">
      <dgm:prSet presAssocID="{80562C08-7181-45CA-A351-E9978BCEDBCA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C3A20106-0318-4A6C-A698-53C8EE63395F}" type="pres">
      <dgm:prSet presAssocID="{BCB72F8C-B516-49BD-92CB-0959EB9CA929}" presName="node" presStyleLbl="node1" presStyleIdx="2" presStyleCnt="5" custScaleX="150391" custScaleY="1122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94362DF-47EF-4668-87AC-D32F29FCB740}" type="pres">
      <dgm:prSet presAssocID="{5E54185E-C5B1-4E5B-A0F3-455F63AB3F0D}" presName="sibTrans" presStyleLbl="sibTrans1D1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367" y="4572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FABB8B4-1B1D-4A30-BD83-64E426B84EAB}" type="pres">
      <dgm:prSet presAssocID="{5E54185E-C5B1-4E5B-A0F3-455F63AB3F0D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E92ED8E4-A117-405D-9F93-E982D79EFAFB}" type="pres">
      <dgm:prSet presAssocID="{443AA353-B527-4630-AD8E-F8DED74A1A70}" presName="node" presStyleLbl="node1" presStyleIdx="3" presStyleCnt="5" custScaleX="180725" custLinFactNeighborX="-866" custLinFactNeighborY="-721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3B42D36-9CE9-4D30-B5B8-D0A2654BA900}" type="pres">
      <dgm:prSet presAssocID="{AA0B7F6C-BE76-4DFC-B98D-6E6FEB8952EF}" presName="sibTrans" presStyleLbl="sibTrans1D1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088442" y="0"/>
              </a:moveTo>
              <a:lnTo>
                <a:pt x="4088442" y="321347"/>
              </a:lnTo>
              <a:lnTo>
                <a:pt x="0" y="321347"/>
              </a:lnTo>
              <a:lnTo>
                <a:pt x="0" y="60849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7769C6E-D7D7-41C6-A556-9576C58993B7}" type="pres">
      <dgm:prSet presAssocID="{AA0B7F6C-BE76-4DFC-B98D-6E6FEB8952EF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7F85E6D8-640E-447C-9FCC-8999300A1789}" type="pres">
      <dgm:prSet presAssocID="{119609FD-0048-486A-AB03-2BFF769A6443}" presName="node" presStyleLbl="node1" presStyleIdx="4" presStyleCnt="5" custScaleX="186165" custLinFactNeighborX="4761" custLinFactNeighborY="-122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BDA07923-9D0D-4B6E-9096-6FC283C0952F}" type="presOf" srcId="{2C740671-25A5-49F0-834C-484C388A7B7C}" destId="{CC1DC92D-0D64-4C28-8CF5-4E5CFF1EB3AE}" srcOrd="0" destOrd="0" presId="urn:microsoft.com/office/officeart/2005/8/layout/bProcess3"/>
    <dgm:cxn modelId="{0BA7E38D-CFC0-4E51-80C4-6225AD2F69BB}" type="presOf" srcId="{119609FD-0048-486A-AB03-2BFF769A6443}" destId="{7F85E6D8-640E-447C-9FCC-8999300A1789}" srcOrd="0" destOrd="0" presId="urn:microsoft.com/office/officeart/2005/8/layout/bProcess3"/>
    <dgm:cxn modelId="{3D0FFA22-3E68-4380-8A55-7F2E1130EE09}" type="presOf" srcId="{6AC120EE-C81A-409A-AB86-48F1672DE258}" destId="{36935F20-09D1-4045-8B43-7950E89BB28B}" srcOrd="1" destOrd="0" presId="urn:microsoft.com/office/officeart/2005/8/layout/bProcess3"/>
    <dgm:cxn modelId="{CFC2A48F-0E65-4898-A141-F0AD8CBA515E}" srcId="{D65BCAAA-BA52-451F-89E4-AD635AF654EC}" destId="{119609FD-0048-486A-AB03-2BFF769A6443}" srcOrd="4" destOrd="0" parTransId="{14EA85E8-6847-4660-A1FC-449A6FE20BEF}" sibTransId="{C43A67DA-31AE-4947-9FE8-348F3562BB0F}"/>
    <dgm:cxn modelId="{072776CE-CCA4-43C8-8E87-3D78484676CE}" type="presOf" srcId="{4DF064EB-9FA9-492D-9918-7683732D0BD1}" destId="{E62B42B5-3DF1-4E5F-83A0-92DA12742FEB}" srcOrd="0" destOrd="0" presId="urn:microsoft.com/office/officeart/2005/8/layout/bProcess3"/>
    <dgm:cxn modelId="{69B40B0B-EE97-4A6E-A869-71F79EF96AAF}" type="presOf" srcId="{6AC120EE-C81A-409A-AB86-48F1672DE258}" destId="{D342ECB1-CC7D-4BE9-AAB4-FAA1443F4CCB}" srcOrd="0" destOrd="0" presId="urn:microsoft.com/office/officeart/2005/8/layout/bProcess3"/>
    <dgm:cxn modelId="{9AB60B3F-3C96-41F2-B421-D31B798FC664}" type="presOf" srcId="{5E54185E-C5B1-4E5B-A0F3-455F63AB3F0D}" destId="{CFABB8B4-1B1D-4A30-BD83-64E426B84EAB}" srcOrd="1" destOrd="0" presId="urn:microsoft.com/office/officeart/2005/8/layout/bProcess3"/>
    <dgm:cxn modelId="{C77B5567-EBA5-43C3-B4C4-0195F2C27DF8}" type="presOf" srcId="{AA0B7F6C-BE76-4DFC-B98D-6E6FEB8952EF}" destId="{53B42D36-9CE9-4D30-B5B8-D0A2654BA900}" srcOrd="0" destOrd="0" presId="urn:microsoft.com/office/officeart/2005/8/layout/bProcess3"/>
    <dgm:cxn modelId="{495F47E9-4D75-4412-86A4-9E006E33578B}" type="presOf" srcId="{443AA353-B527-4630-AD8E-F8DED74A1A70}" destId="{E92ED8E4-A117-405D-9F93-E982D79EFAFB}" srcOrd="0" destOrd="0" presId="urn:microsoft.com/office/officeart/2005/8/layout/bProcess3"/>
    <dgm:cxn modelId="{16F4639C-F004-4F76-956D-A7E79A85A832}" type="presOf" srcId="{AA0B7F6C-BE76-4DFC-B98D-6E6FEB8952EF}" destId="{F7769C6E-D7D7-41C6-A556-9576C58993B7}" srcOrd="1" destOrd="0" presId="urn:microsoft.com/office/officeart/2005/8/layout/bProcess3"/>
    <dgm:cxn modelId="{58C3B5F6-5209-4430-8350-2ADB762886EC}" srcId="{D65BCAAA-BA52-451F-89E4-AD635AF654EC}" destId="{443AA353-B527-4630-AD8E-F8DED74A1A70}" srcOrd="3" destOrd="0" parTransId="{B233FB3B-80A2-4EA8-9ACE-0267DD48E582}" sibTransId="{AA0B7F6C-BE76-4DFC-B98D-6E6FEB8952EF}"/>
    <dgm:cxn modelId="{CA939CC9-E9FB-4FB7-9E9A-185270B73401}" type="presOf" srcId="{80562C08-7181-45CA-A351-E9978BCEDBCA}" destId="{06BAFFC7-C11A-4349-83BB-A8EE3C0891C3}" srcOrd="0" destOrd="0" presId="urn:microsoft.com/office/officeart/2005/8/layout/bProcess3"/>
    <dgm:cxn modelId="{2FBF9ED1-B766-4C82-BE65-37C3E1DA4015}" type="presOf" srcId="{D65BCAAA-BA52-451F-89E4-AD635AF654EC}" destId="{BD4B458C-AE53-4BFC-BA29-F9664F5F2DDC}" srcOrd="0" destOrd="0" presId="urn:microsoft.com/office/officeart/2005/8/layout/bProcess3"/>
    <dgm:cxn modelId="{B0D64148-CE92-423F-96D5-4CCFE45C09FF}" srcId="{D65BCAAA-BA52-451F-89E4-AD635AF654EC}" destId="{2C740671-25A5-49F0-834C-484C388A7B7C}" srcOrd="0" destOrd="0" parTransId="{A9F5061A-5325-44AF-AF4B-9B2EAD0DA26D}" sibTransId="{6AC120EE-C81A-409A-AB86-48F1672DE258}"/>
    <dgm:cxn modelId="{BD09F9A0-A567-412B-BE94-1FA57C0BE582}" type="presOf" srcId="{80562C08-7181-45CA-A351-E9978BCEDBCA}" destId="{43EB13F2-DE41-4B40-812A-03B27BE1DDCC}" srcOrd="1" destOrd="0" presId="urn:microsoft.com/office/officeart/2005/8/layout/bProcess3"/>
    <dgm:cxn modelId="{6E7F8E30-2E0A-455F-8670-AFEBA50C5C81}" type="presOf" srcId="{BCB72F8C-B516-49BD-92CB-0959EB9CA929}" destId="{C3A20106-0318-4A6C-A698-53C8EE63395F}" srcOrd="0" destOrd="0" presId="urn:microsoft.com/office/officeart/2005/8/layout/bProcess3"/>
    <dgm:cxn modelId="{8D875516-7953-423C-84AF-6D13E13A5618}" srcId="{D65BCAAA-BA52-451F-89E4-AD635AF654EC}" destId="{BCB72F8C-B516-49BD-92CB-0959EB9CA929}" srcOrd="2" destOrd="0" parTransId="{3C04DFCE-E53D-42BD-A19E-9C16668544F3}" sibTransId="{5E54185E-C5B1-4E5B-A0F3-455F63AB3F0D}"/>
    <dgm:cxn modelId="{413249D1-C162-4D73-8323-578CE03233DD}" srcId="{D65BCAAA-BA52-451F-89E4-AD635AF654EC}" destId="{4DF064EB-9FA9-492D-9918-7683732D0BD1}" srcOrd="1" destOrd="0" parTransId="{DED72F8B-E612-4F5A-8EA9-D407C59CD2D8}" sibTransId="{80562C08-7181-45CA-A351-E9978BCEDBCA}"/>
    <dgm:cxn modelId="{3F8EDF7D-665A-4D2A-ABD8-464CFD4B0A7D}" type="presOf" srcId="{5E54185E-C5B1-4E5B-A0F3-455F63AB3F0D}" destId="{094362DF-47EF-4668-87AC-D32F29FCB740}" srcOrd="0" destOrd="0" presId="urn:microsoft.com/office/officeart/2005/8/layout/bProcess3"/>
    <dgm:cxn modelId="{542CED7B-AEFC-4DEF-9D7E-0F927A543C95}" type="presParOf" srcId="{BD4B458C-AE53-4BFC-BA29-F9664F5F2DDC}" destId="{CC1DC92D-0D64-4C28-8CF5-4E5CFF1EB3AE}" srcOrd="0" destOrd="0" presId="urn:microsoft.com/office/officeart/2005/8/layout/bProcess3"/>
    <dgm:cxn modelId="{0C2E64FC-85F9-4B45-8D97-6BB85745F468}" type="presParOf" srcId="{BD4B458C-AE53-4BFC-BA29-F9664F5F2DDC}" destId="{D342ECB1-CC7D-4BE9-AAB4-FAA1443F4CCB}" srcOrd="1" destOrd="0" presId="urn:microsoft.com/office/officeart/2005/8/layout/bProcess3"/>
    <dgm:cxn modelId="{0C4DD80C-330A-4771-828E-8527107286A1}" type="presParOf" srcId="{D342ECB1-CC7D-4BE9-AAB4-FAA1443F4CCB}" destId="{36935F20-09D1-4045-8B43-7950E89BB28B}" srcOrd="0" destOrd="0" presId="urn:microsoft.com/office/officeart/2005/8/layout/bProcess3"/>
    <dgm:cxn modelId="{FC770701-C3F6-4CCF-97D2-48C77301455B}" type="presParOf" srcId="{BD4B458C-AE53-4BFC-BA29-F9664F5F2DDC}" destId="{E62B42B5-3DF1-4E5F-83A0-92DA12742FEB}" srcOrd="2" destOrd="0" presId="urn:microsoft.com/office/officeart/2005/8/layout/bProcess3"/>
    <dgm:cxn modelId="{4579ABA3-E76E-42A0-A344-2F77C043528B}" type="presParOf" srcId="{BD4B458C-AE53-4BFC-BA29-F9664F5F2DDC}" destId="{06BAFFC7-C11A-4349-83BB-A8EE3C0891C3}" srcOrd="3" destOrd="0" presId="urn:microsoft.com/office/officeart/2005/8/layout/bProcess3"/>
    <dgm:cxn modelId="{DAF41FCB-4CE1-4E12-BF64-482A13BE4656}" type="presParOf" srcId="{06BAFFC7-C11A-4349-83BB-A8EE3C0891C3}" destId="{43EB13F2-DE41-4B40-812A-03B27BE1DDCC}" srcOrd="0" destOrd="0" presId="urn:microsoft.com/office/officeart/2005/8/layout/bProcess3"/>
    <dgm:cxn modelId="{2B012CAF-E56B-4BE0-9675-CB05DB6F85FC}" type="presParOf" srcId="{BD4B458C-AE53-4BFC-BA29-F9664F5F2DDC}" destId="{C3A20106-0318-4A6C-A698-53C8EE63395F}" srcOrd="4" destOrd="0" presId="urn:microsoft.com/office/officeart/2005/8/layout/bProcess3"/>
    <dgm:cxn modelId="{BEFE10AE-C49E-42E1-9DEA-CA4898EF1552}" type="presParOf" srcId="{BD4B458C-AE53-4BFC-BA29-F9664F5F2DDC}" destId="{094362DF-47EF-4668-87AC-D32F29FCB740}" srcOrd="5" destOrd="0" presId="urn:microsoft.com/office/officeart/2005/8/layout/bProcess3"/>
    <dgm:cxn modelId="{53BB0F12-A28E-421F-9B7B-C9E3CC252269}" type="presParOf" srcId="{094362DF-47EF-4668-87AC-D32F29FCB740}" destId="{CFABB8B4-1B1D-4A30-BD83-64E426B84EAB}" srcOrd="0" destOrd="0" presId="urn:microsoft.com/office/officeart/2005/8/layout/bProcess3"/>
    <dgm:cxn modelId="{C074A86D-7C16-454B-8304-A5E0EF7A5676}" type="presParOf" srcId="{BD4B458C-AE53-4BFC-BA29-F9664F5F2DDC}" destId="{E92ED8E4-A117-405D-9F93-E982D79EFAFB}" srcOrd="6" destOrd="0" presId="urn:microsoft.com/office/officeart/2005/8/layout/bProcess3"/>
    <dgm:cxn modelId="{949CCB66-E2F2-4C93-8873-95DB2270A851}" type="presParOf" srcId="{BD4B458C-AE53-4BFC-BA29-F9664F5F2DDC}" destId="{53B42D36-9CE9-4D30-B5B8-D0A2654BA900}" srcOrd="7" destOrd="0" presId="urn:microsoft.com/office/officeart/2005/8/layout/bProcess3"/>
    <dgm:cxn modelId="{455E0796-EEE3-4341-8BAC-605CC06491E0}" type="presParOf" srcId="{53B42D36-9CE9-4D30-B5B8-D0A2654BA900}" destId="{F7769C6E-D7D7-41C6-A556-9576C58993B7}" srcOrd="0" destOrd="0" presId="urn:microsoft.com/office/officeart/2005/8/layout/bProcess3"/>
    <dgm:cxn modelId="{3C8FF3A8-6CC6-4516-A585-CFD8FE411F9A}" type="presParOf" srcId="{BD4B458C-AE53-4BFC-BA29-F9664F5F2DDC}" destId="{7F85E6D8-640E-447C-9FCC-8999300A178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22CCB-3B38-4B02-8FB7-00635024E8DC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68760BB-20D3-45F3-ADAA-BDB017632460}">
      <dgm:prSet phldrT="[Текст]"/>
      <dgm:spPr>
        <a:xfrm rot="16200000">
          <a:off x="-2296469" y="2444046"/>
          <a:ext cx="6034681" cy="1146589"/>
        </a:xfr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ru-RU" b="1" i="0" dirty="0" smtClean="0">
              <a:solidFill>
                <a:srgbClr val="92D050"/>
              </a:solidFill>
              <a:latin typeface="Arial"/>
              <a:ea typeface="+mn-ea"/>
              <a:cs typeface="Arial"/>
            </a:rPr>
            <a:t>ДЕЗИНТОКСИКАЦИОННАЯ ТЕРАПИЯ</a:t>
          </a:r>
          <a:endParaRPr lang="ru-RU" dirty="0">
            <a:solidFill>
              <a:srgbClr val="92D050"/>
            </a:solidFill>
            <a:latin typeface="Arial"/>
            <a:ea typeface="+mn-ea"/>
            <a:cs typeface="Arial"/>
          </a:endParaRPr>
        </a:p>
      </dgm:t>
    </dgm:pt>
    <dgm:pt modelId="{25F3DECB-B3AC-4004-B023-D8DA95E5D070}" type="parTrans" cxnId="{6ABE743E-17D5-49C8-987A-E0032C7B466A}">
      <dgm:prSet/>
      <dgm:spPr/>
      <dgm:t>
        <a:bodyPr/>
        <a:lstStyle/>
        <a:p>
          <a:endParaRPr lang="ru-RU"/>
        </a:p>
      </dgm:t>
    </dgm:pt>
    <dgm:pt modelId="{32E11A76-9DF8-454F-93C8-8F511D79F3AE}" type="sibTrans" cxnId="{6ABE743E-17D5-49C8-987A-E0032C7B466A}">
      <dgm:prSet/>
      <dgm:spPr/>
      <dgm:t>
        <a:bodyPr/>
        <a:lstStyle/>
        <a:p>
          <a:endParaRPr lang="ru-RU"/>
        </a:p>
      </dgm:t>
    </dgm:pt>
    <dgm:pt modelId="{2BF3DBBD-3746-4B9B-8A7B-187575CBFB5B}">
      <dgm:prSet phldrT="[Текст]" custT="1"/>
      <dgm:spPr>
        <a:xfrm>
          <a:off x="2046329" y="2333795"/>
          <a:ext cx="6698573" cy="1371733"/>
        </a:xfr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36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гемодез</a:t>
          </a:r>
          <a:r>
            <a:rPr lang="ru-RU" sz="36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по 100 — 150 мл и плазму крови по 100—150 мл внутривенно повторно. </a:t>
          </a:r>
          <a:endParaRPr lang="ru-RU" sz="36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DD8DC21-1086-4EB5-A427-6C7EC2B02906}" type="parTrans" cxnId="{87397E54-3C40-488C-9B54-9C1BF1719674}">
      <dgm:prSet/>
      <dgm:spPr>
        <a:xfrm>
          <a:off x="1294166" y="2971621"/>
          <a:ext cx="752162" cy="91440"/>
        </a:xfrm>
        <a:noFill/>
        <a:ln w="9525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6A99337A-FB4F-4459-A590-8DA2ED7764A6}" type="sibTrans" cxnId="{87397E54-3C40-488C-9B54-9C1BF1719674}">
      <dgm:prSet/>
      <dgm:spPr/>
      <dgm:t>
        <a:bodyPr/>
        <a:lstStyle/>
        <a:p>
          <a:endParaRPr lang="ru-RU"/>
        </a:p>
      </dgm:t>
    </dgm:pt>
    <dgm:pt modelId="{FC2B6932-C285-402B-85E2-A15599449AEF}">
      <dgm:prSet phldrT="[Текст]"/>
      <dgm:spPr>
        <a:xfrm>
          <a:off x="2046329" y="3992177"/>
          <a:ext cx="6520461" cy="1492423"/>
        </a:xfr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0" i="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введение внутривенно 5% р-</a:t>
          </a:r>
          <a:r>
            <a:rPr lang="ru-RU" b="0" i="0" dirty="0" err="1" smtClean="0">
              <a:solidFill>
                <a:srgbClr val="FFFFFF"/>
              </a:solidFill>
              <a:latin typeface="Arial"/>
              <a:ea typeface="+mn-ea"/>
              <a:cs typeface="Arial"/>
            </a:rPr>
            <a:t>ра</a:t>
          </a:r>
          <a:r>
            <a:rPr lang="ru-RU" b="0" i="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 гидрохлорида эфедрина 1—2 мл, а также 1 мл 1% р-</a:t>
          </a:r>
          <a:r>
            <a:rPr lang="ru-RU" b="0" i="0" dirty="0" err="1" smtClean="0">
              <a:solidFill>
                <a:srgbClr val="FFFFFF"/>
              </a:solidFill>
              <a:latin typeface="Arial"/>
              <a:ea typeface="+mn-ea"/>
              <a:cs typeface="Arial"/>
            </a:rPr>
            <a:t>ра</a:t>
          </a:r>
          <a:r>
            <a:rPr lang="ru-RU" b="0" i="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b="0" i="0" dirty="0" err="1" smtClean="0">
              <a:solidFill>
                <a:srgbClr val="FFFFFF"/>
              </a:solidFill>
              <a:latin typeface="Arial"/>
              <a:ea typeface="+mn-ea"/>
              <a:cs typeface="Arial"/>
            </a:rPr>
            <a:t>фетанола</a:t>
          </a:r>
          <a:r>
            <a:rPr lang="ru-RU" b="0" i="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.</a:t>
          </a:r>
          <a:endParaRPr lang="ru-RU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729A19D6-D910-49CF-84C4-E9D3844106B6}" type="parTrans" cxnId="{F1727E9D-BE32-4B68-9B19-9F1D504E94C0}">
      <dgm:prSet/>
      <dgm:spPr>
        <a:xfrm>
          <a:off x="1294166" y="3017340"/>
          <a:ext cx="752162" cy="1721048"/>
        </a:xfrm>
        <a:noFill/>
        <a:ln w="9525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4C2165BA-F108-46BB-93E8-A6F750D83D53}" type="sibTrans" cxnId="{F1727E9D-BE32-4B68-9B19-9F1D504E94C0}">
      <dgm:prSet/>
      <dgm:spPr/>
      <dgm:t>
        <a:bodyPr/>
        <a:lstStyle/>
        <a:p>
          <a:endParaRPr lang="ru-RU"/>
        </a:p>
      </dgm:t>
    </dgm:pt>
    <dgm:pt modelId="{C29C6143-5A7E-4AC5-9C84-29F1A787007B}">
      <dgm:prSet phldrT="[Текст]" custT="1"/>
      <dgm:spPr>
        <a:xfrm>
          <a:off x="2069082" y="552236"/>
          <a:ext cx="6698573" cy="1497067"/>
        </a:xfr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32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внутривенное введение сложных изотонических солевых р-ров и 5% р-</a:t>
          </a:r>
          <a:r>
            <a:rPr lang="ru-RU" sz="3200" b="0" i="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</a:t>
          </a:r>
          <a:r>
            <a:rPr lang="ru-RU" sz="3200" b="0" i="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глюкозы поровну, общим объемом 1,5—2 л в сутки. </a:t>
          </a:r>
          <a:endParaRPr lang="ru-RU" sz="3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F5FB600-E446-40E4-A42A-15A056D88EF9}" type="sibTrans" cxnId="{68F96C08-BA50-4212-A671-317132470103}">
      <dgm:prSet/>
      <dgm:spPr/>
      <dgm:t>
        <a:bodyPr/>
        <a:lstStyle/>
        <a:p>
          <a:endParaRPr lang="ru-RU"/>
        </a:p>
      </dgm:t>
    </dgm:pt>
    <dgm:pt modelId="{68726435-E628-4B2D-B1BB-3FE1922B6537}" type="parTrans" cxnId="{68F96C08-BA50-4212-A671-317132470103}">
      <dgm:prSet/>
      <dgm:spPr>
        <a:xfrm>
          <a:off x="1294166" y="1300770"/>
          <a:ext cx="774915" cy="1716570"/>
        </a:xfrm>
        <a:noFill/>
        <a:ln w="9525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44EB0389-24D2-48AB-8031-1258593D481E}" type="pres">
      <dgm:prSet presAssocID="{04022CCB-3B38-4B02-8FB7-00635024E8D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51250-B37B-41BB-B286-B9A15997A5BB}" type="pres">
      <dgm:prSet presAssocID="{268760BB-20D3-45F3-ADAA-BDB017632460}" presName="root1" presStyleCnt="0"/>
      <dgm:spPr/>
    </dgm:pt>
    <dgm:pt modelId="{C54FBF77-5F29-4D35-B3FB-F8EB30533EFB}" type="pres">
      <dgm:prSet presAssocID="{268760BB-20D3-45F3-ADAA-BDB017632460}" presName="LevelOneTextNod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58AA716-8C66-4210-9FE1-EAAEBA194F09}" type="pres">
      <dgm:prSet presAssocID="{268760BB-20D3-45F3-ADAA-BDB017632460}" presName="level2hierChild" presStyleCnt="0"/>
      <dgm:spPr/>
    </dgm:pt>
    <dgm:pt modelId="{0707CF62-0717-49D7-A3F3-454A332BBE01}" type="pres">
      <dgm:prSet presAssocID="{68726435-E628-4B2D-B1BB-3FE1922B6537}" presName="conn2-1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716570"/>
              </a:moveTo>
              <a:lnTo>
                <a:pt x="387457" y="1716570"/>
              </a:lnTo>
              <a:lnTo>
                <a:pt x="387457" y="0"/>
              </a:lnTo>
              <a:lnTo>
                <a:pt x="774915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E4644DB-9AEA-4204-AEC9-E32CF6C0AB78}" type="pres">
      <dgm:prSet presAssocID="{68726435-E628-4B2D-B1BB-3FE1922B653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634A2BA-41AC-4A35-A8F5-ACE8C930664F}" type="pres">
      <dgm:prSet presAssocID="{C29C6143-5A7E-4AC5-9C84-29F1A787007B}" presName="root2" presStyleCnt="0"/>
      <dgm:spPr/>
    </dgm:pt>
    <dgm:pt modelId="{C50E9BF9-5502-4034-9A5F-C39628D8240C}" type="pres">
      <dgm:prSet presAssocID="{C29C6143-5A7E-4AC5-9C84-29F1A787007B}" presName="LevelTwoTextNode" presStyleLbl="node2" presStyleIdx="0" presStyleCnt="3" custScaleX="178115" custScaleY="177552" custLinFactNeighborX="605" custLinFactNeighborY="18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46F2E08-2776-41F3-A412-9B53E8E12B0B}" type="pres">
      <dgm:prSet presAssocID="{C29C6143-5A7E-4AC5-9C84-29F1A787007B}" presName="level3hierChild" presStyleCnt="0"/>
      <dgm:spPr/>
    </dgm:pt>
    <dgm:pt modelId="{5F97C02E-B580-490D-A02C-19D1BDAD0CE0}" type="pres">
      <dgm:prSet presAssocID="{7DD8DC21-1086-4EB5-A427-6C7EC2B02906}" presName="conn2-1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081" y="45720"/>
              </a:lnTo>
              <a:lnTo>
                <a:pt x="376081" y="48041"/>
              </a:lnTo>
              <a:lnTo>
                <a:pt x="752162" y="4804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CC89D06-4ED4-4073-B749-A41AD169DCEC}" type="pres">
      <dgm:prSet presAssocID="{7DD8DC21-1086-4EB5-A427-6C7EC2B0290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ABFA848-5545-4C05-AAA4-E39B4772D622}" type="pres">
      <dgm:prSet presAssocID="{2BF3DBBD-3746-4B9B-8A7B-187575CBFB5B}" presName="root2" presStyleCnt="0"/>
      <dgm:spPr/>
    </dgm:pt>
    <dgm:pt modelId="{56CBB8C6-520D-4DDC-BFA0-9DC77149F369}" type="pres">
      <dgm:prSet presAssocID="{2BF3DBBD-3746-4B9B-8A7B-187575CBFB5B}" presName="LevelTwoTextNode" presStyleLbl="node2" presStyleIdx="1" presStyleCnt="3" custScaleX="178115" custScaleY="1196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FE2E41-A630-4B0E-A9F1-3915467B386B}" type="pres">
      <dgm:prSet presAssocID="{2BF3DBBD-3746-4B9B-8A7B-187575CBFB5B}" presName="level3hierChild" presStyleCnt="0"/>
      <dgm:spPr/>
    </dgm:pt>
    <dgm:pt modelId="{1E610AF0-F9A5-433F-AE15-CF3CD92AEA5B}" type="pres">
      <dgm:prSet presAssocID="{729A19D6-D910-49CF-84C4-E9D3844106B6}" presName="conn2-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081" y="0"/>
              </a:lnTo>
              <a:lnTo>
                <a:pt x="376081" y="1721048"/>
              </a:lnTo>
              <a:lnTo>
                <a:pt x="752162" y="172104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1C579FA-C56E-4990-B494-CD20754E295B}" type="pres">
      <dgm:prSet presAssocID="{729A19D6-D910-49CF-84C4-E9D3844106B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8341578-E668-4A7B-81C5-44ED96E59AE6}" type="pres">
      <dgm:prSet presAssocID="{FC2B6932-C285-402B-85E2-A15599449AEF}" presName="root2" presStyleCnt="0"/>
      <dgm:spPr/>
    </dgm:pt>
    <dgm:pt modelId="{94E1FC8F-EFB6-44E4-BA03-398A16455E78}" type="pres">
      <dgm:prSet presAssocID="{FC2B6932-C285-402B-85E2-A15599449AEF}" presName="LevelTwoTextNode" presStyleLbl="node2" presStyleIdx="2" presStyleCnt="3" custScaleX="173379" custScaleY="13016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D446F2C-09B2-4D86-8159-6AF5FD485D8C}" type="pres">
      <dgm:prSet presAssocID="{FC2B6932-C285-402B-85E2-A15599449AEF}" presName="level3hierChild" presStyleCnt="0"/>
      <dgm:spPr/>
    </dgm:pt>
  </dgm:ptLst>
  <dgm:cxnLst>
    <dgm:cxn modelId="{6ABE743E-17D5-49C8-987A-E0032C7B466A}" srcId="{04022CCB-3B38-4B02-8FB7-00635024E8DC}" destId="{268760BB-20D3-45F3-ADAA-BDB017632460}" srcOrd="0" destOrd="0" parTransId="{25F3DECB-B3AC-4004-B023-D8DA95E5D070}" sibTransId="{32E11A76-9DF8-454F-93C8-8F511D79F3AE}"/>
    <dgm:cxn modelId="{99FD101D-B9B1-4359-98DF-DC8DC17D5E98}" type="presOf" srcId="{268760BB-20D3-45F3-ADAA-BDB017632460}" destId="{C54FBF77-5F29-4D35-B3FB-F8EB30533EFB}" srcOrd="0" destOrd="0" presId="urn:microsoft.com/office/officeart/2008/layout/HorizontalMultiLevelHierarchy"/>
    <dgm:cxn modelId="{685CF0B0-A18D-456D-B79A-DBC325A36FA8}" type="presOf" srcId="{68726435-E628-4B2D-B1BB-3FE1922B6537}" destId="{8E4644DB-9AEA-4204-AEC9-E32CF6C0AB78}" srcOrd="1" destOrd="0" presId="urn:microsoft.com/office/officeart/2008/layout/HorizontalMultiLevelHierarchy"/>
    <dgm:cxn modelId="{3BD7D3AB-A74A-4A83-85B4-3D63CE697F96}" type="presOf" srcId="{2BF3DBBD-3746-4B9B-8A7B-187575CBFB5B}" destId="{56CBB8C6-520D-4DDC-BFA0-9DC77149F369}" srcOrd="0" destOrd="0" presId="urn:microsoft.com/office/officeart/2008/layout/HorizontalMultiLevelHierarchy"/>
    <dgm:cxn modelId="{87397E54-3C40-488C-9B54-9C1BF1719674}" srcId="{268760BB-20D3-45F3-ADAA-BDB017632460}" destId="{2BF3DBBD-3746-4B9B-8A7B-187575CBFB5B}" srcOrd="1" destOrd="0" parTransId="{7DD8DC21-1086-4EB5-A427-6C7EC2B02906}" sibTransId="{6A99337A-FB4F-4459-A590-8DA2ED7764A6}"/>
    <dgm:cxn modelId="{D3D7029F-A8E7-4EEB-9CAF-E7CE62520879}" type="presOf" srcId="{FC2B6932-C285-402B-85E2-A15599449AEF}" destId="{94E1FC8F-EFB6-44E4-BA03-398A16455E78}" srcOrd="0" destOrd="0" presId="urn:microsoft.com/office/officeart/2008/layout/HorizontalMultiLevelHierarchy"/>
    <dgm:cxn modelId="{73E433D4-D6CA-4D3C-81BD-69F3E8A9D6DD}" type="presOf" srcId="{04022CCB-3B38-4B02-8FB7-00635024E8DC}" destId="{44EB0389-24D2-48AB-8031-1258593D481E}" srcOrd="0" destOrd="0" presId="urn:microsoft.com/office/officeart/2008/layout/HorizontalMultiLevelHierarchy"/>
    <dgm:cxn modelId="{7708694B-A083-48C9-8EC8-5CBB8D40BAED}" type="presOf" srcId="{7DD8DC21-1086-4EB5-A427-6C7EC2B02906}" destId="{5F97C02E-B580-490D-A02C-19D1BDAD0CE0}" srcOrd="0" destOrd="0" presId="urn:microsoft.com/office/officeart/2008/layout/HorizontalMultiLevelHierarchy"/>
    <dgm:cxn modelId="{F1727E9D-BE32-4B68-9B19-9F1D504E94C0}" srcId="{268760BB-20D3-45F3-ADAA-BDB017632460}" destId="{FC2B6932-C285-402B-85E2-A15599449AEF}" srcOrd="2" destOrd="0" parTransId="{729A19D6-D910-49CF-84C4-E9D3844106B6}" sibTransId="{4C2165BA-F108-46BB-93E8-A6F750D83D53}"/>
    <dgm:cxn modelId="{11CB93CA-EAD8-4949-98D8-EB08EF4AD44C}" type="presOf" srcId="{7DD8DC21-1086-4EB5-A427-6C7EC2B02906}" destId="{0CC89D06-4ED4-4073-B749-A41AD169DCEC}" srcOrd="1" destOrd="0" presId="urn:microsoft.com/office/officeart/2008/layout/HorizontalMultiLevelHierarchy"/>
    <dgm:cxn modelId="{D747C0D4-4926-43B4-9B2E-4AAF814E279E}" type="presOf" srcId="{729A19D6-D910-49CF-84C4-E9D3844106B6}" destId="{1E610AF0-F9A5-433F-AE15-CF3CD92AEA5B}" srcOrd="0" destOrd="0" presId="urn:microsoft.com/office/officeart/2008/layout/HorizontalMultiLevelHierarchy"/>
    <dgm:cxn modelId="{2F24F9F3-D9B7-47C4-862D-9793BC17FCFA}" type="presOf" srcId="{729A19D6-D910-49CF-84C4-E9D3844106B6}" destId="{F1C579FA-C56E-4990-B494-CD20754E295B}" srcOrd="1" destOrd="0" presId="urn:microsoft.com/office/officeart/2008/layout/HorizontalMultiLevelHierarchy"/>
    <dgm:cxn modelId="{13C8F5AE-4876-4D32-B1AE-63AC24D91AAA}" type="presOf" srcId="{C29C6143-5A7E-4AC5-9C84-29F1A787007B}" destId="{C50E9BF9-5502-4034-9A5F-C39628D8240C}" srcOrd="0" destOrd="0" presId="urn:microsoft.com/office/officeart/2008/layout/HorizontalMultiLevelHierarchy"/>
    <dgm:cxn modelId="{7551440A-E36B-46CE-A743-3CEB14175C97}" type="presOf" srcId="{68726435-E628-4B2D-B1BB-3FE1922B6537}" destId="{0707CF62-0717-49D7-A3F3-454A332BBE01}" srcOrd="0" destOrd="0" presId="urn:microsoft.com/office/officeart/2008/layout/HorizontalMultiLevelHierarchy"/>
    <dgm:cxn modelId="{68F96C08-BA50-4212-A671-317132470103}" srcId="{268760BB-20D3-45F3-ADAA-BDB017632460}" destId="{C29C6143-5A7E-4AC5-9C84-29F1A787007B}" srcOrd="0" destOrd="0" parTransId="{68726435-E628-4B2D-B1BB-3FE1922B6537}" sibTransId="{AF5FB600-E446-40E4-A42A-15A056D88EF9}"/>
    <dgm:cxn modelId="{E4A38254-7887-4270-B090-F9D4DCD74D65}" type="presParOf" srcId="{44EB0389-24D2-48AB-8031-1258593D481E}" destId="{07551250-B37B-41BB-B286-B9A15997A5BB}" srcOrd="0" destOrd="0" presId="urn:microsoft.com/office/officeart/2008/layout/HorizontalMultiLevelHierarchy"/>
    <dgm:cxn modelId="{84A81B04-7320-4C33-A36D-C93BCF85A091}" type="presParOf" srcId="{07551250-B37B-41BB-B286-B9A15997A5BB}" destId="{C54FBF77-5F29-4D35-B3FB-F8EB30533EFB}" srcOrd="0" destOrd="0" presId="urn:microsoft.com/office/officeart/2008/layout/HorizontalMultiLevelHierarchy"/>
    <dgm:cxn modelId="{1E355BEE-1B9D-4BC6-AE90-B7F9C78208F1}" type="presParOf" srcId="{07551250-B37B-41BB-B286-B9A15997A5BB}" destId="{F58AA716-8C66-4210-9FE1-EAAEBA194F09}" srcOrd="1" destOrd="0" presId="urn:microsoft.com/office/officeart/2008/layout/HorizontalMultiLevelHierarchy"/>
    <dgm:cxn modelId="{5E152AE9-B3E1-4FE0-ADD8-F3FC69A990BD}" type="presParOf" srcId="{F58AA716-8C66-4210-9FE1-EAAEBA194F09}" destId="{0707CF62-0717-49D7-A3F3-454A332BBE01}" srcOrd="0" destOrd="0" presId="urn:microsoft.com/office/officeart/2008/layout/HorizontalMultiLevelHierarchy"/>
    <dgm:cxn modelId="{6E7A8EA0-07C8-442F-BBAF-E35D11975AD6}" type="presParOf" srcId="{0707CF62-0717-49D7-A3F3-454A332BBE01}" destId="{8E4644DB-9AEA-4204-AEC9-E32CF6C0AB78}" srcOrd="0" destOrd="0" presId="urn:microsoft.com/office/officeart/2008/layout/HorizontalMultiLevelHierarchy"/>
    <dgm:cxn modelId="{FC534BDE-FAB5-429E-AC73-F4823E9964D9}" type="presParOf" srcId="{F58AA716-8C66-4210-9FE1-EAAEBA194F09}" destId="{C634A2BA-41AC-4A35-A8F5-ACE8C930664F}" srcOrd="1" destOrd="0" presId="urn:microsoft.com/office/officeart/2008/layout/HorizontalMultiLevelHierarchy"/>
    <dgm:cxn modelId="{26FAEEEC-1792-4E72-B660-E43E7EFBD281}" type="presParOf" srcId="{C634A2BA-41AC-4A35-A8F5-ACE8C930664F}" destId="{C50E9BF9-5502-4034-9A5F-C39628D8240C}" srcOrd="0" destOrd="0" presId="urn:microsoft.com/office/officeart/2008/layout/HorizontalMultiLevelHierarchy"/>
    <dgm:cxn modelId="{B66FBDDA-0F7B-4C7F-AC0A-57B65B61216F}" type="presParOf" srcId="{C634A2BA-41AC-4A35-A8F5-ACE8C930664F}" destId="{B46F2E08-2776-41F3-A412-9B53E8E12B0B}" srcOrd="1" destOrd="0" presId="urn:microsoft.com/office/officeart/2008/layout/HorizontalMultiLevelHierarchy"/>
    <dgm:cxn modelId="{F38393F4-DFBD-448B-B8B0-36305604120A}" type="presParOf" srcId="{F58AA716-8C66-4210-9FE1-EAAEBA194F09}" destId="{5F97C02E-B580-490D-A02C-19D1BDAD0CE0}" srcOrd="2" destOrd="0" presId="urn:microsoft.com/office/officeart/2008/layout/HorizontalMultiLevelHierarchy"/>
    <dgm:cxn modelId="{6CF06849-2D84-44F0-8A6B-DDCFA1A5C712}" type="presParOf" srcId="{5F97C02E-B580-490D-A02C-19D1BDAD0CE0}" destId="{0CC89D06-4ED4-4073-B749-A41AD169DCEC}" srcOrd="0" destOrd="0" presId="urn:microsoft.com/office/officeart/2008/layout/HorizontalMultiLevelHierarchy"/>
    <dgm:cxn modelId="{84D79E16-FAD3-4687-A34C-604DF4DC4CDA}" type="presParOf" srcId="{F58AA716-8C66-4210-9FE1-EAAEBA194F09}" destId="{DABFA848-5545-4C05-AAA4-E39B4772D622}" srcOrd="3" destOrd="0" presId="urn:microsoft.com/office/officeart/2008/layout/HorizontalMultiLevelHierarchy"/>
    <dgm:cxn modelId="{55AAEB68-B4C5-42AA-8B61-3F0BD511B3BD}" type="presParOf" srcId="{DABFA848-5545-4C05-AAA4-E39B4772D622}" destId="{56CBB8C6-520D-4DDC-BFA0-9DC77149F369}" srcOrd="0" destOrd="0" presId="urn:microsoft.com/office/officeart/2008/layout/HorizontalMultiLevelHierarchy"/>
    <dgm:cxn modelId="{E7D8B55D-4358-4C38-BF02-F4B0CF167050}" type="presParOf" srcId="{DABFA848-5545-4C05-AAA4-E39B4772D622}" destId="{63FE2E41-A630-4B0E-A9F1-3915467B386B}" srcOrd="1" destOrd="0" presId="urn:microsoft.com/office/officeart/2008/layout/HorizontalMultiLevelHierarchy"/>
    <dgm:cxn modelId="{C76697DC-E0C4-4460-B6CB-D49F268642B8}" type="presParOf" srcId="{F58AA716-8C66-4210-9FE1-EAAEBA194F09}" destId="{1E610AF0-F9A5-433F-AE15-CF3CD92AEA5B}" srcOrd="4" destOrd="0" presId="urn:microsoft.com/office/officeart/2008/layout/HorizontalMultiLevelHierarchy"/>
    <dgm:cxn modelId="{C48EA7F7-6ECF-4AA4-A9DD-83DC2B2BD1DE}" type="presParOf" srcId="{1E610AF0-F9A5-433F-AE15-CF3CD92AEA5B}" destId="{F1C579FA-C56E-4990-B494-CD20754E295B}" srcOrd="0" destOrd="0" presId="urn:microsoft.com/office/officeart/2008/layout/HorizontalMultiLevelHierarchy"/>
    <dgm:cxn modelId="{42163734-D51B-4EC1-B406-C624FC6169ED}" type="presParOf" srcId="{F58AA716-8C66-4210-9FE1-EAAEBA194F09}" destId="{78341578-E668-4A7B-81C5-44ED96E59AE6}" srcOrd="5" destOrd="0" presId="urn:microsoft.com/office/officeart/2008/layout/HorizontalMultiLevelHierarchy"/>
    <dgm:cxn modelId="{9E278053-D348-4F62-8626-86553EC9D9B5}" type="presParOf" srcId="{78341578-E668-4A7B-81C5-44ED96E59AE6}" destId="{94E1FC8F-EFB6-44E4-BA03-398A16455E78}" srcOrd="0" destOrd="0" presId="urn:microsoft.com/office/officeart/2008/layout/HorizontalMultiLevelHierarchy"/>
    <dgm:cxn modelId="{6227EAE9-F02E-4549-8CFF-F1C0CED9F4F8}" type="presParOf" srcId="{78341578-E668-4A7B-81C5-44ED96E59AE6}" destId="{BD446F2C-09B2-4D86-8159-6AF5FD485D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2ECB1-CC7D-4BE9-AAB4-FAA1443F4CCB}">
      <dsp:nvSpPr>
        <dsp:cNvPr id="0" name=""/>
        <dsp:cNvSpPr/>
      </dsp:nvSpPr>
      <dsp:spPr>
        <a:xfrm>
          <a:off x="5619827" y="839806"/>
          <a:ext cx="6443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367" y="45720"/>
              </a:lnTo>
            </a:path>
          </a:pathLst>
        </a:custGeom>
        <a:noFill/>
        <a:ln w="9525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5925107" y="882148"/>
        <a:ext cx="33745" cy="6755"/>
      </dsp:txXfrm>
    </dsp:sp>
    <dsp:sp modelId="{CC1DC92D-0D64-4C28-8CF5-4E5CFF1EB3AE}">
      <dsp:nvSpPr>
        <dsp:cNvPr id="0" name=""/>
        <dsp:cNvSpPr/>
      </dsp:nvSpPr>
      <dsp:spPr>
        <a:xfrm>
          <a:off x="595914" y="5217"/>
          <a:ext cx="5025713" cy="1760617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92D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этиотропная терапия </a:t>
          </a: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— </a:t>
          </a:r>
          <a:r>
            <a:rPr lang="ru-RU" sz="24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фторхинолоны</a:t>
          </a: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ципрофлоксацин</a:t>
          </a: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по 0,5 г 2 раза в день или </a:t>
          </a:r>
          <a:r>
            <a:rPr lang="ru-RU" sz="24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офлоксацин</a:t>
          </a: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по 0,2 г 2 раза в день в течение 7 дней</a:t>
          </a:r>
          <a:endParaRPr lang="ru-RU" sz="2400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95914" y="5217"/>
        <a:ext cx="5025713" cy="1760617"/>
      </dsp:txXfrm>
    </dsp:sp>
    <dsp:sp modelId="{06BAFFC7-C11A-4349-83BB-A8EE3C0891C3}">
      <dsp:nvSpPr>
        <dsp:cNvPr id="0" name=""/>
        <dsp:cNvSpPr/>
      </dsp:nvSpPr>
      <dsp:spPr>
        <a:xfrm>
          <a:off x="2802423" y="1764035"/>
          <a:ext cx="6009678" cy="644303"/>
        </a:xfrm>
        <a:custGeom>
          <a:avLst/>
          <a:gdLst/>
          <a:ahLst/>
          <a:cxnLst/>
          <a:rect l="0" t="0" r="0" b="0"/>
          <a:pathLst>
            <a:path>
              <a:moveTo>
                <a:pt x="4906089" y="0"/>
              </a:moveTo>
              <a:lnTo>
                <a:pt x="4906089" y="277283"/>
              </a:lnTo>
              <a:lnTo>
                <a:pt x="0" y="277283"/>
              </a:lnTo>
              <a:lnTo>
                <a:pt x="0" y="520367"/>
              </a:lnTo>
            </a:path>
          </a:pathLst>
        </a:custGeom>
        <a:noFill/>
        <a:ln w="9525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5656076" y="2082809"/>
        <a:ext cx="302372" cy="6755"/>
      </dsp:txXfrm>
    </dsp:sp>
    <dsp:sp modelId="{E62B42B5-3DF1-4E5F-83A0-92DA12742FEB}">
      <dsp:nvSpPr>
        <dsp:cNvPr id="0" name=""/>
        <dsp:cNvSpPr/>
      </dsp:nvSpPr>
      <dsp:spPr>
        <a:xfrm>
          <a:off x="6296531" y="5217"/>
          <a:ext cx="5031141" cy="1760617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rgbClr val="92D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заместительная терапия </a:t>
          </a:r>
          <a:r>
            <a:rPr lang="ru-RU" sz="32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— </a:t>
          </a:r>
          <a:r>
            <a:rPr lang="ru-RU" sz="32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панзинорм</a:t>
          </a:r>
          <a:r>
            <a:rPr lang="ru-RU" sz="32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32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фестал</a:t>
          </a:r>
          <a:r>
            <a:rPr lang="ru-RU" sz="32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панкреатин, пепсин</a:t>
          </a:r>
          <a:endParaRPr lang="ru-RU" sz="3200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296531" y="5217"/>
        <a:ext cx="5031141" cy="1760617"/>
      </dsp:txXfrm>
    </dsp:sp>
    <dsp:sp modelId="{094362DF-47EF-4668-87AC-D32F29FCB740}">
      <dsp:nvSpPr>
        <dsp:cNvPr id="0" name=""/>
        <dsp:cNvSpPr/>
      </dsp:nvSpPr>
      <dsp:spPr>
        <a:xfrm>
          <a:off x="5007132" y="3302006"/>
          <a:ext cx="618891" cy="126993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367" y="45720"/>
              </a:lnTo>
            </a:path>
          </a:pathLst>
        </a:custGeom>
        <a:noFill/>
        <a:ln w="9525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5300034" y="3362125"/>
        <a:ext cx="33089" cy="6755"/>
      </dsp:txXfrm>
    </dsp:sp>
    <dsp:sp modelId="{C3A20106-0318-4A6C-A698-53C8EE63395F}">
      <dsp:nvSpPr>
        <dsp:cNvPr id="0" name=""/>
        <dsp:cNvSpPr/>
      </dsp:nvSpPr>
      <dsp:spPr>
        <a:xfrm>
          <a:off x="595914" y="2440738"/>
          <a:ext cx="4413018" cy="1976522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витамины: состоящий из аскорбиновой кислоты (500-600 мг/</a:t>
          </a:r>
          <a:r>
            <a:rPr lang="ru-RU" sz="24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сут</a:t>
          </a: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), никотиновой кислоты (60 мг/</a:t>
          </a:r>
          <a:r>
            <a:rPr lang="ru-RU" sz="24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сут</a:t>
          </a: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), тиамина и рибофлавина (по 9 мг/</a:t>
          </a:r>
          <a:r>
            <a:rPr lang="ru-RU" sz="24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сут</a:t>
          </a: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).</a:t>
          </a:r>
          <a:endParaRPr lang="ru-RU" sz="2400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95914" y="2440738"/>
        <a:ext cx="4413018" cy="1976522"/>
      </dsp:txXfrm>
    </dsp:sp>
    <dsp:sp modelId="{53B42D36-9CE9-4D30-B5B8-D0A2654BA900}">
      <dsp:nvSpPr>
        <dsp:cNvPr id="0" name=""/>
        <dsp:cNvSpPr/>
      </dsp:nvSpPr>
      <dsp:spPr>
        <a:xfrm>
          <a:off x="3466998" y="4180515"/>
          <a:ext cx="4842990" cy="663344"/>
        </a:xfrm>
        <a:custGeom>
          <a:avLst/>
          <a:gdLst/>
          <a:ahLst/>
          <a:cxnLst/>
          <a:rect l="0" t="0" r="0" b="0"/>
          <a:pathLst>
            <a:path>
              <a:moveTo>
                <a:pt x="4088442" y="0"/>
              </a:moveTo>
              <a:lnTo>
                <a:pt x="4088442" y="321347"/>
              </a:lnTo>
              <a:lnTo>
                <a:pt x="0" y="321347"/>
              </a:lnTo>
              <a:lnTo>
                <a:pt x="0" y="608495"/>
              </a:lnTo>
            </a:path>
          </a:pathLst>
        </a:custGeom>
        <a:noFill/>
        <a:ln w="9525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5766182" y="4508810"/>
        <a:ext cx="244622" cy="6755"/>
      </dsp:txXfrm>
    </dsp:sp>
    <dsp:sp modelId="{E92ED8E4-A117-405D-9F93-E982D79EFAFB}">
      <dsp:nvSpPr>
        <dsp:cNvPr id="0" name=""/>
        <dsp:cNvSpPr/>
      </dsp:nvSpPr>
      <dsp:spPr>
        <a:xfrm>
          <a:off x="5658424" y="2421697"/>
          <a:ext cx="5303127" cy="1760617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лечение сопутствующих заболеваний, глистных и протозойных кишечных инвазий</a:t>
          </a:r>
          <a:endParaRPr lang="ru-RU" sz="3200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658424" y="2421697"/>
        <a:ext cx="5303127" cy="1760617"/>
      </dsp:txXfrm>
    </dsp:sp>
    <dsp:sp modelId="{7F85E6D8-640E-447C-9FCC-8999300A1789}">
      <dsp:nvSpPr>
        <dsp:cNvPr id="0" name=""/>
        <dsp:cNvSpPr/>
      </dsp:nvSpPr>
      <dsp:spPr>
        <a:xfrm>
          <a:off x="735619" y="4876260"/>
          <a:ext cx="5462757" cy="1760617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восстановления кишечного биоценоза назначают </a:t>
          </a:r>
          <a:r>
            <a:rPr lang="ru-RU" sz="24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биоспорин</a:t>
          </a: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24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бактиспорин</a:t>
          </a: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24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линекс</a:t>
          </a: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24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бифидумбактерин</a:t>
          </a: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-форте, </a:t>
          </a:r>
          <a:r>
            <a:rPr lang="ru-RU" sz="24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витафлор</a:t>
          </a:r>
          <a:r>
            <a:rPr lang="ru-RU" sz="24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лакто-</a:t>
          </a:r>
          <a:r>
            <a:rPr lang="ru-RU" sz="24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бактерин</a:t>
          </a:r>
          <a:endParaRPr lang="ru-RU" sz="2400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35619" y="4876260"/>
        <a:ext cx="5462757" cy="1760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10AF0-F9A5-433F-AE15-CF3CD92AEA5B}">
      <dsp:nvSpPr>
        <dsp:cNvPr id="0" name=""/>
        <dsp:cNvSpPr/>
      </dsp:nvSpPr>
      <dsp:spPr>
        <a:xfrm>
          <a:off x="1594304" y="3240880"/>
          <a:ext cx="806309" cy="2133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081" y="0"/>
              </a:lnTo>
              <a:lnTo>
                <a:pt x="376081" y="1721048"/>
              </a:lnTo>
              <a:lnTo>
                <a:pt x="752162" y="1721048"/>
              </a:lnTo>
            </a:path>
          </a:pathLst>
        </a:custGeom>
        <a:noFill/>
        <a:ln w="9525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1940434" y="4250705"/>
        <a:ext cx="114048" cy="114048"/>
      </dsp:txXfrm>
    </dsp:sp>
    <dsp:sp modelId="{5F97C02E-B580-490D-A02C-19D1BDAD0CE0}">
      <dsp:nvSpPr>
        <dsp:cNvPr id="0" name=""/>
        <dsp:cNvSpPr/>
      </dsp:nvSpPr>
      <dsp:spPr>
        <a:xfrm>
          <a:off x="1594304" y="3240880"/>
          <a:ext cx="806309" cy="291242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081" y="45720"/>
              </a:lnTo>
              <a:lnTo>
                <a:pt x="376081" y="48041"/>
              </a:lnTo>
              <a:lnTo>
                <a:pt x="752162" y="48041"/>
              </a:lnTo>
            </a:path>
          </a:pathLst>
        </a:custGeom>
        <a:noFill/>
        <a:ln w="9525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1976026" y="3365069"/>
        <a:ext cx="42864" cy="42864"/>
      </dsp:txXfrm>
    </dsp:sp>
    <dsp:sp modelId="{0707CF62-0717-49D7-A3F3-454A332BBE01}">
      <dsp:nvSpPr>
        <dsp:cNvPr id="0" name=""/>
        <dsp:cNvSpPr/>
      </dsp:nvSpPr>
      <dsp:spPr>
        <a:xfrm>
          <a:off x="1594304" y="1400737"/>
          <a:ext cx="830700" cy="1840143"/>
        </a:xfrm>
        <a:custGeom>
          <a:avLst/>
          <a:gdLst/>
          <a:ahLst/>
          <a:cxnLst/>
          <a:rect l="0" t="0" r="0" b="0"/>
          <a:pathLst>
            <a:path>
              <a:moveTo>
                <a:pt x="0" y="1716570"/>
              </a:moveTo>
              <a:lnTo>
                <a:pt x="387457" y="1716570"/>
              </a:lnTo>
              <a:lnTo>
                <a:pt x="387457" y="0"/>
              </a:lnTo>
              <a:lnTo>
                <a:pt x="774915" y="0"/>
              </a:lnTo>
            </a:path>
          </a:pathLst>
        </a:custGeom>
        <a:noFill/>
        <a:ln w="9525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1959180" y="2270335"/>
        <a:ext cx="100947" cy="100947"/>
      </dsp:txXfrm>
    </dsp:sp>
    <dsp:sp modelId="{C54FBF77-5F29-4D35-B3FB-F8EB30533EFB}">
      <dsp:nvSpPr>
        <dsp:cNvPr id="0" name=""/>
        <dsp:cNvSpPr/>
      </dsp:nvSpPr>
      <dsp:spPr>
        <a:xfrm rot="16200000">
          <a:off x="-2254815" y="2626315"/>
          <a:ext cx="6469108" cy="1229130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0" kern="1200" dirty="0" smtClean="0">
              <a:solidFill>
                <a:srgbClr val="92D050"/>
              </a:solidFill>
              <a:latin typeface="Arial"/>
              <a:ea typeface="+mn-ea"/>
              <a:cs typeface="Arial"/>
            </a:rPr>
            <a:t>ДЕЗИНТОКСИКАЦИОННАЯ ТЕРАПИЯ</a:t>
          </a:r>
          <a:endParaRPr lang="ru-RU" sz="3800" kern="1200" dirty="0">
            <a:solidFill>
              <a:srgbClr val="92D050"/>
            </a:solidFill>
            <a:latin typeface="Arial"/>
            <a:ea typeface="+mn-ea"/>
            <a:cs typeface="Arial"/>
          </a:endParaRPr>
        </a:p>
      </dsp:txBody>
      <dsp:txXfrm>
        <a:off x="-2254815" y="2626315"/>
        <a:ext cx="6469108" cy="1229130"/>
      </dsp:txXfrm>
    </dsp:sp>
    <dsp:sp modelId="{C50E9BF9-5502-4034-9A5F-C39628D8240C}">
      <dsp:nvSpPr>
        <dsp:cNvPr id="0" name=""/>
        <dsp:cNvSpPr/>
      </dsp:nvSpPr>
      <dsp:spPr>
        <a:xfrm>
          <a:off x="2425004" y="309564"/>
          <a:ext cx="7180792" cy="2182345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внутривенное введение сложных изотонических солевых р-ров и 5% р-</a:t>
          </a:r>
          <a:r>
            <a:rPr lang="ru-RU" sz="32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</a:t>
          </a:r>
          <a:r>
            <a:rPr lang="ru-RU" sz="32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глюкозы поровну, общим объемом 1,5—2 л в сутки. </a:t>
          </a:r>
          <a:endParaRPr lang="ru-RU" sz="3200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25004" y="309564"/>
        <a:ext cx="7180792" cy="2182345"/>
      </dsp:txXfrm>
    </dsp:sp>
    <dsp:sp modelId="{56CBB8C6-520D-4DDC-BFA0-9DC77149F369}">
      <dsp:nvSpPr>
        <dsp:cNvPr id="0" name=""/>
        <dsp:cNvSpPr/>
      </dsp:nvSpPr>
      <dsp:spPr>
        <a:xfrm>
          <a:off x="2400613" y="2796882"/>
          <a:ext cx="7180792" cy="1470482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err="1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гемодез</a:t>
          </a:r>
          <a:r>
            <a:rPr lang="ru-RU" sz="3600" b="0" i="0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по 100 — 150 мл и плазму крови по 100—150 мл внутривенно повторно. </a:t>
          </a:r>
          <a:endParaRPr lang="ru-RU" sz="3600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00613" y="2796882"/>
        <a:ext cx="7180792" cy="1470482"/>
      </dsp:txXfrm>
    </dsp:sp>
    <dsp:sp modelId="{94E1FC8F-EFB6-44E4-BA03-398A16455E78}">
      <dsp:nvSpPr>
        <dsp:cNvPr id="0" name=""/>
        <dsp:cNvSpPr/>
      </dsp:nvSpPr>
      <dsp:spPr>
        <a:xfrm>
          <a:off x="2400613" y="4574647"/>
          <a:ext cx="6989858" cy="1599860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i="0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введение внутривенно 5% р-</a:t>
          </a:r>
          <a:r>
            <a:rPr lang="ru-RU" sz="3300" b="0" i="0" kern="1200" dirty="0" err="1" smtClean="0">
              <a:solidFill>
                <a:srgbClr val="FFFFFF"/>
              </a:solidFill>
              <a:latin typeface="Arial"/>
              <a:ea typeface="+mn-ea"/>
              <a:cs typeface="Arial"/>
            </a:rPr>
            <a:t>ра</a:t>
          </a:r>
          <a:r>
            <a:rPr lang="ru-RU" sz="3300" b="0" i="0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 гидрохлорида эфедрина 1—2 мл, а также 1 мл 1% р-</a:t>
          </a:r>
          <a:r>
            <a:rPr lang="ru-RU" sz="3300" b="0" i="0" kern="1200" dirty="0" err="1" smtClean="0">
              <a:solidFill>
                <a:srgbClr val="FFFFFF"/>
              </a:solidFill>
              <a:latin typeface="Arial"/>
              <a:ea typeface="+mn-ea"/>
              <a:cs typeface="Arial"/>
            </a:rPr>
            <a:t>ра</a:t>
          </a:r>
          <a:r>
            <a:rPr lang="ru-RU" sz="3300" b="0" i="0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3300" b="0" i="0" kern="1200" dirty="0" err="1" smtClean="0">
              <a:solidFill>
                <a:srgbClr val="FFFFFF"/>
              </a:solidFill>
              <a:latin typeface="Arial"/>
              <a:ea typeface="+mn-ea"/>
              <a:cs typeface="Arial"/>
            </a:rPr>
            <a:t>фетанола</a:t>
          </a:r>
          <a:r>
            <a:rPr lang="ru-RU" sz="3300" b="0" i="0" kern="1200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.</a:t>
          </a:r>
          <a:endParaRPr lang="ru-RU" sz="3300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2400613" y="4574647"/>
        <a:ext cx="6989858" cy="159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&#1054;&#1089;&#1090;&#1088;&#1099;&#1077;%20&#1082;&#1080;&#1096;&#1077;&#1095;&#1085;&#1099;&#1077;%20&#1080;&#1085;&#1092;&#1077;&#1082;&#1094;&#1080;&#1080;.%20&#1042;&#1072;&#1096;&#1077;%20&#1079;&#1076;&#1086;&#1088;&#1086;&#1074;&#1100;&#1077;.%2014.08.2015.mp4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krasgmu.ru/index.php?page%5bcommon%5d=elib&amp;res_id=3219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0;&#1096;&#1077;&#1095;&#1085;&#1099;&#1077;%20&#1080;&#1085;&#1092;&#1077;&#1082;&#1094;&#1080;&#1080;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1300"/>
            <a:ext cx="8331414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 образовательное учреждение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Министерства здравоохранения и социального развития Российской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1236820"/>
          </a:xfrm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Возбудители кишечных инфекций.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Дизентерия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30588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лекция</a:t>
            </a:r>
            <a:r>
              <a:rPr lang="ru-RU" sz="30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16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67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«Сестринское дело»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Донгузова Елена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19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2017 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583" y="0"/>
            <a:ext cx="11442847" cy="24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Шигеллы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Бойда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серогруппа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С) имеют близкую биохимическую активность, однако ферментируют ксилозу и арабинозу. 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alternativa-mc.ru/files/images/shig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87" y="2706731"/>
            <a:ext cx="5434446" cy="40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99" y="404268"/>
            <a:ext cx="114652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Шигеллы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Зонне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серогруппа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Д) способны медленно ферментировать лактозу и сахарозу.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путь передачи - пищевой (чаще через молоко и молочные продукты).</a:t>
            </a:r>
            <a:endParaRPr lang="ru-RU" sz="28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cs1.eurolab.ua/2014%20news/shigell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29" y="2847372"/>
            <a:ext cx="6855525" cy="377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845" y="173573"/>
            <a:ext cx="116806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Эпидемиология.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 устойчивы во внешней среде.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человек с различными формами клинического проявления шигеллезов.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заражения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фекально-оральный.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различных видов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характерны преобладающие пути передачи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контактно-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бытовой - для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dysenteriae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sonnei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водный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flexneri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легкое течение имеет дизентерия, вызванная </a:t>
            </a: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шигеллами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Зонне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617" y="117693"/>
            <a:ext cx="1133038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Факторы патогенности и патогенез поражений.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биологическая характеристика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71700" lvl="4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внедряться в эпителиальные клетки, размножаться в них и вызывать их гибель. 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очага в слизистой нисходящего отдела толстого кишечника (сигмовидная и прямая  кишки) носит циклический характер: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адгезия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колонизация,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выполняют пили, белки наружной мембраны, ЛПС, ферменты - нейраминидаза, </a:t>
            </a: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муциназа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гиалуронидаза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(разрушают слизь).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цитоплазму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энтероцитов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размножение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разрушение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отторжение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эпителиальных клеток,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просвет кишечника, снова адгезия и т.д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09" y="329437"/>
            <a:ext cx="1146546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Шигеллы имеют целый ряд факторов инвазии и устойчивости к действию механизмов защиты (К-антиген, ЛПС и др.).</a:t>
            </a:r>
            <a:endParaRPr lang="ru-RU" sz="24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Шигеллы имеют различные токсины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эндотоксин </a:t>
            </a:r>
          </a:p>
          <a:p>
            <a:pPr marL="2743200" lvl="5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шигаподобные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цитотоксины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Цитотоксины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обусловливают разрушение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клеток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Энтеротоксин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диарею, эндотоксин - общую интоксикацию.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Токсин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Шига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вызывает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синтеза белка, всасывания ионов натрия и воды, приток жидкости в очаг воспаления.</a:t>
            </a:r>
            <a:endParaRPr lang="ru-RU" sz="24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orehealthy.ru/sites/default/files/imagecache/fullwatermark/u42/2012/06/timthum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45" y="3186545"/>
            <a:ext cx="3671455" cy="36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582" y="211512"/>
            <a:ext cx="113301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типичные признаки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дизентерии:</a:t>
            </a: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понос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тенезмы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(болезненные спазмы прямой кишки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частые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позывы,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интоксикация.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581" y="3534013"/>
            <a:ext cx="8529051" cy="13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 стула определяется степенью поражения толстого кишечника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44475" y="922298"/>
            <a:ext cx="119475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altLang="ru-RU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Постинфекционный иммунитет не является стойким. Продолжительность его не превышает 3-4 года.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endParaRPr lang="ru-RU" altLang="ru-RU" sz="36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altLang="ru-RU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характеризуется </a:t>
            </a:r>
            <a:r>
              <a:rPr lang="ru-RU" altLang="ru-RU" sz="36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видоспецифичностью</a:t>
            </a:r>
            <a:r>
              <a:rPr lang="ru-RU" altLang="ru-RU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е. возникает только в отношении того вида возбудителя, который вызвал данное заболевание.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endParaRPr lang="ru-RU" altLang="ru-RU" sz="36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altLang="ru-RU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инфекционного процесса в крови накапливаются агглютинины, преципитины, гемагглютинины, бактериолизины, комплементсвязывающие антитела.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54599" y="214412"/>
            <a:ext cx="2988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Иммунитет </a:t>
            </a:r>
            <a:endParaRPr lang="ru-RU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3382" y="194102"/>
            <a:ext cx="2730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altLang="ru-RU" sz="4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492" y="994321"/>
            <a:ext cx="566102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Инкубационный период :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– 2-3 дня;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– 1 день;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– 7 суток.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61138" y="1025099"/>
            <a:ext cx="5630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Продромальный период: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слабость,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недомогание,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аппетита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4144"/>
            <a:ext cx="6151397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33/1324205/slides/slide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49556" r="3375" b="10889"/>
          <a:stretch/>
        </p:blipFill>
        <p:spPr bwMode="auto">
          <a:xfrm>
            <a:off x="-1" y="0"/>
            <a:ext cx="12179443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16012" y="0"/>
          <a:ext cx="119235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58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345" y="625145"/>
            <a:ext cx="6096000" cy="1698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Биологические свойства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eurolab.ua/img/st_img/01_10/mikro_Shig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29" y="2476067"/>
            <a:ext cx="6754380" cy="39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251520" y="274638"/>
          <a:ext cx="9946580" cy="648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5-конечная звезда 3">
            <a:hlinkClick r:id="rId7" action="ppaction://hlinkfile"/>
          </p:cNvPr>
          <p:cNvSpPr/>
          <p:nvPr/>
        </p:nvSpPr>
        <p:spPr>
          <a:xfrm>
            <a:off x="10198100" y="4595149"/>
            <a:ext cx="1052492" cy="1551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3" y="362705"/>
            <a:ext cx="82677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входные ворота и пути передачи шигеллезов.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Перечислите клинические признаки дизентерии.</a:t>
            </a:r>
            <a:endParaRPr lang="ru-RU" sz="32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Черкес Ф.К., Богоявленская Л.Б., Бельская Н.А. Микробиология. М. Альянс 2014 – 510 с.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Донецкая, Э. Г.-А. Клиническая микробиология : рук. для специалистов клин. лаб. диагностики / Э. Г.-А. Донецкая. - М. : ГЭОТАР-Медиа, 2011. - 480 с.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Медицинская микробиология, вирусология и иммунология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учебник  в 2–х  т. / ред. В. В. Зверев, М. Н. Бойченко. - М. : ГЭОТАР-Медиа, 2011.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Гиллеспи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С. Х. Наглядные инфекционные болезни и микробиология / С. Х.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Гиллеспи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К. Б.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Бамфорд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ред.-пер. С. Г. Пак, А. А.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Еровиченков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М. : ГЭОТАР-Медиа, 2009. - 136 с.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Зубарева, Е. В. Микробиология : курс лекций / Е. В. Зубарева ; Красноярский педагогический университет. - Красноярск : ЛИТЕРА -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2012. - 168 с.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Микробиология, вирусология и иммунология : учебник / ред. В. Н. Царев. - М. : Практическая медицина, 2009. - 544 с.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0" y="158511"/>
            <a:ext cx="11446135" cy="304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buFont typeface="+mj-lt"/>
              <a:buAutoNum type="arabicPeriod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</a:p>
          <a:p>
            <a:pPr lvl="0" algn="ctr">
              <a:lnSpc>
                <a:spcPct val="115000"/>
              </a:lnSpc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Кишечные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патогены человека и приматов, которые вызывают бактериальную дизентерию или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шигеллезы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 антигенной структурой О-антигена и биохимическими свойствами известные серотипы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разделяют на четыре вида: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encrypted-tbn1.gstatic.com/images?q=tbn:ANd9GcTqAi0SH3OjrSLiUltwnNFwQQCygxtJNAOAwUjLV1MzALbkdF0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41" y="3448450"/>
            <a:ext cx="5127584" cy="34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>
            <a:hlinkClick r:id="rId3" action="ppaction://hlinkfile"/>
          </p:cNvPr>
          <p:cNvSpPr/>
          <p:nvPr/>
        </p:nvSpPr>
        <p:spPr>
          <a:xfrm>
            <a:off x="648182" y="5359078"/>
            <a:ext cx="1493134" cy="12387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22252" y="319934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Enterobakteriaceae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S.dysenteriae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серогруппа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А),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S.flexneri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серогруппа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В),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S.boydii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серогруппа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С) ,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S.sonnei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серогруппа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Д).</a:t>
            </a:r>
          </a:p>
        </p:txBody>
      </p:sp>
    </p:spTree>
    <p:extLst>
      <p:ext uri="{BB962C8B-B14F-4D97-AF65-F5344CB8AC3E}">
        <p14:creationId xmlns:p14="http://schemas.microsoft.com/office/powerpoint/2010/main" val="1803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player.myshared.ru/33/1324205/slides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33/1324205/slides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10444"/>
          <a:stretch/>
        </p:blipFill>
        <p:spPr bwMode="auto">
          <a:xfrm>
            <a:off x="0" y="0"/>
            <a:ext cx="12280900" cy="68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33/1324205/slides/slid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7459" r="4615" b="10676"/>
          <a:stretch/>
        </p:blipFill>
        <p:spPr bwMode="auto">
          <a:xfrm>
            <a:off x="0" y="-1"/>
            <a:ext cx="12192000" cy="69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255" y="0"/>
            <a:ext cx="92349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К.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впервые описавшего его типовой вид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dysenteriae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является возбудителем дизентерии. 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морфологическим признакам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шигеллы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отличаются от остальных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энтеробактерий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Неподвижные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Факультативно-анаэробные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Грамотрицательные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палочки.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245" y="-98185"/>
            <a:ext cx="2477655" cy="30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1" y="143930"/>
            <a:ext cx="115847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Биохимические свойства.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сравнению с другими кишечными бактериями биохимически малоактивны.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образуют сероводород,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ферментируют мочевину.</a:t>
            </a:r>
            <a:endParaRPr lang="ru-RU" sz="24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Наименьшей ферментативной активностью обладают штаммы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dysenteriae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серогруппа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А), ферментирующие только глюкозу без газообразования, в отличие от других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этот вид является маннитотрицательным. </a:t>
            </a:r>
            <a:endParaRPr lang="ru-RU" sz="24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med-pomosh.com/wp-content/uploads/2014/05/1405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72" y="1357526"/>
            <a:ext cx="4684404" cy="22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8" y="227622"/>
            <a:ext cx="11498747" cy="221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Шигеллы Флекснера ферментируют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маннит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образуют индол, но не ферментируют лактоз. 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шигелл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Флекснера более характерен водный путь передачи.</a:t>
            </a:r>
            <a:endParaRPr lang="ru-RU" sz="28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://www.cimst.ethz.ch/gallery/Shigella_on_HeLa_960417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56" y="3236046"/>
            <a:ext cx="6494607" cy="343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</TotalTime>
  <Words>747</Words>
  <Application>Microsoft Office PowerPoint</Application>
  <PresentationFormat>Широкоэкранный</PresentationFormat>
  <Paragraphs>106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Antiqua</vt:lpstr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Федеральное 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Ключников Кирилл Александрович</cp:lastModifiedBy>
  <cp:revision>26</cp:revision>
  <dcterms:created xsi:type="dcterms:W3CDTF">2015-09-16T12:34:05Z</dcterms:created>
  <dcterms:modified xsi:type="dcterms:W3CDTF">2018-08-07T08:56:33Z</dcterms:modified>
</cp:coreProperties>
</file>