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427" r:id="rId2"/>
    <p:sldId id="257" r:id="rId3"/>
    <p:sldId id="259" r:id="rId4"/>
    <p:sldId id="258" r:id="rId5"/>
    <p:sldId id="429" r:id="rId6"/>
    <p:sldId id="430" r:id="rId7"/>
    <p:sldId id="431" r:id="rId8"/>
    <p:sldId id="260" r:id="rId9"/>
    <p:sldId id="432" r:id="rId10"/>
    <p:sldId id="433" r:id="rId11"/>
    <p:sldId id="262" r:id="rId12"/>
    <p:sldId id="261" r:id="rId13"/>
    <p:sldId id="434" r:id="rId14"/>
    <p:sldId id="264" r:id="rId15"/>
    <p:sldId id="435" r:id="rId16"/>
    <p:sldId id="266" r:id="rId17"/>
    <p:sldId id="453" r:id="rId18"/>
    <p:sldId id="436" r:id="rId19"/>
    <p:sldId id="437" r:id="rId20"/>
    <p:sldId id="269" r:id="rId21"/>
    <p:sldId id="270" r:id="rId22"/>
    <p:sldId id="439" r:id="rId23"/>
    <p:sldId id="440" r:id="rId24"/>
    <p:sldId id="442" r:id="rId25"/>
    <p:sldId id="44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74286" autoAdjust="0"/>
  </p:normalViewPr>
  <p:slideViewPr>
    <p:cSldViewPr snapToGrid="0">
      <p:cViewPr varScale="1">
        <p:scale>
          <a:sx n="84" d="100"/>
          <a:sy n="84" d="100"/>
        </p:scale>
        <p:origin x="1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52D2-D100-438B-85CF-4E5BA6277A97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08E85-5188-4244-BA33-CA5C246B6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2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>
            <a:extLst>
              <a:ext uri="{FF2B5EF4-FFF2-40B4-BE49-F238E27FC236}">
                <a16:creationId xmlns:a16="http://schemas.microsoft.com/office/drawing/2014/main" id="{19F945BD-1A87-4D15-89C9-94C30A99AE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>
            <a:extLst>
              <a:ext uri="{FF2B5EF4-FFF2-40B4-BE49-F238E27FC236}">
                <a16:creationId xmlns:a16="http://schemas.microsoft.com/office/drawing/2014/main" id="{2AC2EE6E-DA28-4A82-A780-F85ACCE05F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100" name="Номер слайда 3">
            <a:extLst>
              <a:ext uri="{FF2B5EF4-FFF2-40B4-BE49-F238E27FC236}">
                <a16:creationId xmlns:a16="http://schemas.microsoft.com/office/drawing/2014/main" id="{95FE834F-B3EE-4D77-805E-1087EA5A8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267415B-CB0A-41F2-B892-C41376B270E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ABC = Aneurysmal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Аневризматическая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CMF = Chondromyxoid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хондромиксоидная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 = Eosinophilic Granuloma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эозинофильная гранулема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GCT = Giant cell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tumour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гигантоклеточная опухоль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FD = Fibrous dysplasia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фиброзная дисплазия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HPT = Hyperparathyroidism with Brown tumor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Гиперпаратиреоз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Опухоль Брауна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NOF = Non Ossifying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неоссифицирующая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SBC = Simple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простая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08E85-5188-4244-BA33-CA5C246B68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8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ABC = Aneurysmal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Аневризматическая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CMF = Chondromyxoid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хондромиксоидная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 = Eosinophilic Granuloma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эозинофильная гранулема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GCT = Giant cell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tumour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гигантоклеточная опухоль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FD = Fibrous dysplasia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фиброзная дисплазия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HPT = Hyperparathyroidism with Brown tumor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Гиперпаратиреоз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Опухоль Брауна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NOF = Non Ossifying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неоссифицирующая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SBC = Simple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простая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08E85-5188-4244-BA33-CA5C246B68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5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ABC = Aneurysmal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Аневризматическая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CMF = Chondromyxoid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хондромиксоидная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 = Eosinophilic Granuloma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эозинофильная гранулема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GCT = Giant cell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tumour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гигантоклеточная опухоль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FD = Fibrous dysplasia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фиброзная дисплазия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HPT = Hyperparathyroidism with Brown tumor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Гиперпаратиреоз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Опухоль Брауна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NOF = Non Ossifying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неоссифицирующая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SBC = Simple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простая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08E85-5188-4244-BA33-CA5C246B68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8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ABC = Aneurysmal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Аневризматическая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CMF = Chondromyxoid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хондромиксоидная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 = Eosinophilic Granuloma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эозинофильная гранулема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GCT = Giant cell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tumour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гигантоклеточная опухоль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FD = Fibrous dysplasia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фиброзная дисплазия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HPT = Hyperparathyroidism with Brown tumor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Гиперпаратиреоз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Опухоль Брауна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NOF = Non Ossifying Fibroma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неоссифицирующая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фиброма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SBC = Simple Bone Cyst</a:t>
            </a:r>
            <a:r>
              <a:rPr lang="ru-R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• простая костная киста</a:t>
            </a:r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b="0" i="0" dirty="0">
                <a:solidFill>
                  <a:srgbClr val="262626"/>
                </a:solidFill>
                <a:effectLst/>
                <a:latin typeface="Roboto" panose="02000000000000000000" pitchFamily="2" charset="0"/>
              </a:rPr>
              <a:t>Высокая, низкая степень злокачественности</a:t>
            </a:r>
          </a:p>
          <a:p>
            <a:r>
              <a:rPr lang="ru-RU" b="0" i="0" dirty="0" err="1">
                <a:solidFill>
                  <a:srgbClr val="202124"/>
                </a:solidFill>
                <a:effectLst/>
                <a:latin typeface="Google Sans"/>
              </a:rPr>
              <a:t>Периостальная</a:t>
            </a:r>
            <a:r>
              <a:rPr lang="ru-RU" b="0" i="0" dirty="0">
                <a:solidFill>
                  <a:srgbClr val="202124"/>
                </a:solidFill>
                <a:effectLst/>
                <a:latin typeface="Google Sans"/>
              </a:rPr>
              <a:t> остеосаркома</a:t>
            </a:r>
            <a:r>
              <a:rPr lang="ru-RU" b="0" i="0" dirty="0">
                <a:solidFill>
                  <a:srgbClr val="262626"/>
                </a:solidFill>
                <a:effectLst/>
                <a:latin typeface="Roboto" panose="02000000000000000000" pitchFamily="2" charset="0"/>
              </a:rPr>
              <a:t> –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Roboto" panose="02000000000000000000" pitchFamily="2" charset="0"/>
              </a:rPr>
              <a:t>parosteal</a:t>
            </a:r>
            <a:r>
              <a:rPr lang="en-US" b="0" i="0" dirty="0">
                <a:solidFill>
                  <a:srgbClr val="26262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Roboto" panose="02000000000000000000" pitchFamily="2" charset="0"/>
              </a:rPr>
              <a:t>osteosrcoma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08E85-5188-4244-BA33-CA5C246B68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28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08E85-5188-4244-BA33-CA5C246B687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854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08E85-5188-4244-BA33-CA5C246B687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89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>
            <a:extLst>
              <a:ext uri="{FF2B5EF4-FFF2-40B4-BE49-F238E27FC236}">
                <a16:creationId xmlns:a16="http://schemas.microsoft.com/office/drawing/2014/main" id="{19F945BD-1A87-4D15-89C9-94C30A99AE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>
            <a:extLst>
              <a:ext uri="{FF2B5EF4-FFF2-40B4-BE49-F238E27FC236}">
                <a16:creationId xmlns:a16="http://schemas.microsoft.com/office/drawing/2014/main" id="{2AC2EE6E-DA28-4A82-A780-F85ACCE05F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100" name="Номер слайда 3">
            <a:extLst>
              <a:ext uri="{FF2B5EF4-FFF2-40B4-BE49-F238E27FC236}">
                <a16:creationId xmlns:a16="http://schemas.microsoft.com/office/drawing/2014/main" id="{95FE834F-B3EE-4D77-805E-1087EA5A8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267415B-CB0A-41F2-B892-C41376B270E9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070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B20CF-6C92-42D9-9836-F6815205A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EF71D7-6FEB-4A96-8564-749C460FE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2D41B6-04C9-4BA8-A1A9-40CA56D4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F66FAE-802B-43BC-BC3F-99BC0185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E7A47F-8226-4F5C-8D7B-559D383B9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0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4670A-8072-46B7-9FD7-91D4E546C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D831C2-C324-4D37-9CE3-884E2AF7A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8CBDD8-0A74-444E-A055-5808E20C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0308FF-7061-4D47-8FAF-4CBE46B3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780CD7-9E28-447C-8A93-46DC3C4C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25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DD9F64F-DE3D-4DC6-ADA8-83A95A28E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5077D1-CA18-4103-ADD2-7A37584BE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6DC46-AA3B-4265-81F1-6F7EE537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DEE702-C13D-48C8-B69D-181CFC6D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03B855-8422-48C1-A7D4-F4A63FF3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55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11E94-F1F7-4845-B911-077E7E84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6E4F-9A63-4955-9A63-66A4ADAD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80AA8-B1D2-4A1D-A2DE-347D5D47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C82ACF-6E11-46B9-AC2B-39A3C637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6A249-C90C-4353-907A-3C95C96D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9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7A6F2-B0DE-4937-97E9-5FE1BDD6A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45E30D-E4D1-4B4D-9602-2F341596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5CE1F1-2C79-4E4D-BB8D-01E62EAC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E04A76-7603-4548-89C6-2178B16C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F12614-B050-4D47-922D-A1418DDB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0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C6F79-641A-46DC-B08F-068BAEF86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6CA01-ACB8-4F1C-836F-322648A28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1C4AE8-BB53-473B-9BD2-40A1AFDDA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0C4139-4A70-44BA-BD42-6444B0F4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E78DE6-B5F5-4455-AC31-709917C2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04BE08-80B3-4064-985C-AD4A043B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2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010A2-68F7-482F-9421-257216F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B1C3D7-E0F2-4DD6-8C0A-8A6012159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89532A-7FF4-4E6A-907A-D1FB44E2B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B719EE-4772-40FC-9723-8835FEE51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3C7DEE-3ED3-4E98-9A87-2981970FD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1D162F-326C-47DA-BECA-9FF8D53A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5FCF8C-B64B-4BBC-9F02-B42DBE9E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324F5D-65FF-4249-99D0-7CC810E8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58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9F4CC-47FD-47F6-9C35-7AEA3A545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5154CB-1146-44B3-BE8E-380B6318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4D8103-D88B-4863-9085-0BA5DC6B0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A757733-6BA4-4868-AF82-D4DC7F95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5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112539-5B63-4030-AB78-52C963AF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F39BF1-D6FC-427E-9092-D19C2F4FC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917DE1-38E0-4216-8AFA-777E6CB3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8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2CFC5-52FB-4B71-99F3-58F5615C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18197D-026F-4AEA-940C-684D2CFF1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27ABC1-C6AF-45EC-BE17-EFBB432EB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517A22-4E1B-4725-9D4F-6DFB830F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17B582-AF4A-4C39-920D-233DD72B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437AC6-B735-4C9C-B5E7-17623F2D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6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8E68F-AB01-4F1A-A9D2-DBB9BDED2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965F8E-DFA5-495A-BE85-31101BC8B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D41376-03F9-4D8D-8B69-32684A119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105F23-1D3B-4FC1-8814-55A1A305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6A549F-96A8-45A9-A0F9-EE8319EF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08B081-2507-4E73-BAF3-14D6313F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8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B03D5-4287-4313-97DA-B59904C81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124779-7714-4CC8-AA16-5C07193F0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825580-BD84-4F7E-B1B3-DA3B5EB52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82E9-446E-4957-B66D-2683E48913EA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F71800-8D72-4EB9-81E2-D98D83B1D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ED1DF5-3819-4E0C-95F1-ABD5C78AB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AE45-B451-4607-9744-EA1BBBBAE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F409F-B92F-46BF-AD9A-57D09200A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588" y="2177098"/>
            <a:ext cx="8296275" cy="1646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Дифференциальная диагностика опухолей костей. Часть 1</a:t>
            </a:r>
          </a:p>
        </p:txBody>
      </p:sp>
      <p:sp>
        <p:nvSpPr>
          <p:cNvPr id="3075" name="Подзаголовок 2">
            <a:extLst>
              <a:ext uri="{FF2B5EF4-FFF2-40B4-BE49-F238E27FC236}">
                <a16:creationId xmlns:a16="http://schemas.microsoft.com/office/drawing/2014/main" id="{93D9F2C5-EA4C-4ECF-8EEB-35C7BBFD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700" y="4370388"/>
            <a:ext cx="4010025" cy="1765300"/>
          </a:xfrm>
        </p:spPr>
        <p:txBody>
          <a:bodyPr/>
          <a:lstStyle/>
          <a:p>
            <a:pPr algn="r" eaLnBrk="1" hangingPunct="1"/>
            <a:r>
              <a:rPr lang="ru-RU" altLang="ru-RU" dirty="0"/>
              <a:t>Выполнил: врач-ординатор</a:t>
            </a:r>
            <a:r>
              <a:rPr lang="en-US" altLang="ru-RU" dirty="0"/>
              <a:t> 2</a:t>
            </a:r>
            <a:r>
              <a:rPr lang="ru-RU" altLang="ru-RU" dirty="0"/>
              <a:t>-го</a:t>
            </a:r>
            <a:r>
              <a:rPr lang="en-US" altLang="ru-RU" dirty="0"/>
              <a:t> </a:t>
            </a:r>
            <a:r>
              <a:rPr lang="ru-RU" altLang="ru-RU" dirty="0"/>
              <a:t>года кафедры лучевой диагностики ИПО</a:t>
            </a:r>
          </a:p>
          <a:p>
            <a:pPr algn="r" eaLnBrk="1" hangingPunct="1"/>
            <a:r>
              <a:rPr lang="ru-RU" altLang="ru-RU" dirty="0" err="1"/>
              <a:t>Юлмухаметов</a:t>
            </a:r>
            <a:r>
              <a:rPr lang="ru-RU" altLang="ru-RU" dirty="0"/>
              <a:t> З.Р.</a:t>
            </a:r>
            <a:r>
              <a:rPr lang="ru-RU" altLang="ru-RU" b="1" dirty="0"/>
              <a:t> </a:t>
            </a:r>
          </a:p>
        </p:txBody>
      </p:sp>
      <p:sp>
        <p:nvSpPr>
          <p:cNvPr id="3076" name="Прямоугольник 3">
            <a:extLst>
              <a:ext uri="{FF2B5EF4-FFF2-40B4-BE49-F238E27FC236}">
                <a16:creationId xmlns:a16="http://schemas.microsoft.com/office/drawing/2014/main" id="{36ADEA6E-2366-4486-8089-3E8BF8E5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233363"/>
            <a:ext cx="114950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</a:t>
            </a:r>
            <a:br>
              <a:rPr lang="ru-RU" altLang="ru-RU" sz="2400"/>
            </a:br>
            <a:r>
              <a:rPr lang="ru-RU" altLang="ru-RU" sz="2400"/>
              <a:t> Кафедра лучевой диагностики ИПО </a:t>
            </a:r>
          </a:p>
        </p:txBody>
      </p:sp>
      <p:sp>
        <p:nvSpPr>
          <p:cNvPr id="3077" name="Подзаголовок 2">
            <a:extLst>
              <a:ext uri="{FF2B5EF4-FFF2-40B4-BE49-F238E27FC236}">
                <a16:creationId xmlns:a16="http://schemas.microsoft.com/office/drawing/2014/main" id="{B01FB891-D002-426D-8E00-44991E3C4E05}"/>
              </a:ext>
            </a:extLst>
          </p:cNvPr>
          <p:cNvSpPr txBox="1">
            <a:spLocks/>
          </p:cNvSpPr>
          <p:nvPr/>
        </p:nvSpPr>
        <p:spPr bwMode="auto">
          <a:xfrm>
            <a:off x="4622800" y="6281738"/>
            <a:ext cx="30543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/>
              <a:t>Красноярск 202</a:t>
            </a:r>
            <a:r>
              <a:rPr lang="en-US" altLang="ru-RU" sz="2400" dirty="0"/>
              <a:t>3</a:t>
            </a:r>
            <a:endParaRPr lang="ru-RU" altLang="ru-RU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ABBB4F-25E2-4F50-8D2B-0EE79400D09F}"/>
              </a:ext>
            </a:extLst>
          </p:cNvPr>
          <p:cNvSpPr txBox="1"/>
          <p:nvPr/>
        </p:nvSpPr>
        <p:spPr>
          <a:xfrm>
            <a:off x="0" y="4169451"/>
            <a:ext cx="498347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Bone tumors - Differential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Henk Jan van der </a:t>
            </a:r>
            <a:r>
              <a:rPr lang="en-US" i="1" dirty="0" err="1"/>
              <a:t>Woude</a:t>
            </a:r>
            <a:r>
              <a:rPr lang="en-US" i="1" dirty="0"/>
              <a:t> and Robin </a:t>
            </a:r>
            <a:r>
              <a:rPr lang="en-US" i="1" dirty="0" err="1"/>
              <a:t>Smithuis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Radiology department of the </a:t>
            </a:r>
            <a:r>
              <a:rPr lang="en-US" i="1" dirty="0" err="1"/>
              <a:t>Onze</a:t>
            </a:r>
            <a:r>
              <a:rPr lang="en-US" i="1" dirty="0"/>
              <a:t> </a:t>
            </a:r>
            <a:r>
              <a:rPr lang="en-US" i="1" dirty="0" err="1"/>
              <a:t>Lieve</a:t>
            </a:r>
            <a:r>
              <a:rPr lang="en-US" i="1" dirty="0"/>
              <a:t> </a:t>
            </a:r>
            <a:r>
              <a:rPr lang="en-US" i="1" dirty="0" err="1"/>
              <a:t>Vrouwe</a:t>
            </a:r>
            <a:r>
              <a:rPr lang="en-US" i="1" dirty="0"/>
              <a:t> </a:t>
            </a:r>
            <a:r>
              <a:rPr lang="en-US" i="1" dirty="0" err="1"/>
              <a:t>Gasthuis</a:t>
            </a:r>
            <a:r>
              <a:rPr lang="en-US" i="1" dirty="0"/>
              <a:t>, Amsterdam and the </a:t>
            </a:r>
            <a:r>
              <a:rPr lang="en-US" i="1" dirty="0" err="1"/>
              <a:t>Alrijne</a:t>
            </a:r>
            <a:r>
              <a:rPr lang="en-US" i="1" dirty="0"/>
              <a:t> hospital in </a:t>
            </a:r>
            <a:r>
              <a:rPr lang="en-US" i="1" dirty="0" err="1"/>
              <a:t>Leiderdorp</a:t>
            </a:r>
            <a:r>
              <a:rPr lang="en-US" i="1" dirty="0"/>
              <a:t>,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https://radiologyassistant.nl/musculoskeletal/bone-tumors/differential-diagnosis</a:t>
            </a:r>
            <a:endParaRPr lang="ru-RU" i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BA9EF4-455B-46E7-A260-8D14C225B0B0}"/>
              </a:ext>
            </a:extLst>
          </p:cNvPr>
          <p:cNvSpPr/>
          <p:nvPr/>
        </p:nvSpPr>
        <p:spPr>
          <a:xfrm>
            <a:off x="0" y="4169451"/>
            <a:ext cx="4983480" cy="2030412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11D310-CB63-4271-A437-1F56A7865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134221"/>
              </p:ext>
            </p:extLst>
          </p:nvPr>
        </p:nvGraphicFramePr>
        <p:xfrm>
          <a:off x="0" y="0"/>
          <a:ext cx="1215991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116">
                  <a:extLst>
                    <a:ext uri="{9D8B030D-6E8A-4147-A177-3AD203B41FA5}">
                      <a16:colId xmlns:a16="http://schemas.microsoft.com/office/drawing/2014/main" val="1295870962"/>
                    </a:ext>
                  </a:extLst>
                </a:gridCol>
                <a:gridCol w="3433010">
                  <a:extLst>
                    <a:ext uri="{9D8B030D-6E8A-4147-A177-3AD203B41FA5}">
                      <a16:colId xmlns:a16="http://schemas.microsoft.com/office/drawing/2014/main" val="1821028415"/>
                    </a:ext>
                  </a:extLst>
                </a:gridCol>
                <a:gridCol w="2903621">
                  <a:extLst>
                    <a:ext uri="{9D8B030D-6E8A-4147-A177-3AD203B41FA5}">
                      <a16:colId xmlns:a16="http://schemas.microsoft.com/office/drawing/2014/main" val="2014559539"/>
                    </a:ext>
                  </a:extLst>
                </a:gridCol>
                <a:gridCol w="4636169">
                  <a:extLst>
                    <a:ext uri="{9D8B030D-6E8A-4147-A177-3AD203B41FA5}">
                      <a16:colId xmlns:a16="http://schemas.microsoft.com/office/drawing/2014/main" val="1154262859"/>
                    </a:ext>
                  </a:extLst>
                </a:gridCol>
              </a:tblGrid>
              <a:tr h="77579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Хорошо </a:t>
                      </a:r>
                      <a:r>
                        <a:rPr lang="ru-RU" sz="2200" dirty="0" err="1"/>
                        <a:t>дифференциуемые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Слабо </a:t>
                      </a:r>
                      <a:r>
                        <a:rPr lang="ru-RU" sz="2200" dirty="0" err="1"/>
                        <a:t>дифференциуемые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Склеротические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35049"/>
                  </a:ext>
                </a:extLst>
              </a:tr>
              <a:tr h="350657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20-40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Гигантоклеточная опухоль</a:t>
                      </a:r>
                    </a:p>
                    <a:p>
                      <a:pPr algn="ctr"/>
                      <a:r>
                        <a:rPr lang="ru-RU" sz="2200" dirty="0" err="1"/>
                        <a:t>Энхондрома</a:t>
                      </a:r>
                      <a:endParaRPr lang="ru-RU" sz="2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Хондросаркома с низкой степенью злокачественности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/>
                        <a:t>Гиперпаратиреоз</a:t>
                      </a:r>
                      <a:r>
                        <a:rPr lang="ru-RU" sz="2200" dirty="0"/>
                        <a:t> - Опухоль Брауна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/>
                        <a:t>Остеобластома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Гигантоклеточная опухоль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/>
                        <a:t>Энхондрома</a:t>
                      </a:r>
                      <a:endParaRPr lang="ru-RU" sz="2200" dirty="0"/>
                    </a:p>
                    <a:p>
                      <a:pPr algn="ctr"/>
                      <a:r>
                        <a:rPr lang="ru-RU" sz="2200" dirty="0"/>
                        <a:t>Остеома</a:t>
                      </a:r>
                    </a:p>
                    <a:p>
                      <a:pPr algn="ctr"/>
                      <a:r>
                        <a:rPr lang="ru-RU" sz="2200" dirty="0" err="1"/>
                        <a:t>Эндост</a:t>
                      </a:r>
                      <a:r>
                        <a:rPr lang="ru-RU" sz="2200" dirty="0"/>
                        <a:t> (костный островок)</a:t>
                      </a:r>
                    </a:p>
                    <a:p>
                      <a:pPr algn="ctr"/>
                      <a:r>
                        <a:rPr lang="ru-RU" sz="2200" dirty="0" err="1"/>
                        <a:t>Периостальная</a:t>
                      </a:r>
                      <a:r>
                        <a:rPr lang="ru-RU" sz="2200" dirty="0"/>
                        <a:t> остеосаркома</a:t>
                      </a:r>
                    </a:p>
                    <a:p>
                      <a:pPr algn="ctr"/>
                      <a:r>
                        <a:rPr lang="ru-RU" sz="2200" b="1" i="0" dirty="0"/>
                        <a:t>В стадии ремиссии</a:t>
                      </a:r>
                      <a:r>
                        <a:rPr lang="ru-RU" sz="2200" dirty="0"/>
                        <a:t>:</a:t>
                      </a:r>
                    </a:p>
                    <a:p>
                      <a:pPr algn="ctr"/>
                      <a:r>
                        <a:rPr lang="ru-RU" sz="2200" dirty="0" err="1"/>
                        <a:t>Неоссифицирующая</a:t>
                      </a:r>
                      <a:r>
                        <a:rPr lang="ru-RU" sz="2200" dirty="0"/>
                        <a:t> фиброма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Эозинофильная гранулема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/>
                        <a:t>Аневризматическая</a:t>
                      </a:r>
                      <a:r>
                        <a:rPr lang="ru-RU" sz="2200" dirty="0"/>
                        <a:t> костная киста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/>
                        <a:t>Простая костная киста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/>
                        <a:t>Хондробластома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482088"/>
                  </a:ext>
                </a:extLst>
              </a:tr>
              <a:tr h="1799837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Метастазы</a:t>
                      </a:r>
                    </a:p>
                    <a:p>
                      <a:pPr algn="ctr"/>
                      <a:r>
                        <a:rPr lang="ru-RU" sz="2200" dirty="0"/>
                        <a:t>Миелома</a:t>
                      </a:r>
                    </a:p>
                    <a:p>
                      <a:pPr algn="ctr"/>
                      <a:r>
                        <a:rPr lang="ru-RU" sz="2200" dirty="0" err="1"/>
                        <a:t>Субхондральная</a:t>
                      </a:r>
                      <a:r>
                        <a:rPr lang="ru-RU" sz="2200" dirty="0"/>
                        <a:t> киста (</a:t>
                      </a:r>
                      <a:r>
                        <a:rPr lang="ru-RU" sz="2200" dirty="0" err="1"/>
                        <a:t>геод</a:t>
                      </a:r>
                      <a:r>
                        <a:rPr lang="ru-RU" sz="2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Метастазы</a:t>
                      </a:r>
                    </a:p>
                    <a:p>
                      <a:pPr algn="ctr"/>
                      <a:r>
                        <a:rPr lang="ru-RU" sz="2200" dirty="0"/>
                        <a:t>Миелома</a:t>
                      </a:r>
                    </a:p>
                    <a:p>
                      <a:pPr algn="ctr"/>
                      <a:r>
                        <a:rPr lang="ru-RU" sz="2200" dirty="0"/>
                        <a:t>Хондросаркома с высокой степенью злокачественности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Метастазы</a:t>
                      </a:r>
                    </a:p>
                    <a:p>
                      <a:pPr algn="ctr"/>
                      <a:r>
                        <a:rPr lang="ru-RU" sz="2200" dirty="0" err="1"/>
                        <a:t>Эндост</a:t>
                      </a:r>
                      <a:r>
                        <a:rPr lang="ru-RU" sz="2200" dirty="0"/>
                        <a:t> (костный островок)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121934"/>
                  </a:ext>
                </a:extLst>
              </a:tr>
              <a:tr h="77579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Любой возраст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Заболевания воспалительного характера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Инфекция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Инфекция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168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7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04883-CDAE-4FB6-ADC3-76E481F9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Зона перехода между опухолью и здоровой костной тканью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B72017-154E-4A0E-B13A-D32701AAB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579"/>
            <a:ext cx="10515600" cy="3455035"/>
          </a:xfrm>
        </p:spPr>
        <p:txBody>
          <a:bodyPr>
            <a:normAutofit/>
          </a:bodyPr>
          <a:lstStyle/>
          <a:p>
            <a:r>
              <a:rPr lang="ru-RU" dirty="0"/>
              <a:t>Оценивается для: разграничения </a:t>
            </a:r>
            <a:r>
              <a:rPr lang="ru-RU" dirty="0" err="1"/>
              <a:t>остеолитических</a:t>
            </a:r>
            <a:r>
              <a:rPr lang="ru-RU" dirty="0"/>
              <a:t> образований на </a:t>
            </a:r>
            <a:r>
              <a:rPr lang="ru-RU" b="1" dirty="0"/>
              <a:t>слабо</a:t>
            </a:r>
            <a:r>
              <a:rPr lang="ru-RU" dirty="0"/>
              <a:t> и </a:t>
            </a:r>
            <a:r>
              <a:rPr lang="ru-RU" b="1" dirty="0"/>
              <a:t>четко отграниченные</a:t>
            </a:r>
            <a:r>
              <a:rPr lang="ru-RU" dirty="0"/>
              <a:t>.</a:t>
            </a:r>
          </a:p>
          <a:p>
            <a:r>
              <a:rPr lang="ru-RU" dirty="0"/>
              <a:t>Зона перехода является надежным индикатором в разграничении </a:t>
            </a:r>
            <a:r>
              <a:rPr lang="ru-RU" b="1" dirty="0"/>
              <a:t>доброкачественных</a:t>
            </a:r>
            <a:r>
              <a:rPr lang="ru-RU" dirty="0"/>
              <a:t> и </a:t>
            </a:r>
            <a:r>
              <a:rPr lang="ru-RU" b="1" dirty="0"/>
              <a:t>злокачественных</a:t>
            </a:r>
            <a:r>
              <a:rPr lang="ru-RU" dirty="0"/>
              <a:t> образований.</a:t>
            </a:r>
          </a:p>
          <a:p>
            <a:r>
              <a:rPr lang="ru-RU" dirty="0"/>
              <a:t>Зона перехода оценивается только для </a:t>
            </a:r>
            <a:r>
              <a:rPr lang="ru-RU" b="1" dirty="0" err="1"/>
              <a:t>остеолитических</a:t>
            </a:r>
            <a:r>
              <a:rPr lang="ru-RU" b="1" dirty="0"/>
              <a:t> образований </a:t>
            </a:r>
            <a:r>
              <a:rPr lang="ru-RU" dirty="0"/>
              <a:t>так как </a:t>
            </a:r>
            <a:r>
              <a:rPr lang="ru-RU" b="1" dirty="0"/>
              <a:t>у склеротических образований переходная зона как правило узкая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12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D5B09-375F-4AD6-ABAF-C133851F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" y="250826"/>
            <a:ext cx="10020300" cy="9788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Узкая зона перехода между опухолью и здоровой костной тканью</a:t>
            </a:r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487F27A3-FC51-4978-93FE-6A7F7B6A781B}"/>
              </a:ext>
            </a:extLst>
          </p:cNvPr>
          <p:cNvSpPr txBox="1">
            <a:spLocks/>
          </p:cNvSpPr>
          <p:nvPr/>
        </p:nvSpPr>
        <p:spPr>
          <a:xfrm>
            <a:off x="147501" y="2052637"/>
            <a:ext cx="11653158" cy="3639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Характеризуется: </a:t>
            </a:r>
            <a:r>
              <a:rPr lang="ru-RU" b="1" dirty="0"/>
              <a:t>четкими и резкими границами</a:t>
            </a:r>
            <a:r>
              <a:rPr lang="ru-RU" dirty="0"/>
              <a:t>, </a:t>
            </a:r>
            <a:r>
              <a:rPr lang="ru-RU" b="1" dirty="0"/>
              <a:t>медленным ростом образования.</a:t>
            </a:r>
            <a:endParaRPr lang="ru-RU" dirty="0"/>
          </a:p>
          <a:p>
            <a:r>
              <a:rPr lang="ru-RU" dirty="0"/>
              <a:t>Склеротические контуры характерны для низкой биологической активности.</a:t>
            </a:r>
          </a:p>
          <a:p>
            <a:r>
              <a:rPr lang="ru-RU" dirty="0"/>
              <a:t>От 30 лет </a:t>
            </a:r>
            <a:r>
              <a:rPr lang="ru-RU" dirty="0" err="1"/>
              <a:t>дифф</a:t>
            </a:r>
            <a:r>
              <a:rPr lang="ru-RU" dirty="0"/>
              <a:t> диагностика: </a:t>
            </a:r>
            <a:r>
              <a:rPr lang="ru-RU" b="1" dirty="0"/>
              <a:t>метастазы </a:t>
            </a:r>
            <a:r>
              <a:rPr lang="ru-RU" dirty="0"/>
              <a:t>и </a:t>
            </a:r>
            <a:r>
              <a:rPr lang="ru-RU" b="1" dirty="0"/>
              <a:t>множественная миелома</a:t>
            </a:r>
            <a:r>
              <a:rPr lang="ru-RU" dirty="0"/>
              <a:t>.</a:t>
            </a:r>
          </a:p>
          <a:p>
            <a:r>
              <a:rPr lang="ru-RU" dirty="0"/>
              <a:t>Метастазы в кости до 40 лет </a:t>
            </a:r>
            <a:r>
              <a:rPr lang="ru-RU" b="1" dirty="0"/>
              <a:t>встречаются крайне редко </a:t>
            </a:r>
            <a:r>
              <a:rPr lang="ru-RU" dirty="0"/>
              <a:t>(только при наличии известной первичной опухоли)</a:t>
            </a:r>
          </a:p>
        </p:txBody>
      </p:sp>
    </p:spTree>
    <p:extLst>
      <p:ext uri="{BB962C8B-B14F-4D97-AF65-F5344CB8AC3E}">
        <p14:creationId xmlns:p14="http://schemas.microsoft.com/office/powerpoint/2010/main" val="293513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D5B09-375F-4AD6-ABAF-C133851F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365126"/>
            <a:ext cx="11830050" cy="9788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Доброкачественные опухоли кости. Прицельные рентгенограммы костей верхних и нижних конечностей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8642C5-4F1F-46E8-A2BD-A547FEF6B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54731"/>
            <a:ext cx="5557157" cy="33032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/>
              <a:t>Неоссифицирующая</a:t>
            </a:r>
            <a:r>
              <a:rPr lang="ru-RU" dirty="0"/>
              <a:t> фиброма большеберцовой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Солитарная</a:t>
            </a:r>
            <a:r>
              <a:rPr lang="ru-RU" dirty="0"/>
              <a:t> костная киста плечевой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Аневризматическая</a:t>
            </a:r>
            <a:r>
              <a:rPr lang="ru-RU" dirty="0"/>
              <a:t> костная киста малоберцовой кости</a:t>
            </a:r>
          </a:p>
        </p:txBody>
      </p:sp>
      <p:pic>
        <p:nvPicPr>
          <p:cNvPr id="3074" name="Picture 2" descr="Узкая зона перехода: NOF, SBC и ABC">
            <a:extLst>
              <a:ext uri="{FF2B5EF4-FFF2-40B4-BE49-F238E27FC236}">
                <a16:creationId xmlns:a16="http://schemas.microsoft.com/office/drawing/2014/main" id="{02D99FBB-74A0-439F-9B8A-68DA611F8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72" y="1523591"/>
            <a:ext cx="6988228" cy="481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id="{76B14A0C-DF42-46F9-A44C-509FCFF2971A}"/>
              </a:ext>
            </a:extLst>
          </p:cNvPr>
          <p:cNvSpPr txBox="1">
            <a:spLocks/>
          </p:cNvSpPr>
          <p:nvPr/>
        </p:nvSpPr>
        <p:spPr>
          <a:xfrm>
            <a:off x="167568" y="1921124"/>
            <a:ext cx="4868636" cy="2008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Четкие и резкие границы поражений </a:t>
            </a:r>
            <a:r>
              <a:rPr lang="ru-RU" dirty="0"/>
              <a:t>→ </a:t>
            </a:r>
            <a:r>
              <a:rPr lang="ru-RU" b="1" dirty="0"/>
              <a:t>Медленный рост опухоли</a:t>
            </a:r>
          </a:p>
        </p:txBody>
      </p:sp>
    </p:spTree>
    <p:extLst>
      <p:ext uri="{BB962C8B-B14F-4D97-AF65-F5344CB8AC3E}">
        <p14:creationId xmlns:p14="http://schemas.microsoft.com/office/powerpoint/2010/main" val="36317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7F89E-631F-4FD9-86E4-5B4A1D8E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Широкая зона перехода между опухолью и здоровой костной тканью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0238AB9A-F5CF-412C-9569-E17CA267BD3B}"/>
              </a:ext>
            </a:extLst>
          </p:cNvPr>
          <p:cNvSpPr txBox="1">
            <a:spLocks/>
          </p:cNvSpPr>
          <p:nvPr/>
        </p:nvSpPr>
        <p:spPr>
          <a:xfrm>
            <a:off x="473782" y="2025579"/>
            <a:ext cx="11244435" cy="3215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Нечеткие границы и широкая зона перехода указывают на агрессивный рост и являются </a:t>
            </a:r>
            <a:r>
              <a:rPr lang="ru-RU" b="1" dirty="0"/>
              <a:t>характерной чертой злокачественных опухолей костей</a:t>
            </a:r>
            <a:r>
              <a:rPr lang="ru-RU" dirty="0"/>
              <a:t>.</a:t>
            </a:r>
          </a:p>
          <a:p>
            <a:r>
              <a:rPr lang="ru-RU" dirty="0" err="1"/>
              <a:t>Дифф</a:t>
            </a:r>
            <a:r>
              <a:rPr lang="ru-RU" dirty="0"/>
              <a:t> диагностика: </a:t>
            </a:r>
            <a:r>
              <a:rPr lang="ru-RU" b="1" dirty="0"/>
              <a:t>эозинофильная гранулема </a:t>
            </a:r>
            <a:r>
              <a:rPr lang="ru-RU" dirty="0"/>
              <a:t>и </a:t>
            </a:r>
            <a:r>
              <a:rPr lang="ru-RU" b="1" dirty="0"/>
              <a:t>воспалительные заболевания </a:t>
            </a:r>
            <a:r>
              <a:rPr lang="ru-RU" dirty="0"/>
              <a:t>(</a:t>
            </a:r>
            <a:r>
              <a:rPr lang="ru-RU" dirty="0">
                <a:effectLst/>
              </a:rPr>
              <a:t>имитируют злокачественную опухоль кости из-за их агрессивного биологического поведения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6733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7F89E-631F-4FD9-86E4-5B4A1D8E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49975"/>
          </a:xfrm>
        </p:spPr>
        <p:txBody>
          <a:bodyPr>
            <a:normAutofit/>
          </a:bodyPr>
          <a:lstStyle/>
          <a:p>
            <a:r>
              <a:rPr lang="ru-RU" sz="4000" b="1" dirty="0"/>
              <a:t>Злокачественные опухоли кости. Прицельные рентгенограммы костей верхних и нижних конечностей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472F68-7672-41C1-B21A-522EE9E7D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03" y="4491990"/>
            <a:ext cx="4871988" cy="236601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Остеосаркома бедренной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Остеомиелит плечевой кости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Эозинофильная гранулема лучевой кости</a:t>
            </a:r>
          </a:p>
        </p:txBody>
      </p:sp>
      <p:pic>
        <p:nvPicPr>
          <p:cNvPr id="5124" name="Picture 4" descr="Широкая переходная зона указывает на злокачественное новообразование, инфекцию или эозинофильную гранулему.">
            <a:extLst>
              <a:ext uri="{FF2B5EF4-FFF2-40B4-BE49-F238E27FC236}">
                <a16:creationId xmlns:a16="http://schemas.microsoft.com/office/drawing/2014/main" id="{A0D00A9C-1120-4E9F-AF56-E41BCF02E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391" y="1949975"/>
            <a:ext cx="7147609" cy="49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41DA8359-AA06-4ECA-B109-D0596485B5BC}"/>
              </a:ext>
            </a:extLst>
          </p:cNvPr>
          <p:cNvSpPr txBox="1">
            <a:spLocks/>
          </p:cNvSpPr>
          <p:nvPr/>
        </p:nvSpPr>
        <p:spPr>
          <a:xfrm>
            <a:off x="0" y="1949975"/>
            <a:ext cx="5044391" cy="2631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Нечёткие границы + широкая зона перехода → Злокачественное новообразование (либо имитирующее злокачественность)</a:t>
            </a:r>
          </a:p>
        </p:txBody>
      </p:sp>
    </p:spTree>
    <p:extLst>
      <p:ext uri="{BB962C8B-B14F-4D97-AF65-F5344CB8AC3E}">
        <p14:creationId xmlns:p14="http://schemas.microsoft.com/office/powerpoint/2010/main" val="117501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7DB97-7674-4E52-8B0E-F3A246BF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8"/>
            <a:ext cx="7146471" cy="1316718"/>
          </a:xfrm>
        </p:spPr>
        <p:txBody>
          <a:bodyPr/>
          <a:lstStyle/>
          <a:p>
            <a:r>
              <a:rPr lang="ru-RU" b="1" dirty="0" err="1"/>
              <a:t>Периостальная</a:t>
            </a:r>
            <a:r>
              <a:rPr lang="ru-RU" b="1" dirty="0"/>
              <a:t> реакция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36041B-CB80-4289-AC4D-C47941F35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080"/>
            <a:ext cx="10515600" cy="4884420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Периостит</a:t>
            </a:r>
            <a:r>
              <a:rPr lang="ru-RU" dirty="0">
                <a:effectLst/>
              </a:rPr>
              <a:t> - реакция надкостницы, в результате которой в ответ на  поражении самой кости или окружающих её мягких тканей формируется однородный и гомогенный слой новообразованной костной ткани прилежащей к надкостнице.</a:t>
            </a:r>
          </a:p>
          <a:p>
            <a:r>
              <a:rPr lang="ru-RU" dirty="0">
                <a:effectLst/>
              </a:rPr>
              <a:t>Наличие </a:t>
            </a:r>
            <a:r>
              <a:rPr lang="ru-RU" dirty="0" err="1">
                <a:effectLst/>
              </a:rPr>
              <a:t>периостальной</a:t>
            </a:r>
            <a:r>
              <a:rPr lang="ru-RU" dirty="0">
                <a:effectLst/>
              </a:rPr>
              <a:t> реакции </a:t>
            </a:r>
            <a:r>
              <a:rPr lang="ru-RU" b="1" dirty="0">
                <a:effectLst/>
              </a:rPr>
              <a:t>исключает </a:t>
            </a:r>
            <a:r>
              <a:rPr lang="ru-RU" dirty="0">
                <a:effectLst/>
              </a:rPr>
              <a:t>из </a:t>
            </a:r>
            <a:r>
              <a:rPr lang="ru-RU" dirty="0" err="1">
                <a:effectLst/>
              </a:rPr>
              <a:t>дифф</a:t>
            </a:r>
            <a:r>
              <a:rPr lang="ru-RU" dirty="0">
                <a:effectLst/>
              </a:rPr>
              <a:t>. диагностики: </a:t>
            </a:r>
            <a:r>
              <a:rPr lang="ru-RU" b="1" dirty="0">
                <a:effectLst/>
              </a:rPr>
              <a:t>фиброзную дисплазию, </a:t>
            </a:r>
            <a:r>
              <a:rPr lang="ru-RU" b="1" dirty="0" err="1">
                <a:effectLst/>
              </a:rPr>
              <a:t>энхондрому</a:t>
            </a:r>
            <a:r>
              <a:rPr lang="ru-RU" b="1" dirty="0">
                <a:effectLst/>
              </a:rPr>
              <a:t>, </a:t>
            </a:r>
            <a:r>
              <a:rPr lang="ru-RU" b="1" dirty="0" err="1">
                <a:effectLst/>
              </a:rPr>
              <a:t>неоссифицирующую</a:t>
            </a:r>
            <a:r>
              <a:rPr lang="ru-RU" b="1" dirty="0">
                <a:effectLst/>
              </a:rPr>
              <a:t> фиброму, простую костную кисту</a:t>
            </a:r>
          </a:p>
        </p:txBody>
      </p:sp>
    </p:spTree>
    <p:extLst>
      <p:ext uri="{BB962C8B-B14F-4D97-AF65-F5344CB8AC3E}">
        <p14:creationId xmlns:p14="http://schemas.microsoft.com/office/powerpoint/2010/main" val="296704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7202C85-EA71-453F-B0EC-CEB03A7DDDF4}"/>
              </a:ext>
            </a:extLst>
          </p:cNvPr>
          <p:cNvSpPr/>
          <p:nvPr/>
        </p:nvSpPr>
        <p:spPr>
          <a:xfrm>
            <a:off x="514350" y="2656114"/>
            <a:ext cx="5440680" cy="29163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Агрессивный</a:t>
            </a:r>
            <a:r>
              <a:rPr lang="ru-RU" sz="2800" dirty="0"/>
              <a:t> тип при злокачественных опухолях, а также при доброкачественных поражениях с агрессивным поведением (воспалительные заболевания и эозинофильная гранулема)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7DB97-7674-4E52-8B0E-F3A246BF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78"/>
            <a:ext cx="7146471" cy="1316718"/>
          </a:xfrm>
        </p:spPr>
        <p:txBody>
          <a:bodyPr/>
          <a:lstStyle/>
          <a:p>
            <a:r>
              <a:rPr lang="ru-RU" b="1" dirty="0"/>
              <a:t>Типы </a:t>
            </a:r>
            <a:r>
              <a:rPr lang="ru-RU" b="1" dirty="0" err="1"/>
              <a:t>периостальной</a:t>
            </a:r>
            <a:r>
              <a:rPr lang="ru-RU" b="1" dirty="0"/>
              <a:t> реакции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AB37698-73EF-44FE-B75E-1C9BACC01501}"/>
              </a:ext>
            </a:extLst>
          </p:cNvPr>
          <p:cNvSpPr/>
          <p:nvPr/>
        </p:nvSpPr>
        <p:spPr>
          <a:xfrm>
            <a:off x="6236970" y="2656114"/>
            <a:ext cx="5440680" cy="29163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/>
              <a:t>Доброкачественный </a:t>
            </a:r>
            <a:r>
              <a:rPr lang="ru-RU" sz="2800" dirty="0"/>
              <a:t>тип при доброкачественных поражениях (однородное мозолистое образование, возникающее в результате хронического раздражения)</a:t>
            </a:r>
          </a:p>
        </p:txBody>
      </p:sp>
    </p:spTree>
    <p:extLst>
      <p:ext uri="{BB962C8B-B14F-4D97-AF65-F5344CB8AC3E}">
        <p14:creationId xmlns:p14="http://schemas.microsoft.com/office/powerpoint/2010/main" val="2907637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7DB97-7674-4E52-8B0E-F3A246BF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0"/>
            <a:ext cx="10760673" cy="1316718"/>
          </a:xfrm>
        </p:spPr>
        <p:txBody>
          <a:bodyPr/>
          <a:lstStyle/>
          <a:p>
            <a:pPr algn="ctr"/>
            <a:r>
              <a:rPr lang="ru-RU" b="1" dirty="0"/>
              <a:t>Типы </a:t>
            </a:r>
            <a:r>
              <a:rPr lang="ru-RU" b="1" dirty="0" err="1"/>
              <a:t>периостальной</a:t>
            </a:r>
            <a:r>
              <a:rPr lang="ru-RU" b="1" dirty="0"/>
              <a:t> реакции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016BACD-069C-423E-AE84-FAB30A095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5"/>
          <a:stretch/>
        </p:blipFill>
        <p:spPr bwMode="auto">
          <a:xfrm>
            <a:off x="385012" y="1169733"/>
            <a:ext cx="11498564" cy="568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AC7C998-944B-413A-B494-9BFE0F59EB0C}"/>
              </a:ext>
            </a:extLst>
          </p:cNvPr>
          <p:cNvSpPr/>
          <p:nvPr/>
        </p:nvSpPr>
        <p:spPr>
          <a:xfrm>
            <a:off x="414281" y="5588820"/>
            <a:ext cx="2762057" cy="1257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Солидный (линейный) периостит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Доброкачественный тип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5099464-6F33-4BD2-A28F-F662421F926B}"/>
              </a:ext>
            </a:extLst>
          </p:cNvPr>
          <p:cNvSpPr/>
          <p:nvPr/>
        </p:nvSpPr>
        <p:spPr>
          <a:xfrm>
            <a:off x="3295650" y="5588821"/>
            <a:ext cx="2762057" cy="1269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«Луковичный» (слоистый) периостит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Агрессивный тип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91820D1-4248-4841-90FC-DD0588935B28}"/>
              </a:ext>
            </a:extLst>
          </p:cNvPr>
          <p:cNvSpPr/>
          <p:nvPr/>
        </p:nvSpPr>
        <p:spPr>
          <a:xfrm>
            <a:off x="6134294" y="5588820"/>
            <a:ext cx="2600612" cy="1269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</a:rPr>
              <a:t>Спикулообразный</a:t>
            </a:r>
            <a:r>
              <a:rPr lang="ru-RU" sz="2000" dirty="0">
                <a:solidFill>
                  <a:schemeClr val="tx1"/>
                </a:solidFill>
              </a:rPr>
              <a:t> (игольчатый)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Агрессивный тип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172A895-8999-4E8A-A625-C3C06D02CB66}"/>
              </a:ext>
            </a:extLst>
          </p:cNvPr>
          <p:cNvSpPr/>
          <p:nvPr/>
        </p:nvSpPr>
        <p:spPr>
          <a:xfrm>
            <a:off x="8801100" y="5576889"/>
            <a:ext cx="3062467" cy="1269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Козырёк </a:t>
            </a:r>
            <a:r>
              <a:rPr lang="ru-RU" sz="2000" dirty="0" err="1">
                <a:solidFill>
                  <a:schemeClr val="tx1"/>
                </a:solidFill>
              </a:rPr>
              <a:t>Кодмана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Крайне агрессивный тип</a:t>
            </a:r>
          </a:p>
        </p:txBody>
      </p:sp>
    </p:spTree>
    <p:extLst>
      <p:ext uri="{BB962C8B-B14F-4D97-AF65-F5344CB8AC3E}">
        <p14:creationId xmlns:p14="http://schemas.microsoft.com/office/powerpoint/2010/main" val="339054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AE461-9485-460B-9B77-C146BEA83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596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Доброкачественный тип </a:t>
            </a:r>
            <a:r>
              <a:rPr lang="ru-RU" sz="4000" b="1" dirty="0" err="1"/>
              <a:t>периостальной</a:t>
            </a:r>
            <a:r>
              <a:rPr lang="ru-RU" sz="4000" b="1" dirty="0"/>
              <a:t> реакции при остеоидной остеоме. Прицельная рентгенограмма локтевой кости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42F973-9EA4-45F0-9251-1800E8F8A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990" y="1378159"/>
            <a:ext cx="7700010" cy="547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5">
            <a:extLst>
              <a:ext uri="{FF2B5EF4-FFF2-40B4-BE49-F238E27FC236}">
                <a16:creationId xmlns:a16="http://schemas.microsoft.com/office/drawing/2014/main" id="{1CA5AFB0-CB16-43F2-A448-4AC23D50ADC1}"/>
              </a:ext>
            </a:extLst>
          </p:cNvPr>
          <p:cNvSpPr txBox="1">
            <a:spLocks/>
          </p:cNvSpPr>
          <p:nvPr/>
        </p:nvSpPr>
        <p:spPr>
          <a:xfrm>
            <a:off x="0" y="2762250"/>
            <a:ext cx="42672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Солидная </a:t>
            </a:r>
            <a:r>
              <a:rPr lang="ru-RU" dirty="0" err="1"/>
              <a:t>периостальная</a:t>
            </a:r>
            <a:r>
              <a:rPr lang="ru-RU" dirty="0"/>
              <a:t> реакция.</a:t>
            </a:r>
          </a:p>
          <a:p>
            <a:r>
              <a:rPr lang="ru-RU" dirty="0" err="1"/>
              <a:t>Нидус</a:t>
            </a:r>
            <a:r>
              <a:rPr lang="ru-RU" dirty="0"/>
              <a:t> - полость 1 см в диаметре</a:t>
            </a:r>
          </a:p>
        </p:txBody>
      </p:sp>
    </p:spTree>
    <p:extLst>
      <p:ext uri="{BB962C8B-B14F-4D97-AF65-F5344CB8AC3E}">
        <p14:creationId xmlns:p14="http://schemas.microsoft.com/office/powerpoint/2010/main" val="224712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E90A5-F117-40A5-B956-FB086997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D1B5A2-3B85-422A-8FC1-9D015125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4612"/>
            <a:ext cx="11049000" cy="5863388"/>
          </a:xfrm>
        </p:spPr>
        <p:txBody>
          <a:bodyPr>
            <a:normAutofit/>
          </a:bodyPr>
          <a:lstStyle/>
          <a:p>
            <a:r>
              <a:rPr lang="ru-RU" dirty="0"/>
              <a:t>Опухолевые поражения костей поражают пациентов </a:t>
            </a:r>
            <a:r>
              <a:rPr lang="ru-RU" b="1" dirty="0"/>
              <a:t>любого возраста и пола</a:t>
            </a:r>
            <a:r>
              <a:rPr lang="ru-RU" dirty="0"/>
              <a:t> и являются актуальной медико-социальной проблемой</a:t>
            </a:r>
          </a:p>
          <a:p>
            <a:r>
              <a:rPr lang="ru-RU" dirty="0"/>
              <a:t>Специалисту лучевой диагностики необходимо использовать </a:t>
            </a:r>
            <a:r>
              <a:rPr lang="ru-RU" b="1" dirty="0"/>
              <a:t>систематический подход </a:t>
            </a:r>
            <a:r>
              <a:rPr lang="ru-RU" dirty="0"/>
              <a:t>к дифференциальной диагностике костных опухолей и опухолеподобных поражений для корректной постановки диагноза.</a:t>
            </a:r>
          </a:p>
          <a:p>
            <a:r>
              <a:rPr lang="ru-RU" sz="2800" b="1" dirty="0"/>
              <a:t>Рентгенография</a:t>
            </a:r>
            <a:r>
              <a:rPr lang="ru-RU" sz="2800" dirty="0"/>
              <a:t> является наиболее подходящим методом диагностики для поиска костных поражений.</a:t>
            </a:r>
          </a:p>
          <a:p>
            <a:r>
              <a:rPr lang="ru-RU" sz="2800" b="1" dirty="0"/>
              <a:t>КТ и МРТ </a:t>
            </a:r>
            <a:r>
              <a:rPr lang="ru-RU" sz="2800" dirty="0"/>
              <a:t>используют только в отдельных случаях</a:t>
            </a:r>
          </a:p>
          <a:p>
            <a:r>
              <a:rPr lang="ru-RU" dirty="0"/>
              <a:t>Дифференциальный диагноз в основном зависит от:</a:t>
            </a:r>
          </a:p>
          <a:p>
            <a:pPr lvl="1"/>
            <a:r>
              <a:rPr lang="ru-RU" b="1" dirty="0"/>
              <a:t>Анализа рентгенограмм</a:t>
            </a:r>
          </a:p>
          <a:p>
            <a:pPr lvl="1"/>
            <a:r>
              <a:rPr lang="ru-RU" b="1" dirty="0"/>
              <a:t>Возрастных изменений</a:t>
            </a:r>
          </a:p>
        </p:txBody>
      </p:sp>
    </p:spTree>
    <p:extLst>
      <p:ext uri="{BB962C8B-B14F-4D97-AF65-F5344CB8AC3E}">
        <p14:creationId xmlns:p14="http://schemas.microsoft.com/office/powerpoint/2010/main" val="2281153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BBBDE-3AF9-4515-8AE3-CBF217CB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Агрессивный тип </a:t>
            </a:r>
            <a:r>
              <a:rPr lang="ru-RU" b="1" dirty="0" err="1"/>
              <a:t>периостальной</a:t>
            </a:r>
            <a:r>
              <a:rPr lang="ru-RU" b="1" dirty="0"/>
              <a:t> реакции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FB249-DB4E-4C93-B1A9-95B4596DB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Агрессивный тип </a:t>
            </a:r>
            <a:r>
              <a:rPr lang="ru-RU" dirty="0" err="1"/>
              <a:t>периостальной</a:t>
            </a:r>
            <a:r>
              <a:rPr lang="ru-RU" dirty="0"/>
              <a:t> реакции характеризуется </a:t>
            </a:r>
            <a:r>
              <a:rPr lang="ru-RU" b="1" dirty="0"/>
              <a:t>многослойным формированием ткани </a:t>
            </a:r>
            <a:r>
              <a:rPr lang="ru-RU" dirty="0"/>
              <a:t>перпендикулярно кортикальному веществу кости.</a:t>
            </a:r>
          </a:p>
          <a:p>
            <a:r>
              <a:rPr lang="ru-RU" dirty="0"/>
              <a:t>При агрессивном течении происходит </a:t>
            </a:r>
            <a:r>
              <a:rPr lang="ru-RU" b="1" dirty="0"/>
              <a:t>разрушение кортикального слоя</a:t>
            </a:r>
            <a:r>
              <a:rPr lang="ru-RU" dirty="0"/>
              <a:t> → Отслоенная надкостница не успевая </a:t>
            </a:r>
            <a:r>
              <a:rPr lang="ru-RU" dirty="0" err="1"/>
              <a:t>оссифицироваться</a:t>
            </a:r>
            <a:r>
              <a:rPr lang="ru-RU" dirty="0"/>
              <a:t>, образует </a:t>
            </a:r>
            <a:r>
              <a:rPr lang="ru-RU" dirty="0" err="1"/>
              <a:t>обызвествленный</a:t>
            </a:r>
            <a:r>
              <a:rPr lang="ru-RU" dirty="0"/>
              <a:t> </a:t>
            </a:r>
            <a:r>
              <a:rPr lang="ru-RU" b="1" dirty="0"/>
              <a:t>козырек </a:t>
            </a:r>
            <a:r>
              <a:rPr lang="ru-RU" b="1" dirty="0" err="1"/>
              <a:t>Кодмана</a:t>
            </a:r>
            <a:r>
              <a:rPr lang="ru-RU" b="1" dirty="0"/>
              <a:t> </a:t>
            </a:r>
            <a:r>
              <a:rPr lang="ru-RU" dirty="0"/>
              <a:t>над поверхностью кости</a:t>
            </a:r>
          </a:p>
        </p:txBody>
      </p:sp>
    </p:spTree>
    <p:extLst>
      <p:ext uri="{BB962C8B-B14F-4D97-AF65-F5344CB8AC3E}">
        <p14:creationId xmlns:p14="http://schemas.microsoft.com/office/powerpoint/2010/main" val="86478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FD6F23-4EF5-4732-9301-3BB517B4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2601918"/>
            <a:ext cx="7458553" cy="24730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pPr lvl="1"/>
            <a:r>
              <a:rPr lang="ru-RU" sz="2800" b="1" dirty="0"/>
              <a:t>Козырек </a:t>
            </a:r>
            <a:r>
              <a:rPr lang="ru-RU" sz="2800" b="1" dirty="0" err="1"/>
              <a:t>Кодмана</a:t>
            </a:r>
            <a:endParaRPr lang="ru-RU" sz="2800" b="1" dirty="0"/>
          </a:p>
          <a:p>
            <a:pPr lvl="1"/>
            <a:r>
              <a:rPr lang="ru-RU" sz="2800" dirty="0"/>
              <a:t>Рост ткани перпендикулярно кортикальному веществу кости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080DAFC1-76DA-4C1D-9958-853C12B72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15"/>
          <a:stretch/>
        </p:blipFill>
        <p:spPr bwMode="auto">
          <a:xfrm>
            <a:off x="8572500" y="0"/>
            <a:ext cx="33184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2B75342-97BF-42F0-8BE3-7D050DA5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0"/>
            <a:ext cx="8572500" cy="23519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Остеосаркома. Агрессивный тип </a:t>
            </a:r>
            <a:r>
              <a:rPr lang="ru-RU" b="1" dirty="0" err="1"/>
              <a:t>периостальной</a:t>
            </a:r>
            <a:r>
              <a:rPr lang="ru-RU" b="1" dirty="0"/>
              <a:t> реакции. Прицельная рентгенограмма бедренной кости</a:t>
            </a:r>
          </a:p>
        </p:txBody>
      </p:sp>
    </p:spTree>
    <p:extLst>
      <p:ext uri="{BB962C8B-B14F-4D97-AF65-F5344CB8AC3E}">
        <p14:creationId xmlns:p14="http://schemas.microsoft.com/office/powerpoint/2010/main" val="2979041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FD6F23-4EF5-4732-9301-3BB517B4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3440114"/>
            <a:ext cx="7219950" cy="1276351"/>
          </a:xfrm>
        </p:spPr>
        <p:txBody>
          <a:bodyPr>
            <a:normAutofit/>
          </a:bodyPr>
          <a:lstStyle/>
          <a:p>
            <a:pPr lvl="1"/>
            <a:r>
              <a:rPr lang="ru-RU" sz="2800" b="1" dirty="0"/>
              <a:t>Слоистый тип периостита</a:t>
            </a:r>
          </a:p>
          <a:p>
            <a:pPr lvl="1"/>
            <a:r>
              <a:rPr lang="ru-RU" sz="2800" dirty="0"/>
              <a:t>​​Прерывистая </a:t>
            </a:r>
            <a:r>
              <a:rPr lang="ru-RU" sz="2800" dirty="0" err="1"/>
              <a:t>периостальная</a:t>
            </a:r>
            <a:r>
              <a:rPr lang="ru-RU" sz="2800" dirty="0"/>
              <a:t> реакция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080DAFC1-76DA-4C1D-9958-853C12B72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1" r="33192"/>
          <a:stretch/>
        </p:blipFill>
        <p:spPr bwMode="auto">
          <a:xfrm>
            <a:off x="8839200" y="14134"/>
            <a:ext cx="3352800" cy="685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2B75342-97BF-42F0-8BE3-7D050DA5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39200" cy="2686050"/>
          </a:xfrm>
        </p:spPr>
        <p:txBody>
          <a:bodyPr>
            <a:normAutofit/>
          </a:bodyPr>
          <a:lstStyle/>
          <a:p>
            <a:r>
              <a:rPr lang="ru-RU" b="1" dirty="0"/>
              <a:t>Саркома </a:t>
            </a:r>
            <a:r>
              <a:rPr lang="ru-RU" b="1" dirty="0" err="1"/>
              <a:t>Юинга</a:t>
            </a:r>
            <a:r>
              <a:rPr lang="ru-RU" b="1" dirty="0"/>
              <a:t>. Агрессивный тип </a:t>
            </a:r>
            <a:r>
              <a:rPr lang="ru-RU" b="1" dirty="0" err="1"/>
              <a:t>периостальной</a:t>
            </a:r>
            <a:r>
              <a:rPr lang="ru-RU" b="1" dirty="0"/>
              <a:t> реакции. Прицельная рентгенограмма бедренной кости</a:t>
            </a:r>
          </a:p>
        </p:txBody>
      </p:sp>
    </p:spTree>
    <p:extLst>
      <p:ext uri="{BB962C8B-B14F-4D97-AF65-F5344CB8AC3E}">
        <p14:creationId xmlns:p14="http://schemas.microsoft.com/office/powerpoint/2010/main" val="1714837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FD6F23-4EF5-4732-9301-3BB517B4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50" y="3257550"/>
            <a:ext cx="8267700" cy="3086100"/>
          </a:xfrm>
        </p:spPr>
        <p:txBody>
          <a:bodyPr>
            <a:normAutofit/>
          </a:bodyPr>
          <a:lstStyle/>
          <a:p>
            <a:pPr lvl="1"/>
            <a:r>
              <a:rPr lang="ru-RU" sz="2800" b="1" dirty="0"/>
              <a:t>Многослойная </a:t>
            </a:r>
            <a:r>
              <a:rPr lang="ru-RU" sz="2800" b="1" dirty="0" err="1"/>
              <a:t>периостальная</a:t>
            </a:r>
            <a:r>
              <a:rPr lang="ru-RU" sz="2800" b="1" dirty="0"/>
              <a:t> реакция</a:t>
            </a:r>
          </a:p>
          <a:p>
            <a:pPr lvl="1"/>
            <a:r>
              <a:rPr lang="ru-RU" sz="2800" dirty="0"/>
              <a:t>Периостит не так агрессивен, как в двух предыдущих клинических случаях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080DAFC1-76DA-4C1D-9958-853C12B72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3"/>
          <a:stretch/>
        </p:blipFill>
        <p:spPr bwMode="auto">
          <a:xfrm>
            <a:off x="8439152" y="6041"/>
            <a:ext cx="3352800" cy="685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2B75342-97BF-42F0-8BE3-7D050DA5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0"/>
            <a:ext cx="8439152" cy="24357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Поражение кости воспалительного характера. Агрессивный тип </a:t>
            </a:r>
            <a:r>
              <a:rPr lang="ru-RU" b="1" dirty="0" err="1"/>
              <a:t>периостальной</a:t>
            </a:r>
            <a:r>
              <a:rPr lang="ru-RU" b="1" dirty="0"/>
              <a:t> реакции. Прицельная рентгенограмма плечевой кости</a:t>
            </a:r>
          </a:p>
        </p:txBody>
      </p:sp>
    </p:spTree>
    <p:extLst>
      <p:ext uri="{BB962C8B-B14F-4D97-AF65-F5344CB8AC3E}">
        <p14:creationId xmlns:p14="http://schemas.microsoft.com/office/powerpoint/2010/main" val="473173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0BE50-6ED0-4A3D-8450-DC38A332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175"/>
            <a:ext cx="10515600" cy="1325563"/>
          </a:xfrm>
        </p:spPr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5FF665-70FF-4D26-931E-0CB512E02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76350"/>
            <a:ext cx="10934700" cy="5216525"/>
          </a:xfrm>
        </p:spPr>
        <p:txBody>
          <a:bodyPr>
            <a:normAutofit/>
          </a:bodyPr>
          <a:lstStyle/>
          <a:p>
            <a:r>
              <a:rPr lang="ru-RU" dirty="0"/>
              <a:t>Врачу необходимо использовать системный подход в диагностике опухолей костей: в первую очередь </a:t>
            </a:r>
            <a:r>
              <a:rPr lang="ru-RU" b="1" dirty="0"/>
              <a:t>определить тип поражения </a:t>
            </a:r>
            <a:r>
              <a:rPr lang="ru-RU" dirty="0"/>
              <a:t>и </a:t>
            </a:r>
            <a:r>
              <a:rPr lang="ru-RU" b="1" dirty="0"/>
              <a:t>возрастные изменения пациента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Некоторые опухоли встречаются </a:t>
            </a:r>
            <a:r>
              <a:rPr lang="ru-RU" b="1" dirty="0"/>
              <a:t>в любом возрасте</a:t>
            </a:r>
            <a:r>
              <a:rPr lang="ru-RU" dirty="0"/>
              <a:t>, поэтому необходимо также опираться на другие факторы по типу </a:t>
            </a:r>
            <a:r>
              <a:rPr lang="ru-RU" dirty="0" err="1"/>
              <a:t>периостальной</a:t>
            </a:r>
            <a:r>
              <a:rPr lang="ru-RU" dirty="0"/>
              <a:t> реакции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В определении диагноза большую роль играет </a:t>
            </a:r>
            <a:r>
              <a:rPr lang="ru-RU" b="1" dirty="0"/>
              <a:t>локализация поражения в кости</a:t>
            </a:r>
            <a:r>
              <a:rPr lang="ru-RU" dirty="0"/>
              <a:t>, поэтому необходимо учитывать сразу все эти факторы в совокупности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Таким образом, с помощью комплексного подхода врач минимизирует шанс своей ошибки.</a:t>
            </a:r>
          </a:p>
        </p:txBody>
      </p:sp>
    </p:spTree>
    <p:extLst>
      <p:ext uri="{BB962C8B-B14F-4D97-AF65-F5344CB8AC3E}">
        <p14:creationId xmlns:p14="http://schemas.microsoft.com/office/powerpoint/2010/main" val="2935293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F409F-B92F-46BF-AD9A-57D09200A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0588" y="2177098"/>
            <a:ext cx="8296275" cy="1646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Дифференциальная диагностика опухолей костей. Часть 1</a:t>
            </a:r>
          </a:p>
        </p:txBody>
      </p:sp>
      <p:sp>
        <p:nvSpPr>
          <p:cNvPr id="3075" name="Подзаголовок 2">
            <a:extLst>
              <a:ext uri="{FF2B5EF4-FFF2-40B4-BE49-F238E27FC236}">
                <a16:creationId xmlns:a16="http://schemas.microsoft.com/office/drawing/2014/main" id="{93D9F2C5-EA4C-4ECF-8EEB-35C7BBFD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700" y="4370388"/>
            <a:ext cx="4010025" cy="1765300"/>
          </a:xfrm>
        </p:spPr>
        <p:txBody>
          <a:bodyPr/>
          <a:lstStyle/>
          <a:p>
            <a:pPr algn="r" eaLnBrk="1" hangingPunct="1"/>
            <a:r>
              <a:rPr lang="ru-RU" altLang="ru-RU" dirty="0"/>
              <a:t>Выполнил: врач-ординатор</a:t>
            </a:r>
            <a:r>
              <a:rPr lang="en-US" altLang="ru-RU" dirty="0"/>
              <a:t> 2</a:t>
            </a:r>
            <a:r>
              <a:rPr lang="ru-RU" altLang="ru-RU" dirty="0"/>
              <a:t>-го</a:t>
            </a:r>
            <a:r>
              <a:rPr lang="en-US" altLang="ru-RU" dirty="0"/>
              <a:t> </a:t>
            </a:r>
            <a:r>
              <a:rPr lang="ru-RU" altLang="ru-RU" dirty="0"/>
              <a:t>года кафедры лучевой диагностики ИПО</a:t>
            </a:r>
          </a:p>
          <a:p>
            <a:pPr algn="r" eaLnBrk="1" hangingPunct="1"/>
            <a:r>
              <a:rPr lang="ru-RU" altLang="ru-RU" dirty="0" err="1"/>
              <a:t>Юлмухаметов</a:t>
            </a:r>
            <a:r>
              <a:rPr lang="ru-RU" altLang="ru-RU" dirty="0"/>
              <a:t> З.Р.</a:t>
            </a:r>
            <a:r>
              <a:rPr lang="ru-RU" altLang="ru-RU" b="1" dirty="0"/>
              <a:t> </a:t>
            </a:r>
          </a:p>
        </p:txBody>
      </p:sp>
      <p:sp>
        <p:nvSpPr>
          <p:cNvPr id="3076" name="Прямоугольник 3">
            <a:extLst>
              <a:ext uri="{FF2B5EF4-FFF2-40B4-BE49-F238E27FC236}">
                <a16:creationId xmlns:a16="http://schemas.microsoft.com/office/drawing/2014/main" id="{36ADEA6E-2366-4486-8089-3E8BF8E55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233363"/>
            <a:ext cx="114950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</a:t>
            </a:r>
            <a:br>
              <a:rPr lang="ru-RU" altLang="ru-RU" sz="2400"/>
            </a:br>
            <a:r>
              <a:rPr lang="ru-RU" altLang="ru-RU" sz="2400"/>
              <a:t> Кафедра лучевой диагностики ИПО </a:t>
            </a:r>
          </a:p>
        </p:txBody>
      </p:sp>
      <p:sp>
        <p:nvSpPr>
          <p:cNvPr id="3077" name="Подзаголовок 2">
            <a:extLst>
              <a:ext uri="{FF2B5EF4-FFF2-40B4-BE49-F238E27FC236}">
                <a16:creationId xmlns:a16="http://schemas.microsoft.com/office/drawing/2014/main" id="{B01FB891-D002-426D-8E00-44991E3C4E05}"/>
              </a:ext>
            </a:extLst>
          </p:cNvPr>
          <p:cNvSpPr txBox="1">
            <a:spLocks/>
          </p:cNvSpPr>
          <p:nvPr/>
        </p:nvSpPr>
        <p:spPr bwMode="auto">
          <a:xfrm>
            <a:off x="4622800" y="6281738"/>
            <a:ext cx="30543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/>
              <a:t>Красноярск 202</a:t>
            </a:r>
            <a:r>
              <a:rPr lang="en-US" altLang="ru-RU" sz="2400" dirty="0"/>
              <a:t>3</a:t>
            </a:r>
            <a:endParaRPr lang="ru-RU" altLang="ru-RU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ABBB4F-25E2-4F50-8D2B-0EE79400D09F}"/>
              </a:ext>
            </a:extLst>
          </p:cNvPr>
          <p:cNvSpPr txBox="1"/>
          <p:nvPr/>
        </p:nvSpPr>
        <p:spPr>
          <a:xfrm>
            <a:off x="0" y="4169451"/>
            <a:ext cx="498347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Bone tumors - Differential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Henk Jan van der </a:t>
            </a:r>
            <a:r>
              <a:rPr lang="en-US" i="1" dirty="0" err="1"/>
              <a:t>Woude</a:t>
            </a:r>
            <a:r>
              <a:rPr lang="en-US" i="1" dirty="0"/>
              <a:t> and Robin </a:t>
            </a:r>
            <a:r>
              <a:rPr lang="en-US" i="1" dirty="0" err="1"/>
              <a:t>Smithuis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Radiology department of the </a:t>
            </a:r>
            <a:r>
              <a:rPr lang="en-US" i="1" dirty="0" err="1"/>
              <a:t>Onze</a:t>
            </a:r>
            <a:r>
              <a:rPr lang="en-US" i="1" dirty="0"/>
              <a:t> </a:t>
            </a:r>
            <a:r>
              <a:rPr lang="en-US" i="1" dirty="0" err="1"/>
              <a:t>Lieve</a:t>
            </a:r>
            <a:r>
              <a:rPr lang="en-US" i="1" dirty="0"/>
              <a:t> </a:t>
            </a:r>
            <a:r>
              <a:rPr lang="en-US" i="1" dirty="0" err="1"/>
              <a:t>Vrouwe</a:t>
            </a:r>
            <a:r>
              <a:rPr lang="en-US" i="1" dirty="0"/>
              <a:t> </a:t>
            </a:r>
            <a:r>
              <a:rPr lang="en-US" i="1" dirty="0" err="1"/>
              <a:t>Gasthuis</a:t>
            </a:r>
            <a:r>
              <a:rPr lang="en-US" i="1" dirty="0"/>
              <a:t>, Amsterdam and the </a:t>
            </a:r>
            <a:r>
              <a:rPr lang="en-US" i="1" dirty="0" err="1"/>
              <a:t>Alrijne</a:t>
            </a:r>
            <a:r>
              <a:rPr lang="en-US" i="1" dirty="0"/>
              <a:t> hospital in </a:t>
            </a:r>
            <a:r>
              <a:rPr lang="en-US" i="1" dirty="0" err="1"/>
              <a:t>Leiderdorp</a:t>
            </a:r>
            <a:r>
              <a:rPr lang="en-US" i="1" dirty="0"/>
              <a:t>,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https://radiologyassistant.nl/musculoskeletal/bone-tumors/differential-diagnosis</a:t>
            </a:r>
            <a:endParaRPr lang="ru-RU" i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BA9EF4-455B-46E7-A260-8D14C225B0B0}"/>
              </a:ext>
            </a:extLst>
          </p:cNvPr>
          <p:cNvSpPr/>
          <p:nvPr/>
        </p:nvSpPr>
        <p:spPr>
          <a:xfrm>
            <a:off x="0" y="4169451"/>
            <a:ext cx="4983480" cy="2030412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7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C623D-6C90-4BAA-B5DA-3882AC5F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оценки рентгенограммы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BED1432-5813-41B5-91A9-17B5EB439660}"/>
              </a:ext>
            </a:extLst>
          </p:cNvPr>
          <p:cNvSpPr/>
          <p:nvPr/>
        </p:nvSpPr>
        <p:spPr>
          <a:xfrm>
            <a:off x="4188995" y="1690688"/>
            <a:ext cx="3234690" cy="110871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Морфология поражения костной ткани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974E501-B289-43BF-9E3C-100EF4A11AE7}"/>
              </a:ext>
            </a:extLst>
          </p:cNvPr>
          <p:cNvSpPr/>
          <p:nvPr/>
        </p:nvSpPr>
        <p:spPr>
          <a:xfrm>
            <a:off x="4188995" y="3103245"/>
            <a:ext cx="3234690" cy="74485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Возрастные изменения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838A241-D02C-4912-ADB8-0470508E5CA0}"/>
              </a:ext>
            </a:extLst>
          </p:cNvPr>
          <p:cNvSpPr/>
          <p:nvPr/>
        </p:nvSpPr>
        <p:spPr>
          <a:xfrm>
            <a:off x="4188995" y="4152624"/>
            <a:ext cx="3234690" cy="63672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Локализация поражения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11E68B1-694A-4A4E-8197-FC31CF0DA0B8}"/>
              </a:ext>
            </a:extLst>
          </p:cNvPr>
          <p:cNvSpPr/>
          <p:nvPr/>
        </p:nvSpPr>
        <p:spPr>
          <a:xfrm>
            <a:off x="4188995" y="5094648"/>
            <a:ext cx="3234690" cy="63672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Другие факторы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5C0DAC3-871B-42C9-81EC-1F42A1A36024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5806340" y="2799398"/>
            <a:ext cx="0" cy="303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8398991-E754-43E1-8D6B-56A47DC7C311}"/>
              </a:ext>
            </a:extLst>
          </p:cNvPr>
          <p:cNvCxnSpPr/>
          <p:nvPr/>
        </p:nvCxnSpPr>
        <p:spPr>
          <a:xfrm>
            <a:off x="5806340" y="3848100"/>
            <a:ext cx="0" cy="303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8005F83D-F88F-44F0-96EB-F96C83E1B24A}"/>
              </a:ext>
            </a:extLst>
          </p:cNvPr>
          <p:cNvCxnSpPr/>
          <p:nvPr/>
        </p:nvCxnSpPr>
        <p:spPr>
          <a:xfrm>
            <a:off x="5806340" y="4789346"/>
            <a:ext cx="0" cy="303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войные круглые скобки 10">
            <a:extLst>
              <a:ext uri="{FF2B5EF4-FFF2-40B4-BE49-F238E27FC236}">
                <a16:creationId xmlns:a16="http://schemas.microsoft.com/office/drawing/2014/main" id="{F8B6A241-82F2-4591-9F30-47E25AD0DA66}"/>
              </a:ext>
            </a:extLst>
          </p:cNvPr>
          <p:cNvSpPr/>
          <p:nvPr/>
        </p:nvSpPr>
        <p:spPr>
          <a:xfrm>
            <a:off x="7890519" y="1473835"/>
            <a:ext cx="2883961" cy="162941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Литическое, хорошо дифференцируемое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Литическое, слабо дифференцируемое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Склеротическое</a:t>
            </a:r>
          </a:p>
        </p:txBody>
      </p:sp>
      <p:sp>
        <p:nvSpPr>
          <p:cNvPr id="15" name="Двойные круглые скобки 14">
            <a:extLst>
              <a:ext uri="{FF2B5EF4-FFF2-40B4-BE49-F238E27FC236}">
                <a16:creationId xmlns:a16="http://schemas.microsoft.com/office/drawing/2014/main" id="{A1E957A5-C411-4C5F-90C1-30056C98B0AC}"/>
              </a:ext>
            </a:extLst>
          </p:cNvPr>
          <p:cNvSpPr/>
          <p:nvPr/>
        </p:nvSpPr>
        <p:spPr>
          <a:xfrm>
            <a:off x="1386841" y="3103245"/>
            <a:ext cx="2087880" cy="74485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Больше 30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Меньше 30 лет</a:t>
            </a:r>
          </a:p>
        </p:txBody>
      </p:sp>
      <p:sp>
        <p:nvSpPr>
          <p:cNvPr id="16" name="Двойные круглые скобки 15">
            <a:extLst>
              <a:ext uri="{FF2B5EF4-FFF2-40B4-BE49-F238E27FC236}">
                <a16:creationId xmlns:a16="http://schemas.microsoft.com/office/drawing/2014/main" id="{04EC7854-30CD-40FB-8785-9E5983B68A98}"/>
              </a:ext>
            </a:extLst>
          </p:cNvPr>
          <p:cNvSpPr/>
          <p:nvPr/>
        </p:nvSpPr>
        <p:spPr>
          <a:xfrm>
            <a:off x="7890519" y="3891363"/>
            <a:ext cx="3385284" cy="115924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Трубчатые кости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Тело</a:t>
            </a:r>
            <a:r>
              <a:rPr lang="en-US" dirty="0"/>
              <a:t>/</a:t>
            </a:r>
            <a:r>
              <a:rPr lang="ru-RU" dirty="0"/>
              <a:t>дуга позвонков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Диафиз</a:t>
            </a:r>
            <a:r>
              <a:rPr lang="en-US" dirty="0"/>
              <a:t>/</a:t>
            </a:r>
            <a:r>
              <a:rPr lang="ru-RU" dirty="0"/>
              <a:t>эпифиз</a:t>
            </a:r>
            <a:r>
              <a:rPr lang="en-US" dirty="0"/>
              <a:t>/</a:t>
            </a:r>
            <a:r>
              <a:rPr lang="ru-RU" dirty="0" err="1"/>
              <a:t>метафиз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Центрально</a:t>
            </a:r>
            <a:r>
              <a:rPr lang="en-US" dirty="0"/>
              <a:t>/</a:t>
            </a:r>
            <a:r>
              <a:rPr lang="ru-RU" dirty="0" err="1"/>
              <a:t>экспентрично</a:t>
            </a:r>
            <a:endParaRPr lang="ru-RU" dirty="0"/>
          </a:p>
        </p:txBody>
      </p:sp>
      <p:sp>
        <p:nvSpPr>
          <p:cNvPr id="17" name="Двойные круглые скобки 16">
            <a:extLst>
              <a:ext uri="{FF2B5EF4-FFF2-40B4-BE49-F238E27FC236}">
                <a16:creationId xmlns:a16="http://schemas.microsoft.com/office/drawing/2014/main" id="{6C00E341-56FE-456A-B101-314C7D1A1F96}"/>
              </a:ext>
            </a:extLst>
          </p:cNvPr>
          <p:cNvSpPr/>
          <p:nvPr/>
        </p:nvSpPr>
        <p:spPr>
          <a:xfrm>
            <a:off x="304801" y="4914724"/>
            <a:ext cx="3650777" cy="115924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Солитарные</a:t>
            </a:r>
            <a:r>
              <a:rPr lang="en-US" dirty="0"/>
              <a:t>/</a:t>
            </a:r>
            <a:r>
              <a:rPr lang="ru-RU" dirty="0"/>
              <a:t>множественные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Периостальная</a:t>
            </a:r>
            <a:r>
              <a:rPr lang="ru-RU" dirty="0"/>
              <a:t> реакция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Границы опухоли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Деструкция кортикального слоя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Кальцинация костного матрикса</a:t>
            </a:r>
          </a:p>
        </p:txBody>
      </p:sp>
    </p:spTree>
    <p:extLst>
      <p:ext uri="{BB962C8B-B14F-4D97-AF65-F5344CB8AC3E}">
        <p14:creationId xmlns:p14="http://schemas.microsoft.com/office/powerpoint/2010/main" val="266619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48252-CE5D-41D1-9E97-BF6D372DB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"/>
            <a:ext cx="4620126" cy="1974574"/>
          </a:xfrm>
        </p:spPr>
        <p:txBody>
          <a:bodyPr/>
          <a:lstStyle/>
          <a:p>
            <a:pPr algn="ctr"/>
            <a:r>
              <a:rPr lang="ru-RU" b="1" dirty="0"/>
              <a:t>Системный подход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B43BEA-5BCB-4CEA-9048-6DAD26EB2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126" y="0"/>
            <a:ext cx="7571874" cy="637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0EAD68A-A087-4DF7-8217-88467611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46112"/>
            <a:ext cx="4475746" cy="4972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Порядок поиска опухоли кости: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/>
              <a:t>Морфология поражений костной ткани:</a:t>
            </a:r>
          </a:p>
          <a:p>
            <a:pPr lvl="2"/>
            <a:r>
              <a:rPr lang="ru-RU" sz="2400" b="1" dirty="0"/>
              <a:t>Литические, хорошо дифференцируемые</a:t>
            </a:r>
          </a:p>
          <a:p>
            <a:pPr lvl="2"/>
            <a:r>
              <a:rPr lang="ru-RU" sz="2400" b="1" dirty="0"/>
              <a:t>Литические, слабо дифференцируемые </a:t>
            </a:r>
          </a:p>
          <a:p>
            <a:pPr lvl="2"/>
            <a:r>
              <a:rPr lang="ru-RU" sz="2400" b="1" dirty="0"/>
              <a:t>Склеротические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dirty="0"/>
              <a:t>Возрастные изменения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242910-BBA5-47D3-9452-BA5D3A195B0B}"/>
              </a:ext>
            </a:extLst>
          </p:cNvPr>
          <p:cNvSpPr txBox="1"/>
          <p:nvPr/>
        </p:nvSpPr>
        <p:spPr>
          <a:xfrm>
            <a:off x="4547936" y="6370360"/>
            <a:ext cx="771625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/>
              <a:t>Костные поражения литического и склеротического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27530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6CA0B-5EB1-48FC-B805-70E2BDB07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0266948" cy="12863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Литические, хорошо дифференцируемые костные поражения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6BB996-8D92-4016-A77A-6A0EB51DC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6313"/>
            <a:ext cx="6305550" cy="557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5C0A0E74-0AB5-48F1-AA4F-A3EC0BC795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728551"/>
              </p:ext>
            </p:extLst>
          </p:nvPr>
        </p:nvGraphicFramePr>
        <p:xfrm>
          <a:off x="6305550" y="910258"/>
          <a:ext cx="5886450" cy="59740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512570">
                  <a:extLst>
                    <a:ext uri="{9D8B030D-6E8A-4147-A177-3AD203B41FA5}">
                      <a16:colId xmlns:a16="http://schemas.microsoft.com/office/drawing/2014/main" val="2483482475"/>
                    </a:ext>
                  </a:extLst>
                </a:gridCol>
                <a:gridCol w="4373880">
                  <a:extLst>
                    <a:ext uri="{9D8B030D-6E8A-4147-A177-3AD203B41FA5}">
                      <a16:colId xmlns:a16="http://schemas.microsoft.com/office/drawing/2014/main" val="2931764622"/>
                    </a:ext>
                  </a:extLst>
                </a:gridCol>
              </a:tblGrid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ABC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Aneurysmal bone cyst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01722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/>
                        <a:t>Аневризматическая</a:t>
                      </a:r>
                      <a:r>
                        <a:rPr lang="ru-RU" sz="2200" dirty="0"/>
                        <a:t> костная киста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921435"/>
                  </a:ext>
                </a:extLst>
              </a:tr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CMF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Chondromyxoid fibroma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902962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/>
                        <a:t>Хондромиксоидная</a:t>
                      </a:r>
                      <a:r>
                        <a:rPr lang="ru-RU" sz="2200" dirty="0"/>
                        <a:t> фиброма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07109"/>
                  </a:ext>
                </a:extLst>
              </a:tr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EG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Eosinophilic Granuloma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15644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Эозинофильная гранулема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446118"/>
                  </a:ext>
                </a:extLst>
              </a:tr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Giant cell tumor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99077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Гигантоклеточная опухоль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44748"/>
                  </a:ext>
                </a:extLst>
              </a:tr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FD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Fibrous dysplasia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885014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Фиброзная дисплазия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901650"/>
                  </a:ext>
                </a:extLst>
              </a:tr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NOF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Non Ossifying Fibroma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686335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/>
                        <a:t>Неоссифицирующая</a:t>
                      </a:r>
                      <a:r>
                        <a:rPr lang="ru-RU" sz="2200" dirty="0"/>
                        <a:t> фиброма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896427"/>
                  </a:ext>
                </a:extLst>
              </a:tr>
              <a:tr h="37504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SBC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Simple Bone Cyst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85489"/>
                  </a:ext>
                </a:extLst>
              </a:tr>
              <a:tr h="3750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Простая костная киста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4901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3CB8A69-19EC-4E16-8A1B-5201D4EE67A6}"/>
              </a:ext>
            </a:extLst>
          </p:cNvPr>
          <p:cNvSpPr txBox="1"/>
          <p:nvPr/>
        </p:nvSpPr>
        <p:spPr>
          <a:xfrm>
            <a:off x="2831783" y="6334779"/>
            <a:ext cx="17745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bg1"/>
                </a:solidFill>
              </a:rPr>
              <a:t>субхондральная</a:t>
            </a:r>
            <a:r>
              <a:rPr lang="ru-RU" sz="1400" dirty="0">
                <a:solidFill>
                  <a:schemeClr val="bg1"/>
                </a:solidFill>
              </a:rPr>
              <a:t> киста (</a:t>
            </a:r>
            <a:r>
              <a:rPr lang="ru-RU" sz="1400" dirty="0" err="1">
                <a:solidFill>
                  <a:schemeClr val="bg1"/>
                </a:solidFill>
              </a:rPr>
              <a:t>геод</a:t>
            </a:r>
            <a:r>
              <a:rPr lang="ru-RU" sz="14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062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37515-0E8D-410B-819A-FC7DC63BA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600200"/>
          </a:xfrm>
        </p:spPr>
        <p:txBody>
          <a:bodyPr>
            <a:normAutofit/>
          </a:bodyPr>
          <a:lstStyle/>
          <a:p>
            <a:r>
              <a:rPr lang="ru-RU" b="1" dirty="0"/>
              <a:t>Литические, слабо дифференцируемые костные поражения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5D0C83D-6698-4B3B-8164-EBA39CAC8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199"/>
            <a:ext cx="595032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ED217FF8-EBC4-402A-8BD0-48D8ABAB7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340794"/>
              </p:ext>
            </p:extLst>
          </p:nvPr>
        </p:nvGraphicFramePr>
        <p:xfrm>
          <a:off x="5950320" y="1600198"/>
          <a:ext cx="6241680" cy="426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993530">
                  <a:extLst>
                    <a:ext uri="{9D8B030D-6E8A-4147-A177-3AD203B41FA5}">
                      <a16:colId xmlns:a16="http://schemas.microsoft.com/office/drawing/2014/main" val="2483482475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val="293176462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EG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Eosinophilic Granuloma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01722"/>
                  </a:ext>
                </a:extLst>
              </a:tr>
              <a:tr h="3694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Эозинофильная гранулема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921435"/>
                  </a:ext>
                </a:extLst>
              </a:tr>
              <a:tr h="369470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Giant cell tumor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902962"/>
                  </a:ext>
                </a:extLst>
              </a:tr>
              <a:tr h="3694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Гигантоклеточная опухоль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07109"/>
                  </a:ext>
                </a:extLst>
              </a:tr>
              <a:tr h="369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Osteomyelitis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Остеомиелит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92774"/>
                  </a:ext>
                </a:extLst>
              </a:tr>
              <a:tr h="369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Metastasis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Метастаз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581869"/>
                  </a:ext>
                </a:extLst>
              </a:tr>
              <a:tr h="369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Myeloma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Миелома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155533"/>
                  </a:ext>
                </a:extLst>
              </a:tr>
              <a:tr h="369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Lymphoma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Лимфома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4233"/>
                  </a:ext>
                </a:extLst>
              </a:tr>
              <a:tr h="369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Osteosarcoma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Остеосаркома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983734"/>
                  </a:ext>
                </a:extLst>
              </a:tr>
              <a:tr h="36947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Ewing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Саркома </a:t>
                      </a:r>
                      <a:r>
                        <a:rPr lang="ru-RU" sz="2200" dirty="0" err="1"/>
                        <a:t>Юинга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033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3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68C0C-23A5-495D-9559-3FA0A4D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08168" cy="1473677"/>
          </a:xfrm>
        </p:spPr>
        <p:txBody>
          <a:bodyPr>
            <a:normAutofit/>
          </a:bodyPr>
          <a:lstStyle/>
          <a:p>
            <a:r>
              <a:rPr lang="ru-RU" b="1" dirty="0"/>
              <a:t>Склеротические костные поражения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4B88214-EDD2-409C-87A2-A6378038E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6695215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E0E69CFF-5CDF-465E-8E90-5111668B68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61285"/>
              </p:ext>
            </p:extLst>
          </p:nvPr>
        </p:nvGraphicFramePr>
        <p:xfrm>
          <a:off x="6695215" y="1676400"/>
          <a:ext cx="5496785" cy="51816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671545">
                  <a:extLst>
                    <a:ext uri="{9D8B030D-6E8A-4147-A177-3AD203B41FA5}">
                      <a16:colId xmlns:a16="http://schemas.microsoft.com/office/drawing/2014/main" val="2483482475"/>
                    </a:ext>
                  </a:extLst>
                </a:gridCol>
                <a:gridCol w="3825240">
                  <a:extLst>
                    <a:ext uri="{9D8B030D-6E8A-4147-A177-3AD203B41FA5}">
                      <a16:colId xmlns:a16="http://schemas.microsoft.com/office/drawing/2014/main" val="2931764622"/>
                    </a:ext>
                  </a:extLst>
                </a:gridCol>
              </a:tblGrid>
              <a:tr h="4170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FD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Fibrous dysplasia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01722"/>
                  </a:ext>
                </a:extLst>
              </a:tr>
              <a:tr h="2791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Фиброзная дисплазия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921435"/>
                  </a:ext>
                </a:extLst>
              </a:tr>
              <a:tr h="399818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NOF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Non Ossifying Fibroma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902962"/>
                  </a:ext>
                </a:extLst>
              </a:tr>
              <a:tr h="3998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/>
                        <a:t>Неоссифицирующая</a:t>
                      </a:r>
                      <a:r>
                        <a:rPr lang="ru-RU" sz="2200" dirty="0"/>
                        <a:t> фиброма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07109"/>
                  </a:ext>
                </a:extLst>
              </a:tr>
              <a:tr h="71396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Parosteal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osteosrcoma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/>
                        <a:t>Периостальная</a:t>
                      </a:r>
                      <a:r>
                        <a:rPr lang="ru-RU" sz="2200" dirty="0"/>
                        <a:t> остеосаркома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436547"/>
                  </a:ext>
                </a:extLst>
              </a:tr>
              <a:tr h="39981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Metastases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Метастазы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939853"/>
                  </a:ext>
                </a:extLst>
              </a:tr>
              <a:tr h="71396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Bone Infarction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Ишемический некроз кости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701276"/>
                  </a:ext>
                </a:extLst>
              </a:tr>
              <a:tr h="71396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Low grade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Высокая степень злокачественности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342807"/>
                  </a:ext>
                </a:extLst>
              </a:tr>
              <a:tr h="71396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High grade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Низкая степень злокачественности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9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77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4E9AD-2D93-437D-A79A-05350598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6910387" cy="1411704"/>
          </a:xfrm>
        </p:spPr>
        <p:txBody>
          <a:bodyPr/>
          <a:lstStyle/>
          <a:p>
            <a:r>
              <a:rPr lang="ru-RU" b="1" dirty="0"/>
              <a:t>Роль возраста пациента в оценке рентгенограммы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4DD68F1-7E93-444A-9D22-4E514BD7B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7" y="0"/>
            <a:ext cx="5281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A7B6BEE-7BD7-4C94-9DBB-1E2054757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095"/>
            <a:ext cx="6910387" cy="4916902"/>
          </a:xfrm>
        </p:spPr>
        <p:txBody>
          <a:bodyPr>
            <a:noAutofit/>
          </a:bodyPr>
          <a:lstStyle/>
          <a:p>
            <a:r>
              <a:rPr lang="ru-RU" sz="2400" dirty="0"/>
              <a:t>От 30 лет: </a:t>
            </a:r>
            <a:r>
              <a:rPr lang="ru-RU" sz="2400" b="1" dirty="0"/>
              <a:t>метастазы и миелома </a:t>
            </a:r>
            <a:r>
              <a:rPr lang="ru-RU" sz="2400" dirty="0"/>
              <a:t>включаются в </a:t>
            </a:r>
            <a:r>
              <a:rPr lang="ru-RU" sz="2400" dirty="0" err="1"/>
              <a:t>дифф</a:t>
            </a:r>
            <a:r>
              <a:rPr lang="ru-RU" sz="2400" dirty="0"/>
              <a:t>. диагноз</a:t>
            </a:r>
            <a:endParaRPr lang="ru-RU" sz="2400" b="1" dirty="0"/>
          </a:p>
          <a:p>
            <a:r>
              <a:rPr lang="ru-RU" sz="2400" dirty="0"/>
              <a:t>От 20 лет: </a:t>
            </a:r>
            <a:r>
              <a:rPr lang="ru-RU" sz="2400" b="1" dirty="0"/>
              <a:t>эозинофильная гранулема и заболевания воспалительного характера </a:t>
            </a:r>
            <a:r>
              <a:rPr lang="ru-RU" sz="2400" dirty="0"/>
              <a:t>включаются в </a:t>
            </a:r>
            <a:r>
              <a:rPr lang="ru-RU" sz="2400" dirty="0" err="1"/>
              <a:t>дифф</a:t>
            </a:r>
            <a:r>
              <a:rPr lang="ru-RU" sz="2400" dirty="0"/>
              <a:t>. диагноз</a:t>
            </a:r>
            <a:endParaRPr lang="ru-RU" sz="2400" b="1" dirty="0"/>
          </a:p>
          <a:p>
            <a:r>
              <a:rPr lang="ru-RU" sz="2400" dirty="0"/>
              <a:t>Поражения костей воспалительного характера: </a:t>
            </a:r>
          </a:p>
          <a:p>
            <a:pPr lvl="1"/>
            <a:r>
              <a:rPr lang="ru-RU" b="1" dirty="0"/>
              <a:t>имитируют опухоли</a:t>
            </a:r>
          </a:p>
          <a:p>
            <a:pPr lvl="1"/>
            <a:r>
              <a:rPr lang="ru-RU" dirty="0"/>
              <a:t>наблюдаются </a:t>
            </a:r>
            <a:r>
              <a:rPr lang="ru-RU" b="1" dirty="0"/>
              <a:t>в</a:t>
            </a:r>
            <a:r>
              <a:rPr lang="ru-RU" dirty="0"/>
              <a:t> </a:t>
            </a:r>
            <a:r>
              <a:rPr lang="ru-RU" b="1" dirty="0"/>
              <a:t>любой возрастной группе</a:t>
            </a:r>
            <a:r>
              <a:rPr lang="ru-RU" dirty="0"/>
              <a:t>, </a:t>
            </a:r>
          </a:p>
          <a:p>
            <a:pPr lvl="1"/>
            <a:r>
              <a:rPr lang="ru-RU" dirty="0"/>
              <a:t>характеризуются и </a:t>
            </a:r>
            <a:r>
              <a:rPr lang="ru-RU" b="1" dirty="0"/>
              <a:t>литическими</a:t>
            </a:r>
            <a:r>
              <a:rPr lang="ru-RU" dirty="0"/>
              <a:t>, и </a:t>
            </a:r>
            <a:r>
              <a:rPr lang="ru-RU" b="1" dirty="0"/>
              <a:t>склеротическими</a:t>
            </a:r>
            <a:r>
              <a:rPr lang="ru-RU" dirty="0"/>
              <a:t> </a:t>
            </a:r>
            <a:r>
              <a:rPr lang="ru-RU" b="1" dirty="0"/>
              <a:t>типами поражения</a:t>
            </a:r>
          </a:p>
        </p:txBody>
      </p:sp>
    </p:spTree>
    <p:extLst>
      <p:ext uri="{BB962C8B-B14F-4D97-AF65-F5344CB8AC3E}">
        <p14:creationId xmlns:p14="http://schemas.microsoft.com/office/powerpoint/2010/main" val="353965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8211495C-A381-4549-81C5-4FA11E271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7051"/>
              </p:ext>
            </p:extLst>
          </p:nvPr>
        </p:nvGraphicFramePr>
        <p:xfrm>
          <a:off x="0" y="1442204"/>
          <a:ext cx="1215991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525">
                  <a:extLst>
                    <a:ext uri="{9D8B030D-6E8A-4147-A177-3AD203B41FA5}">
                      <a16:colId xmlns:a16="http://schemas.microsoft.com/office/drawing/2014/main" val="604394560"/>
                    </a:ext>
                  </a:extLst>
                </a:gridCol>
                <a:gridCol w="4156201">
                  <a:extLst>
                    <a:ext uri="{9D8B030D-6E8A-4147-A177-3AD203B41FA5}">
                      <a16:colId xmlns:a16="http://schemas.microsoft.com/office/drawing/2014/main" val="338488865"/>
                    </a:ext>
                  </a:extLst>
                </a:gridCol>
                <a:gridCol w="2791327">
                  <a:extLst>
                    <a:ext uri="{9D8B030D-6E8A-4147-A177-3AD203B41FA5}">
                      <a16:colId xmlns:a16="http://schemas.microsoft.com/office/drawing/2014/main" val="3015789849"/>
                    </a:ext>
                  </a:extLst>
                </a:gridCol>
                <a:gridCol w="4138863">
                  <a:extLst>
                    <a:ext uri="{9D8B030D-6E8A-4147-A177-3AD203B41FA5}">
                      <a16:colId xmlns:a16="http://schemas.microsoft.com/office/drawing/2014/main" val="3383689321"/>
                    </a:ext>
                  </a:extLst>
                </a:gridCol>
              </a:tblGrid>
              <a:tr h="3534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Хорошо </a:t>
                      </a:r>
                      <a:r>
                        <a:rPr lang="ru-RU" sz="2400" dirty="0" err="1"/>
                        <a:t>дифференциуемые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Слабо </a:t>
                      </a:r>
                      <a:r>
                        <a:rPr lang="ru-RU" sz="2400" dirty="0" err="1"/>
                        <a:t>дифференциуемые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Склеротические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5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0-10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Эозинофильная гранулема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Простая костная киста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Саркома </a:t>
                      </a:r>
                      <a:r>
                        <a:rPr lang="ru-RU" sz="2400" dirty="0" err="1"/>
                        <a:t>Юинга</a:t>
                      </a:r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Остеосаркома</a:t>
                      </a:r>
                    </a:p>
                    <a:p>
                      <a:pPr algn="ctr"/>
                      <a:r>
                        <a:rPr lang="ru-RU" sz="2400" dirty="0"/>
                        <a:t>Лейкемия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Остеосаркома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31985"/>
                  </a:ext>
                </a:extLst>
              </a:tr>
              <a:tr h="1910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/>
                        <a:t>Неоссифицирующая</a:t>
                      </a:r>
                      <a:r>
                        <a:rPr lang="ru-RU" sz="2400" dirty="0"/>
                        <a:t> фиброма</a:t>
                      </a:r>
                    </a:p>
                    <a:p>
                      <a:pPr algn="ctr"/>
                      <a:r>
                        <a:rPr lang="ru-RU" sz="2400" dirty="0"/>
                        <a:t>Фиброзная дисплазия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Эозинофильная гранулема</a:t>
                      </a:r>
                      <a:endParaRPr lang="en-US" sz="2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Простая костная киста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/>
                        <a:t>Аневризматическая</a:t>
                      </a:r>
                      <a:r>
                        <a:rPr lang="ru-RU" sz="2400" dirty="0"/>
                        <a:t> костная киста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/>
                        <a:t>Хондробластома</a:t>
                      </a:r>
                      <a:endParaRPr lang="ru-RU" sz="2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/>
                        <a:t>Хондромиксоидная</a:t>
                      </a:r>
                      <a:r>
                        <a:rPr lang="ru-RU" sz="2400" dirty="0"/>
                        <a:t> фиброма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Саркома </a:t>
                      </a:r>
                      <a:r>
                        <a:rPr lang="ru-RU" sz="2400" dirty="0" err="1"/>
                        <a:t>Юинга</a:t>
                      </a:r>
                      <a:endParaRPr lang="ru-RU" sz="2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Эозинофильная гранулема</a:t>
                      </a:r>
                      <a:endParaRPr lang="en-US" sz="2400" dirty="0"/>
                    </a:p>
                    <a:p>
                      <a:pPr algn="ctr"/>
                      <a:r>
                        <a:rPr lang="ru-RU" sz="2400" dirty="0"/>
                        <a:t>Остеосаркома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Остеосаркома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Фиброзная дисплазия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Эозинофильная гранулема</a:t>
                      </a:r>
                      <a:endParaRPr lang="en-US" sz="2400" dirty="0"/>
                    </a:p>
                    <a:p>
                      <a:pPr algn="ctr"/>
                      <a:r>
                        <a:rPr lang="ru-RU" sz="2400" dirty="0"/>
                        <a:t>Остеоидная остеома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89114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035EB9C-AEA6-4AAA-B456-62EA8BCFC5A2}"/>
              </a:ext>
            </a:extLst>
          </p:cNvPr>
          <p:cNvSpPr txBox="1"/>
          <p:nvPr/>
        </p:nvSpPr>
        <p:spPr>
          <a:xfrm>
            <a:off x="1" y="20836"/>
            <a:ext cx="121599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Классификация костных поражений по возрасту и типу поражения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303848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1468</Words>
  <Application>Microsoft Office PowerPoint</Application>
  <PresentationFormat>Широкоэкранный</PresentationFormat>
  <Paragraphs>278</Paragraphs>
  <Slides>25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Arial</vt:lpstr>
      <vt:lpstr>Calibri</vt:lpstr>
      <vt:lpstr>Calibri Light</vt:lpstr>
      <vt:lpstr>Google Sans</vt:lpstr>
      <vt:lpstr>Open Sans</vt:lpstr>
      <vt:lpstr>Roboto</vt:lpstr>
      <vt:lpstr>Тема Office</vt:lpstr>
      <vt:lpstr>Дифференциальная диагностика опухолей костей. Часть 1</vt:lpstr>
      <vt:lpstr>Введение</vt:lpstr>
      <vt:lpstr>Принцип оценки рентгенограммы</vt:lpstr>
      <vt:lpstr>Системный подход</vt:lpstr>
      <vt:lpstr>Литические, хорошо дифференцируемые костные поражения</vt:lpstr>
      <vt:lpstr>Литические, слабо дифференцируемые костные поражения</vt:lpstr>
      <vt:lpstr>Склеротические костные поражения</vt:lpstr>
      <vt:lpstr>Роль возраста пациента в оценке рентгенограммы</vt:lpstr>
      <vt:lpstr>Презентация PowerPoint</vt:lpstr>
      <vt:lpstr>Презентация PowerPoint</vt:lpstr>
      <vt:lpstr>Зона перехода между опухолью и здоровой костной тканью</vt:lpstr>
      <vt:lpstr>Узкая зона перехода между опухолью и здоровой костной тканью</vt:lpstr>
      <vt:lpstr>Доброкачественные опухоли кости. Прицельные рентгенограммы костей верхних и нижних конечностей</vt:lpstr>
      <vt:lpstr>Широкая зона перехода между опухолью и здоровой костной тканью</vt:lpstr>
      <vt:lpstr>Злокачественные опухоли кости. Прицельные рентгенограммы костей верхних и нижних конечностей</vt:lpstr>
      <vt:lpstr>Периостальная реакция</vt:lpstr>
      <vt:lpstr>Типы периостальной реакции</vt:lpstr>
      <vt:lpstr>Типы периостальной реакции</vt:lpstr>
      <vt:lpstr>Доброкачественный тип периостальной реакции при остеоидной остеоме. Прицельная рентгенограмма локтевой кости</vt:lpstr>
      <vt:lpstr>Агрессивный тип периостальной реакции</vt:lpstr>
      <vt:lpstr>Остеосаркома. Агрессивный тип периостальной реакции. Прицельная рентгенограмма бедренной кости</vt:lpstr>
      <vt:lpstr>Саркома Юинга. Агрессивный тип периостальной реакции. Прицельная рентгенограмма бедренной кости</vt:lpstr>
      <vt:lpstr>Поражение кости воспалительного характера. Агрессивный тип периостальной реакции. Прицельная рентгенограмма плечевой кости</vt:lpstr>
      <vt:lpstr>Заключение</vt:lpstr>
      <vt:lpstr>Дифференциальная диагностика опухолей костей. Часть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Yulmukhametov Zakhar</dc:creator>
  <cp:lastModifiedBy>Zakhar Iulmukhametov</cp:lastModifiedBy>
  <cp:revision>96</cp:revision>
  <dcterms:created xsi:type="dcterms:W3CDTF">2023-04-12T02:00:27Z</dcterms:created>
  <dcterms:modified xsi:type="dcterms:W3CDTF">2023-05-22T03:22:43Z</dcterms:modified>
</cp:coreProperties>
</file>