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2"/>
  </p:notesMasterIdLst>
  <p:sldIdLst>
    <p:sldId id="328" r:id="rId2"/>
    <p:sldId id="289" r:id="rId3"/>
    <p:sldId id="256" r:id="rId4"/>
    <p:sldId id="290" r:id="rId5"/>
    <p:sldId id="291" r:id="rId6"/>
    <p:sldId id="292" r:id="rId7"/>
    <p:sldId id="293" r:id="rId8"/>
    <p:sldId id="257" r:id="rId9"/>
    <p:sldId id="294" r:id="rId10"/>
    <p:sldId id="295" r:id="rId11"/>
    <p:sldId id="296" r:id="rId12"/>
    <p:sldId id="265" r:id="rId13"/>
    <p:sldId id="267" r:id="rId14"/>
    <p:sldId id="268" r:id="rId15"/>
    <p:sldId id="327" r:id="rId16"/>
    <p:sldId id="297" r:id="rId17"/>
    <p:sldId id="298" r:id="rId18"/>
    <p:sldId id="305" r:id="rId19"/>
    <p:sldId id="301" r:id="rId20"/>
    <p:sldId id="306" r:id="rId21"/>
    <p:sldId id="307" r:id="rId22"/>
    <p:sldId id="308" r:id="rId23"/>
    <p:sldId id="309" r:id="rId24"/>
    <p:sldId id="311" r:id="rId25"/>
    <p:sldId id="313" r:id="rId26"/>
    <p:sldId id="315" r:id="rId27"/>
    <p:sldId id="316" r:id="rId28"/>
    <p:sldId id="314" r:id="rId29"/>
    <p:sldId id="300" r:id="rId30"/>
    <p:sldId id="317" r:id="rId31"/>
    <p:sldId id="321" r:id="rId32"/>
    <p:sldId id="318" r:id="rId33"/>
    <p:sldId id="322" r:id="rId34"/>
    <p:sldId id="323" r:id="rId35"/>
    <p:sldId id="324" r:id="rId36"/>
    <p:sldId id="325" r:id="rId37"/>
    <p:sldId id="319" r:id="rId38"/>
    <p:sldId id="320" r:id="rId39"/>
    <p:sldId id="326" r:id="rId40"/>
    <p:sldId id="299" r:id="rId41"/>
    <p:sldId id="303" r:id="rId42"/>
    <p:sldId id="304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275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824E7-3D0F-41D3-8AA9-9DFC68094B71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B4961-35F3-45B3-ADF7-B8F6318391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351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D153E7C-C57B-45B4-8973-F9C081F2E60F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D999-9266-4891-85F1-9C24FB7C6957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A34C-74AF-4FDB-904B-F60AF81594A0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51E6430-DB5C-4D1C-859D-B1A4CBA04591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4AFE6FE-23F0-4911-87D1-5691D7B1FB7C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B056-3AA7-46DC-966D-4EF0C31035A0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34716-E1E0-43B8-9F5D-814EC2714E07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9292BE3-E1F9-4BD5-A273-7F52537E6715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1B1A-6D15-4D5F-B0C3-DEB8CD0C7E61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2BD234-436E-4CBE-891C-76FD0A6B61D6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89BC505-7E94-4984-9D5F-BC20D5DE445F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C358814-1592-4FF3-87DD-BC468DB7123A}" type="datetime1">
              <a:rPr lang="ru-RU" smtClean="0"/>
              <a:pPr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F8A86DB-1E9A-407C-9676-A943471E43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9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90.jpeg"/><Relationship Id="rId4" Type="http://schemas.openxmlformats.org/officeDocument/2006/relationships/image" Target="../media/image9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90.jpe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95.jpeg"/><Relationship Id="rId7" Type="http://schemas.openxmlformats.org/officeDocument/2006/relationships/image" Target="../media/image10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5" y="1196752"/>
            <a:ext cx="8280400" cy="3600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КрасГМУ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им.проф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В.Ф.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Минздрава России</a:t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ОСНОВЫ ФАРМАКОЛОГИИ</a:t>
            </a:r>
            <a:b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АНАЛЬГЕТИКИ НАРКОТИЧЕСКИЕ И НЕНАРКОТИЧЕСКИЕ. </a:t>
            </a:r>
            <a:b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СНОТВОРНЫЕ СРЕДСТВА</a:t>
            </a:r>
            <a: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видео-лекция 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студентов 1 курса,</a:t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sz="2000" b="0" cap="none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0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специальности 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31.02.03 Лабораторная 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диагностика</a:t>
            </a:r>
            <a:r>
              <a:rPr lang="ru-RU" sz="15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500" b="0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8144" y="4797152"/>
            <a:ext cx="3025071" cy="6844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1425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  <a:endParaRPr lang="ru-RU" sz="1425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425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Анисимова М.В. 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286000" y="5481696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Красноярск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0492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применению</a:t>
            </a:r>
            <a:endParaRPr lang="ru-RU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4" y="908720"/>
            <a:ext cx="8784976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1.Опиоиды применяют для оказания неотложной помощи при болевом шоке на фоне  тяжелых травм,  ожогов и на местах массовых катастроф бедствий для чего  используется любой из опиатов.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 анестезиологии для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премедикации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обезболивания  в послеоперационном периоде (любой опиат) .    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3.Для купирования сильного болевого синдрома  при инфаркте  миокарда.  Препаратом выбора является морфин  внутривенно.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морфин.jpg"/>
          <p:cNvPicPr>
            <a:picLocks noChangeAspect="1"/>
          </p:cNvPicPr>
          <p:nvPr/>
        </p:nvPicPr>
        <p:blipFill>
          <a:blip r:embed="rId2" cstate="print"/>
          <a:srcRect t="24013" b="11019"/>
          <a:stretch>
            <a:fillRect/>
          </a:stretch>
        </p:blipFill>
        <p:spPr>
          <a:xfrm>
            <a:off x="899593" y="4221088"/>
            <a:ext cx="4608512" cy="2376264"/>
          </a:xfrm>
          <a:prstGeom prst="rect">
            <a:avLst/>
          </a:prstGeom>
        </p:spPr>
      </p:pic>
      <p:pic>
        <p:nvPicPr>
          <p:cNvPr id="6" name="Рисунок 5" descr="ом.jpg"/>
          <p:cNvPicPr>
            <a:picLocks noChangeAspect="1"/>
          </p:cNvPicPr>
          <p:nvPr/>
        </p:nvPicPr>
        <p:blipFill>
          <a:blip r:embed="rId3" cstate="print"/>
          <a:srcRect l="25700" r="25700"/>
          <a:stretch>
            <a:fillRect/>
          </a:stretch>
        </p:blipFill>
        <p:spPr>
          <a:xfrm>
            <a:off x="6084168" y="4193704"/>
            <a:ext cx="2736304" cy="266429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43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применению</a:t>
            </a:r>
            <a:endParaRPr lang="ru-RU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4" y="908720"/>
            <a:ext cx="8784976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Для купирования сильного болевого синдрома при приступах  почечной  колики,  желчнокаменной  болезни,  остром  панкреатите. Если  не  удается  снять  приступ  боли  другими  средствами, то применяют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промедол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комплексе  с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миотропными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спазмолитиками.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5.Купирование боли при злокачественных опухолях. По  мере  развития  привыкания  дозы  увеличивают,  комбинируют  с  транквилизаторами, снотворными.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15485" r="20123" b="17413"/>
          <a:stretch>
            <a:fillRect/>
          </a:stretch>
        </p:blipFill>
        <p:spPr bwMode="auto">
          <a:xfrm>
            <a:off x="6084168" y="4149080"/>
            <a:ext cx="27363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т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365104"/>
            <a:ext cx="2808312" cy="1800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7481" r="6763" b="12498"/>
          <a:stretch/>
        </p:blipFill>
        <p:spPr>
          <a:xfrm>
            <a:off x="3203868" y="4077072"/>
            <a:ext cx="2290991" cy="2232248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43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Побочные эффекты:</a:t>
            </a:r>
            <a:endParaRPr lang="ru-RU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764704"/>
            <a:ext cx="5976664" cy="59046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Тошнота, рвота, головокружение; угнетение кашлевого центра, что ухудшает дренаж дыхательных путей и вредно в послеоперационном периоде (может вызвать пневмонию).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эффект опиатов применяют в медицине для лечения сухого мучительного  кашля  – кодеин в малых дозах  включают в состав  комбинированных противокашлевых препаратов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Коделак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Коделак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фито,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Терпинкод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Сужение зрачка –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миоз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является диагностическим симптомом при отравлении  опиатами.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Покраснение кожи, ощущение тепла, кожный зуд, усиление потоотделение. Это связано с усилением выброса гистамина из тучных клеток.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40444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05064"/>
            <a:ext cx="2683500" cy="234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833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75240" cy="792088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Острое  отравление  опиатами, симптомы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507288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Симптомы: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Спутанное  сознание, поверхностное,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уреженное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дыхание, гипотензия,  резкое  сужение  зрачка, пониженная  температура  тела. Смерть  может наступить  от  паралича  дыхательного  центра.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9"/>
          <a:stretch>
            <a:fillRect/>
          </a:stretch>
        </p:blipFill>
        <p:spPr bwMode="auto">
          <a:xfrm>
            <a:off x="683568" y="3933056"/>
            <a:ext cx="8056066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  <a:endParaRPr lang="ru-RU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620728"/>
            <a:ext cx="8435280" cy="55054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отравление опиатами применяют специальные антидоты: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Налорфин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Налоксон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Наотрексон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Налорфин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это аналептик, восстанавливает  работу  дыхательного  центра,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Налоксон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полный антагонист ОР по всем уровням.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Применяют и симптоматическое лечение отравлений: промывание желудка, согревание;  опорожнение  мочевого  пузыря  с  помощью  катетера, введение спазмолитиков для устранения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спазмогенного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эффекта на  ЖКТ.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4"/>
          <a:stretch>
            <a:fillRect/>
          </a:stretch>
        </p:blipFill>
        <p:spPr bwMode="auto">
          <a:xfrm>
            <a:off x="467564" y="4149080"/>
            <a:ext cx="326348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61" y="4118354"/>
            <a:ext cx="3981359" cy="265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1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33" y="274638"/>
            <a:ext cx="2470443" cy="200223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Капсулы для приема внутрь, </a:t>
            </a:r>
            <a:br>
              <a:rPr lang="ru-RU" sz="1600" dirty="0" smtClean="0"/>
            </a:br>
            <a:r>
              <a:rPr lang="ru-RU" sz="1600" dirty="0" err="1" smtClean="0"/>
              <a:t>имплант</a:t>
            </a:r>
            <a:r>
              <a:rPr lang="ru-RU" sz="1600" dirty="0" smtClean="0"/>
              <a:t> (таблетки, капсулы для подкожной имплантации</a:t>
            </a:r>
            <a:br>
              <a:rPr lang="ru-RU" sz="1600" dirty="0" smtClean="0"/>
            </a:br>
            <a:r>
              <a:rPr lang="ru-RU" sz="1600" dirty="0" smtClean="0"/>
              <a:t> (150 дней)</a:t>
            </a: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r="3778" b="11972"/>
          <a:stretch/>
        </p:blipFill>
        <p:spPr>
          <a:xfrm>
            <a:off x="2627784" y="17240"/>
            <a:ext cx="6388612" cy="633670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7" y="2348880"/>
            <a:ext cx="2135587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" y="4293096"/>
            <a:ext cx="2699792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35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77"/>
            <a:ext cx="8640960" cy="5620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Ненаркотические анальгетики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764705"/>
            <a:ext cx="5400600" cy="5709248"/>
          </a:xfrm>
        </p:spPr>
        <p:txBody>
          <a:bodyPr>
            <a:noAutofit/>
          </a:bodyPr>
          <a:lstStyle/>
          <a:p>
            <a:r>
              <a:rPr lang="ru-RU" sz="2000" dirty="0" smtClean="0"/>
              <a:t>Группа ненаркотических </a:t>
            </a:r>
            <a:r>
              <a:rPr lang="ru-RU" sz="2000" dirty="0" err="1" smtClean="0"/>
              <a:t>анальгетических</a:t>
            </a:r>
            <a:r>
              <a:rPr lang="ru-RU" sz="2000" dirty="0" smtClean="0"/>
              <a:t> веществ синтетического происхождения или НПВП, оказывающих три фармакологических эффекта - жаропонижающий, обезболивающий, противовоспалительный в разной степени выраженности. </a:t>
            </a:r>
          </a:p>
          <a:p>
            <a:r>
              <a:rPr lang="ru-RU" sz="2000" dirty="0" err="1" smtClean="0"/>
              <a:t>Неопиоидные</a:t>
            </a:r>
            <a:r>
              <a:rPr lang="ru-RU" sz="2000" dirty="0" smtClean="0"/>
              <a:t> анальгетики подавляют слабую и умеренную боль, периферического и центрального характера, в происхождении которой играют роль простагландины. </a:t>
            </a:r>
          </a:p>
          <a:p>
            <a:r>
              <a:rPr lang="ru-RU" sz="2000" dirty="0" smtClean="0"/>
              <a:t>При болях явно воспалительной природы ненаркотические анальгетики оказывают и противовоспалительное действие, которое наступает после повторного приема препарата.</a:t>
            </a:r>
          </a:p>
        </p:txBody>
      </p:sp>
      <p:pic>
        <p:nvPicPr>
          <p:cNvPr id="5" name="Рисунок 4" descr="анальг.jpg"/>
          <p:cNvPicPr/>
          <p:nvPr/>
        </p:nvPicPr>
        <p:blipFill rotWithShape="1">
          <a:blip r:embed="rId2" cstate="print"/>
          <a:srcRect l="45801" t="31004" r="2635" b="12005"/>
          <a:stretch/>
        </p:blipFill>
        <p:spPr>
          <a:xfrm>
            <a:off x="5868144" y="908720"/>
            <a:ext cx="2952328" cy="2016224"/>
          </a:xfrm>
          <a:prstGeom prst="rect">
            <a:avLst/>
          </a:prstGeom>
        </p:spPr>
      </p:pic>
      <p:pic>
        <p:nvPicPr>
          <p:cNvPr id="6" name="Picture 2" descr="Картинки по запросу парацетамол"/>
          <p:cNvPicPr>
            <a:picLocks noChangeAspect="1" noChangeArrowheads="1"/>
          </p:cNvPicPr>
          <p:nvPr/>
        </p:nvPicPr>
        <p:blipFill rotWithShape="1">
          <a:blip r:embed="rId3" cstate="print"/>
          <a:srcRect l="8952" t="25001" r="-345" b="25001"/>
          <a:stretch/>
        </p:blipFill>
        <p:spPr bwMode="auto">
          <a:xfrm>
            <a:off x="5868144" y="3140968"/>
            <a:ext cx="2847376" cy="1694867"/>
          </a:xfrm>
          <a:prstGeom prst="rect">
            <a:avLst/>
          </a:prstGeom>
          <a:noFill/>
        </p:spPr>
      </p:pic>
      <p:pic>
        <p:nvPicPr>
          <p:cNvPr id="7" name="Picture 2" descr="Картинки по запросу пенталгин плю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013176"/>
            <a:ext cx="2836236" cy="1844824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54416"/>
            <a:ext cx="3672408" cy="631957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Механизм действия:</a:t>
            </a:r>
          </a:p>
          <a:p>
            <a:pPr>
              <a:buNone/>
            </a:pPr>
            <a:r>
              <a:rPr lang="ru-RU" dirty="0" smtClean="0"/>
              <a:t>НПВП ингибируют ферменты </a:t>
            </a:r>
          </a:p>
          <a:p>
            <a:pPr>
              <a:buNone/>
            </a:pPr>
            <a:r>
              <a:rPr lang="ru-RU" dirty="0" smtClean="0"/>
              <a:t>ЦОГ1 и ЦОГ2, тормозят синтез медиаторов воспаления  простагландинов из </a:t>
            </a:r>
            <a:r>
              <a:rPr lang="ru-RU" dirty="0" err="1" smtClean="0"/>
              <a:t>арахидоновой</a:t>
            </a:r>
            <a:r>
              <a:rPr lang="ru-RU" dirty="0" smtClean="0"/>
              <a:t> кислоты, в результате чего уменьшается  боль, воспаление, снижается повышенная температура тела.</a:t>
            </a:r>
            <a:endParaRPr lang="ru-RU" dirty="0"/>
          </a:p>
        </p:txBody>
      </p:sp>
      <p:pic>
        <p:nvPicPr>
          <p:cNvPr id="4" name="Рисунок 3" descr="цог.jpg"/>
          <p:cNvPicPr/>
          <p:nvPr/>
        </p:nvPicPr>
        <p:blipFill>
          <a:blip r:embed="rId2" cstate="print"/>
          <a:srcRect l="2459" t="14760" r="2447" b="5166"/>
          <a:stretch>
            <a:fillRect/>
          </a:stretch>
        </p:blipFill>
        <p:spPr>
          <a:xfrm>
            <a:off x="3563888" y="1"/>
            <a:ext cx="5580113" cy="6858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5788" y="323561"/>
            <a:ext cx="4312198" cy="6314749"/>
          </a:xfrm>
        </p:spPr>
        <p:txBody>
          <a:bodyPr>
            <a:normAutofit/>
          </a:bodyPr>
          <a:lstStyle/>
          <a:p>
            <a:r>
              <a:rPr lang="ru-RU" dirty="0" smtClean="0"/>
              <a:t>Положительными эффектами НПВП являются жаропонижающий, </a:t>
            </a:r>
            <a:r>
              <a:rPr lang="ru-RU" dirty="0" err="1" smtClean="0"/>
              <a:t>обезболиваюший</a:t>
            </a:r>
            <a:r>
              <a:rPr lang="ru-RU" dirty="0" smtClean="0"/>
              <a:t> и противовоспалительный. Как правило, конкретный препарат данной группы, проявляет один из трех фармакологических эффектов более ярко, что и определяет показания к его применению. </a:t>
            </a:r>
            <a:endParaRPr lang="ru-RU" dirty="0"/>
          </a:p>
        </p:txBody>
      </p:sp>
      <p:pic>
        <p:nvPicPr>
          <p:cNvPr id="5" name="Рисунок 4" descr="анальг.jpg"/>
          <p:cNvPicPr/>
          <p:nvPr/>
        </p:nvPicPr>
        <p:blipFill rotWithShape="1">
          <a:blip r:embed="rId2" cstate="print"/>
          <a:srcRect l="45801" t="31004" r="2635" b="12005"/>
          <a:stretch/>
        </p:blipFill>
        <p:spPr>
          <a:xfrm>
            <a:off x="5004048" y="332656"/>
            <a:ext cx="3359095" cy="2306529"/>
          </a:xfrm>
          <a:prstGeom prst="rect">
            <a:avLst/>
          </a:prstGeom>
        </p:spPr>
      </p:pic>
      <p:pic>
        <p:nvPicPr>
          <p:cNvPr id="6" name="Picture 2" descr="Картинки по запросу парацетамол"/>
          <p:cNvPicPr>
            <a:picLocks noChangeAspect="1" noChangeArrowheads="1"/>
          </p:cNvPicPr>
          <p:nvPr/>
        </p:nvPicPr>
        <p:blipFill rotWithShape="1">
          <a:blip r:embed="rId3" cstate="print"/>
          <a:srcRect l="8952" t="25001" r="-345" b="25001"/>
          <a:stretch/>
        </p:blipFill>
        <p:spPr bwMode="auto">
          <a:xfrm>
            <a:off x="5076056" y="2780928"/>
            <a:ext cx="3352634" cy="182229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76" y="4509120"/>
            <a:ext cx="4583566" cy="234888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5976664" cy="6858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chemeClr val="accent1"/>
                </a:solidFill>
              </a:rPr>
              <a:t>Классификация: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1"/>
                </a:solidFill>
              </a:rPr>
              <a:t>1) Анальгетики-антипиретики</a:t>
            </a:r>
            <a:r>
              <a:rPr lang="ru-RU" sz="2000" dirty="0" smtClean="0">
                <a:solidFill>
                  <a:schemeClr val="accent1"/>
                </a:solidFill>
              </a:rPr>
              <a:t>:</a:t>
            </a:r>
          </a:p>
          <a:p>
            <a:pPr>
              <a:buNone/>
            </a:pPr>
            <a:r>
              <a:rPr lang="ru-RU" sz="2000" dirty="0" smtClean="0"/>
              <a:t>А) Производные пиразолона:</a:t>
            </a:r>
          </a:p>
          <a:p>
            <a:pPr>
              <a:buNone/>
            </a:pPr>
            <a:r>
              <a:rPr lang="ru-RU" sz="2000" dirty="0" err="1" smtClean="0"/>
              <a:t>Метамизол</a:t>
            </a:r>
            <a:r>
              <a:rPr lang="ru-RU" sz="2000" dirty="0" smtClean="0"/>
              <a:t> «Анальгин», «Баралгин М». </a:t>
            </a:r>
          </a:p>
          <a:p>
            <a:pPr>
              <a:buNone/>
            </a:pPr>
            <a:r>
              <a:rPr lang="ru-RU" sz="2000" dirty="0" smtClean="0"/>
              <a:t>Входит в состав комбинированных препаратов:</a:t>
            </a:r>
          </a:p>
          <a:p>
            <a:pPr>
              <a:buNone/>
            </a:pPr>
            <a:r>
              <a:rPr lang="ru-RU" sz="2000" dirty="0" smtClean="0"/>
              <a:t>«Баралгин», «Брал», «</a:t>
            </a:r>
            <a:r>
              <a:rPr lang="ru-RU" sz="2000" dirty="0" err="1" smtClean="0"/>
              <a:t>Ревалгин</a:t>
            </a:r>
            <a:r>
              <a:rPr lang="ru-RU" sz="2000" dirty="0" smtClean="0"/>
              <a:t>», «</a:t>
            </a:r>
            <a:r>
              <a:rPr lang="ru-RU" sz="2000" dirty="0" err="1" smtClean="0"/>
              <a:t>Пленалгин</a:t>
            </a:r>
            <a:r>
              <a:rPr lang="ru-RU" sz="2000" dirty="0" smtClean="0"/>
              <a:t>»,</a:t>
            </a:r>
          </a:p>
          <a:p>
            <a:pPr>
              <a:buNone/>
            </a:pPr>
            <a:r>
              <a:rPr lang="ru-RU" sz="2000" dirty="0" smtClean="0"/>
              <a:t>«</a:t>
            </a:r>
            <a:r>
              <a:rPr lang="ru-RU" sz="2000" dirty="0" err="1" smtClean="0"/>
              <a:t>Спазмалгон</a:t>
            </a:r>
            <a:r>
              <a:rPr lang="ru-RU" sz="2000" dirty="0" smtClean="0"/>
              <a:t>», «</a:t>
            </a:r>
            <a:r>
              <a:rPr lang="ru-RU" sz="2000" dirty="0" err="1" smtClean="0"/>
              <a:t>Максиган</a:t>
            </a:r>
            <a:r>
              <a:rPr lang="ru-RU" sz="2000" dirty="0" smtClean="0"/>
              <a:t>», «</a:t>
            </a:r>
            <a:r>
              <a:rPr lang="ru-RU" sz="2000" dirty="0" err="1" smtClean="0"/>
              <a:t>Спазган</a:t>
            </a:r>
            <a:r>
              <a:rPr lang="ru-RU" sz="2000" dirty="0" smtClean="0"/>
              <a:t>», «</a:t>
            </a:r>
            <a:r>
              <a:rPr lang="ru-RU" sz="2000" dirty="0" err="1" smtClean="0"/>
              <a:t>Андипал</a:t>
            </a:r>
            <a:r>
              <a:rPr lang="ru-RU" sz="2000" dirty="0" smtClean="0"/>
              <a:t>»,</a:t>
            </a:r>
          </a:p>
          <a:p>
            <a:pPr>
              <a:buNone/>
            </a:pPr>
            <a:r>
              <a:rPr lang="ru-RU" sz="2000" dirty="0" smtClean="0"/>
              <a:t>«</a:t>
            </a:r>
            <a:r>
              <a:rPr lang="ru-RU" sz="2000" dirty="0" err="1" smtClean="0"/>
              <a:t>Темпалгин</a:t>
            </a:r>
            <a:r>
              <a:rPr lang="ru-RU" sz="2000" dirty="0" smtClean="0"/>
              <a:t>», «</a:t>
            </a:r>
            <a:r>
              <a:rPr lang="ru-RU" sz="2000" dirty="0" err="1" smtClean="0"/>
              <a:t>Седалгин</a:t>
            </a:r>
            <a:r>
              <a:rPr lang="ru-RU" sz="2000" dirty="0" smtClean="0"/>
              <a:t>», «</a:t>
            </a:r>
            <a:r>
              <a:rPr lang="ru-RU" sz="2000" dirty="0" err="1" smtClean="0"/>
              <a:t>Седалгин-нео</a:t>
            </a:r>
            <a:r>
              <a:rPr lang="ru-RU" sz="2000" dirty="0" smtClean="0"/>
              <a:t>»,</a:t>
            </a:r>
          </a:p>
          <a:p>
            <a:pPr>
              <a:buNone/>
            </a:pPr>
            <a:r>
              <a:rPr lang="ru-RU" sz="2000" dirty="0" smtClean="0"/>
              <a:t>«</a:t>
            </a:r>
            <a:r>
              <a:rPr lang="ru-RU" sz="2000" dirty="0" err="1" smtClean="0"/>
              <a:t>Тетралгин</a:t>
            </a:r>
            <a:r>
              <a:rPr lang="ru-RU" sz="2000" dirty="0" smtClean="0"/>
              <a:t>», «</a:t>
            </a:r>
            <a:r>
              <a:rPr lang="ru-RU" sz="2000" dirty="0" err="1" smtClean="0"/>
              <a:t>Седал-М</a:t>
            </a:r>
            <a:r>
              <a:rPr lang="ru-RU" sz="2000" dirty="0" smtClean="0"/>
              <a:t>». </a:t>
            </a:r>
          </a:p>
          <a:p>
            <a:pPr>
              <a:buNone/>
            </a:pPr>
            <a:r>
              <a:rPr lang="ru-RU" sz="2000" dirty="0" smtClean="0"/>
              <a:t>таблетки №20, раствор в ампулах по 5 мл №5. </a:t>
            </a:r>
          </a:p>
          <a:p>
            <a:pPr>
              <a:buNone/>
            </a:pPr>
            <a:r>
              <a:rPr lang="ru-RU" sz="2000" b="1" dirty="0" smtClean="0"/>
              <a:t>Состав: </a:t>
            </a:r>
            <a:r>
              <a:rPr lang="ru-RU" sz="2000" dirty="0" err="1" smtClean="0"/>
              <a:t>метамизол</a:t>
            </a:r>
            <a:r>
              <a:rPr lang="ru-RU" sz="2000" dirty="0" smtClean="0"/>
              <a:t> </a:t>
            </a:r>
            <a:r>
              <a:rPr lang="ru-RU" sz="2000" dirty="0" err="1" smtClean="0"/>
              <a:t>натрия+питофенон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+ </a:t>
            </a:r>
            <a:r>
              <a:rPr lang="ru-RU" sz="2000" dirty="0" err="1" smtClean="0"/>
              <a:t>фенпивириния</a:t>
            </a:r>
            <a:r>
              <a:rPr lang="ru-RU" sz="2000" dirty="0" smtClean="0"/>
              <a:t> бромид.</a:t>
            </a:r>
          </a:p>
          <a:p>
            <a:pPr>
              <a:buNone/>
            </a:pPr>
            <a:r>
              <a:rPr lang="ru-RU" sz="2000" b="1" i="1" dirty="0" err="1" smtClean="0"/>
              <a:t>Питофенон</a:t>
            </a:r>
            <a:r>
              <a:rPr lang="ru-RU" sz="2000" b="1" dirty="0" smtClean="0"/>
              <a:t> </a:t>
            </a:r>
            <a:r>
              <a:rPr lang="ru-RU" sz="2000" dirty="0" smtClean="0"/>
              <a:t>– это </a:t>
            </a:r>
            <a:r>
              <a:rPr lang="ru-RU" sz="2000" dirty="0" err="1" smtClean="0"/>
              <a:t>миотропный</a:t>
            </a:r>
            <a:r>
              <a:rPr lang="ru-RU" sz="2000" dirty="0" smtClean="0"/>
              <a:t> </a:t>
            </a:r>
            <a:r>
              <a:rPr lang="ru-RU" sz="2000" dirty="0" err="1" smtClean="0"/>
              <a:t>спазмолитик</a:t>
            </a:r>
            <a:r>
              <a:rPr lang="ru-RU" sz="2000" dirty="0" smtClean="0"/>
              <a:t>, подобный папаверину</a:t>
            </a:r>
            <a:r>
              <a:rPr lang="ru-RU" sz="2000" b="1" dirty="0" smtClean="0"/>
              <a:t>;</a:t>
            </a:r>
          </a:p>
          <a:p>
            <a:pPr>
              <a:buNone/>
            </a:pPr>
            <a:r>
              <a:rPr lang="ru-RU" sz="2000" b="1" i="1" dirty="0" err="1" smtClean="0"/>
              <a:t>Фенпивириния</a:t>
            </a:r>
            <a:r>
              <a:rPr lang="ru-RU" sz="2000" b="1" i="1" dirty="0" smtClean="0"/>
              <a:t> бромид</a:t>
            </a:r>
            <a:r>
              <a:rPr lang="ru-RU" sz="2000" b="1" dirty="0" smtClean="0"/>
              <a:t> – </a:t>
            </a:r>
            <a:r>
              <a:rPr lang="ru-RU" sz="2000" dirty="0" err="1" smtClean="0"/>
              <a:t>холинолитик</a:t>
            </a:r>
            <a:r>
              <a:rPr lang="ru-RU" sz="2000" dirty="0" smtClean="0"/>
              <a:t>, оказывает спазмолитическое действие, расслабляет гладкую мускулатуру мышц внутренних  органов. </a:t>
            </a:r>
          </a:p>
          <a:p>
            <a:pPr>
              <a:buNone/>
            </a:pPr>
            <a:r>
              <a:rPr lang="ru-RU" sz="2000" dirty="0" smtClean="0"/>
              <a:t>Данные препараты оказывают спазмолитическое, болеутоляющее действие при почечной, печеночной колике, спазме кишечника, дисменореи, болях  в суставах, невралгии, миалгии, а также могут быть использованы при повышенной температуре. </a:t>
            </a:r>
          </a:p>
          <a:p>
            <a:pPr>
              <a:buNone/>
            </a:pPr>
            <a:r>
              <a:rPr lang="ru-RU" sz="2000" dirty="0" smtClean="0"/>
              <a:t>Отпуск из аптеки  без </a:t>
            </a:r>
            <a:r>
              <a:rPr lang="ru-RU" sz="2000" b="1" dirty="0" smtClean="0"/>
              <a:t>рецепта</a:t>
            </a:r>
            <a:endParaRPr lang="ru-RU" sz="2000" dirty="0" smtClean="0"/>
          </a:p>
        </p:txBody>
      </p:sp>
      <p:pic>
        <p:nvPicPr>
          <p:cNvPr id="4" name="Рисунок 3" descr="анальг.jpg"/>
          <p:cNvPicPr/>
          <p:nvPr/>
        </p:nvPicPr>
        <p:blipFill rotWithShape="1">
          <a:blip r:embed="rId2" cstate="print"/>
          <a:srcRect l="45801" t="31004" r="2635" b="12005"/>
          <a:stretch/>
        </p:blipFill>
        <p:spPr>
          <a:xfrm>
            <a:off x="6228184" y="260648"/>
            <a:ext cx="2376264" cy="1586449"/>
          </a:xfrm>
          <a:prstGeom prst="rect">
            <a:avLst/>
          </a:prstGeom>
        </p:spPr>
      </p:pic>
      <p:pic>
        <p:nvPicPr>
          <p:cNvPr id="6" name="Рисунок 5" descr="бра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645024"/>
            <a:ext cx="2541443" cy="1355804"/>
          </a:xfrm>
          <a:prstGeom prst="rect">
            <a:avLst/>
          </a:prstGeom>
        </p:spPr>
      </p:pic>
      <p:pic>
        <p:nvPicPr>
          <p:cNvPr id="7" name="Рисунок 6" descr="ревалгин.jpg"/>
          <p:cNvPicPr>
            <a:picLocks noChangeAspect="1"/>
          </p:cNvPicPr>
          <p:nvPr/>
        </p:nvPicPr>
        <p:blipFill>
          <a:blip r:embed="rId4" cstate="print"/>
          <a:srcRect l="6039" t="12257" r="7119" b="11232"/>
          <a:stretch>
            <a:fillRect/>
          </a:stretch>
        </p:blipFill>
        <p:spPr>
          <a:xfrm>
            <a:off x="6084168" y="2132856"/>
            <a:ext cx="2592289" cy="1358920"/>
          </a:xfrm>
          <a:prstGeom prst="rect">
            <a:avLst/>
          </a:prstGeom>
        </p:spPr>
      </p:pic>
      <p:pic>
        <p:nvPicPr>
          <p:cNvPr id="8" name="Рисунок 7" descr="ган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00192" y="5157192"/>
            <a:ext cx="2448272" cy="1484784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864096"/>
          </a:xfrm>
        </p:spPr>
        <p:txBody>
          <a:bodyPr/>
          <a:lstStyle/>
          <a:p>
            <a:r>
              <a:rPr lang="ru-RU" dirty="0" smtClean="0"/>
              <a:t>План лекции: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1" y="1052736"/>
            <a:ext cx="8075240" cy="542121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1)Классификация анальгетиков. </a:t>
            </a:r>
          </a:p>
          <a:p>
            <a:r>
              <a:rPr lang="ru-RU" dirty="0" smtClean="0"/>
              <a:t>2) Физиологическая роль </a:t>
            </a:r>
            <a:r>
              <a:rPr lang="ru-RU" dirty="0" err="1" smtClean="0"/>
              <a:t>ноцицептивной</a:t>
            </a:r>
            <a:r>
              <a:rPr lang="ru-RU" dirty="0" smtClean="0"/>
              <a:t> и </a:t>
            </a:r>
            <a:r>
              <a:rPr lang="ru-RU" dirty="0" err="1" smtClean="0"/>
              <a:t>антиноцицептивной</a:t>
            </a:r>
            <a:r>
              <a:rPr lang="ru-RU" dirty="0" smtClean="0"/>
              <a:t> систем. </a:t>
            </a:r>
          </a:p>
          <a:p>
            <a:r>
              <a:rPr lang="ru-RU" dirty="0" smtClean="0"/>
              <a:t>3)Характеристика наркотических анальгетиков</a:t>
            </a:r>
          </a:p>
          <a:p>
            <a:r>
              <a:rPr lang="ru-RU" dirty="0" smtClean="0"/>
              <a:t>4)Характеристика ненаркотических анальгетиков. механизмы действия, фармакологические эффекты, показания к применению, побочные эффекты и методы их профилактики. Противопоказания.</a:t>
            </a:r>
          </a:p>
          <a:p>
            <a:r>
              <a:rPr lang="ru-RU" dirty="0" smtClean="0"/>
              <a:t>5) Створные средства:</a:t>
            </a:r>
          </a:p>
          <a:p>
            <a:r>
              <a:rPr lang="ru-RU" altLang="ru-RU" dirty="0" smtClean="0"/>
              <a:t>Фазы </a:t>
            </a:r>
            <a:r>
              <a:rPr lang="ru-RU" altLang="ru-RU" dirty="0"/>
              <a:t>физиологического </a:t>
            </a:r>
            <a:r>
              <a:rPr lang="ru-RU" altLang="ru-RU" dirty="0" smtClean="0"/>
              <a:t>сна. Формы </a:t>
            </a:r>
            <a:r>
              <a:rPr lang="ru-RU" altLang="ru-RU" dirty="0"/>
              <a:t>нарушения сна.</a:t>
            </a:r>
          </a:p>
          <a:p>
            <a:r>
              <a:rPr lang="ru-RU" altLang="ru-RU" dirty="0" smtClean="0"/>
              <a:t>6) </a:t>
            </a:r>
            <a:r>
              <a:rPr lang="ru-RU" altLang="ru-RU" dirty="0"/>
              <a:t>Классификация снотворных средств.</a:t>
            </a:r>
          </a:p>
          <a:p>
            <a:r>
              <a:rPr lang="ru-RU" altLang="ru-RU" dirty="0" smtClean="0"/>
              <a:t>7) </a:t>
            </a:r>
            <a:r>
              <a:rPr lang="ru-RU" altLang="ru-RU" dirty="0"/>
              <a:t>Характеристика </a:t>
            </a:r>
            <a:r>
              <a:rPr lang="ru-RU" altLang="ru-RU" dirty="0" smtClean="0"/>
              <a:t>отдельных снотворных препаратов (</a:t>
            </a:r>
            <a:r>
              <a:rPr lang="ru-RU" altLang="ru-RU" dirty="0" err="1" smtClean="0"/>
              <a:t>фенибут</a:t>
            </a:r>
            <a:r>
              <a:rPr lang="ru-RU" altLang="ru-RU" dirty="0" smtClean="0"/>
              <a:t>, </a:t>
            </a:r>
            <a:r>
              <a:rPr lang="ru-RU" altLang="ru-RU" dirty="0" err="1" smtClean="0"/>
              <a:t>донормил</a:t>
            </a:r>
            <a:r>
              <a:rPr lang="ru-RU" altLang="ru-RU" dirty="0" smtClean="0"/>
              <a:t>, </a:t>
            </a:r>
            <a:r>
              <a:rPr lang="ru-RU" altLang="ru-RU" dirty="0" err="1" smtClean="0"/>
              <a:t>циркадин</a:t>
            </a:r>
            <a:r>
              <a:rPr lang="ru-RU" altLang="ru-RU" dirty="0" smtClean="0"/>
              <a:t>).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" y="190032"/>
            <a:ext cx="8676450" cy="6283947"/>
          </a:xfrm>
        </p:spPr>
        <p:txBody>
          <a:bodyPr>
            <a:normAutofit/>
          </a:bodyPr>
          <a:lstStyle/>
          <a:p>
            <a:r>
              <a:rPr lang="ru-RU" dirty="0" smtClean="0"/>
              <a:t>Б) Производные анилина:</a:t>
            </a:r>
          </a:p>
          <a:p>
            <a:r>
              <a:rPr lang="ru-RU" dirty="0" err="1" smtClean="0"/>
              <a:t>Ацетаминофен</a:t>
            </a:r>
            <a:r>
              <a:rPr lang="ru-RU" dirty="0" smtClean="0"/>
              <a:t> «Парацетамол», «Панадол», «</a:t>
            </a:r>
            <a:r>
              <a:rPr lang="ru-RU" dirty="0" err="1" smtClean="0"/>
              <a:t>Тайленол</a:t>
            </a:r>
            <a:r>
              <a:rPr lang="ru-RU" dirty="0" smtClean="0"/>
              <a:t>», «Эффералган», «</a:t>
            </a:r>
            <a:r>
              <a:rPr lang="ru-RU" dirty="0" err="1" smtClean="0"/>
              <a:t>Калпол</a:t>
            </a:r>
            <a:r>
              <a:rPr lang="ru-RU" dirty="0" smtClean="0"/>
              <a:t>». </a:t>
            </a:r>
          </a:p>
          <a:p>
            <a:r>
              <a:rPr lang="ru-RU" b="1" dirty="0" smtClean="0"/>
              <a:t>Оказывают выраженный жаропонижающий </a:t>
            </a:r>
            <a:r>
              <a:rPr lang="ru-RU" dirty="0" smtClean="0"/>
              <a:t>эффект</a:t>
            </a:r>
            <a:endParaRPr lang="ru-RU" dirty="0"/>
          </a:p>
        </p:txBody>
      </p:sp>
      <p:pic>
        <p:nvPicPr>
          <p:cNvPr id="4" name="Picture 4" descr="Картинки по запросу парацетам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48880"/>
            <a:ext cx="3422066" cy="196615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t="34114" r="13228" b="32943"/>
          <a:stretch/>
        </p:blipFill>
        <p:spPr>
          <a:xfrm>
            <a:off x="4644008" y="2204864"/>
            <a:ext cx="3816424" cy="2151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09120"/>
            <a:ext cx="3744416" cy="2057611"/>
          </a:xfrm>
          <a:prstGeom prst="rect">
            <a:avLst/>
          </a:prstGeom>
        </p:spPr>
      </p:pic>
      <p:pic>
        <p:nvPicPr>
          <p:cNvPr id="7" name="Рисунок 6" descr="па.jpg"/>
          <p:cNvPicPr>
            <a:picLocks noChangeAspect="1"/>
          </p:cNvPicPr>
          <p:nvPr/>
        </p:nvPicPr>
        <p:blipFill>
          <a:blip r:embed="rId5" cstate="print"/>
          <a:srcRect l="27950" t="17450" r="22700" b="18501"/>
          <a:stretch>
            <a:fillRect/>
          </a:stretch>
        </p:blipFill>
        <p:spPr>
          <a:xfrm>
            <a:off x="1979712" y="4337720"/>
            <a:ext cx="2232248" cy="252028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33598" y="253218"/>
            <a:ext cx="5950570" cy="660478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Парацетамол включают в состав комбинированных препаратов: </a:t>
            </a:r>
            <a:r>
              <a:rPr lang="ru-RU" b="1" dirty="0" err="1" smtClean="0"/>
              <a:t>Цитрамон-П</a:t>
            </a:r>
            <a:r>
              <a:rPr lang="ru-RU" b="1" dirty="0" smtClean="0"/>
              <a:t>, </a:t>
            </a:r>
            <a:r>
              <a:rPr lang="ru-RU" b="1" dirty="0" err="1" smtClean="0"/>
              <a:t>Экседрин</a:t>
            </a:r>
            <a:r>
              <a:rPr lang="ru-RU" b="1" dirty="0" smtClean="0"/>
              <a:t>, </a:t>
            </a:r>
            <a:r>
              <a:rPr lang="ru-RU" b="1" dirty="0" err="1" smtClean="0"/>
              <a:t>Аскофен-П</a:t>
            </a:r>
            <a:r>
              <a:rPr lang="ru-RU" b="1" dirty="0" smtClean="0"/>
              <a:t>, </a:t>
            </a:r>
            <a:r>
              <a:rPr lang="ru-RU" b="1" dirty="0" err="1" smtClean="0"/>
              <a:t>Кофицил</a:t>
            </a:r>
            <a:r>
              <a:rPr lang="ru-RU" b="1" dirty="0" smtClean="0"/>
              <a:t> Плюс (</a:t>
            </a:r>
            <a:r>
              <a:rPr lang="ru-RU" dirty="0" err="1" smtClean="0"/>
              <a:t>парацетамол+аспирин+кофеин</a:t>
            </a:r>
            <a:r>
              <a:rPr lang="ru-RU" dirty="0" smtClean="0"/>
              <a:t>);</a:t>
            </a:r>
          </a:p>
          <a:p>
            <a:r>
              <a:rPr lang="ru-RU" b="1" dirty="0" err="1" smtClean="0"/>
              <a:t>Саридон</a:t>
            </a:r>
            <a:r>
              <a:rPr lang="ru-RU" dirty="0" smtClean="0"/>
              <a:t>(</a:t>
            </a:r>
            <a:r>
              <a:rPr lang="ru-RU" dirty="0" err="1" smtClean="0"/>
              <a:t>парацетамол+кофеин+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пропифеназон</a:t>
            </a:r>
            <a:r>
              <a:rPr lang="ru-RU" dirty="0" smtClean="0"/>
              <a:t>)</a:t>
            </a:r>
          </a:p>
          <a:p>
            <a:r>
              <a:rPr lang="ru-RU" i="1" dirty="0" err="1" smtClean="0"/>
              <a:t>Пропифеназон</a:t>
            </a:r>
            <a:r>
              <a:rPr lang="ru-RU" i="1" dirty="0" smtClean="0"/>
              <a:t> </a:t>
            </a:r>
            <a:r>
              <a:rPr lang="ru-RU" dirty="0" smtClean="0"/>
              <a:t>обладает выраженным анальгезирующим и жаропонижающим действием, противовоспалительная активность выражена слабо;</a:t>
            </a:r>
          </a:p>
          <a:p>
            <a:r>
              <a:rPr lang="ru-RU" b="1" dirty="0" err="1" smtClean="0"/>
              <a:t>Ибуклин</a:t>
            </a:r>
            <a:r>
              <a:rPr lang="ru-RU" b="1" dirty="0" smtClean="0"/>
              <a:t>, </a:t>
            </a:r>
            <a:r>
              <a:rPr lang="ru-RU" b="1" dirty="0" err="1" smtClean="0"/>
              <a:t>Некст</a:t>
            </a:r>
            <a:r>
              <a:rPr lang="ru-RU" b="1" dirty="0" smtClean="0"/>
              <a:t>, </a:t>
            </a:r>
            <a:r>
              <a:rPr lang="ru-RU" b="1" dirty="0" err="1" smtClean="0"/>
              <a:t>Брустан</a:t>
            </a:r>
            <a:r>
              <a:rPr lang="ru-RU" dirty="0" smtClean="0"/>
              <a:t> (</a:t>
            </a:r>
            <a:r>
              <a:rPr lang="ru-RU" dirty="0" err="1" smtClean="0"/>
              <a:t>ибупрофен+парацетамол</a:t>
            </a:r>
            <a:r>
              <a:rPr lang="ru-RU" dirty="0" smtClean="0"/>
              <a:t>);</a:t>
            </a:r>
          </a:p>
          <a:p>
            <a:r>
              <a:rPr lang="ru-RU" b="1" dirty="0" err="1" smtClean="0"/>
              <a:t>Доларен</a:t>
            </a:r>
            <a:r>
              <a:rPr lang="ru-RU" dirty="0" smtClean="0"/>
              <a:t> (парацетамол +</a:t>
            </a:r>
            <a:r>
              <a:rPr lang="ru-RU" dirty="0" err="1" smtClean="0"/>
              <a:t>диклофенак</a:t>
            </a:r>
            <a:r>
              <a:rPr lang="ru-RU" dirty="0" smtClean="0"/>
              <a:t>);</a:t>
            </a:r>
          </a:p>
          <a:p>
            <a:r>
              <a:rPr lang="ru-RU" b="1" dirty="0" smtClean="0"/>
              <a:t>Пенталгин </a:t>
            </a:r>
            <a:r>
              <a:rPr lang="ru-RU" dirty="0" smtClean="0"/>
              <a:t>(</a:t>
            </a:r>
            <a:r>
              <a:rPr lang="ru-RU" dirty="0" err="1" smtClean="0"/>
              <a:t>напроксен+дротаверин+парацетамол+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</a:t>
            </a:r>
            <a:r>
              <a:rPr lang="ru-RU" dirty="0" err="1" smtClean="0"/>
              <a:t>кофеин+фенирамин</a:t>
            </a:r>
            <a:r>
              <a:rPr lang="ru-RU" dirty="0" smtClean="0"/>
              <a:t>).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4818" name="Picture 2" descr="Картинки по запросу доларен"/>
          <p:cNvPicPr>
            <a:picLocks noChangeAspect="1" noChangeArrowheads="1"/>
          </p:cNvPicPr>
          <p:nvPr/>
        </p:nvPicPr>
        <p:blipFill>
          <a:blip r:embed="rId2" cstate="print"/>
          <a:srcRect t="12732"/>
          <a:stretch>
            <a:fillRect/>
          </a:stretch>
        </p:blipFill>
        <p:spPr bwMode="auto">
          <a:xfrm>
            <a:off x="5580112" y="0"/>
            <a:ext cx="3403600" cy="3444379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пенталгин плю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640709"/>
            <a:ext cx="3203848" cy="221729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32987" r="13407" b="25715"/>
          <a:stretch/>
        </p:blipFill>
        <p:spPr>
          <a:xfrm>
            <a:off x="6012160" y="2708920"/>
            <a:ext cx="2858984" cy="1922109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436096" y="2060848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04850" y="118776"/>
            <a:ext cx="4727192" cy="635519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Парацетамол входит в состав </a:t>
            </a:r>
            <a:r>
              <a:rPr lang="ru-RU" dirty="0" err="1" smtClean="0"/>
              <a:t>кодеинсодержащих</a:t>
            </a:r>
            <a:r>
              <a:rPr lang="ru-RU" dirty="0" smtClean="0"/>
              <a:t> препаратов:</a:t>
            </a:r>
          </a:p>
          <a:p>
            <a:r>
              <a:rPr lang="ru-RU" b="1" dirty="0" smtClean="0"/>
              <a:t>Пенталгин плюс</a:t>
            </a:r>
            <a:r>
              <a:rPr lang="ru-RU" dirty="0" smtClean="0"/>
              <a:t> (парацетамол + </a:t>
            </a:r>
            <a:r>
              <a:rPr lang="ru-RU" dirty="0" err="1" smtClean="0"/>
              <a:t>пропифеназон</a:t>
            </a:r>
            <a:r>
              <a:rPr lang="ru-RU" dirty="0" smtClean="0"/>
              <a:t> + </a:t>
            </a:r>
            <a:r>
              <a:rPr lang="ru-RU" b="1" dirty="0" smtClean="0"/>
              <a:t>кодеина фосфат</a:t>
            </a:r>
            <a:r>
              <a:rPr lang="ru-RU" dirty="0" smtClean="0"/>
              <a:t> + </a:t>
            </a:r>
            <a:r>
              <a:rPr lang="ru-RU" dirty="0" err="1" smtClean="0"/>
              <a:t>фенобарбитал</a:t>
            </a:r>
            <a:r>
              <a:rPr lang="ru-RU" dirty="0" smtClean="0"/>
              <a:t>) и др.</a:t>
            </a:r>
          </a:p>
          <a:p>
            <a:r>
              <a:rPr lang="ru-RU" b="1" dirty="0" err="1"/>
              <a:t>Седалгин-нео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ru-RU" dirty="0" err="1"/>
              <a:t>анальгин+парацетамол+кофеин+фенобарбитал+</a:t>
            </a:r>
            <a:r>
              <a:rPr lang="ru-RU" b="1" dirty="0" err="1"/>
              <a:t>кодеина</a:t>
            </a:r>
            <a:r>
              <a:rPr lang="ru-RU" b="1" dirty="0"/>
              <a:t> фосфат</a:t>
            </a:r>
            <a:r>
              <a:rPr lang="ru-RU" dirty="0"/>
              <a:t>)</a:t>
            </a:r>
          </a:p>
          <a:p>
            <a:r>
              <a:rPr lang="ru-RU" b="1" dirty="0" err="1"/>
              <a:t>Юниспаз</a:t>
            </a:r>
            <a:r>
              <a:rPr lang="ru-RU" b="1" dirty="0"/>
              <a:t> (</a:t>
            </a:r>
            <a:r>
              <a:rPr lang="ru-RU" dirty="0"/>
              <a:t>парацетамол + </a:t>
            </a:r>
            <a:r>
              <a:rPr lang="ru-RU" b="1" dirty="0"/>
              <a:t>кодеина фосфат </a:t>
            </a:r>
            <a:r>
              <a:rPr lang="ru-RU" dirty="0"/>
              <a:t>+ </a:t>
            </a:r>
            <a:r>
              <a:rPr lang="ru-RU" dirty="0" err="1"/>
              <a:t>дротаверин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 err="1" smtClean="0"/>
              <a:t>Кодеинсодержащие</a:t>
            </a:r>
            <a:r>
              <a:rPr lang="ru-RU" b="1" dirty="0" smtClean="0"/>
              <a:t> </a:t>
            </a:r>
            <a:r>
              <a:rPr lang="ru-RU" b="1" dirty="0"/>
              <a:t>препараты отпускают по рецепту формы бланка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148-1/у-88</a:t>
            </a:r>
            <a:r>
              <a:rPr lang="ru-RU" b="1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 descr="НЕО.jpg"/>
          <p:cNvPicPr>
            <a:picLocks noChangeAspect="1"/>
          </p:cNvPicPr>
          <p:nvPr/>
        </p:nvPicPr>
        <p:blipFill>
          <a:blip r:embed="rId2" cstate="print"/>
          <a:srcRect l="6470" t="6902" b="4690"/>
          <a:stretch>
            <a:fillRect/>
          </a:stretch>
        </p:blipFill>
        <p:spPr>
          <a:xfrm>
            <a:off x="5580112" y="2348880"/>
            <a:ext cx="3133805" cy="21843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3231912" cy="2171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4FE318-C45B-4FE9-8425-A5B50882B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15503" r="14816" b="14866"/>
          <a:stretch/>
        </p:blipFill>
        <p:spPr>
          <a:xfrm>
            <a:off x="5508104" y="4797152"/>
            <a:ext cx="3194996" cy="1838458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7" y="116633"/>
            <a:ext cx="4896545" cy="648111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2) </a:t>
            </a:r>
            <a:r>
              <a:rPr lang="ru-RU" b="1" dirty="0" err="1" smtClean="0">
                <a:solidFill>
                  <a:schemeClr val="accent1"/>
                </a:solidFill>
              </a:rPr>
              <a:t>НПВП-нестероидные</a:t>
            </a:r>
            <a:r>
              <a:rPr lang="ru-RU" b="1" dirty="0" smtClean="0">
                <a:solidFill>
                  <a:schemeClr val="accent1"/>
                </a:solidFill>
              </a:rPr>
              <a:t> противовоспалительные препараты:</a:t>
            </a:r>
            <a:endParaRPr lang="ru-RU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ru-RU" dirty="0" smtClean="0"/>
              <a:t>А) </a:t>
            </a:r>
            <a:r>
              <a:rPr lang="ru-RU" dirty="0" err="1" smtClean="0"/>
              <a:t>Салицилаты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smtClean="0"/>
              <a:t>Кислота ацетилсалициловая</a:t>
            </a:r>
          </a:p>
          <a:p>
            <a:pPr>
              <a:buNone/>
            </a:pPr>
            <a:r>
              <a:rPr lang="ru-RU" dirty="0" smtClean="0"/>
              <a:t>«Аспирин», «Аспирин </a:t>
            </a:r>
            <a:r>
              <a:rPr lang="ru-RU" dirty="0" err="1" smtClean="0"/>
              <a:t>упса</a:t>
            </a:r>
            <a:r>
              <a:rPr lang="ru-RU" dirty="0" smtClean="0"/>
              <a:t>»,</a:t>
            </a:r>
          </a:p>
          <a:p>
            <a:pPr>
              <a:buNone/>
            </a:pPr>
            <a:r>
              <a:rPr lang="ru-RU" dirty="0" smtClean="0"/>
              <a:t>«</a:t>
            </a:r>
            <a:r>
              <a:rPr lang="ru-RU" dirty="0" err="1" smtClean="0"/>
              <a:t>Джаспирин</a:t>
            </a:r>
            <a:r>
              <a:rPr lang="ru-RU" dirty="0" smtClean="0"/>
              <a:t>», «</a:t>
            </a:r>
            <a:r>
              <a:rPr lang="ru-RU" dirty="0" err="1" smtClean="0"/>
              <a:t>Аспро</a:t>
            </a:r>
            <a:r>
              <a:rPr lang="ru-RU" dirty="0" smtClean="0"/>
              <a:t> С» в</a:t>
            </a:r>
          </a:p>
          <a:p>
            <a:pPr>
              <a:buNone/>
            </a:pPr>
            <a:r>
              <a:rPr lang="ru-RU" dirty="0" smtClean="0"/>
              <a:t>комбинации с витамином С.</a:t>
            </a:r>
          </a:p>
          <a:p>
            <a:pPr marL="0" indent="0">
              <a:buNone/>
            </a:pPr>
            <a:r>
              <a:rPr lang="ru-RU" dirty="0" smtClean="0"/>
              <a:t>оказывает в равной степени выраженно</a:t>
            </a:r>
          </a:p>
          <a:p>
            <a:pPr marL="0" indent="0">
              <a:buNone/>
            </a:pPr>
            <a:r>
              <a:rPr lang="ru-RU" dirty="0" smtClean="0"/>
              <a:t>жаропонижающий</a:t>
            </a:r>
          </a:p>
          <a:p>
            <a:pPr marL="0" indent="0">
              <a:buNone/>
            </a:pPr>
            <a:r>
              <a:rPr lang="ru-RU" dirty="0"/>
              <a:t>болеутоляющий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противовоспалительный.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Аспирин обладает </a:t>
            </a:r>
            <a:r>
              <a:rPr lang="ru-RU" dirty="0" err="1"/>
              <a:t>противосвертывающим</a:t>
            </a:r>
            <a:r>
              <a:rPr lang="ru-RU" dirty="0"/>
              <a:t> </a:t>
            </a:r>
            <a:r>
              <a:rPr lang="ru-RU" dirty="0" err="1"/>
              <a:t>фибринолитическим</a:t>
            </a:r>
            <a:r>
              <a:rPr lang="ru-RU" dirty="0"/>
              <a:t> действием, поэтому применяется для профилактики </a:t>
            </a:r>
            <a:r>
              <a:rPr lang="ru-RU" dirty="0" smtClean="0"/>
              <a:t>тромбозов</a:t>
            </a:r>
          </a:p>
          <a:p>
            <a:pPr marL="0" indent="0">
              <a:buNone/>
            </a:pPr>
            <a:r>
              <a:rPr lang="ru-RU" dirty="0" smtClean="0"/>
              <a:t> (</a:t>
            </a:r>
            <a:r>
              <a:rPr lang="ru-RU" dirty="0" err="1" smtClean="0"/>
              <a:t>Тромбо</a:t>
            </a:r>
            <a:r>
              <a:rPr lang="ru-RU" dirty="0" smtClean="0"/>
              <a:t> Асс, Аспирин </a:t>
            </a:r>
            <a:r>
              <a:rPr lang="ru-RU" dirty="0" err="1" smtClean="0"/>
              <a:t>кардио</a:t>
            </a:r>
            <a:r>
              <a:rPr lang="ru-RU" dirty="0" smtClean="0"/>
              <a:t>, </a:t>
            </a:r>
            <a:r>
              <a:rPr lang="ru-RU" dirty="0" err="1" smtClean="0"/>
              <a:t>Аспинат</a:t>
            </a:r>
            <a:r>
              <a:rPr lang="ru-RU" dirty="0" smtClean="0"/>
              <a:t> и др.).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64904"/>
            <a:ext cx="3203754" cy="1802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12961"/>
          <a:stretch/>
        </p:blipFill>
        <p:spPr>
          <a:xfrm>
            <a:off x="5436096" y="188640"/>
            <a:ext cx="3094915" cy="21027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81128"/>
            <a:ext cx="2998524" cy="2055617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6878" y="225088"/>
            <a:ext cx="5113194" cy="663291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Аспирин входит </a:t>
            </a:r>
            <a:r>
              <a:rPr lang="ru-RU" dirty="0"/>
              <a:t>в состав </a:t>
            </a:r>
            <a:r>
              <a:rPr lang="ru-RU" dirty="0" smtClean="0"/>
              <a:t>комбинированных  препаратов:</a:t>
            </a:r>
          </a:p>
          <a:p>
            <a:r>
              <a:rPr lang="ru-RU" b="1" dirty="0" err="1" smtClean="0"/>
              <a:t>Цитрамон-П</a:t>
            </a:r>
            <a:endParaRPr lang="ru-RU" b="1" dirty="0" smtClean="0"/>
          </a:p>
          <a:p>
            <a:r>
              <a:rPr lang="ru-RU" b="1" dirty="0" err="1" smtClean="0"/>
              <a:t>Экседрин</a:t>
            </a:r>
            <a:r>
              <a:rPr lang="ru-RU" b="1" dirty="0" smtClean="0"/>
              <a:t> </a:t>
            </a:r>
          </a:p>
          <a:p>
            <a:r>
              <a:rPr lang="ru-RU" b="1" dirty="0" err="1" smtClean="0"/>
              <a:t>Аскофен</a:t>
            </a:r>
            <a:r>
              <a:rPr lang="ru-RU" b="1" dirty="0" smtClean="0"/>
              <a:t>-П</a:t>
            </a:r>
          </a:p>
          <a:p>
            <a:r>
              <a:rPr lang="ru-RU" b="1" dirty="0" err="1" smtClean="0"/>
              <a:t>Кофицил</a:t>
            </a:r>
            <a:r>
              <a:rPr lang="ru-RU" b="1" dirty="0" smtClean="0"/>
              <a:t> Плюс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dirty="0"/>
              <a:t>парацетамол + аспирин + кофеин</a:t>
            </a:r>
            <a:r>
              <a:rPr lang="ru-RU" dirty="0" smtClean="0"/>
              <a:t>);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dirty="0" err="1"/>
              <a:t>Саридон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/>
              <a:t>парацетамол + кофеин + </a:t>
            </a:r>
            <a:r>
              <a:rPr lang="ru-RU" dirty="0" err="1"/>
              <a:t>пропифеназон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 smtClean="0"/>
              <a:t>Применяют в </a:t>
            </a:r>
            <a:r>
              <a:rPr lang="ru-RU" dirty="0"/>
              <a:t>качестве болеутоляющего средства при болевом синдроме слабой и умеренной степени (головной, зубной, мышечной боли, </a:t>
            </a:r>
            <a:r>
              <a:rPr lang="ru-RU" dirty="0" smtClean="0"/>
              <a:t>невралгии). </a:t>
            </a:r>
            <a:endParaRPr lang="ru-RU" dirty="0"/>
          </a:p>
        </p:txBody>
      </p:sp>
      <p:pic>
        <p:nvPicPr>
          <p:cNvPr id="5" name="Рисунок 4" descr="https://gipertoniya.guru/wp-content/uploads/2017/09/84b915c2b397dd80b75c31d50ffbce54.jpg"/>
          <p:cNvPicPr/>
          <p:nvPr/>
        </p:nvPicPr>
        <p:blipFill>
          <a:blip r:embed="rId2" cstate="print"/>
          <a:srcRect l="12369" t="11379" r="12725" b="12244"/>
          <a:stretch>
            <a:fillRect/>
          </a:stretch>
        </p:blipFill>
        <p:spPr bwMode="auto">
          <a:xfrm>
            <a:off x="5580112" y="188640"/>
            <a:ext cx="2787711" cy="229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37883"/>
            <a:ext cx="3639424" cy="2120117"/>
          </a:xfrm>
          <a:prstGeom prst="rect">
            <a:avLst/>
          </a:prstGeom>
        </p:spPr>
      </p:pic>
      <p:pic>
        <p:nvPicPr>
          <p:cNvPr id="6" name="Рисунок 5" descr="http://www.nvita.ru/wa-data/public/shop/products/68/22/8732268/images/16627/16627.750x0.png"/>
          <p:cNvPicPr/>
          <p:nvPr/>
        </p:nvPicPr>
        <p:blipFill>
          <a:blip r:embed="rId4" cstate="print"/>
          <a:srcRect l="10468" t="12500" r="20383" b="8750"/>
          <a:stretch>
            <a:fillRect/>
          </a:stretch>
        </p:blipFill>
        <p:spPr bwMode="auto">
          <a:xfrm>
            <a:off x="5580112" y="2708920"/>
            <a:ext cx="3003504" cy="177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114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4860032" cy="6858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   Производные  </a:t>
            </a:r>
            <a:r>
              <a:rPr lang="ru-RU" b="1" dirty="0" err="1" smtClean="0">
                <a:solidFill>
                  <a:schemeClr val="accent1"/>
                </a:solidFill>
              </a:rPr>
              <a:t>алкановых</a:t>
            </a:r>
            <a:r>
              <a:rPr lang="ru-RU" b="1" dirty="0" smtClean="0">
                <a:solidFill>
                  <a:schemeClr val="accent1"/>
                </a:solidFill>
              </a:rPr>
              <a:t> кислот (фенилпропионовой кислоты)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b="1" dirty="0" smtClean="0">
                <a:solidFill>
                  <a:schemeClr val="accent1"/>
                </a:solidFill>
              </a:rPr>
              <a:t>Ибупрофен </a:t>
            </a:r>
          </a:p>
          <a:p>
            <a:pPr>
              <a:buNone/>
            </a:pPr>
            <a:r>
              <a:rPr lang="ru-RU" dirty="0" smtClean="0"/>
              <a:t>    (</a:t>
            </a:r>
            <a:r>
              <a:rPr lang="ru-RU" dirty="0" err="1" smtClean="0"/>
              <a:t>нурофен</a:t>
            </a:r>
            <a:r>
              <a:rPr lang="ru-RU" dirty="0" smtClean="0"/>
              <a:t>, </a:t>
            </a:r>
            <a:r>
              <a:rPr lang="ru-RU" dirty="0" err="1" smtClean="0"/>
              <a:t>нурофен</a:t>
            </a:r>
            <a:r>
              <a:rPr lang="ru-RU" dirty="0" smtClean="0"/>
              <a:t> экспресс, </a:t>
            </a:r>
            <a:r>
              <a:rPr lang="ru-RU" dirty="0" err="1" smtClean="0"/>
              <a:t>нурофен</a:t>
            </a:r>
            <a:r>
              <a:rPr lang="ru-RU" dirty="0" smtClean="0"/>
              <a:t> экспресс </a:t>
            </a:r>
            <a:r>
              <a:rPr lang="ru-RU" dirty="0" err="1" smtClean="0"/>
              <a:t>нео</a:t>
            </a:r>
            <a:r>
              <a:rPr lang="ru-RU" dirty="0" smtClean="0"/>
              <a:t>, </a:t>
            </a:r>
            <a:r>
              <a:rPr lang="ru-RU" dirty="0" err="1" smtClean="0"/>
              <a:t>нурофен</a:t>
            </a:r>
            <a:r>
              <a:rPr lang="ru-RU" dirty="0" smtClean="0"/>
              <a:t> форте, </a:t>
            </a:r>
            <a:r>
              <a:rPr lang="ru-RU" dirty="0" err="1" smtClean="0"/>
              <a:t>бруфен</a:t>
            </a:r>
            <a:r>
              <a:rPr lang="ru-RU" dirty="0" smtClean="0"/>
              <a:t>, миг 400</a:t>
            </a:r>
            <a:r>
              <a:rPr lang="ru-RU" b="1" dirty="0" smtClean="0"/>
              <a:t>, </a:t>
            </a:r>
            <a:r>
              <a:rPr lang="ru-RU" dirty="0" err="1" smtClean="0"/>
              <a:t>солпафлекс</a:t>
            </a:r>
            <a:r>
              <a:rPr lang="ru-RU" b="1" dirty="0" smtClean="0"/>
              <a:t>, </a:t>
            </a:r>
            <a:r>
              <a:rPr lang="ru-RU" dirty="0" err="1" smtClean="0"/>
              <a:t>долгит</a:t>
            </a:r>
            <a:r>
              <a:rPr lang="ru-RU" dirty="0" smtClean="0"/>
              <a:t>)</a:t>
            </a:r>
            <a:r>
              <a:rPr lang="ru-RU" b="1" dirty="0" smtClean="0"/>
              <a:t>. </a:t>
            </a:r>
            <a:endParaRPr lang="ru-RU" dirty="0" smtClean="0"/>
          </a:p>
          <a:p>
            <a:r>
              <a:rPr lang="ru-RU" b="1" dirty="0" smtClean="0"/>
              <a:t>О</a:t>
            </a:r>
            <a:r>
              <a:rPr lang="ru-RU" dirty="0" smtClean="0"/>
              <a:t>казывает подобно аспирину жаропонижающий, обезболивающий и противовоспалительный эффекты, применяется при острых респираторных заболеваниях, гриппе, </a:t>
            </a:r>
            <a:r>
              <a:rPr lang="ru-RU" dirty="0" err="1" smtClean="0"/>
              <a:t>постпрививочных</a:t>
            </a:r>
            <a:r>
              <a:rPr lang="ru-RU" dirty="0" smtClean="0"/>
              <a:t> реакциях, инфекционно-воспалительных заболеваниях.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2" t="6580" r="6054" b="2684"/>
          <a:stretch/>
        </p:blipFill>
        <p:spPr>
          <a:xfrm>
            <a:off x="4788024" y="1124744"/>
            <a:ext cx="4108586" cy="551723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2880"/>
            <a:ext cx="4752528" cy="6291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Ибупрофен применяется и в составе комбинированных </a:t>
            </a:r>
            <a:r>
              <a:rPr lang="ru-RU" dirty="0" smtClean="0"/>
              <a:t>препаратов:</a:t>
            </a:r>
            <a:endParaRPr lang="ru-RU" dirty="0"/>
          </a:p>
          <a:p>
            <a:r>
              <a:rPr lang="ru-RU" b="1" dirty="0" err="1"/>
              <a:t>Ибуклин</a:t>
            </a:r>
            <a:r>
              <a:rPr lang="ru-RU" b="1" dirty="0"/>
              <a:t>, </a:t>
            </a:r>
            <a:r>
              <a:rPr lang="ru-RU" b="1" dirty="0" err="1"/>
              <a:t>некст</a:t>
            </a:r>
            <a:r>
              <a:rPr lang="ru-RU" b="1" dirty="0"/>
              <a:t>, </a:t>
            </a:r>
            <a:r>
              <a:rPr lang="ru-RU" b="1" dirty="0" err="1"/>
              <a:t>брустан</a:t>
            </a:r>
            <a:r>
              <a:rPr lang="ru-RU" dirty="0"/>
              <a:t> (ибупрофен+ парацетамол);</a:t>
            </a:r>
          </a:p>
          <a:p>
            <a:r>
              <a:rPr lang="ru-RU" b="1" dirty="0" err="1" smtClean="0"/>
              <a:t>Новиган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(</a:t>
            </a:r>
            <a:r>
              <a:rPr lang="ru-RU" dirty="0"/>
              <a:t>ибупрофен + </a:t>
            </a:r>
            <a:r>
              <a:rPr lang="ru-RU" dirty="0" err="1"/>
              <a:t>питофенон</a:t>
            </a:r>
            <a:r>
              <a:rPr lang="ru-RU" dirty="0"/>
              <a:t> + </a:t>
            </a:r>
            <a:r>
              <a:rPr lang="ru-RU" dirty="0" err="1"/>
              <a:t>фенпивириния</a:t>
            </a:r>
            <a:r>
              <a:rPr lang="ru-RU" dirty="0"/>
              <a:t> бромид)</a:t>
            </a:r>
          </a:p>
          <a:p>
            <a:r>
              <a:rPr lang="ru-RU" i="1" dirty="0" err="1" smtClean="0"/>
              <a:t>Питофенон</a:t>
            </a:r>
            <a:r>
              <a:rPr lang="ru-RU" i="1" dirty="0" smtClean="0"/>
              <a:t> и </a:t>
            </a:r>
            <a:r>
              <a:rPr lang="ru-RU" i="1" dirty="0" err="1" smtClean="0"/>
              <a:t>фенпивириния</a:t>
            </a:r>
            <a:r>
              <a:rPr lang="ru-RU" i="1" dirty="0" smtClean="0"/>
              <a:t> бромид</a:t>
            </a:r>
            <a:r>
              <a:rPr lang="ru-RU" dirty="0" smtClean="0"/>
              <a:t> - спазмолитические средства (</a:t>
            </a:r>
            <a:r>
              <a:rPr lang="ru-RU" dirty="0" err="1" smtClean="0"/>
              <a:t>миотропный</a:t>
            </a:r>
            <a:r>
              <a:rPr lang="ru-RU" dirty="0" smtClean="0"/>
              <a:t> </a:t>
            </a:r>
            <a:r>
              <a:rPr lang="ru-RU" dirty="0" err="1" smtClean="0"/>
              <a:t>спащзмолитик</a:t>
            </a:r>
            <a:r>
              <a:rPr lang="ru-RU" dirty="0" smtClean="0"/>
              <a:t> и М-</a:t>
            </a:r>
            <a:r>
              <a:rPr lang="ru-RU" dirty="0" err="1" smtClean="0"/>
              <a:t>холинолитик</a:t>
            </a:r>
            <a:r>
              <a:rPr lang="ru-RU" dirty="0" smtClean="0"/>
              <a:t>), устраняющие спастические состояния внутренних гладкомышечных органов.</a:t>
            </a:r>
          </a:p>
          <a:p>
            <a:endParaRPr lang="ru-RU" dirty="0"/>
          </a:p>
        </p:txBody>
      </p:sp>
      <p:pic>
        <p:nvPicPr>
          <p:cNvPr id="5" name="Рисунок 4" descr="http://etodavlenie.ru/wp-content/uploads/2017/03/novigan.jpg"/>
          <p:cNvPicPr/>
          <p:nvPr/>
        </p:nvPicPr>
        <p:blipFill>
          <a:blip r:embed="rId2" cstate="print"/>
          <a:srcRect l="5953" t="13636" r="25679" b="13333"/>
          <a:stretch>
            <a:fillRect/>
          </a:stretch>
        </p:blipFill>
        <p:spPr bwMode="auto">
          <a:xfrm>
            <a:off x="5220072" y="4005064"/>
            <a:ext cx="3509388" cy="241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2"/>
            <a:ext cx="3407972" cy="290023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" y="182880"/>
            <a:ext cx="4079174" cy="6291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Ибупрофен применяется в  составе </a:t>
            </a:r>
            <a:r>
              <a:rPr lang="ru-RU" dirty="0" err="1" smtClean="0"/>
              <a:t>кодеинсодержащих</a:t>
            </a:r>
            <a:r>
              <a:rPr lang="ru-RU" dirty="0" smtClean="0"/>
              <a:t> препаратов:</a:t>
            </a:r>
          </a:p>
          <a:p>
            <a:r>
              <a:rPr lang="ru-RU" b="1" dirty="0" err="1" smtClean="0"/>
              <a:t>Нурофен</a:t>
            </a:r>
            <a:r>
              <a:rPr lang="ru-RU" b="1" dirty="0" smtClean="0"/>
              <a:t> плюс</a:t>
            </a:r>
          </a:p>
          <a:p>
            <a:pPr>
              <a:buNone/>
            </a:pPr>
            <a:r>
              <a:rPr lang="ru-RU" dirty="0" smtClean="0"/>
              <a:t>    (ибупрофен, </a:t>
            </a:r>
            <a:r>
              <a:rPr lang="ru-RU" b="1" dirty="0" smtClean="0"/>
              <a:t>кодеина фосфат</a:t>
            </a:r>
            <a:r>
              <a:rPr lang="ru-RU" dirty="0" smtClean="0"/>
              <a:t>) </a:t>
            </a:r>
            <a:r>
              <a:rPr lang="ru-RU" b="1" dirty="0" err="1" smtClean="0"/>
              <a:t>Кодеинсодержащие</a:t>
            </a:r>
            <a:r>
              <a:rPr lang="ru-RU" b="1" dirty="0" smtClean="0"/>
              <a:t> препараты </a:t>
            </a:r>
          </a:p>
          <a:p>
            <a:pPr>
              <a:buNone/>
            </a:pPr>
            <a:r>
              <a:rPr lang="ru-RU" b="1" dirty="0" smtClean="0"/>
              <a:t>   отпускают по рецепту формы бланка </a:t>
            </a:r>
          </a:p>
          <a:p>
            <a:pPr>
              <a:buNone/>
            </a:pPr>
            <a:r>
              <a:rPr lang="ru-RU" b="1" dirty="0" smtClean="0"/>
              <a:t>   148-1/у-88.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3" b="25836"/>
          <a:stretch/>
        </p:blipFill>
        <p:spPr>
          <a:xfrm>
            <a:off x="4230586" y="285018"/>
            <a:ext cx="4658096" cy="627017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77318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712968" cy="432048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К производным </a:t>
            </a:r>
            <a:r>
              <a:rPr lang="ru-RU" dirty="0" err="1" smtClean="0"/>
              <a:t>алкановых</a:t>
            </a:r>
            <a:r>
              <a:rPr lang="ru-RU" dirty="0" smtClean="0"/>
              <a:t> кислот относится препарат </a:t>
            </a:r>
          </a:p>
          <a:p>
            <a:pPr>
              <a:buNone/>
            </a:pPr>
            <a:r>
              <a:rPr lang="ru-RU" dirty="0" err="1" smtClean="0"/>
              <a:t>Диклофенак</a:t>
            </a:r>
            <a:r>
              <a:rPr lang="ru-RU" dirty="0" smtClean="0"/>
              <a:t> «</a:t>
            </a:r>
            <a:r>
              <a:rPr lang="ru-RU" dirty="0" err="1" smtClean="0"/>
              <a:t>Вольтарен</a:t>
            </a:r>
            <a:r>
              <a:rPr lang="ru-RU" dirty="0" smtClean="0"/>
              <a:t>», «</a:t>
            </a:r>
            <a:r>
              <a:rPr lang="ru-RU" dirty="0" err="1" smtClean="0"/>
              <a:t>Наклофен</a:t>
            </a:r>
            <a:r>
              <a:rPr lang="ru-RU" dirty="0" smtClean="0"/>
              <a:t>», «</a:t>
            </a:r>
            <a:r>
              <a:rPr lang="ru-RU" dirty="0" err="1" smtClean="0"/>
              <a:t>Диклонат</a:t>
            </a:r>
            <a:r>
              <a:rPr lang="ru-RU" dirty="0" smtClean="0"/>
              <a:t>», </a:t>
            </a:r>
            <a:r>
              <a:rPr lang="ru-RU" dirty="0" err="1" smtClean="0"/>
              <a:t>Ортофен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В) К производные индола относят:</a:t>
            </a:r>
          </a:p>
          <a:p>
            <a:pPr>
              <a:buNone/>
            </a:pPr>
            <a:r>
              <a:rPr lang="ru-RU" dirty="0" err="1" smtClean="0"/>
              <a:t>Индометацин</a:t>
            </a:r>
            <a:r>
              <a:rPr lang="ru-RU" dirty="0" smtClean="0"/>
              <a:t> «</a:t>
            </a:r>
            <a:r>
              <a:rPr lang="ru-RU" dirty="0" err="1" smtClean="0"/>
              <a:t>Метиндол</a:t>
            </a:r>
            <a:r>
              <a:rPr lang="ru-RU" dirty="0" smtClean="0"/>
              <a:t>», «</a:t>
            </a:r>
            <a:r>
              <a:rPr lang="ru-RU" dirty="0" err="1" smtClean="0"/>
              <a:t>Индобене</a:t>
            </a:r>
            <a:r>
              <a:rPr lang="ru-RU" dirty="0" smtClean="0"/>
              <a:t>». Применяется в составе</a:t>
            </a:r>
          </a:p>
          <a:p>
            <a:pPr>
              <a:buNone/>
            </a:pPr>
            <a:r>
              <a:rPr lang="ru-RU" dirty="0" smtClean="0"/>
              <a:t>комбинированного препарата «</a:t>
            </a:r>
            <a:r>
              <a:rPr lang="ru-RU" dirty="0" err="1" smtClean="0"/>
              <a:t>Индовазин</a:t>
            </a:r>
            <a:r>
              <a:rPr lang="ru-RU" dirty="0" smtClean="0"/>
              <a:t>», содержит</a:t>
            </a:r>
          </a:p>
          <a:p>
            <a:pPr>
              <a:buNone/>
            </a:pPr>
            <a:r>
              <a:rPr lang="ru-RU" dirty="0" err="1" smtClean="0"/>
              <a:t>индометацин+троксевазин</a:t>
            </a:r>
            <a:r>
              <a:rPr lang="ru-RU" dirty="0" smtClean="0"/>
              <a:t>, применяется наружно, в форме геля.</a:t>
            </a:r>
          </a:p>
          <a:p>
            <a:pPr>
              <a:buNone/>
            </a:pPr>
            <a:r>
              <a:rPr lang="ru-RU" dirty="0" smtClean="0"/>
              <a:t>Г) Производным </a:t>
            </a:r>
            <a:r>
              <a:rPr lang="ru-RU" dirty="0" err="1" smtClean="0"/>
              <a:t>пиразолидиндиона</a:t>
            </a:r>
            <a:r>
              <a:rPr lang="ru-RU" dirty="0" smtClean="0"/>
              <a:t> является</a:t>
            </a:r>
          </a:p>
          <a:p>
            <a:pPr>
              <a:buNone/>
            </a:pPr>
            <a:r>
              <a:rPr lang="ru-RU" dirty="0" err="1" smtClean="0"/>
              <a:t>Фенилбутазон</a:t>
            </a:r>
            <a:r>
              <a:rPr lang="ru-RU" dirty="0" smtClean="0"/>
              <a:t> « </a:t>
            </a:r>
            <a:r>
              <a:rPr lang="ru-RU" dirty="0" err="1" smtClean="0"/>
              <a:t>Бутадион</a:t>
            </a:r>
            <a:r>
              <a:rPr lang="ru-RU" dirty="0" smtClean="0"/>
              <a:t>».</a:t>
            </a:r>
          </a:p>
          <a:p>
            <a:pPr>
              <a:buNone/>
            </a:pPr>
            <a:r>
              <a:rPr lang="ru-RU" dirty="0" smtClean="0"/>
              <a:t>Все препараты обладают выраженным противовоспалительным действием показаниями к применению являются хронические воспалительные заболевания суставов, мышц (миалгия), нервных волокон (неврит, невралгия), люмбаго, ишиас, артрит, артроз и др.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80312D7-68B7-443D-A5FC-9A1E2536A52A}"/>
              </a:ext>
            </a:extLst>
          </p:cNvPr>
          <p:cNvPicPr>
            <a:picLocks/>
          </p:cNvPicPr>
          <p:nvPr/>
        </p:nvPicPr>
        <p:blipFill>
          <a:blip r:embed="rId2" cstate="print"/>
          <a:srcRect l="3991" t="10591" r="-11" b="10089"/>
          <a:stretch>
            <a:fillRect/>
          </a:stretch>
        </p:blipFill>
        <p:spPr>
          <a:xfrm>
            <a:off x="251520" y="4869160"/>
            <a:ext cx="2520280" cy="1728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E3A148-9189-4BE7-88B8-482FC763D12C}"/>
              </a:ext>
            </a:extLst>
          </p:cNvPr>
          <p:cNvPicPr/>
          <p:nvPr/>
        </p:nvPicPr>
        <p:blipFill>
          <a:blip r:embed="rId3" cstate="print"/>
          <a:srcRect t="19581" r="6158" b="16503"/>
          <a:stretch>
            <a:fillRect/>
          </a:stretch>
        </p:blipFill>
        <p:spPr>
          <a:xfrm>
            <a:off x="3491880" y="4293096"/>
            <a:ext cx="1728192" cy="12961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74A3AC-D8BD-43CC-BB44-6FBF7692847B}"/>
              </a:ext>
            </a:extLst>
          </p:cNvPr>
          <p:cNvPicPr/>
          <p:nvPr/>
        </p:nvPicPr>
        <p:blipFill>
          <a:blip r:embed="rId4" cstate="print"/>
          <a:srcRect l="12740" t="12477" r="16165" b="46046"/>
          <a:stretch>
            <a:fillRect/>
          </a:stretch>
        </p:blipFill>
        <p:spPr>
          <a:xfrm>
            <a:off x="6732240" y="5661248"/>
            <a:ext cx="1944216" cy="1008112"/>
          </a:xfrm>
          <a:prstGeom prst="rect">
            <a:avLst/>
          </a:prstGeom>
        </p:spPr>
      </p:pic>
      <p:pic>
        <p:nvPicPr>
          <p:cNvPr id="7" name="Рисунок 6" descr="ин.jpg"/>
          <p:cNvPicPr>
            <a:picLocks noChangeAspect="1"/>
          </p:cNvPicPr>
          <p:nvPr/>
        </p:nvPicPr>
        <p:blipFill>
          <a:blip r:embed="rId5" cstate="print"/>
          <a:srcRect t="48110" b="12201"/>
          <a:stretch>
            <a:fillRect/>
          </a:stretch>
        </p:blipFill>
        <p:spPr>
          <a:xfrm>
            <a:off x="6228184" y="4437112"/>
            <a:ext cx="2477922" cy="1080120"/>
          </a:xfrm>
          <a:prstGeom prst="rect">
            <a:avLst/>
          </a:prstGeom>
        </p:spPr>
      </p:pic>
      <p:pic>
        <p:nvPicPr>
          <p:cNvPr id="8" name="Рисунок 7" descr="во.png"/>
          <p:cNvPicPr>
            <a:picLocks noChangeAspect="1"/>
          </p:cNvPicPr>
          <p:nvPr/>
        </p:nvPicPr>
        <p:blipFill>
          <a:blip r:embed="rId6" cstate="print"/>
          <a:srcRect t="32150" b="34250"/>
          <a:stretch>
            <a:fillRect/>
          </a:stretch>
        </p:blipFill>
        <p:spPr>
          <a:xfrm>
            <a:off x="3131840" y="5589240"/>
            <a:ext cx="2736304" cy="1008112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4" y="116632"/>
            <a:ext cx="5328592" cy="6357320"/>
          </a:xfrm>
        </p:spPr>
        <p:txBody>
          <a:bodyPr>
            <a:normAutofit/>
          </a:bodyPr>
          <a:lstStyle/>
          <a:p>
            <a:r>
              <a:rPr lang="ru-RU" dirty="0" smtClean="0"/>
              <a:t>Д) НПВП других химических групп: </a:t>
            </a:r>
          </a:p>
          <a:p>
            <a:r>
              <a:rPr lang="ru-RU" dirty="0" err="1" smtClean="0"/>
              <a:t>Кеторолак</a:t>
            </a:r>
            <a:r>
              <a:rPr lang="ru-RU" dirty="0" smtClean="0"/>
              <a:t> «</a:t>
            </a:r>
            <a:r>
              <a:rPr lang="ru-RU" dirty="0" err="1" smtClean="0"/>
              <a:t>Кеторол</a:t>
            </a:r>
            <a:r>
              <a:rPr lang="ru-RU" dirty="0" smtClean="0"/>
              <a:t>», «</a:t>
            </a:r>
            <a:r>
              <a:rPr lang="ru-RU" dirty="0" err="1" smtClean="0"/>
              <a:t>Кетанов</a:t>
            </a:r>
            <a:r>
              <a:rPr lang="ru-RU" dirty="0" smtClean="0"/>
              <a:t>», «</a:t>
            </a:r>
            <a:r>
              <a:rPr lang="ru-RU" dirty="0" err="1" smtClean="0"/>
              <a:t>Торадол</a:t>
            </a:r>
            <a:r>
              <a:rPr lang="ru-RU" dirty="0" smtClean="0"/>
              <a:t>».</a:t>
            </a:r>
          </a:p>
          <a:p>
            <a:r>
              <a:rPr lang="ru-RU" dirty="0" err="1" smtClean="0"/>
              <a:t>Кетопрофен</a:t>
            </a:r>
            <a:r>
              <a:rPr lang="ru-RU" dirty="0" smtClean="0"/>
              <a:t> «</a:t>
            </a:r>
            <a:r>
              <a:rPr lang="ru-RU" dirty="0" err="1" smtClean="0"/>
              <a:t>Кетонал</a:t>
            </a:r>
            <a:r>
              <a:rPr lang="ru-RU" dirty="0" smtClean="0"/>
              <a:t>», «</a:t>
            </a:r>
            <a:r>
              <a:rPr lang="ru-RU" dirty="0" err="1" smtClean="0"/>
              <a:t>Кетонал</a:t>
            </a:r>
            <a:r>
              <a:rPr lang="ru-RU" dirty="0" smtClean="0"/>
              <a:t> Дуо».</a:t>
            </a:r>
          </a:p>
          <a:p>
            <a:r>
              <a:rPr lang="ru-RU" dirty="0" err="1" smtClean="0"/>
              <a:t>Пироксикам</a:t>
            </a:r>
            <a:r>
              <a:rPr lang="ru-RU" dirty="0" smtClean="0"/>
              <a:t>. </a:t>
            </a:r>
            <a:r>
              <a:rPr lang="ru-RU" dirty="0" err="1" smtClean="0"/>
              <a:t>Напроксен</a:t>
            </a:r>
            <a:endParaRPr lang="ru-RU" dirty="0" smtClean="0"/>
          </a:p>
          <a:p>
            <a:r>
              <a:rPr lang="ru-RU" b="1" dirty="0" smtClean="0"/>
              <a:t>Селективные ИЦОГ2: </a:t>
            </a:r>
          </a:p>
          <a:p>
            <a:r>
              <a:rPr lang="ru-RU" dirty="0" err="1" smtClean="0"/>
              <a:t>Мелоксикам</a:t>
            </a:r>
            <a:r>
              <a:rPr lang="ru-RU" dirty="0" smtClean="0"/>
              <a:t> «</a:t>
            </a:r>
            <a:r>
              <a:rPr lang="ru-RU" dirty="0" err="1" smtClean="0"/>
              <a:t>Мовалис</a:t>
            </a:r>
            <a:r>
              <a:rPr lang="ru-RU" dirty="0" smtClean="0"/>
              <a:t>», </a:t>
            </a:r>
          </a:p>
          <a:p>
            <a:r>
              <a:rPr lang="ru-RU" dirty="0" err="1" smtClean="0"/>
              <a:t>Лорноксикам</a:t>
            </a:r>
            <a:r>
              <a:rPr lang="ru-RU" dirty="0" smtClean="0"/>
              <a:t> «</a:t>
            </a:r>
            <a:r>
              <a:rPr lang="ru-RU" dirty="0" err="1" smtClean="0"/>
              <a:t>Ксефокам</a:t>
            </a:r>
            <a:r>
              <a:rPr lang="ru-RU" dirty="0" smtClean="0"/>
              <a:t>», </a:t>
            </a:r>
          </a:p>
          <a:p>
            <a:r>
              <a:rPr lang="ru-RU" dirty="0" err="1" smtClean="0"/>
              <a:t>Нимесулид</a:t>
            </a:r>
            <a:r>
              <a:rPr lang="ru-RU" dirty="0" smtClean="0"/>
              <a:t> «</a:t>
            </a:r>
            <a:r>
              <a:rPr lang="ru-RU" dirty="0" err="1" smtClean="0"/>
              <a:t>Найз</a:t>
            </a:r>
            <a:r>
              <a:rPr lang="ru-RU" dirty="0" smtClean="0"/>
              <a:t>», «</a:t>
            </a:r>
            <a:r>
              <a:rPr lang="ru-RU" dirty="0" err="1" smtClean="0"/>
              <a:t>Нимесил</a:t>
            </a:r>
            <a:r>
              <a:rPr lang="ru-RU" dirty="0" smtClean="0"/>
              <a:t>», </a:t>
            </a:r>
            <a:r>
              <a:rPr lang="ru-RU" dirty="0" err="1" smtClean="0"/>
              <a:t>Целекоксиб</a:t>
            </a:r>
            <a:r>
              <a:rPr lang="ru-RU" dirty="0" smtClean="0"/>
              <a:t> «</a:t>
            </a:r>
            <a:r>
              <a:rPr lang="ru-RU" dirty="0" err="1" smtClean="0"/>
              <a:t>Целебрекс</a:t>
            </a:r>
            <a:r>
              <a:rPr lang="ru-RU" dirty="0" smtClean="0"/>
              <a:t>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E51EF9-F473-4FC3-9048-A58158AC65E5}"/>
              </a:ext>
            </a:extLst>
          </p:cNvPr>
          <p:cNvPicPr/>
          <p:nvPr/>
        </p:nvPicPr>
        <p:blipFill>
          <a:blip r:embed="rId2" cstate="print"/>
          <a:srcRect l="10889" t="10061" r="14215" b="11585"/>
          <a:stretch>
            <a:fillRect/>
          </a:stretch>
        </p:blipFill>
        <p:spPr>
          <a:xfrm>
            <a:off x="5580112" y="2996952"/>
            <a:ext cx="2874466" cy="10081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C1C081-D963-47A1-BC44-6D07A36CB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38701" r="14720" b="38071"/>
          <a:stretch/>
        </p:blipFill>
        <p:spPr>
          <a:xfrm>
            <a:off x="5724128" y="1700808"/>
            <a:ext cx="2660576" cy="1012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23550" r="6421" b="25368"/>
          <a:stretch/>
        </p:blipFill>
        <p:spPr>
          <a:xfrm>
            <a:off x="5868144" y="0"/>
            <a:ext cx="2709979" cy="1640985"/>
          </a:xfrm>
          <a:prstGeom prst="rect">
            <a:avLst/>
          </a:prstGeom>
        </p:spPr>
      </p:pic>
      <p:pic>
        <p:nvPicPr>
          <p:cNvPr id="7" name="Рисунок 6" descr="http://neboley.ru/foto/lekarstvo.18292.jpg"/>
          <p:cNvPicPr/>
          <p:nvPr/>
        </p:nvPicPr>
        <p:blipFill>
          <a:blip r:embed="rId5" cstate="print"/>
          <a:srcRect l="26410" t="7733" r="25794" b="1180"/>
          <a:stretch>
            <a:fillRect/>
          </a:stretch>
        </p:blipFill>
        <p:spPr bwMode="auto">
          <a:xfrm>
            <a:off x="7236296" y="4337720"/>
            <a:ext cx="144016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toletov.ru/upload/iblock/474/474662b653d7841878684470d5772cf5.png"/>
          <p:cNvPicPr/>
          <p:nvPr/>
        </p:nvPicPr>
        <p:blipFill>
          <a:blip r:embed="rId6" cstate="print"/>
          <a:srcRect t="13547" b="12438"/>
          <a:stretch>
            <a:fillRect/>
          </a:stretch>
        </p:blipFill>
        <p:spPr bwMode="auto">
          <a:xfrm>
            <a:off x="2843808" y="5301208"/>
            <a:ext cx="216024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gemorroy-s.ru/wp-content/uploads/2017/12/naiz11.jpg"/>
          <p:cNvPicPr/>
          <p:nvPr/>
        </p:nvPicPr>
        <p:blipFill>
          <a:blip r:embed="rId7" cstate="print"/>
          <a:srcRect l="4943" r="66991" b="7211"/>
          <a:stretch>
            <a:fillRect/>
          </a:stretch>
        </p:blipFill>
        <p:spPr bwMode="auto">
          <a:xfrm>
            <a:off x="5364088" y="4077072"/>
            <a:ext cx="172819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0"/>
            <a:ext cx="6192688" cy="4437112"/>
          </a:xfrm>
        </p:spPr>
        <p:txBody>
          <a:bodyPr>
            <a:normAutofit fontScale="92500" lnSpcReduction="20000"/>
          </a:bodyPr>
          <a:lstStyle/>
          <a:p>
            <a:r>
              <a:rPr lang="ru-RU" sz="24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боли </a:t>
            </a:r>
            <a:r>
              <a:rPr lang="ru-RU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сигнал организма о грозящей опасности. </a:t>
            </a:r>
            <a:r>
              <a:rPr lang="ru-RU" sz="24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Болевой синдром </a:t>
            </a:r>
            <a:r>
              <a:rPr lang="ru-RU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основной симптом различных заболеваний. </a:t>
            </a:r>
          </a:p>
          <a:p>
            <a:r>
              <a:rPr lang="ru-RU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степени выраженности различают легкий, средний и сильный болевой синдром. </a:t>
            </a:r>
          </a:p>
          <a:p>
            <a:r>
              <a:rPr lang="ru-RU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определенных заболеваниях болевой синдром приобретает доминирующее значение и утяжеляет течение основного патологического процесса. Например, инфаркт миокарда, почечная колика, острый панкреатит. </a:t>
            </a:r>
          </a:p>
          <a:p>
            <a:r>
              <a:rPr lang="ru-RU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сильном болевом синдроме применяют </a:t>
            </a:r>
            <a:r>
              <a:rPr lang="ru-RU" sz="24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наркотические (</a:t>
            </a:r>
            <a:r>
              <a:rPr lang="ru-RU" sz="2400" b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опиоидные</a:t>
            </a:r>
            <a:r>
              <a:rPr lang="ru-RU" sz="24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анальгетики.</a:t>
            </a:r>
          </a:p>
          <a:p>
            <a:r>
              <a:rPr lang="ru-RU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подавления болевого синдрома средней степени тяжести  применяют  </a:t>
            </a:r>
            <a:r>
              <a:rPr lang="ru-RU" sz="24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ненаркотические анальгетики.</a:t>
            </a:r>
          </a:p>
          <a:p>
            <a:endParaRPr lang="ru-RU" sz="2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509120"/>
            <a:ext cx="395726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морфин.jpg"/>
          <p:cNvPicPr>
            <a:picLocks noChangeAspect="1"/>
          </p:cNvPicPr>
          <p:nvPr/>
        </p:nvPicPr>
        <p:blipFill>
          <a:blip r:embed="rId3" cstate="print"/>
          <a:srcRect t="24013" b="11019"/>
          <a:stretch>
            <a:fillRect/>
          </a:stretch>
        </p:blipFill>
        <p:spPr>
          <a:xfrm>
            <a:off x="323528" y="4725144"/>
            <a:ext cx="3888432" cy="2132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12961"/>
          <a:stretch/>
        </p:blipFill>
        <p:spPr>
          <a:xfrm>
            <a:off x="323528" y="548680"/>
            <a:ext cx="1944216" cy="2076779"/>
          </a:xfrm>
          <a:prstGeom prst="rect">
            <a:avLst/>
          </a:prstGeom>
        </p:spPr>
      </p:pic>
      <p:pic>
        <p:nvPicPr>
          <p:cNvPr id="8" name="Рисунок 7" descr="https://gipertoniya.guru/wp-content/uploads/2017/09/84b915c2b397dd80b75c31d50ffbce54.jpg"/>
          <p:cNvPicPr/>
          <p:nvPr/>
        </p:nvPicPr>
        <p:blipFill>
          <a:blip r:embed="rId5" cstate="print"/>
          <a:srcRect l="12369" t="11379" r="12725" b="12244"/>
          <a:stretch>
            <a:fillRect/>
          </a:stretch>
        </p:blipFill>
        <p:spPr bwMode="auto">
          <a:xfrm>
            <a:off x="179512" y="2780928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509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3E5D38-C86E-4B87-9362-9FE361830E1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4" y="118762"/>
            <a:ext cx="8568952" cy="5162963"/>
          </a:xfrm>
        </p:spPr>
        <p:txBody>
          <a:bodyPr>
            <a:normAutofit/>
          </a:bodyPr>
          <a:lstStyle/>
          <a:p>
            <a:r>
              <a:rPr lang="ru-RU" b="1" dirty="0"/>
              <a:t>Кетопрофен, </a:t>
            </a:r>
            <a:r>
              <a:rPr lang="ru-RU" b="1" dirty="0" err="1"/>
              <a:t>напроксен</a:t>
            </a:r>
            <a:r>
              <a:rPr lang="ru-RU" dirty="0"/>
              <a:t> оказывают одинаково сильно обезболивающий и </a:t>
            </a:r>
            <a:r>
              <a:rPr lang="ru-RU" dirty="0" err="1"/>
              <a:t>противовоспалительноый</a:t>
            </a:r>
            <a:r>
              <a:rPr lang="ru-RU" dirty="0"/>
              <a:t> эффекты. Эффективны при  лечении хронических воспалительных заболеваний и для устранения боли, отека, воспаления при различных травмах опорно-</a:t>
            </a:r>
            <a:r>
              <a:rPr lang="ru-RU" dirty="0" err="1"/>
              <a:t>двигатеьного</a:t>
            </a:r>
            <a:r>
              <a:rPr lang="ru-RU" dirty="0"/>
              <a:t> аппарата, а также для купирования сильного болевого синдрома, в том числе у онкологических больных, после перенесенных травм, ожогов, хирургических вмешательств в послеоперационном периоде.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C1C081-D963-47A1-BC44-6D07A36CB3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38701" r="14720" b="38071"/>
          <a:stretch/>
        </p:blipFill>
        <p:spPr>
          <a:xfrm>
            <a:off x="467546" y="4293096"/>
            <a:ext cx="4194957" cy="2132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E51EF9-F473-4FC3-9048-A58158AC65E5}"/>
              </a:ext>
            </a:extLst>
          </p:cNvPr>
          <p:cNvPicPr/>
          <p:nvPr/>
        </p:nvPicPr>
        <p:blipFill>
          <a:blip r:embed="rId3" cstate="print"/>
          <a:srcRect l="10889" t="10061" r="14215" b="11585"/>
          <a:stretch>
            <a:fillRect/>
          </a:stretch>
        </p:blipFill>
        <p:spPr>
          <a:xfrm>
            <a:off x="5508104" y="4653136"/>
            <a:ext cx="3234503" cy="173402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15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598" y="118755"/>
            <a:ext cx="8542858" cy="5182454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dirty="0" err="1" smtClean="0"/>
              <a:t>Кетопрофен</a:t>
            </a:r>
            <a:r>
              <a:rPr lang="ru-RU" sz="2200" b="1" dirty="0" smtClean="0"/>
              <a:t> входит в состав комбинированного препарата Пенталгин Экстра-гель</a:t>
            </a:r>
            <a:r>
              <a:rPr lang="ru-RU" sz="2200" dirty="0" smtClean="0"/>
              <a:t> – гель для наружного применения, содержит мяты перечной листьев масло (мяты перечной масло),  перца стручкового плодов настойка (перца стручкового настойка), </a:t>
            </a:r>
            <a:r>
              <a:rPr lang="ru-RU" sz="2200" dirty="0" err="1" smtClean="0"/>
              <a:t>камфора</a:t>
            </a:r>
            <a:r>
              <a:rPr lang="ru-RU" sz="2200" dirty="0" smtClean="0"/>
              <a:t>, натрия </a:t>
            </a:r>
            <a:r>
              <a:rPr lang="ru-RU" sz="2200" dirty="0" err="1" smtClean="0"/>
              <a:t>гидроксид</a:t>
            </a:r>
            <a:r>
              <a:rPr lang="ru-RU" sz="2200" dirty="0" smtClean="0"/>
              <a:t>, </a:t>
            </a:r>
            <a:r>
              <a:rPr lang="ru-RU" sz="2200" dirty="0" err="1" smtClean="0"/>
              <a:t>диметилсульфоксид</a:t>
            </a:r>
            <a:r>
              <a:rPr lang="ru-RU" sz="2200" dirty="0" smtClean="0"/>
              <a:t> (</a:t>
            </a:r>
            <a:r>
              <a:rPr lang="ru-RU" sz="2200" dirty="0" err="1" smtClean="0"/>
              <a:t>димексид</a:t>
            </a:r>
            <a:r>
              <a:rPr lang="ru-RU" sz="2200" dirty="0" smtClean="0"/>
              <a:t>),  этанол 96%</a:t>
            </a:r>
          </a:p>
          <a:p>
            <a:pPr>
              <a:buNone/>
            </a:pPr>
            <a:r>
              <a:rPr lang="ru-RU" sz="2200" b="1" dirty="0" smtClean="0"/>
              <a:t>Показания к применению</a:t>
            </a:r>
            <a:r>
              <a:rPr lang="ru-RU" sz="2200" dirty="0" smtClean="0"/>
              <a:t>. Посттравматическое воспаление мягких тканей и опорно-двигательного аппарата: </a:t>
            </a:r>
          </a:p>
          <a:p>
            <a:r>
              <a:rPr lang="ru-RU" sz="2200" dirty="0" smtClean="0"/>
              <a:t>ушибы, повреждения/разрывы связок; </a:t>
            </a:r>
          </a:p>
          <a:p>
            <a:r>
              <a:rPr lang="ru-RU" sz="2200" dirty="0" smtClean="0"/>
              <a:t>мышечные боли, в том числе ревматического происхождения; </a:t>
            </a:r>
          </a:p>
          <a:p>
            <a:r>
              <a:rPr lang="ru-RU" sz="2200" dirty="0" smtClean="0"/>
              <a:t>воспалительные заболевания опорно-двигательного аппарата (как острые, так и хронические): поражения связок и сухожилий воспалительного характера, </a:t>
            </a:r>
          </a:p>
          <a:p>
            <a:r>
              <a:rPr lang="ru-RU" sz="2200" dirty="0" smtClean="0"/>
              <a:t>бурсит, люмбаго, радикулит, </a:t>
            </a:r>
          </a:p>
          <a:p>
            <a:r>
              <a:rPr lang="ru-RU" sz="2200" dirty="0" err="1" smtClean="0"/>
              <a:t>остеоартроз</a:t>
            </a:r>
            <a:r>
              <a:rPr lang="ru-RU" sz="2200" dirty="0" smtClean="0"/>
              <a:t>, ишиас, остеохондроз с </a:t>
            </a:r>
            <a:r>
              <a:rPr lang="ru-RU" sz="2200" dirty="0" err="1" smtClean="0"/>
              <a:t>с</a:t>
            </a:r>
            <a:r>
              <a:rPr lang="ru-RU" sz="2200" dirty="0" smtClean="0"/>
              <a:t> корешковым синдромом, суставной синдром </a:t>
            </a:r>
          </a:p>
          <a:p>
            <a:pPr>
              <a:buNone/>
            </a:pPr>
            <a:r>
              <a:rPr lang="ru-RU" sz="2200" dirty="0" smtClean="0"/>
              <a:t>   при обострении подагры. </a:t>
            </a:r>
          </a:p>
          <a:p>
            <a:endParaRPr lang="ru-RU" dirty="0"/>
          </a:p>
        </p:txBody>
      </p:sp>
      <p:pic>
        <p:nvPicPr>
          <p:cNvPr id="4" name="Рисунок 3" descr="http://www.24farm.ru/images/preparat/pentalgin_gel_864.png"/>
          <p:cNvPicPr/>
          <p:nvPr/>
        </p:nvPicPr>
        <p:blipFill rotWithShape="1">
          <a:blip r:embed="rId2" cstate="print"/>
          <a:srcRect l="9171" r="11676"/>
          <a:stretch/>
        </p:blipFill>
        <p:spPr bwMode="auto">
          <a:xfrm>
            <a:off x="3995936" y="4365104"/>
            <a:ext cx="4785241" cy="2492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47478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32C93C-F516-4DC6-AAF7-963A4183AE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3597" y="274638"/>
            <a:ext cx="8542859" cy="4873752"/>
          </a:xfrm>
        </p:spPr>
        <p:txBody>
          <a:bodyPr/>
          <a:lstStyle/>
          <a:p>
            <a:r>
              <a:rPr lang="ru-RU" b="1" dirty="0" err="1" smtClean="0"/>
              <a:t>Кеторолак</a:t>
            </a:r>
            <a:r>
              <a:rPr lang="ru-RU" b="1" dirty="0" smtClean="0"/>
              <a:t>, </a:t>
            </a:r>
            <a:r>
              <a:rPr lang="ru-RU" b="1" dirty="0" err="1" smtClean="0"/>
              <a:t>декскетопрофен</a:t>
            </a:r>
            <a:r>
              <a:rPr lang="ru-RU" b="1" dirty="0" smtClean="0"/>
              <a:t> </a:t>
            </a:r>
            <a:r>
              <a:rPr lang="ru-RU" dirty="0" smtClean="0"/>
              <a:t>оказывают выраженное анальгезирующее (обезболивающее) действие. По силе обезболивающего эффекта сопоставимы с морфином, значительно превосходят другие НПВП. В отличие от </a:t>
            </a:r>
            <a:r>
              <a:rPr lang="ru-RU" dirty="0" err="1" smtClean="0"/>
              <a:t>опиодов</a:t>
            </a:r>
            <a:r>
              <a:rPr lang="ru-RU" dirty="0" smtClean="0"/>
              <a:t>, не угнетают дыхание, не вызывают лекарственной зависимости, не обладают седативным и </a:t>
            </a:r>
            <a:r>
              <a:rPr lang="ru-RU" dirty="0" err="1" smtClean="0"/>
              <a:t>анксиолитическим</a:t>
            </a:r>
            <a:r>
              <a:rPr lang="ru-RU" dirty="0" smtClean="0"/>
              <a:t> действием. Применяются в форме таблеток и растворов для парентерального введения.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23550" r="6421" b="25368"/>
          <a:stretch/>
        </p:blipFill>
        <p:spPr>
          <a:xfrm>
            <a:off x="539552" y="3861048"/>
            <a:ext cx="3521647" cy="2726735"/>
          </a:xfrm>
          <a:prstGeom prst="rect">
            <a:avLst/>
          </a:prstGeom>
        </p:spPr>
      </p:pic>
      <p:pic>
        <p:nvPicPr>
          <p:cNvPr id="5" name="Рисунок 4" descr="кетон.jpg"/>
          <p:cNvPicPr/>
          <p:nvPr/>
        </p:nvPicPr>
        <p:blipFill>
          <a:blip r:embed="rId3" cstate="print"/>
          <a:srcRect l="12666" t="11058" r="13436" b="13461"/>
          <a:stretch>
            <a:fillRect/>
          </a:stretch>
        </p:blipFill>
        <p:spPr>
          <a:xfrm>
            <a:off x="5220072" y="4077072"/>
            <a:ext cx="3488322" cy="2586499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11874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30A1DC-7DE1-441C-B0CA-F10F53631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724128" cy="6741368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Селективные ИЦОГ2 в меньшей степени, чем неселективные ИЦОГ1,2 действуют на синтез простагландинов, защищающих слизистую оболочку ЖКТ и принимающих участие в регуляции кровотока в почках. </a:t>
            </a:r>
          </a:p>
          <a:p>
            <a:r>
              <a:rPr lang="ru-RU" sz="2000" dirty="0" smtClean="0"/>
              <a:t>Оказывают выраженное противовоспалительное и умеренное обезболивающее действие, слабый жаропонижающий эффект (кроме </a:t>
            </a:r>
            <a:r>
              <a:rPr lang="ru-RU" sz="2000" dirty="0" err="1" smtClean="0"/>
              <a:t>нимесулида</a:t>
            </a:r>
            <a:r>
              <a:rPr lang="ru-RU" sz="2000" dirty="0" smtClean="0"/>
              <a:t>). </a:t>
            </a:r>
          </a:p>
          <a:p>
            <a:r>
              <a:rPr lang="ru-RU" sz="2000" dirty="0" smtClean="0"/>
              <a:t>Применяются  для симптоматической терапии воспалительных и дегенеративных заболеваний опорно-двигательного аппарата, сопровождающихся болевым синдромом.</a:t>
            </a:r>
          </a:p>
          <a:p>
            <a:r>
              <a:rPr lang="ru-RU" sz="2000" dirty="0" err="1" smtClean="0"/>
              <a:t>Нимесулид</a:t>
            </a:r>
            <a:r>
              <a:rPr lang="ru-RU" sz="2000" dirty="0" smtClean="0"/>
              <a:t> применяют в качестве жаропонижающего средства у взрослых и детей с 12 лет. В форме суспензии для приема внутрь и детям с 1 года до 12 лет. </a:t>
            </a:r>
            <a:endParaRPr lang="en-US" sz="2000" dirty="0" smtClean="0"/>
          </a:p>
        </p:txBody>
      </p:sp>
      <p:pic>
        <p:nvPicPr>
          <p:cNvPr id="4" name="Рисунок 3" descr="http://neboley.ru/foto/lekarstvo.18292.jpg"/>
          <p:cNvPicPr/>
          <p:nvPr/>
        </p:nvPicPr>
        <p:blipFill>
          <a:blip r:embed="rId2" cstate="print"/>
          <a:srcRect l="26410" t="7733" r="25794" b="1180"/>
          <a:stretch>
            <a:fillRect/>
          </a:stretch>
        </p:blipFill>
        <p:spPr bwMode="auto">
          <a:xfrm>
            <a:off x="7668344" y="260648"/>
            <a:ext cx="12478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webtrend.pro/img/amelotex/amelotex-1.png"/>
          <p:cNvPicPr/>
          <p:nvPr/>
        </p:nvPicPr>
        <p:blipFill>
          <a:blip r:embed="rId3" cstate="print"/>
          <a:srcRect l="37913" r="3199" b="38758"/>
          <a:stretch>
            <a:fillRect/>
          </a:stretch>
        </p:blipFill>
        <p:spPr bwMode="auto">
          <a:xfrm rot="5400000">
            <a:off x="6357978" y="1210974"/>
            <a:ext cx="1441665" cy="314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gemorroy-s.ru/wp-content/uploads/2017/12/naiz11.jpg"/>
          <p:cNvPicPr/>
          <p:nvPr/>
        </p:nvPicPr>
        <p:blipFill>
          <a:blip r:embed="rId4" cstate="print"/>
          <a:srcRect l="4943" r="66991" b="7211"/>
          <a:stretch>
            <a:fillRect/>
          </a:stretch>
        </p:blipFill>
        <p:spPr bwMode="auto">
          <a:xfrm>
            <a:off x="5580112" y="3933056"/>
            <a:ext cx="1551564" cy="26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87D6B4-3C5D-4BC9-8C54-F04699067935}"/>
              </a:ext>
            </a:extLst>
          </p:cNvPr>
          <p:cNvPicPr/>
          <p:nvPr/>
        </p:nvPicPr>
        <p:blipFill>
          <a:blip r:embed="rId5" cstate="print"/>
          <a:srcRect l="5263" t="3071" r="54969" b="6910"/>
          <a:stretch>
            <a:fillRect/>
          </a:stretch>
        </p:blipFill>
        <p:spPr bwMode="auto">
          <a:xfrm>
            <a:off x="7452320" y="3212976"/>
            <a:ext cx="1293700" cy="346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003" r="14968" b="6745"/>
          <a:stretch/>
        </p:blipFill>
        <p:spPr>
          <a:xfrm>
            <a:off x="5724128" y="116632"/>
            <a:ext cx="1800200" cy="1809118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44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446" y="95003"/>
            <a:ext cx="8176904" cy="6081960"/>
          </a:xfrm>
        </p:spPr>
        <p:txBody>
          <a:bodyPr/>
          <a:lstStyle/>
          <a:p>
            <a:r>
              <a:rPr lang="ru-RU" dirty="0" smtClean="0"/>
              <a:t>К селективные ИЦОГ2  </a:t>
            </a:r>
            <a:r>
              <a:rPr lang="ru-RU" dirty="0"/>
              <a:t>нового поколения класса </a:t>
            </a:r>
            <a:r>
              <a:rPr lang="ru-RU" dirty="0" err="1" smtClean="0"/>
              <a:t>коксибов</a:t>
            </a:r>
            <a:r>
              <a:rPr lang="ru-RU" dirty="0" smtClean="0"/>
              <a:t> относятся препараты  </a:t>
            </a:r>
            <a:r>
              <a:rPr lang="ru-RU" dirty="0"/>
              <a:t>производные </a:t>
            </a:r>
            <a:r>
              <a:rPr lang="ru-RU" dirty="0" err="1"/>
              <a:t>сульфонамида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целекоксиб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целебрекс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err="1" smtClean="0"/>
              <a:t>эторикоксиб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аркоксиа</a:t>
            </a:r>
            <a:r>
              <a:rPr lang="ru-RU" dirty="0"/>
              <a:t>); </a:t>
            </a:r>
          </a:p>
          <a:p>
            <a:r>
              <a:rPr lang="ru-RU" dirty="0" err="1"/>
              <a:t>парекоксиб</a:t>
            </a:r>
            <a:r>
              <a:rPr lang="ru-RU" dirty="0"/>
              <a:t> (</a:t>
            </a:r>
            <a:r>
              <a:rPr lang="ru-RU" dirty="0" err="1"/>
              <a:t>династат</a:t>
            </a:r>
            <a:r>
              <a:rPr lang="ru-RU" dirty="0"/>
              <a:t>);</a:t>
            </a:r>
          </a:p>
          <a:p>
            <a:r>
              <a:rPr lang="ru-RU" dirty="0"/>
              <a:t> </a:t>
            </a:r>
            <a:r>
              <a:rPr lang="ru-RU" dirty="0" err="1"/>
              <a:t>рофекоксиб</a:t>
            </a:r>
            <a:r>
              <a:rPr lang="ru-RU" dirty="0"/>
              <a:t> (</a:t>
            </a:r>
            <a:r>
              <a:rPr lang="ru-RU" dirty="0" err="1"/>
              <a:t>виокс</a:t>
            </a:r>
            <a:r>
              <a:rPr lang="ru-RU" dirty="0"/>
              <a:t>). </a:t>
            </a:r>
          </a:p>
          <a:p>
            <a:endParaRPr lang="ru-RU" dirty="0"/>
          </a:p>
        </p:txBody>
      </p:sp>
      <p:pic>
        <p:nvPicPr>
          <p:cNvPr id="4" name="Рисунок 3" descr="https://www.medlux.ru/img/drugs/16/md-311a45834a533959273217ecc8eef06c..png"/>
          <p:cNvPicPr/>
          <p:nvPr/>
        </p:nvPicPr>
        <p:blipFill>
          <a:blip r:embed="rId2" cstate="print"/>
          <a:srcRect l="18292" t="31882" r="17995" b="31626"/>
          <a:stretch>
            <a:fillRect/>
          </a:stretch>
        </p:blipFill>
        <p:spPr bwMode="auto">
          <a:xfrm>
            <a:off x="5148064" y="1772816"/>
            <a:ext cx="3506135" cy="216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toletov.ru/upload/iblock/474/474662b653d7841878684470d5772cf5.png"/>
          <p:cNvPicPr/>
          <p:nvPr/>
        </p:nvPicPr>
        <p:blipFill>
          <a:blip r:embed="rId3" cstate="print"/>
          <a:srcRect t="13547" b="12438"/>
          <a:stretch>
            <a:fillRect/>
          </a:stretch>
        </p:blipFill>
        <p:spPr bwMode="auto">
          <a:xfrm>
            <a:off x="755576" y="3356992"/>
            <a:ext cx="3414390" cy="315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medicine.regnews.info/wp-content/uploads/2014/07/vioxx.jpg"/>
          <p:cNvPicPr/>
          <p:nvPr/>
        </p:nvPicPr>
        <p:blipFill>
          <a:blip r:embed="rId4" cstate="print"/>
          <a:srcRect l="3145" t="2879" r="5946" b="52207"/>
          <a:stretch>
            <a:fillRect/>
          </a:stretch>
        </p:blipFill>
        <p:spPr bwMode="auto">
          <a:xfrm>
            <a:off x="5076056" y="4365104"/>
            <a:ext cx="3672408" cy="222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207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B45D5E4-3701-491F-88C5-54E5449E0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5" y="478302"/>
            <a:ext cx="7886700" cy="4351338"/>
          </a:xfrm>
        </p:spPr>
        <p:txBody>
          <a:bodyPr/>
          <a:lstStyle/>
          <a:p>
            <a:r>
              <a:rPr lang="ru-RU" b="1" dirty="0" err="1"/>
              <a:t>Парекоксиб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династ</a:t>
            </a:r>
            <a:r>
              <a:rPr lang="ru-RU" dirty="0" smtClean="0"/>
              <a:t>) обладает </a:t>
            </a:r>
            <a:r>
              <a:rPr lang="ru-RU" dirty="0"/>
              <a:t>выраженным </a:t>
            </a:r>
            <a:r>
              <a:rPr lang="ru-RU" dirty="0" err="1"/>
              <a:t>обозболивающим</a:t>
            </a:r>
            <a:r>
              <a:rPr lang="ru-RU" dirty="0"/>
              <a:t> действием, применяется в форме </a:t>
            </a:r>
            <a:r>
              <a:rPr lang="ru-RU" dirty="0" err="1"/>
              <a:t>лиофилизата</a:t>
            </a:r>
            <a:r>
              <a:rPr lang="ru-RU" dirty="0"/>
              <a:t> для приготовления раствора для инъекций для купирования острой боли различной этиологии, в том числе послеоперационной, суставной, мышечной. Уменьшает потребность в опиоидных анальгетиках</a:t>
            </a:r>
          </a:p>
        </p:txBody>
      </p:sp>
      <p:pic>
        <p:nvPicPr>
          <p:cNvPr id="4" name="Рисунок 3" descr="https://www.medlux.ru/img/drugs/16/md-311a45834a533959273217ecc8eef06c..png"/>
          <p:cNvPicPr/>
          <p:nvPr/>
        </p:nvPicPr>
        <p:blipFill>
          <a:blip r:embed="rId2" cstate="print"/>
          <a:srcRect l="18292" t="31882" r="17995" b="31626"/>
          <a:stretch>
            <a:fillRect/>
          </a:stretch>
        </p:blipFill>
        <p:spPr bwMode="auto">
          <a:xfrm>
            <a:off x="2987824" y="3573016"/>
            <a:ext cx="5805335" cy="304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615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8A9F95-9321-4E7E-AAE1-AC57543EC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31" y="348518"/>
            <a:ext cx="7886700" cy="4351338"/>
          </a:xfrm>
        </p:spPr>
        <p:txBody>
          <a:bodyPr/>
          <a:lstStyle/>
          <a:p>
            <a:r>
              <a:rPr lang="ru-RU" b="1" dirty="0" err="1"/>
              <a:t>Целекоксиб</a:t>
            </a:r>
            <a:r>
              <a:rPr lang="ru-RU" b="1" dirty="0"/>
              <a:t> и </a:t>
            </a:r>
            <a:r>
              <a:rPr lang="ru-RU" b="1" dirty="0" err="1"/>
              <a:t>эторикоксиб</a:t>
            </a:r>
            <a:r>
              <a:rPr lang="ru-RU" dirty="0"/>
              <a:t> применяют для симптоматической терапии болевого синдрома и воспаления при остеоартрите, </a:t>
            </a:r>
            <a:r>
              <a:rPr lang="ru-RU" dirty="0" err="1"/>
              <a:t>осеоартрозе</a:t>
            </a:r>
            <a:r>
              <a:rPr lang="ru-RU" dirty="0"/>
              <a:t>, подагрическом, ревматоидном, </a:t>
            </a:r>
            <a:r>
              <a:rPr lang="ru-RU" dirty="0" err="1"/>
              <a:t>псориатическом</a:t>
            </a:r>
            <a:r>
              <a:rPr lang="ru-RU" dirty="0"/>
              <a:t> артрите, </a:t>
            </a:r>
            <a:r>
              <a:rPr lang="ru-RU" dirty="0" err="1"/>
              <a:t>анкилозирующем</a:t>
            </a:r>
            <a:r>
              <a:rPr lang="ru-RU" dirty="0"/>
              <a:t> спондилите или для краткосрочной терапии умеренной острой боли после стоматологических </a:t>
            </a:r>
            <a:r>
              <a:rPr lang="ru-RU" dirty="0" smtClean="0"/>
              <a:t>операций.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DB82AB-A7A7-4ED8-ACFD-F2D29D270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92896"/>
            <a:ext cx="6048672" cy="472609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335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6B292-AB68-4068-990D-4EF821239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0733"/>
            <a:ext cx="8363273" cy="1440159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en-US" dirty="0"/>
              <a:t/>
            </a:r>
            <a:br>
              <a:rPr lang="en-US" dirty="0"/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отдельную группу можно выделить НПВП для </a:t>
            </a:r>
            <a:r>
              <a:rPr lang="ru-RU" dirty="0" smtClean="0">
                <a:solidFill>
                  <a:schemeClr val="tx1"/>
                </a:solidFill>
              </a:rPr>
              <a:t>местного </a:t>
            </a:r>
            <a:r>
              <a:rPr lang="ru-RU" dirty="0">
                <a:solidFill>
                  <a:schemeClr val="tx1"/>
                </a:solidFill>
              </a:rPr>
              <a:t>применения </a:t>
            </a:r>
            <a:r>
              <a:rPr lang="ru-RU" dirty="0" smtClean="0">
                <a:solidFill>
                  <a:schemeClr val="tx1"/>
                </a:solidFill>
              </a:rPr>
              <a:t>в форме глазных капель(</a:t>
            </a:r>
            <a:r>
              <a:rPr lang="ru-RU" dirty="0" err="1" smtClean="0">
                <a:solidFill>
                  <a:schemeClr val="tx1"/>
                </a:solidFill>
              </a:rPr>
              <a:t>бромфенак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непофенак</a:t>
            </a:r>
            <a:r>
              <a:rPr lang="ru-RU" dirty="0" smtClean="0">
                <a:solidFill>
                  <a:schemeClr val="tx1"/>
                </a:solidFill>
              </a:rPr>
              <a:t>).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 descr="кван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508104" y="1988840"/>
            <a:ext cx="3125027" cy="4725144"/>
          </a:xfrm>
          <a:prstGeom prst="rect">
            <a:avLst/>
          </a:prstGeom>
        </p:spPr>
      </p:pic>
      <p:pic>
        <p:nvPicPr>
          <p:cNvPr id="8" name="Рисунок 7" descr="ванак.png"/>
          <p:cNvPicPr/>
          <p:nvPr/>
        </p:nvPicPr>
        <p:blipFill>
          <a:blip r:embed="rId3" cstate="print"/>
          <a:srcRect l="26621" t="18054" r="27259" b="17798"/>
          <a:stretch>
            <a:fillRect/>
          </a:stretch>
        </p:blipFill>
        <p:spPr>
          <a:xfrm>
            <a:off x="1331640" y="2132856"/>
            <a:ext cx="2645228" cy="393456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8395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2CB166-D2BA-4D5A-B528-3FBBF360743C}"/>
              </a:ext>
            </a:extLst>
          </p:cNvPr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1676319" cy="327483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6DD79C-E8AA-4FA2-8A1A-F644DD385232}"/>
              </a:ext>
            </a:extLst>
          </p:cNvPr>
          <p:cNvSpPr/>
          <p:nvPr/>
        </p:nvSpPr>
        <p:spPr>
          <a:xfrm>
            <a:off x="3995935" y="260649"/>
            <a:ext cx="4752529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Глазные капли применяют для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лечения неинфекционных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воспалительных заболеваний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послеоперационного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воспаления;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предотвращения или купирования болевого синдрома и воспаления после хирургического лечения катаракты (лечение и профилактика);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снижения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риска развития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макулярного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отека у больных диабетом после экстракции катаракты.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ванак.png"/>
          <p:cNvPicPr/>
          <p:nvPr/>
        </p:nvPicPr>
        <p:blipFill>
          <a:blip r:embed="rId3" cstate="print"/>
          <a:srcRect l="26621" t="18054" r="27259" b="17798"/>
          <a:stretch>
            <a:fillRect/>
          </a:stretch>
        </p:blipFill>
        <p:spPr>
          <a:xfrm>
            <a:off x="539552" y="3717032"/>
            <a:ext cx="2674113" cy="2924944"/>
          </a:xfrm>
          <a:prstGeom prst="rect">
            <a:avLst/>
          </a:prstGeom>
        </p:spPr>
      </p:pic>
      <p:pic>
        <p:nvPicPr>
          <p:cNvPr id="7" name="Рисунок 6" descr="дик.png"/>
          <p:cNvPicPr/>
          <p:nvPr/>
        </p:nvPicPr>
        <p:blipFill>
          <a:blip r:embed="rId4" cstate="print"/>
          <a:srcRect l="29041" t="2956" r="25985" b="2071"/>
          <a:stretch>
            <a:fillRect/>
          </a:stretch>
        </p:blipFill>
        <p:spPr>
          <a:xfrm>
            <a:off x="2339752" y="260648"/>
            <a:ext cx="1493461" cy="3384376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4227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6156176" cy="68580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/>
              <a:t>Показания:</a:t>
            </a:r>
          </a:p>
          <a:p>
            <a:r>
              <a:rPr lang="ru-RU" dirty="0" smtClean="0"/>
              <a:t>Болевой синдром при малом травматизме - ушибы костей, суставов, травмы мягких тканей, растяжения, разрывы связок (мази, гели, таблетки, капсулы, свечи).</a:t>
            </a:r>
          </a:p>
          <a:p>
            <a:r>
              <a:rPr lang="ru-RU" dirty="0" smtClean="0"/>
              <a:t>Послеоперационные боли, проходящие за 1-3 суток, назначают анальгетики сначала в/м, в/</a:t>
            </a:r>
            <a:r>
              <a:rPr lang="ru-RU" dirty="0" err="1" smtClean="0"/>
              <a:t>в</a:t>
            </a:r>
            <a:r>
              <a:rPr lang="ru-RU" dirty="0" smtClean="0"/>
              <a:t>, например, анальгин, </a:t>
            </a:r>
            <a:r>
              <a:rPr lang="ru-RU" dirty="0" err="1" smtClean="0"/>
              <a:t>кеторолак</a:t>
            </a:r>
            <a:r>
              <a:rPr lang="ru-RU" dirty="0" smtClean="0"/>
              <a:t>, затем внутрь или в свечах.</a:t>
            </a:r>
          </a:p>
          <a:p>
            <a:r>
              <a:rPr lang="ru-RU" dirty="0" smtClean="0"/>
              <a:t>Головная, зубная боль, назначают анальгин, аспирин, парацетамол в составе многочисленных комбинированных препаратов.</a:t>
            </a:r>
          </a:p>
          <a:p>
            <a:r>
              <a:rPr lang="ru-RU" dirty="0" smtClean="0"/>
              <a:t>Миалгии, невралгии, ревматизм, радикулит, назначают </a:t>
            </a:r>
            <a:r>
              <a:rPr lang="ru-RU" dirty="0" err="1" smtClean="0"/>
              <a:t>НПВС-диклофенак</a:t>
            </a:r>
            <a:r>
              <a:rPr lang="ru-RU" dirty="0" smtClean="0"/>
              <a:t>, ибупрофен, </a:t>
            </a:r>
            <a:r>
              <a:rPr lang="ru-RU" dirty="0" err="1" smtClean="0"/>
              <a:t>индометацин</a:t>
            </a:r>
            <a:r>
              <a:rPr lang="ru-RU" dirty="0" smtClean="0"/>
              <a:t> и др.</a:t>
            </a:r>
          </a:p>
          <a:p>
            <a:r>
              <a:rPr lang="ru-RU" dirty="0" smtClean="0"/>
              <a:t>Спастические боли: почечная, печеночная колика, спазмы желчевыводящие и мочевыводящих путей назначают комбинированные спазмолитические препараты: </a:t>
            </a:r>
            <a:r>
              <a:rPr lang="ru-RU" dirty="0" err="1" smtClean="0"/>
              <a:t>спазган</a:t>
            </a:r>
            <a:r>
              <a:rPr lang="ru-RU" dirty="0" smtClean="0"/>
              <a:t>, </a:t>
            </a:r>
          </a:p>
          <a:p>
            <a:pPr>
              <a:buNone/>
            </a:pPr>
            <a:r>
              <a:rPr lang="ru-RU" dirty="0" smtClean="0"/>
              <a:t>   </a:t>
            </a:r>
            <a:r>
              <a:rPr lang="ru-RU" dirty="0" err="1" smtClean="0"/>
              <a:t>спазмолитин</a:t>
            </a:r>
            <a:r>
              <a:rPr lang="ru-RU" dirty="0" smtClean="0"/>
              <a:t>, баралгин, 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максиган</a:t>
            </a:r>
            <a:r>
              <a:rPr lang="ru-RU" dirty="0" smtClean="0"/>
              <a:t> и др. внутрь, в/м.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6501"/>
          <a:stretch>
            <a:fillRect/>
          </a:stretch>
        </p:blipFill>
        <p:spPr>
          <a:xfrm rot="164202">
            <a:off x="6182828" y="249150"/>
            <a:ext cx="2562804" cy="1177619"/>
          </a:xfrm>
          <a:prstGeom prst="rect">
            <a:avLst/>
          </a:prstGeom>
        </p:spPr>
      </p:pic>
      <p:pic>
        <p:nvPicPr>
          <p:cNvPr id="5" name="Рисунок 4" descr="с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916832"/>
            <a:ext cx="1440160" cy="1386821"/>
          </a:xfrm>
          <a:prstGeom prst="rect">
            <a:avLst/>
          </a:prstGeom>
        </p:spPr>
      </p:pic>
      <p:pic>
        <p:nvPicPr>
          <p:cNvPr id="8" name="Рисунок 7" descr="анальг.jpg"/>
          <p:cNvPicPr/>
          <p:nvPr/>
        </p:nvPicPr>
        <p:blipFill rotWithShape="1">
          <a:blip r:embed="rId4" cstate="print"/>
          <a:srcRect l="45801" t="31004" r="2635" b="12005"/>
          <a:stretch/>
        </p:blipFill>
        <p:spPr>
          <a:xfrm>
            <a:off x="7380312" y="1988840"/>
            <a:ext cx="1440160" cy="1224136"/>
          </a:xfrm>
          <a:prstGeom prst="rect">
            <a:avLst/>
          </a:prstGeom>
        </p:spPr>
      </p:pic>
      <p:pic>
        <p:nvPicPr>
          <p:cNvPr id="9" name="Picture 2" descr="Картинки по запросу пенталгин плюс"/>
          <p:cNvPicPr>
            <a:picLocks noChangeAspect="1" noChangeArrowheads="1"/>
          </p:cNvPicPr>
          <p:nvPr/>
        </p:nvPicPr>
        <p:blipFill>
          <a:blip r:embed="rId5" cstate="print"/>
          <a:srcRect l="9062" t="9743" r="6355" b="12316"/>
          <a:stretch>
            <a:fillRect/>
          </a:stretch>
        </p:blipFill>
        <p:spPr bwMode="auto">
          <a:xfrm>
            <a:off x="6300192" y="3501008"/>
            <a:ext cx="2368263" cy="1152128"/>
          </a:xfrm>
          <a:prstGeom prst="rect">
            <a:avLst/>
          </a:prstGeom>
          <a:noFill/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F80312D7-68B7-443D-A5FC-9A1E2536A52A}"/>
              </a:ext>
            </a:extLst>
          </p:cNvPr>
          <p:cNvPicPr>
            <a:picLocks/>
          </p:cNvPicPr>
          <p:nvPr/>
        </p:nvPicPr>
        <p:blipFill>
          <a:blip r:embed="rId6" cstate="print"/>
          <a:srcRect l="3991" t="10591" r="-11" b="10089"/>
          <a:stretch>
            <a:fillRect/>
          </a:stretch>
        </p:blipFill>
        <p:spPr>
          <a:xfrm>
            <a:off x="6660232" y="5013176"/>
            <a:ext cx="2096463" cy="1700808"/>
          </a:xfrm>
          <a:prstGeom prst="rect">
            <a:avLst/>
          </a:prstGeom>
        </p:spPr>
      </p:pic>
      <p:pic>
        <p:nvPicPr>
          <p:cNvPr id="11" name="Рисунок 10" descr="спа.jpg"/>
          <p:cNvPicPr>
            <a:picLocks noChangeAspect="1"/>
          </p:cNvPicPr>
          <p:nvPr/>
        </p:nvPicPr>
        <p:blipFill>
          <a:blip r:embed="rId7" cstate="print"/>
          <a:srcRect l="8474" t="14862" r="10603" b="11668"/>
          <a:stretch>
            <a:fillRect/>
          </a:stretch>
        </p:blipFill>
        <p:spPr>
          <a:xfrm>
            <a:off x="4572000" y="5359636"/>
            <a:ext cx="1867088" cy="1381732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33123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организме  человека  функционирует 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ноцицептивная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которая   отвечает  за   проведение  болевых  импульсов  и  выполняет  защитную  функцию.  Боль    является  сигналом опасности  для  организма  и  является  симптомом  многих  заболеваний  и  повреждений  организма.  </a:t>
            </a:r>
          </a:p>
          <a:p>
            <a:pPr marL="0" indent="0">
              <a:buNone/>
            </a:pPr>
            <a:r>
              <a:rPr lang="ru-RU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Ноцицептивная</a:t>
            </a: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система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 специальные  рецепторы -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ноницепторы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от  которых  болевые   сигналы  поступают  в  спинной   и  головной  мозг,  взаимодействуя  с  ретикулярной  фармацией,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системой  и  другими  областями  мозга,  где  передача  болевых импульсов   осуществляется   посредством  специальных  медиаторов.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бол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140968"/>
            <a:ext cx="6552726" cy="358675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22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0"/>
            <a:ext cx="8342416" cy="6473952"/>
          </a:xfrm>
        </p:spPr>
        <p:txBody>
          <a:bodyPr>
            <a:normAutofit/>
          </a:bodyPr>
          <a:lstStyle/>
          <a:p>
            <a:r>
              <a:rPr lang="ru-RU" dirty="0" smtClean="0"/>
              <a:t>Характерным отрицательным (побочным) эффектом НПВП является </a:t>
            </a:r>
            <a:r>
              <a:rPr lang="ru-RU" dirty="0" err="1" smtClean="0"/>
              <a:t>ульцерогенное</a:t>
            </a:r>
            <a:r>
              <a:rPr lang="ru-RU" dirty="0" smtClean="0"/>
              <a:t> действие – образование эрозий и язв на слизистой желудка, характерное для большинства НПВП, являющихся неселективными ингибиторами ЦОГ1 и ЦОГ2. </a:t>
            </a:r>
          </a:p>
          <a:p>
            <a:r>
              <a:rPr lang="ru-RU" dirty="0" err="1"/>
              <a:t>Ульцерогенный</a:t>
            </a:r>
            <a:r>
              <a:rPr lang="ru-RU" dirty="0"/>
              <a:t> эффект объясняется тем, что препараты уменьшают количество регуляторных простагландинов, образующихся из </a:t>
            </a:r>
            <a:r>
              <a:rPr lang="ru-RU" dirty="0" err="1"/>
              <a:t>арахидоновой</a:t>
            </a:r>
            <a:r>
              <a:rPr lang="ru-RU" dirty="0"/>
              <a:t> кислоты под действием фермента ЦОГ1 в слизистой желудочно-кишечного тракта.</a:t>
            </a:r>
          </a:p>
        </p:txBody>
      </p:sp>
      <p:pic>
        <p:nvPicPr>
          <p:cNvPr id="22530" name="Picture 2" descr="Картинки по запросу лекарст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05064"/>
            <a:ext cx="4661447" cy="25279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003" r="10577" b="6745"/>
          <a:stretch/>
        </p:blipFill>
        <p:spPr>
          <a:xfrm>
            <a:off x="5343896" y="3573016"/>
            <a:ext cx="3473532" cy="303195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16" y="182880"/>
            <a:ext cx="8306789" cy="310210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Кроме того, при использовании ненаркотических анальгетиков выражено влияние на свертывание крови, что может провоцировать кровотечение. </a:t>
            </a:r>
          </a:p>
          <a:p>
            <a:r>
              <a:rPr lang="ru-RU" dirty="0" smtClean="0"/>
              <a:t>Ненаркотические анальгетики уменьшают количество </a:t>
            </a:r>
            <a:r>
              <a:rPr lang="ru-RU" dirty="0" err="1" smtClean="0"/>
              <a:t>тромбоксанов</a:t>
            </a:r>
            <a:r>
              <a:rPr lang="ru-RU" dirty="0" smtClean="0"/>
              <a:t>, за счет этого снижают свертывание крови. Наиболее выражено это действие у аспирина, поэтому его используют в качестве </a:t>
            </a:r>
            <a:r>
              <a:rPr lang="ru-RU" dirty="0" err="1" smtClean="0"/>
              <a:t>антиагреганта</a:t>
            </a:r>
            <a:r>
              <a:rPr lang="ru-RU" dirty="0" smtClean="0"/>
              <a:t> для разжижения крови при лечении стенокардии, инфаркта миокарда и т.п.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2952328" cy="2304256"/>
          </a:xfrm>
          <a:prstGeom prst="rect">
            <a:avLst/>
          </a:prstGeom>
        </p:spPr>
      </p:pic>
      <p:pic>
        <p:nvPicPr>
          <p:cNvPr id="7" name="Рисунок 6" descr="ка.png"/>
          <p:cNvPicPr>
            <a:picLocks noChangeAspect="1"/>
          </p:cNvPicPr>
          <p:nvPr/>
        </p:nvPicPr>
        <p:blipFill>
          <a:blip r:embed="rId3" cstate="print"/>
          <a:srcRect l="12961" r="12510" b="4280"/>
          <a:stretch>
            <a:fillRect/>
          </a:stretch>
        </p:blipFill>
        <p:spPr>
          <a:xfrm>
            <a:off x="6804248" y="3789040"/>
            <a:ext cx="1909682" cy="2744123"/>
          </a:xfrm>
          <a:prstGeom prst="rect">
            <a:avLst/>
          </a:prstGeom>
        </p:spPr>
      </p:pic>
      <p:pic>
        <p:nvPicPr>
          <p:cNvPr id="8" name="Рисунок 7" descr="п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437112"/>
            <a:ext cx="3384376" cy="2060848"/>
          </a:xfrm>
          <a:prstGeom prst="rect">
            <a:avLst/>
          </a:prstGeom>
        </p:spPr>
      </p:pic>
      <p:pic>
        <p:nvPicPr>
          <p:cNvPr id="9" name="Рисунок 8" descr="ас.jpg"/>
          <p:cNvPicPr>
            <a:picLocks noChangeAspect="1"/>
          </p:cNvPicPr>
          <p:nvPr/>
        </p:nvPicPr>
        <p:blipFill>
          <a:blip r:embed="rId5" cstate="print"/>
          <a:srcRect l="8263" t="8711" r="5901" b="33261"/>
          <a:stretch>
            <a:fillRect/>
          </a:stretch>
        </p:blipFill>
        <p:spPr>
          <a:xfrm>
            <a:off x="3491880" y="2924944"/>
            <a:ext cx="2808312" cy="1440160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5400600" cy="64739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Ненаркотические анальгетики могут вызывать задержку жидкости в организме и вызывать отеки. </a:t>
            </a:r>
          </a:p>
          <a:p>
            <a:pPr marL="0" indent="0">
              <a:buNone/>
            </a:pPr>
            <a:r>
              <a:rPr lang="ru-RU" dirty="0" smtClean="0"/>
              <a:t>Другие </a:t>
            </a:r>
            <a:r>
              <a:rPr lang="ru-RU" b="1" dirty="0" smtClean="0"/>
              <a:t>побочные эффекты НПВП: </a:t>
            </a:r>
          </a:p>
          <a:p>
            <a:pPr marL="0" indent="0">
              <a:buNone/>
            </a:pPr>
            <a:r>
              <a:rPr lang="ru-RU" dirty="0" smtClean="0"/>
              <a:t>тошнота, </a:t>
            </a:r>
            <a:r>
              <a:rPr lang="ru-RU" dirty="0" err="1" smtClean="0"/>
              <a:t>анорексия</a:t>
            </a:r>
            <a:r>
              <a:rPr lang="ru-RU" dirty="0" smtClean="0"/>
              <a:t>, рвота, ощущение дискомфорта в </a:t>
            </a:r>
            <a:r>
              <a:rPr lang="ru-RU" dirty="0" err="1" smtClean="0"/>
              <a:t>эпигастрии</a:t>
            </a:r>
            <a:r>
              <a:rPr lang="ru-RU" dirty="0" smtClean="0"/>
              <a:t>, диарея; возможно развитие эрозивно-язвенных поражений ЖКТ; кровотечения из ЖКТ; при длительном применении возможны нарушения функции печени, головокружение, нарушения сна, возбуждение, нарушения зрения, анемия, тромбоцитопения, </a:t>
            </a:r>
            <a:r>
              <a:rPr lang="ru-RU" dirty="0" err="1" smtClean="0"/>
              <a:t>агранулоцитоз</a:t>
            </a:r>
            <a:r>
              <a:rPr lang="ru-RU" dirty="0" smtClean="0"/>
              <a:t>, нарушения функции почек, аллергические реакции, кожная сыпь, отек </a:t>
            </a:r>
            <a:r>
              <a:rPr lang="ru-RU" dirty="0" err="1" smtClean="0"/>
              <a:t>Квинке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Противопоказания: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 err="1" smtClean="0"/>
              <a:t>аспириновая</a:t>
            </a:r>
            <a:r>
              <a:rPr lang="ru-RU" dirty="0" smtClean="0"/>
              <a:t> триада», нарушения кроветворения, выраженные нарушения функции почек и/или печени;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беременностьи</a:t>
            </a:r>
            <a:r>
              <a:rPr lang="ru-RU" dirty="0" smtClean="0"/>
              <a:t> период лактации; </a:t>
            </a:r>
          </a:p>
          <a:p>
            <a:pPr marL="0" indent="0">
              <a:buNone/>
            </a:pPr>
            <a:r>
              <a:rPr lang="ru-RU" dirty="0" smtClean="0"/>
              <a:t>детский возраст (по показаниям).</a:t>
            </a:r>
          </a:p>
          <a:p>
            <a:endParaRPr lang="ru-RU" dirty="0"/>
          </a:p>
        </p:txBody>
      </p:sp>
      <p:pic>
        <p:nvPicPr>
          <p:cNvPr id="26626" name="Picture 2" descr="Картинки по запросу задержка жидкости"/>
          <p:cNvPicPr>
            <a:picLocks noChangeAspect="1" noChangeArrowheads="1"/>
          </p:cNvPicPr>
          <p:nvPr/>
        </p:nvPicPr>
        <p:blipFill>
          <a:blip r:embed="rId2" cstate="print"/>
          <a:srcRect l="17055"/>
          <a:stretch>
            <a:fillRect/>
          </a:stretch>
        </p:blipFill>
        <p:spPr bwMode="auto">
          <a:xfrm>
            <a:off x="5580112" y="836712"/>
            <a:ext cx="3151722" cy="3647803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побочные эффек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12160" y="4509120"/>
            <a:ext cx="2728646" cy="218620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0"/>
            <a:ext cx="8534400" cy="6473825"/>
          </a:xfrm>
        </p:spPr>
        <p:txBody>
          <a:bodyPr/>
          <a:lstStyle/>
          <a:p>
            <a:pPr algn="just"/>
            <a:r>
              <a:rPr lang="ru-RU" altLang="ru-RU" sz="2000" smtClean="0"/>
              <a:t> Сон - это неоднородное состояние организма, состоящее из 2 фаз, последовательно сменяющих друг друга в течение всего сна.</a:t>
            </a:r>
          </a:p>
          <a:p>
            <a:pPr algn="just"/>
            <a:r>
              <a:rPr lang="ru-RU" altLang="ru-RU" sz="2000" b="1" smtClean="0"/>
              <a:t>Первая фаза - «медленный сон» </a:t>
            </a:r>
            <a:r>
              <a:rPr lang="ru-RU" altLang="ru-RU" sz="2000" smtClean="0"/>
              <a:t>или «синхронизированный» характеризуется синхронной работой нейронов коры, наличием  медленной правильной высоковольтной   активности на ЭЭГ (электроэнцефалограмме).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ru-RU" altLang="ru-RU" sz="2000" smtClean="0"/>
              <a:t>Эта фаза периодически повторяется на протяжении сна и  занимает 75% общего времени сна и длится  60-90 минут. </a:t>
            </a:r>
          </a:p>
        </p:txBody>
      </p:sp>
      <p:pic>
        <p:nvPicPr>
          <p:cNvPr id="10243" name="Рисунок 3" descr="фаз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8888" r="17500" b="15556"/>
          <a:stretch>
            <a:fillRect/>
          </a:stretch>
        </p:blipFill>
        <p:spPr bwMode="auto">
          <a:xfrm>
            <a:off x="2209800" y="2895600"/>
            <a:ext cx="6477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343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0"/>
            <a:ext cx="8686800" cy="6473825"/>
          </a:xfrm>
        </p:spPr>
        <p:txBody>
          <a:bodyPr/>
          <a:lstStyle/>
          <a:p>
            <a:r>
              <a:rPr lang="ru-RU" altLang="ru-RU" sz="2000" b="1" smtClean="0"/>
              <a:t>Вторая фаза - «быстрый сон» </a:t>
            </a:r>
            <a:r>
              <a:rPr lang="ru-RU" altLang="ru-RU" sz="2000" smtClean="0"/>
              <a:t>или «парадоксальный» характеризуется быстрой, неправильной низковольтной активностью на ЭЭГ, свойственной состоянию бодрствования, движением глазных яблок, наличием сновидений, повышением обмена веществ, активацией работы сердца. Эта фаза  периодически повторяется и занимает 25% времени общего сна и длится 20 минут. У здорового человека в течение ночи сон состоит из сменяющих друг  друга периодов. </a:t>
            </a:r>
          </a:p>
        </p:txBody>
      </p:sp>
      <p:pic>
        <p:nvPicPr>
          <p:cNvPr id="11267" name="Рисунок 2" descr="фаз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8888" r="17500" b="15556"/>
          <a:stretch>
            <a:fillRect/>
          </a:stretch>
        </p:blipFill>
        <p:spPr bwMode="auto">
          <a:xfrm>
            <a:off x="2667000" y="2667000"/>
            <a:ext cx="6096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751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152400"/>
            <a:ext cx="8915400" cy="6321425"/>
          </a:xfrm>
        </p:spPr>
        <p:txBody>
          <a:bodyPr/>
          <a:lstStyle/>
          <a:p>
            <a:pPr algn="ctr"/>
            <a:r>
              <a:rPr lang="ru-RU" altLang="ru-RU" sz="2000" smtClean="0">
                <a:solidFill>
                  <a:srgbClr val="FF0000"/>
                </a:solidFill>
              </a:rPr>
              <a:t>Формы нарушения сна:</a:t>
            </a:r>
          </a:p>
          <a:p>
            <a:r>
              <a:rPr lang="ru-RU" altLang="ru-RU" sz="2000" smtClean="0"/>
              <a:t>1) нарушен процесс засыпания (чаще встречается у молодых лиц с явлениями неврастении или переутомления), больному требуется несколько часов, чтобы заснуть, затем наступает глубокий длительный сон;</a:t>
            </a:r>
          </a:p>
          <a:p>
            <a:r>
              <a:rPr lang="ru-RU" altLang="ru-RU" sz="2000" smtClean="0"/>
              <a:t>2) нарушен процесс засыпания и сон в целом; сон поверхностный, беспокойный, с частными пробуждениями; наблюдается нарушение соотношения фаз «быстрого» и «медленного» сна; преобладает фаза «быстрого» сна;</a:t>
            </a:r>
          </a:p>
          <a:p>
            <a:pPr eaLnBrk="1" hangingPunct="1"/>
            <a:endParaRPr lang="ru-RU" altLang="ru-RU" smtClean="0"/>
          </a:p>
        </p:txBody>
      </p:sp>
      <p:pic>
        <p:nvPicPr>
          <p:cNvPr id="12291" name="Рисунок 3" descr="на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 r="66197" b="51527"/>
          <a:stretch>
            <a:fillRect/>
          </a:stretch>
        </p:blipFill>
        <p:spPr bwMode="auto">
          <a:xfrm>
            <a:off x="4724400" y="3124200"/>
            <a:ext cx="4038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4" descr="на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61276" r="36928"/>
          <a:stretch>
            <a:fillRect/>
          </a:stretch>
        </p:blipFill>
        <p:spPr bwMode="auto">
          <a:xfrm>
            <a:off x="228600" y="3200400"/>
            <a:ext cx="411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532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304800"/>
            <a:ext cx="5181600" cy="6169025"/>
          </a:xfrm>
        </p:spPr>
        <p:txBody>
          <a:bodyPr/>
          <a:lstStyle/>
          <a:p>
            <a:pPr algn="ctr"/>
            <a:r>
              <a:rPr lang="ru-RU" altLang="ru-RU" sz="2000" smtClean="0">
                <a:solidFill>
                  <a:srgbClr val="FF0000"/>
                </a:solidFill>
              </a:rPr>
              <a:t>Формы нарушения сна:</a:t>
            </a:r>
          </a:p>
          <a:p>
            <a:pPr algn="ctr"/>
            <a:endParaRPr lang="ru-RU" altLang="ru-RU" sz="2000" smtClean="0">
              <a:solidFill>
                <a:srgbClr val="FF0000"/>
              </a:solidFill>
            </a:endParaRPr>
          </a:p>
          <a:p>
            <a:r>
              <a:rPr lang="ru-RU" altLang="ru-RU" sz="2000" smtClean="0"/>
              <a:t>3) Выделяют такую форму нарушения сна – как, так называемый «сон стариков», чаще встречается у пожилых людей, со склерозом сосудов мозга, характеризуется затрудненным засыпанием, кратковременностью сна; ранними пробуждениями; больной просыпается через 2-5  часов и больше заснуть не может. </a:t>
            </a:r>
          </a:p>
          <a:p>
            <a:endParaRPr lang="ru-RU" altLang="ru-RU" sz="2000" smtClean="0"/>
          </a:p>
          <a:p>
            <a:r>
              <a:rPr lang="ru-RU" altLang="ru-RU" sz="2000" smtClean="0"/>
              <a:t>Любая форма бессонницы отрицательно сказывается на состоянии всего организма и в первую очередь на работе центральной нервной системы.</a:t>
            </a:r>
          </a:p>
          <a:p>
            <a:pPr eaLnBrk="1" hangingPunct="1"/>
            <a:endParaRPr lang="ru-RU" altLang="ru-RU" smtClean="0"/>
          </a:p>
        </p:txBody>
      </p:sp>
      <p:pic>
        <p:nvPicPr>
          <p:cNvPr id="13315" name="Рисунок 7" descr="на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 r="66197"/>
          <a:stretch>
            <a:fillRect/>
          </a:stretch>
        </p:blipFill>
        <p:spPr bwMode="auto">
          <a:xfrm>
            <a:off x="5638800" y="2686050"/>
            <a:ext cx="309086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8" descr="на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61276" r="36928"/>
          <a:stretch>
            <a:fillRect/>
          </a:stretch>
        </p:blipFill>
        <p:spPr bwMode="auto">
          <a:xfrm>
            <a:off x="5715000" y="152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103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76200"/>
            <a:ext cx="8915400" cy="6781800"/>
          </a:xfrm>
        </p:spPr>
        <p:txBody>
          <a:bodyPr/>
          <a:lstStyle/>
          <a:p>
            <a:pPr algn="ctr"/>
            <a:r>
              <a:rPr lang="ru-RU" altLang="ru-RU" sz="2000" smtClean="0">
                <a:solidFill>
                  <a:srgbClr val="FF0000"/>
                </a:solidFill>
              </a:rPr>
              <a:t>Классификация снотворных средств основана на их химическом строении:</a:t>
            </a:r>
          </a:p>
          <a:p>
            <a:r>
              <a:rPr lang="ru-RU" altLang="ru-RU" sz="2000" b="1" smtClean="0"/>
              <a:t>1) Производные барбитуровой кислоты: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фенобарбитал (люминал)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эстимал  (амобарбитал)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циклобарбитал (в составе комбинированного препарата реладорм)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этаминал-натрий </a:t>
            </a:r>
          </a:p>
          <a:p>
            <a:r>
              <a:rPr lang="ru-RU" altLang="ru-RU" sz="2000" b="1" smtClean="0"/>
              <a:t>2) Производные бензодиазепина: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нитразепам (эуноктин, радедорм, берлидорм)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флунитразепам (рогипнол)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триазолам (хальцион)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мидазолам (дормикум,  флормидал)</a:t>
            </a:r>
          </a:p>
        </p:txBody>
      </p:sp>
      <p:pic>
        <p:nvPicPr>
          <p:cNvPr id="14339" name="Рисунок 6" descr="лю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 b="9914"/>
          <a:stretch>
            <a:fillRect/>
          </a:stretch>
        </p:blipFill>
        <p:spPr bwMode="auto">
          <a:xfrm>
            <a:off x="6654800" y="4191000"/>
            <a:ext cx="227012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7" descr="дор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736" r="12000"/>
          <a:stretch>
            <a:fillRect/>
          </a:stretch>
        </p:blipFill>
        <p:spPr bwMode="auto">
          <a:xfrm>
            <a:off x="6553200" y="533400"/>
            <a:ext cx="19050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8" descr="рад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8333" r="18889" b="43333"/>
          <a:stretch>
            <a:fillRect/>
          </a:stretch>
        </p:blipFill>
        <p:spPr bwMode="auto">
          <a:xfrm>
            <a:off x="152400" y="49530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9" descr="мик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29259" r="47778" b="26321"/>
          <a:stretch>
            <a:fillRect/>
          </a:stretch>
        </p:blipFill>
        <p:spPr bwMode="auto">
          <a:xfrm>
            <a:off x="3581400" y="4724400"/>
            <a:ext cx="2362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10" descr="рог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514600"/>
            <a:ext cx="248126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414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sz="quarter" idx="1"/>
          </p:nvPr>
        </p:nvSpPr>
        <p:spPr>
          <a:xfrm>
            <a:off x="152400" y="76200"/>
            <a:ext cx="8991600" cy="6781800"/>
          </a:xfrm>
        </p:spPr>
        <p:txBody>
          <a:bodyPr/>
          <a:lstStyle/>
          <a:p>
            <a:r>
              <a:rPr lang="ru-RU" altLang="ru-RU" sz="2000" b="1" smtClean="0"/>
              <a:t>3) Производные гамма-аминомасляной кислоты (ГАМК):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натрия оксибутират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фенибут</a:t>
            </a:r>
          </a:p>
          <a:p>
            <a:r>
              <a:rPr lang="ru-RU" altLang="ru-RU" sz="2000" b="1" smtClean="0"/>
              <a:t>3) Производные циклопирролона: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золпидем (ивадал, сновител)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зопиклон (имован)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золеплон (анданте)</a:t>
            </a:r>
          </a:p>
          <a:p>
            <a:r>
              <a:rPr lang="ru-RU" altLang="ru-RU" sz="2000" b="1" smtClean="0"/>
              <a:t>5) Разных химических групп: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доксиламин (донормил)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мелатонин (мелоксен, циркадин)</a:t>
            </a:r>
          </a:p>
        </p:txBody>
      </p:sp>
      <p:pic>
        <p:nvPicPr>
          <p:cNvPr id="15363" name="Рисунок 11" descr="бут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838200"/>
            <a:ext cx="25463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3" descr="им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14444" r="6100" b="18889"/>
          <a:stretch>
            <a:fillRect/>
          </a:stretch>
        </p:blipFill>
        <p:spPr bwMode="auto">
          <a:xfrm>
            <a:off x="3810000" y="4114800"/>
            <a:ext cx="16335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4" descr="д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0001" r="7419" b="6923"/>
          <a:stretch>
            <a:fillRect/>
          </a:stretch>
        </p:blipFill>
        <p:spPr bwMode="auto">
          <a:xfrm>
            <a:off x="5562600" y="2590800"/>
            <a:ext cx="28590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5" descr="анд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4697" r="5219" b="12329"/>
          <a:stretch>
            <a:fillRect/>
          </a:stretch>
        </p:blipFill>
        <p:spPr bwMode="auto">
          <a:xfrm>
            <a:off x="6492875" y="44196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6" descr="мил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3333" r="20000" b="3333"/>
          <a:stretch>
            <a:fillRect/>
          </a:stretch>
        </p:blipFill>
        <p:spPr bwMode="auto">
          <a:xfrm>
            <a:off x="304800" y="4191000"/>
            <a:ext cx="132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7" descr="кс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5000" r="25000" b="7500"/>
          <a:stretch>
            <a:fillRect/>
          </a:stretch>
        </p:blipFill>
        <p:spPr bwMode="auto">
          <a:xfrm>
            <a:off x="1752600" y="4038600"/>
            <a:ext cx="1600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8" descr="ц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562600"/>
            <a:ext cx="2286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4426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304800"/>
            <a:ext cx="5029200" cy="3962400"/>
          </a:xfrm>
        </p:spPr>
        <p:txBody>
          <a:bodyPr>
            <a:noAutofit/>
          </a:bodyPr>
          <a:lstStyle/>
          <a:p>
            <a:r>
              <a:rPr lang="ru-RU" altLang="ru-RU" sz="2000" dirty="0" smtClean="0"/>
              <a:t>В 1903 г. был открыт первый </a:t>
            </a:r>
            <a:r>
              <a:rPr lang="ru-RU" altLang="ru-RU" sz="2000" dirty="0" smtClean="0">
                <a:solidFill>
                  <a:srgbClr val="FF0000"/>
                </a:solidFill>
              </a:rPr>
              <a:t>снотворный препарата из группы барбитуратов</a:t>
            </a:r>
            <a:r>
              <a:rPr lang="ru-RU" altLang="ru-RU" sz="2000" dirty="0" smtClean="0"/>
              <a:t> веронал (</a:t>
            </a:r>
            <a:r>
              <a:rPr lang="ru-RU" altLang="ru-RU" sz="2000" dirty="0" err="1" smtClean="0"/>
              <a:t>барбамил</a:t>
            </a:r>
            <a:r>
              <a:rPr lang="ru-RU" altLang="ru-RU" sz="2000" dirty="0" smtClean="0"/>
              <a:t>). Затем были созданы и другие барбитураты </a:t>
            </a:r>
            <a:r>
              <a:rPr lang="ru-RU" altLang="ru-RU" sz="2000" dirty="0" err="1" smtClean="0"/>
              <a:t>барбитал</a:t>
            </a:r>
            <a:r>
              <a:rPr lang="ru-RU" altLang="ru-RU" sz="2000" dirty="0" smtClean="0"/>
              <a:t> натрий, </a:t>
            </a:r>
            <a:r>
              <a:rPr lang="ru-RU" altLang="ru-RU" sz="2000" dirty="0" err="1" smtClean="0"/>
              <a:t>этаминал</a:t>
            </a:r>
            <a:r>
              <a:rPr lang="ru-RU" altLang="ru-RU" sz="2000" dirty="0" smtClean="0"/>
              <a:t>, </a:t>
            </a:r>
            <a:r>
              <a:rPr lang="ru-RU" altLang="ru-RU" sz="2000" dirty="0" err="1" smtClean="0"/>
              <a:t>циклобарбитал</a:t>
            </a:r>
            <a:r>
              <a:rPr lang="ru-RU" altLang="ru-RU" sz="2000" dirty="0" smtClean="0"/>
              <a:t>, </a:t>
            </a:r>
            <a:r>
              <a:rPr lang="ru-RU" altLang="ru-RU" sz="2000" dirty="0" err="1" smtClean="0"/>
              <a:t>фенобарбитал</a:t>
            </a:r>
            <a:r>
              <a:rPr lang="ru-RU" altLang="ru-RU" sz="2000" dirty="0" smtClean="0"/>
              <a:t> и другие. Это мощные снотворные средства, но они имеют много недостатков. 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После повторного применения вызывают лекарственную зависимость, после многократного приема - привыкание. При этом отмечается обилие сновидений, кошмары, прерывистость сна. </a:t>
            </a:r>
          </a:p>
        </p:txBody>
      </p:sp>
      <p:pic>
        <p:nvPicPr>
          <p:cNvPr id="16387" name="Рисунок 6" descr="лю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 b="9914"/>
          <a:stretch>
            <a:fillRect/>
          </a:stretch>
        </p:blipFill>
        <p:spPr bwMode="auto">
          <a:xfrm>
            <a:off x="5029200" y="304800"/>
            <a:ext cx="38862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922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856984" cy="24208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Антиноцицептивная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тормозит  проведение  и  ощущение  боли.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Антиноцицептивная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система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специальные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нейромедиаторы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энкефалины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 взаимодействующие  с опиоидными  рецепторами, снижает  болевую  чувствительность,  помогает  организму  переносить  боль.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звенья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антиноцицептивной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анти.jpg"/>
          <p:cNvPicPr>
            <a:picLocks noChangeAspect="1"/>
          </p:cNvPicPr>
          <p:nvPr/>
        </p:nvPicPr>
        <p:blipFill rotWithShape="1">
          <a:blip r:embed="rId2" cstate="print"/>
          <a:srcRect l="5012" t="23376" r="6165" b="5338"/>
          <a:stretch/>
        </p:blipFill>
        <p:spPr>
          <a:xfrm>
            <a:off x="107504" y="2204864"/>
            <a:ext cx="8712968" cy="465313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369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228600"/>
            <a:ext cx="8839200" cy="4038600"/>
          </a:xfrm>
        </p:spPr>
        <p:txBody>
          <a:bodyPr/>
          <a:lstStyle/>
          <a:p>
            <a:r>
              <a:rPr lang="ru-RU" altLang="ru-RU" sz="2000" dirty="0" smtClean="0"/>
              <a:t>После сна наблюдается продолжительная сонливость, разбитость, нарушение координации движений, «синдром отмены». 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В 1980 г. большинство барбитуратов было исключено из Государственного реестра. 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В медицинской практике применяются </a:t>
            </a:r>
            <a:r>
              <a:rPr lang="ru-RU" altLang="ru-RU" sz="2000" dirty="0" err="1" smtClean="0"/>
              <a:t>фенобарбитал</a:t>
            </a:r>
            <a:r>
              <a:rPr lang="ru-RU" altLang="ru-RU" sz="2000" dirty="0" smtClean="0"/>
              <a:t> и комбинированный препарат </a:t>
            </a:r>
            <a:r>
              <a:rPr lang="ru-RU" altLang="ru-RU" sz="2000" dirty="0" err="1" smtClean="0"/>
              <a:t>реладорм</a:t>
            </a:r>
            <a:r>
              <a:rPr lang="ru-RU" altLang="ru-RU" sz="2000" dirty="0" smtClean="0"/>
              <a:t> (с </a:t>
            </a:r>
            <a:r>
              <a:rPr lang="ru-RU" altLang="ru-RU" sz="2000" dirty="0" err="1" smtClean="0"/>
              <a:t>циклобарбиталом</a:t>
            </a:r>
            <a:r>
              <a:rPr lang="ru-RU" altLang="ru-RU" sz="2000" dirty="0" smtClean="0"/>
              <a:t>).</a:t>
            </a:r>
          </a:p>
          <a:p>
            <a:pPr eaLnBrk="1" hangingPunct="1"/>
            <a:endParaRPr lang="ru-RU" altLang="ru-RU" sz="1800" dirty="0" smtClean="0"/>
          </a:p>
        </p:txBody>
      </p:sp>
      <p:pic>
        <p:nvPicPr>
          <p:cNvPr id="17411" name="Рисунок 2" descr="лю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52803" r="5556" b="9914"/>
          <a:stretch>
            <a:fillRect/>
          </a:stretch>
        </p:blipFill>
        <p:spPr bwMode="auto">
          <a:xfrm>
            <a:off x="4572000" y="3962400"/>
            <a:ext cx="42672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4" descr="дор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736" r="12000"/>
          <a:stretch>
            <a:fillRect/>
          </a:stretch>
        </p:blipFill>
        <p:spPr bwMode="auto">
          <a:xfrm>
            <a:off x="304800" y="3657600"/>
            <a:ext cx="39687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323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152400"/>
            <a:ext cx="8839200" cy="4114800"/>
          </a:xfrm>
        </p:spPr>
        <p:txBody>
          <a:bodyPr/>
          <a:lstStyle/>
          <a:p>
            <a:r>
              <a:rPr lang="ru-RU" altLang="ru-RU" sz="2000" dirty="0" err="1" smtClean="0"/>
              <a:t>Циклобарбитал</a:t>
            </a:r>
            <a:r>
              <a:rPr lang="ru-RU" altLang="ru-RU" sz="2000" dirty="0" smtClean="0"/>
              <a:t>  (</a:t>
            </a:r>
            <a:r>
              <a:rPr lang="ru-RU" altLang="ru-RU" sz="2000" dirty="0" err="1" smtClean="0"/>
              <a:t>фанодорм</a:t>
            </a:r>
            <a:r>
              <a:rPr lang="ru-RU" altLang="ru-RU" sz="2000" dirty="0" smtClean="0"/>
              <a:t>) быстро  вызывает привыкание (</a:t>
            </a:r>
            <a:r>
              <a:rPr lang="ru-RU" altLang="ru-RU" sz="2000" dirty="0" err="1" smtClean="0"/>
              <a:t>фанодоризм</a:t>
            </a:r>
            <a:r>
              <a:rPr lang="ru-RU" altLang="ru-RU" sz="2000" dirty="0" smtClean="0"/>
              <a:t>), в чистом виде не применяется, а используется в составе комбинированного препарата </a:t>
            </a:r>
            <a:r>
              <a:rPr lang="ru-RU" altLang="ru-RU" sz="2000" dirty="0" err="1" smtClean="0"/>
              <a:t>реладорм</a:t>
            </a:r>
            <a:r>
              <a:rPr lang="ru-RU" altLang="ru-RU" sz="2000" dirty="0" smtClean="0"/>
              <a:t> (с </a:t>
            </a:r>
            <a:r>
              <a:rPr lang="ru-RU" altLang="ru-RU" sz="2000" dirty="0" err="1" smtClean="0"/>
              <a:t>сибазоном</a:t>
            </a:r>
            <a:r>
              <a:rPr lang="ru-RU" altLang="ru-RU" sz="2000" dirty="0" smtClean="0"/>
              <a:t>), в таблетках. 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Барбитураты назначают при расстройстве засыпания, они устраняют преобладание активирующей системы ствола мозга и в меньшей степени влияют на структуру сна (соотношение фаз сна).  </a:t>
            </a:r>
          </a:p>
          <a:p>
            <a:endParaRPr lang="ru-RU" altLang="ru-RU" sz="2000" dirty="0" smtClean="0"/>
          </a:p>
        </p:txBody>
      </p:sp>
      <p:pic>
        <p:nvPicPr>
          <p:cNvPr id="18435" name="Рисунок 6" descr="до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736" r="12000"/>
          <a:stretch>
            <a:fillRect/>
          </a:stretch>
        </p:blipFill>
        <p:spPr bwMode="auto">
          <a:xfrm>
            <a:off x="4800600" y="3276600"/>
            <a:ext cx="39687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7" descr="рм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 r="3683" b="3683"/>
          <a:stretch>
            <a:fillRect/>
          </a:stretch>
        </p:blipFill>
        <p:spPr bwMode="auto">
          <a:xfrm>
            <a:off x="609600" y="3429000"/>
            <a:ext cx="32178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6269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4800600" cy="529701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None/>
            </a:pPr>
            <a:endParaRPr lang="ru-RU" altLang="ru-RU" sz="2000" dirty="0" smtClean="0"/>
          </a:p>
          <a:p>
            <a:r>
              <a:rPr lang="ru-RU" altLang="ru-RU" dirty="0" err="1" smtClean="0"/>
              <a:t>Фенобарбитал</a:t>
            </a:r>
            <a:r>
              <a:rPr lang="ru-RU" altLang="ru-RU" dirty="0" smtClean="0"/>
              <a:t> (люминал) порошки, таблетки, раствор для инъекций</a:t>
            </a:r>
          </a:p>
          <a:p>
            <a:r>
              <a:rPr lang="ru-RU" altLang="ru-RU" dirty="0" smtClean="0"/>
              <a:t>Чаще используется как противосудорожный препарат, для лечения эпилепсии. </a:t>
            </a:r>
          </a:p>
          <a:p>
            <a:r>
              <a:rPr lang="ru-RU" altLang="ru-RU" dirty="0" smtClean="0"/>
              <a:t>Снотворный эффект наступает через 60-90 минут. </a:t>
            </a:r>
          </a:p>
          <a:p>
            <a:r>
              <a:rPr lang="ru-RU" altLang="ru-RU" dirty="0" smtClean="0"/>
              <a:t>Недостатки, ограничивающие  прием этих препаратов – это тяжелый «синдром отдачи», который возникает  уже после 5-7 дней приема. </a:t>
            </a:r>
          </a:p>
          <a:p>
            <a:r>
              <a:rPr lang="ru-RU" altLang="ru-RU" dirty="0" smtClean="0"/>
              <a:t>При увеличении дозы в 5-10 раз вызывает глубокий наркоз. </a:t>
            </a:r>
          </a:p>
          <a:p>
            <a:r>
              <a:rPr lang="ru-RU" altLang="ru-RU" dirty="0" smtClean="0"/>
              <a:t>Быстро вызывает лекарственную зависимость. </a:t>
            </a:r>
          </a:p>
        </p:txBody>
      </p:sp>
      <p:pic>
        <p:nvPicPr>
          <p:cNvPr id="19459" name="Рисунок 2" descr="лю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 b="9914"/>
          <a:stretch>
            <a:fillRect/>
          </a:stretch>
        </p:blipFill>
        <p:spPr bwMode="auto">
          <a:xfrm>
            <a:off x="4953000" y="304800"/>
            <a:ext cx="38862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42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6629400" cy="6781800"/>
          </a:xfrm>
        </p:spPr>
        <p:txBody>
          <a:bodyPr/>
          <a:lstStyle/>
          <a:p>
            <a:pPr algn="ctr"/>
            <a:r>
              <a:rPr lang="ru-RU" altLang="ru-RU" sz="2000" dirty="0" smtClean="0">
                <a:solidFill>
                  <a:srgbClr val="FF0000"/>
                </a:solidFill>
              </a:rPr>
              <a:t>Механизм действия</a:t>
            </a:r>
          </a:p>
          <a:p>
            <a:r>
              <a:rPr lang="ru-RU" altLang="ru-RU" sz="2000" dirty="0" smtClean="0"/>
              <a:t>Барбитураты имеют много точек приложения в центральной нервной системе, в частности усиливают тормозное действие медиатора ГАМК за счет взаимодействия со специфическими </a:t>
            </a:r>
            <a:r>
              <a:rPr lang="ru-RU" altLang="ru-RU" sz="2000" dirty="0" err="1" smtClean="0"/>
              <a:t>барбитуратовыми</a:t>
            </a:r>
            <a:r>
              <a:rPr lang="ru-RU" altLang="ru-RU" sz="2000" dirty="0" smtClean="0"/>
              <a:t> субъединицами, входящими в состав </a:t>
            </a:r>
            <a:r>
              <a:rPr lang="ru-RU" altLang="ru-RU" sz="2000" dirty="0" err="1" smtClean="0"/>
              <a:t>ГАМКа</a:t>
            </a:r>
            <a:r>
              <a:rPr lang="ru-RU" altLang="ru-RU" sz="2000" dirty="0" smtClean="0"/>
              <a:t> –рецептора;</a:t>
            </a:r>
          </a:p>
          <a:p>
            <a:r>
              <a:rPr lang="ru-RU" altLang="ru-RU" sz="2000" dirty="0" smtClean="0"/>
              <a:t> блокируют действие активирующих аминокислотных медиаторов (</a:t>
            </a:r>
            <a:r>
              <a:rPr lang="ru-RU" altLang="ru-RU" sz="2000" dirty="0" err="1" smtClean="0"/>
              <a:t>глутамата</a:t>
            </a:r>
            <a:r>
              <a:rPr lang="ru-RU" altLang="ru-RU" sz="2000" dirty="0" smtClean="0"/>
              <a:t> и </a:t>
            </a:r>
            <a:r>
              <a:rPr lang="ru-RU" altLang="ru-RU" sz="2000" dirty="0" err="1" smtClean="0"/>
              <a:t>аспартата</a:t>
            </a:r>
            <a:r>
              <a:rPr lang="ru-RU" altLang="ru-RU" sz="2000" dirty="0" smtClean="0"/>
              <a:t>); 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укорачивают период засыпания, уменьшают число ночных пробуждений, увеличивают продолжительность сна и долю «медленного сна», избирательно подавляют фазу «быстрого сна». </a:t>
            </a:r>
          </a:p>
        </p:txBody>
      </p:sp>
      <p:pic>
        <p:nvPicPr>
          <p:cNvPr id="20483" name="Рисунок 2" descr="бд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4" t="24445" r="10001" b="23334"/>
          <a:stretch>
            <a:fillRect/>
          </a:stretch>
        </p:blipFill>
        <p:spPr bwMode="auto">
          <a:xfrm>
            <a:off x="6629400" y="3276600"/>
            <a:ext cx="2514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3" descr="бд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4445" r="55000" b="32222"/>
          <a:stretch>
            <a:fillRect/>
          </a:stretch>
        </p:blipFill>
        <p:spPr bwMode="auto">
          <a:xfrm>
            <a:off x="6629400" y="0"/>
            <a:ext cx="2514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31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152400"/>
            <a:ext cx="9067800" cy="6321425"/>
          </a:xfrm>
        </p:spPr>
        <p:txBody>
          <a:bodyPr/>
          <a:lstStyle/>
          <a:p>
            <a:r>
              <a:rPr lang="ru-RU" altLang="ru-RU" sz="2000" smtClean="0"/>
              <a:t>Барбитураты назначают при нарушении сна, где явно преобладает «быстрая фаза» сна. </a:t>
            </a:r>
          </a:p>
          <a:p>
            <a:r>
              <a:rPr lang="ru-RU" altLang="ru-RU" sz="2000" b="1" smtClean="0"/>
              <a:t>Отпускают по рецепту форма бланка  </a:t>
            </a:r>
            <a:r>
              <a:rPr lang="en-US" altLang="ru-RU" sz="2000" b="1" smtClean="0"/>
              <a:t>148-1/</a:t>
            </a:r>
            <a:r>
              <a:rPr lang="ru-RU" altLang="ru-RU" sz="2000" b="1" smtClean="0"/>
              <a:t>у</a:t>
            </a:r>
            <a:r>
              <a:rPr lang="en-US" altLang="ru-RU" sz="2000" b="1" smtClean="0"/>
              <a:t>-88</a:t>
            </a:r>
            <a:r>
              <a:rPr lang="ru-RU" altLang="ru-RU" sz="2000" b="1" smtClean="0"/>
              <a:t>.</a:t>
            </a:r>
            <a:endParaRPr lang="ru-RU" altLang="ru-RU" sz="2000" smtClean="0"/>
          </a:p>
          <a:p>
            <a:r>
              <a:rPr lang="ru-RU" altLang="ru-RU" sz="2000" smtClean="0"/>
              <a:t>После пробуждения, барбитураты  вызывают  более выраженные, чем бензодиазепины, явления последствия: вялость, сонливость, нарушение работоспособности. В ½ от снотворной дозы, барбитураты оказывают лишь седативное действие, например, фенобарбитал, в дозе 7,5 мг содержится в разовой дозе седативных средств, таких как корвалол. </a:t>
            </a:r>
          </a:p>
          <a:p>
            <a:r>
              <a:rPr lang="en-US" altLang="ru-RU" sz="2000" smtClean="0"/>
              <a:t> </a:t>
            </a:r>
            <a:endParaRPr lang="ru-RU" altLang="ru-RU" sz="2000" b="1" smtClean="0"/>
          </a:p>
        </p:txBody>
      </p:sp>
      <p:pic>
        <p:nvPicPr>
          <p:cNvPr id="21507" name="Рисунок 6" descr="лю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52803" r="5556" b="9914"/>
          <a:stretch>
            <a:fillRect/>
          </a:stretch>
        </p:blipFill>
        <p:spPr bwMode="auto">
          <a:xfrm>
            <a:off x="4343400" y="3657600"/>
            <a:ext cx="44196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7" descr="дор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736" r="12000"/>
          <a:stretch>
            <a:fillRect/>
          </a:stretch>
        </p:blipFill>
        <p:spPr bwMode="auto">
          <a:xfrm>
            <a:off x="533400" y="3505200"/>
            <a:ext cx="2819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5221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152400"/>
            <a:ext cx="9067800" cy="28194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FF0000"/>
                </a:solidFill>
              </a:rPr>
              <a:t>Производные бензодиазепина</a:t>
            </a:r>
            <a:r>
              <a:rPr lang="ru-RU" altLang="ru-RU" sz="2000" b="1" smtClean="0">
                <a:solidFill>
                  <a:srgbClr val="FF0000"/>
                </a:solidFill>
              </a:rPr>
              <a:t> </a:t>
            </a:r>
            <a:r>
              <a:rPr lang="ru-RU" altLang="ru-RU" sz="2000" smtClean="0"/>
              <a:t>нитразепам (эуноктин, радедорм, берлидорм); флунитразепам (рогипнол); триазолам (хальцион)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мидазолам (дормикум,  флормидал) характеризуются дополнительным анксиолитическим (противотревожным) действием, являются транквилизаторами.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Оказывают выраженное снотворное, противосудорожное действие, а при в/в введении больших доз проявляют свойство общих анастетиков.  </a:t>
            </a:r>
            <a:endParaRPr lang="ru-RU" altLang="ru-RU" sz="2000" b="1" smtClean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smtClean="0"/>
              <a:t>По сравнению с барбитуратами меньше нарушают структуру сна. </a:t>
            </a:r>
          </a:p>
          <a:p>
            <a:pPr eaLnBrk="1" hangingPunct="1"/>
            <a:endParaRPr lang="ru-RU" altLang="ru-RU" sz="1800" smtClean="0"/>
          </a:p>
        </p:txBody>
      </p:sp>
      <p:pic>
        <p:nvPicPr>
          <p:cNvPr id="22531" name="Рисунок 3" descr="рад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8333" r="18889" b="43333"/>
          <a:stretch>
            <a:fillRect/>
          </a:stretch>
        </p:blipFill>
        <p:spPr bwMode="auto">
          <a:xfrm>
            <a:off x="152400" y="5238750"/>
            <a:ext cx="2590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4" descr="мик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29259" r="47778" b="26321"/>
          <a:stretch>
            <a:fillRect/>
          </a:stretch>
        </p:blipFill>
        <p:spPr bwMode="auto">
          <a:xfrm>
            <a:off x="6472238" y="4267200"/>
            <a:ext cx="22907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5" descr="рог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029200"/>
            <a:ext cx="289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6" descr="ни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1" b="28999"/>
          <a:stretch>
            <a:fillRect/>
          </a:stretch>
        </p:blipFill>
        <p:spPr bwMode="auto">
          <a:xfrm>
            <a:off x="152400" y="3429000"/>
            <a:ext cx="2930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7" descr="ха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76600"/>
            <a:ext cx="25908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359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228600"/>
            <a:ext cx="9067800" cy="4038600"/>
          </a:xfrm>
        </p:spPr>
        <p:txBody>
          <a:bodyPr/>
          <a:lstStyle/>
          <a:p>
            <a:r>
              <a:rPr lang="ru-RU" altLang="ru-RU" sz="2000" b="1" dirty="0" smtClean="0"/>
              <a:t>ЛП </a:t>
            </a:r>
            <a:r>
              <a:rPr lang="ru-RU" altLang="ru-RU" sz="2000" b="1" dirty="0" err="1" smtClean="0"/>
              <a:t>сибазон</a:t>
            </a:r>
            <a:r>
              <a:rPr lang="ru-RU" altLang="ru-RU" sz="2000" b="1" dirty="0" smtClean="0"/>
              <a:t>, </a:t>
            </a:r>
            <a:r>
              <a:rPr lang="ru-RU" altLang="ru-RU" sz="2000" b="1" dirty="0" err="1" smtClean="0"/>
              <a:t>хлозепид</a:t>
            </a:r>
            <a:r>
              <a:rPr lang="ru-RU" altLang="ru-RU" sz="2000" b="1" dirty="0" smtClean="0"/>
              <a:t>, </a:t>
            </a:r>
            <a:r>
              <a:rPr lang="ru-RU" altLang="ru-RU" sz="2000" b="1" dirty="0" err="1" smtClean="0"/>
              <a:t>феназепам</a:t>
            </a:r>
            <a:r>
              <a:rPr lang="ru-RU" altLang="ru-RU" sz="2000" b="1" dirty="0" smtClean="0"/>
              <a:t> </a:t>
            </a:r>
            <a:r>
              <a:rPr lang="ru-RU" altLang="ru-RU" sz="2000" dirty="0" smtClean="0"/>
              <a:t>– это сильные транквилизаторы </a:t>
            </a:r>
            <a:r>
              <a:rPr lang="ru-RU" altLang="ru-RU" sz="2000" dirty="0" err="1" smtClean="0"/>
              <a:t>бензодиазепинового</a:t>
            </a:r>
            <a:r>
              <a:rPr lang="ru-RU" altLang="ru-RU" sz="2000" dirty="0" smtClean="0"/>
              <a:t> ряда, которые также применяются в качестве снотворных препаратов при тяжелых нарушениях сна. </a:t>
            </a:r>
          </a:p>
          <a:p>
            <a:r>
              <a:rPr lang="ru-RU" altLang="ru-RU" sz="2000" dirty="0" smtClean="0"/>
              <a:t>Период полувыведения вместе с активными  метаболитами составляет 48-65-100 часов и более, поэтому вызывают тяжелые остаточные явления: тошнота, головокружение, вялость, мышечная слабость, нарушение координации, затруднение концентрации внимания, сонливость. </a:t>
            </a:r>
          </a:p>
          <a:p>
            <a:pPr eaLnBrk="1" hangingPunct="1"/>
            <a:endParaRPr lang="ru-RU" altLang="ru-RU" sz="1800" dirty="0" smtClean="0"/>
          </a:p>
        </p:txBody>
      </p:sp>
      <p:pic>
        <p:nvPicPr>
          <p:cNvPr id="23555" name="Рисунок 2" descr="азе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96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3" descr="баз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4"/>
          <a:stretch>
            <a:fillRect/>
          </a:stretch>
        </p:blipFill>
        <p:spPr bwMode="auto">
          <a:xfrm>
            <a:off x="4191000" y="3429000"/>
            <a:ext cx="4572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2020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152400"/>
            <a:ext cx="9067800" cy="6321425"/>
          </a:xfrm>
        </p:spPr>
        <p:txBody>
          <a:bodyPr/>
          <a:lstStyle/>
          <a:p>
            <a:r>
              <a:rPr lang="ru-RU" altLang="ru-RU" sz="2000" b="1" smtClean="0"/>
              <a:t>Нитразепам (радедорм, берлидорм); флунитразепам (рогипноль) </a:t>
            </a:r>
            <a:r>
              <a:rPr lang="ru-RU" altLang="ru-RU" sz="2000" smtClean="0"/>
              <a:t>чаще применяются, как снотворные. Применяют по ½ -1 таблетке, пожилым лицам  по ¼ таблетки за 30 минут до сна.</a:t>
            </a:r>
          </a:p>
          <a:p>
            <a:endParaRPr lang="ru-RU" altLang="ru-RU" sz="2000" smtClean="0"/>
          </a:p>
          <a:p>
            <a:r>
              <a:rPr lang="ru-RU" altLang="ru-RU" sz="2000" b="1" smtClean="0"/>
              <a:t>Триазолам (хальцион) </a:t>
            </a:r>
            <a:r>
              <a:rPr lang="ru-RU" altLang="ru-RU" sz="2000" smtClean="0"/>
              <a:t>Назначают перед сном при плохом засыпании и в момент ночных пробуждений. </a:t>
            </a:r>
          </a:p>
          <a:p>
            <a:endParaRPr lang="ru-RU" altLang="ru-RU" sz="2000" smtClean="0"/>
          </a:p>
          <a:p>
            <a:r>
              <a:rPr lang="ru-RU" altLang="ru-RU" sz="2000" b="1" smtClean="0"/>
              <a:t>Мидазолам (дормикум) </a:t>
            </a:r>
            <a:r>
              <a:rPr lang="ru-RU" altLang="ru-RU" sz="2000" smtClean="0"/>
              <a:t>Применяют при коротком сне у пожилых людей в момент просыпания (3 тип нарушения сна); и при нарушениях засыпания за 30 мин. перед сном (</a:t>
            </a:r>
            <a:r>
              <a:rPr lang="en-US" altLang="ru-RU" sz="2000" smtClean="0"/>
              <a:t>I</a:t>
            </a:r>
            <a:r>
              <a:rPr lang="ru-RU" altLang="ru-RU" sz="2000" smtClean="0"/>
              <a:t> тип нарушения сна) по 1 таблетке.</a:t>
            </a:r>
          </a:p>
        </p:txBody>
      </p:sp>
      <p:pic>
        <p:nvPicPr>
          <p:cNvPr id="24579" name="Рисунок 2" descr="ни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1" b="28999"/>
          <a:stretch>
            <a:fillRect/>
          </a:stretch>
        </p:blipFill>
        <p:spPr bwMode="auto">
          <a:xfrm>
            <a:off x="6248400" y="5334000"/>
            <a:ext cx="2479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3" descr="рад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8333" r="18889" b="43333"/>
          <a:stretch>
            <a:fillRect/>
          </a:stretch>
        </p:blipFill>
        <p:spPr bwMode="auto">
          <a:xfrm>
            <a:off x="6172200" y="3810000"/>
            <a:ext cx="22288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4" descr="рог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0"/>
            <a:ext cx="2863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5" descr="мик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29259" r="47778" b="26321"/>
          <a:stretch>
            <a:fillRect/>
          </a:stretch>
        </p:blipFill>
        <p:spPr bwMode="auto">
          <a:xfrm>
            <a:off x="3733800" y="4114800"/>
            <a:ext cx="20764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6" descr="ха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965575"/>
            <a:ext cx="25908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405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9067800" cy="6397625"/>
          </a:xfrm>
        </p:spPr>
        <p:txBody>
          <a:bodyPr/>
          <a:lstStyle/>
          <a:p>
            <a:pPr algn="ctr"/>
            <a:r>
              <a:rPr lang="ru-RU" altLang="ru-RU" sz="2000" smtClean="0">
                <a:solidFill>
                  <a:srgbClr val="FF0000"/>
                </a:solidFill>
              </a:rPr>
              <a:t>Механизм действия</a:t>
            </a:r>
          </a:p>
          <a:p>
            <a:r>
              <a:rPr lang="ru-RU" altLang="ru-RU" sz="2000" smtClean="0"/>
              <a:t>Бензодиазепины усиливают тормозные влияния медиатора ГАМК, взаимодействуя со специфическими бензодиазепиновыми субъединицами, входящими в состав ГАМКа- рецепторов, повышают чувствительность последних к своему медиатору. </a:t>
            </a:r>
          </a:p>
          <a:p>
            <a:r>
              <a:rPr lang="ru-RU" altLang="ru-RU" sz="2000" smtClean="0"/>
              <a:t>В ГАМКа-рецепторах открывается хлорный  канал, ионы хлора усиленно входят в клетки нейронов, что вызывает  понижение активности  нейронов во многих отделах мозга.</a:t>
            </a:r>
            <a:r>
              <a:rPr lang="ru-RU" altLang="ru-RU" sz="2000" b="1" smtClean="0"/>
              <a:t> </a:t>
            </a:r>
            <a:endParaRPr lang="ru-RU" altLang="ru-RU" sz="1800" smtClean="0"/>
          </a:p>
        </p:txBody>
      </p:sp>
      <p:pic>
        <p:nvPicPr>
          <p:cNvPr id="25603" name="Рисунок 3" descr="бд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4445" r="55000" b="32222"/>
          <a:stretch>
            <a:fillRect/>
          </a:stretch>
        </p:blipFill>
        <p:spPr bwMode="auto">
          <a:xfrm>
            <a:off x="457200" y="2819400"/>
            <a:ext cx="365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4" descr="бд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4" t="24445" r="10001" b="34444"/>
          <a:stretch>
            <a:fillRect/>
          </a:stretch>
        </p:blipFill>
        <p:spPr bwMode="auto">
          <a:xfrm>
            <a:off x="4495800" y="2667000"/>
            <a:ext cx="4267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5893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152400"/>
            <a:ext cx="9067800" cy="6321425"/>
          </a:xfrm>
        </p:spPr>
        <p:txBody>
          <a:bodyPr/>
          <a:lstStyle/>
          <a:p>
            <a:r>
              <a:rPr lang="ru-RU" altLang="ru-RU" sz="2000" dirty="0" err="1" smtClean="0"/>
              <a:t>Бензодиазепины</a:t>
            </a:r>
            <a:r>
              <a:rPr lang="ru-RU" altLang="ru-RU" sz="2000" dirty="0" smtClean="0"/>
              <a:t> укорачивают период засыпания, уменьшают число ночных пробуждений, увеличивают общую продолжительность сна.</a:t>
            </a:r>
            <a:r>
              <a:rPr lang="ru-RU" altLang="ru-RU" sz="2000" b="1" dirty="0" smtClean="0"/>
              <a:t> </a:t>
            </a:r>
          </a:p>
          <a:p>
            <a:r>
              <a:rPr lang="ru-RU" altLang="ru-RU" sz="2000" dirty="0" smtClean="0"/>
              <a:t>Назначают  при затруднении засыпания, особенно связанного с повышенной тревожностью, но главным образом при нарушении сна в целом и при коротком сне у стариков.</a:t>
            </a:r>
            <a:r>
              <a:rPr lang="ru-RU" altLang="ru-RU" sz="2000" b="1" dirty="0" smtClean="0"/>
              <a:t> </a:t>
            </a:r>
          </a:p>
          <a:p>
            <a:r>
              <a:rPr lang="ru-RU" altLang="ru-RU" sz="2000" b="1" dirty="0" smtClean="0"/>
              <a:t>Отпускают по рецепту форма бланка </a:t>
            </a:r>
            <a:r>
              <a:rPr lang="en-US" altLang="ru-RU" sz="2000" b="1" dirty="0" smtClean="0"/>
              <a:t>148-1/</a:t>
            </a:r>
            <a:r>
              <a:rPr lang="ru-RU" altLang="ru-RU" sz="2000" b="1" dirty="0" smtClean="0"/>
              <a:t>у</a:t>
            </a:r>
            <a:r>
              <a:rPr lang="en-US" altLang="ru-RU" sz="2000" b="1" dirty="0" smtClean="0"/>
              <a:t>-88</a:t>
            </a:r>
            <a:endParaRPr lang="ru-RU" altLang="ru-RU" sz="2000" b="1" dirty="0" smtClean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b="1" dirty="0" smtClean="0"/>
              <a:t> </a:t>
            </a:r>
            <a:r>
              <a:rPr lang="ru-RU" altLang="ru-RU" sz="2000" b="1" dirty="0" err="1" smtClean="0"/>
              <a:t>фенозепам</a:t>
            </a:r>
            <a:r>
              <a:rPr lang="ru-RU" altLang="ru-RU" sz="2000" b="1" dirty="0" smtClean="0"/>
              <a:t> отпускают по рецепту форма бланка  107-1/у.</a:t>
            </a:r>
            <a:endParaRPr lang="ru-RU" altLang="ru-RU" sz="2000" dirty="0" smtClean="0"/>
          </a:p>
        </p:txBody>
      </p:sp>
      <p:pic>
        <p:nvPicPr>
          <p:cNvPr id="26627" name="Рисунок 2" descr="ни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1" b="28999"/>
          <a:stretch>
            <a:fillRect/>
          </a:stretch>
        </p:blipFill>
        <p:spPr bwMode="auto">
          <a:xfrm>
            <a:off x="3733800" y="5334000"/>
            <a:ext cx="2617788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3" descr="рад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8333" r="18889" b="43333"/>
          <a:stretch>
            <a:fillRect/>
          </a:stretch>
        </p:blipFill>
        <p:spPr bwMode="auto">
          <a:xfrm>
            <a:off x="3657600" y="3276600"/>
            <a:ext cx="242093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4" descr="рог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31130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5" descr="мик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29259" r="47778" b="26321"/>
          <a:stretch>
            <a:fillRect/>
          </a:stretch>
        </p:blipFill>
        <p:spPr bwMode="auto">
          <a:xfrm>
            <a:off x="6553200" y="3810000"/>
            <a:ext cx="2209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6" descr="ха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2690813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227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92696" y="620688"/>
            <a:ext cx="216024" cy="79695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9036495" cy="22048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болеутоляющего действия опиатов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конца не изучен. Установлено: опиоидные  анальгетики  взаимодействуют  с  опиоидными  рецепторами,  при  этом  происходит  активация  эндогенной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антиноцицептивной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системы  и  угнетение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межнейрональной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передачи  болевых  импульсов  на  разных  уровнях  ЦНС в  том числе  на  уровне  ретикулярной  фармации  и    спинного  мозга.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Локализация ОР: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количество локализовано в тех областях ЦНС, которые связаны с восприятием и проведением болевых импульсов  - спинном мозге (спинальный уровень),  стволе мозга,  таламусе, гипоталамусе,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лимбической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системе, коре мозга.                          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8568952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859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228600"/>
            <a:ext cx="9067800" cy="4038600"/>
          </a:xfrm>
        </p:spPr>
        <p:txBody>
          <a:bodyPr/>
          <a:lstStyle/>
          <a:p>
            <a:r>
              <a:rPr lang="ru-RU" altLang="ru-RU" sz="2000" dirty="0" err="1" smtClean="0"/>
              <a:t>Бензодиазепины</a:t>
            </a:r>
            <a:r>
              <a:rPr lang="ru-RU" altLang="ru-RU" sz="2000" dirty="0" smtClean="0"/>
              <a:t> потенцируют депрессивный  эффект алкоголя; прием на фоне алкогольного опьянения может привести к глубокому угнетению ЦНС и дыхательной недостаточности. </a:t>
            </a:r>
          </a:p>
          <a:p>
            <a:r>
              <a:rPr lang="ru-RU" altLang="ru-RU" sz="2000" dirty="0" smtClean="0"/>
              <a:t>При длительном приеме 3-4 недели развивается привыкание, лекарственная зависимость; «синдром отдачи».</a:t>
            </a:r>
            <a:r>
              <a:rPr lang="ru-RU" altLang="ru-RU" sz="2000" b="1" dirty="0" smtClean="0"/>
              <a:t> </a:t>
            </a:r>
          </a:p>
          <a:p>
            <a:r>
              <a:rPr lang="ru-RU" altLang="ru-RU" sz="2000" dirty="0" smtClean="0"/>
              <a:t>После пробуждения остается типичный синдром последствия, который проявляется как вялость, сонливость, мышечная слабость, головокружение, нарушение координации, понижение внимания, памяти, настроения. </a:t>
            </a:r>
          </a:p>
          <a:p>
            <a:pPr eaLnBrk="1" hangingPunct="1"/>
            <a:endParaRPr lang="ru-RU" altLang="ru-RU" sz="1800" dirty="0" smtClean="0"/>
          </a:p>
        </p:txBody>
      </p:sp>
      <p:pic>
        <p:nvPicPr>
          <p:cNvPr id="27651" name="Рисунок 2" descr="азе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396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3" descr="баз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4"/>
          <a:stretch>
            <a:fillRect/>
          </a:stretch>
        </p:blipFill>
        <p:spPr bwMode="auto">
          <a:xfrm>
            <a:off x="4191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9354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8915400" cy="4267200"/>
          </a:xfrm>
        </p:spPr>
        <p:txBody>
          <a:bodyPr/>
          <a:lstStyle/>
          <a:p>
            <a:pPr algn="ctr"/>
            <a:r>
              <a:rPr lang="ru-RU" altLang="ru-RU" sz="2000" smtClean="0">
                <a:solidFill>
                  <a:srgbClr val="FF0000"/>
                </a:solidFill>
              </a:rPr>
              <a:t>Производные циклопирролонов</a:t>
            </a:r>
            <a:r>
              <a:rPr lang="ru-RU" altLang="ru-RU" sz="2000" b="1" smtClean="0">
                <a:solidFill>
                  <a:srgbClr val="FF0000"/>
                </a:solidFill>
              </a:rPr>
              <a:t> и </a:t>
            </a:r>
            <a:r>
              <a:rPr lang="ru-RU" altLang="ru-RU" sz="2000" smtClean="0">
                <a:solidFill>
                  <a:srgbClr val="FF0000"/>
                </a:solidFill>
              </a:rPr>
              <a:t>имидазопиридинов</a:t>
            </a:r>
            <a:endParaRPr lang="ru-RU" altLang="ru-RU" sz="2000" b="1" smtClean="0">
              <a:solidFill>
                <a:srgbClr val="FF0000"/>
              </a:solidFill>
            </a:endParaRPr>
          </a:p>
          <a:p>
            <a:r>
              <a:rPr lang="ru-RU" altLang="ru-RU" sz="2000" smtClean="0"/>
              <a:t>зопиклон (имован, релаксон, сомнол, золинокс), таблетки по 7,5 мг №10, №20</a:t>
            </a:r>
          </a:p>
          <a:p>
            <a:r>
              <a:rPr lang="ru-RU" altLang="ru-RU" sz="2000" smtClean="0"/>
              <a:t> золпидем (ивадал, сновител, нитрест, гипноген, зонадин), таблетки по 10 мг №15, № 20</a:t>
            </a:r>
          </a:p>
          <a:p>
            <a:r>
              <a:rPr lang="ru-RU" altLang="ru-RU" sz="2000" smtClean="0"/>
              <a:t>золеплон (анданте), капсулы по 10 мг №7</a:t>
            </a:r>
          </a:p>
        </p:txBody>
      </p:sp>
      <p:pic>
        <p:nvPicPr>
          <p:cNvPr id="28675" name="Рисунок 4" descr="д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0001" r="7419" b="6923"/>
          <a:stretch>
            <a:fillRect/>
          </a:stretch>
        </p:blipFill>
        <p:spPr bwMode="auto">
          <a:xfrm>
            <a:off x="6159500" y="3657600"/>
            <a:ext cx="2603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5" descr="анд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4697" r="5219" b="12329"/>
          <a:stretch>
            <a:fillRect/>
          </a:stretch>
        </p:blipFill>
        <p:spPr bwMode="auto">
          <a:xfrm>
            <a:off x="465138" y="4648200"/>
            <a:ext cx="2811462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Рисунок 3" descr="им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14444" r="6100" b="25793"/>
          <a:stretch>
            <a:fillRect/>
          </a:stretch>
        </p:blipFill>
        <p:spPr bwMode="auto">
          <a:xfrm>
            <a:off x="3435350" y="2743200"/>
            <a:ext cx="2355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Рисунок 5" descr="мн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0947" r="8333" b="10947"/>
          <a:stretch>
            <a:fillRect/>
          </a:stretch>
        </p:blipFill>
        <p:spPr bwMode="auto">
          <a:xfrm>
            <a:off x="420688" y="2667000"/>
            <a:ext cx="26622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6" descr="рела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25999"/>
          <a:stretch>
            <a:fillRect/>
          </a:stretch>
        </p:blipFill>
        <p:spPr bwMode="auto">
          <a:xfrm>
            <a:off x="6172200" y="1981200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Рисунок 7" descr="гипн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5486400"/>
            <a:ext cx="2368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Рисунок 8" descr="вит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0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161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8915400" cy="4267200"/>
          </a:xfrm>
        </p:spPr>
        <p:txBody>
          <a:bodyPr/>
          <a:lstStyle/>
          <a:p>
            <a:pPr algn="ctr"/>
            <a:r>
              <a:rPr lang="ru-RU" altLang="ru-RU" sz="2000" smtClean="0">
                <a:solidFill>
                  <a:srgbClr val="FF0000"/>
                </a:solidFill>
              </a:rPr>
              <a:t>Механизм действия</a:t>
            </a:r>
            <a:endParaRPr lang="ru-RU" altLang="ru-RU" sz="2000" b="1" smtClean="0"/>
          </a:p>
          <a:p>
            <a:r>
              <a:rPr lang="ru-RU" altLang="ru-RU" sz="2000" smtClean="0"/>
              <a:t>Более избирательно, чем барбитураты и бензодиазепины   связываются с ГАМК-А рецепторами и потенцируют тормозное влияние медиатора ГАМК преимущественно на ретикулярную формацию, вызывают состояние сна. </a:t>
            </a:r>
          </a:p>
          <a:p>
            <a:r>
              <a:rPr lang="ru-RU" altLang="ru-RU" sz="2000" smtClean="0"/>
              <a:t>Взаимодействие с омега1-рецепторами приводит к открытию нейрональных ионоформных каналов для ионов хлора.</a:t>
            </a:r>
          </a:p>
        </p:txBody>
      </p:sp>
      <p:pic>
        <p:nvPicPr>
          <p:cNvPr id="29699" name="Рисунок 4" descr="бд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4" t="25746" r="10001" b="55179"/>
          <a:stretch>
            <a:fillRect/>
          </a:stretch>
        </p:blipFill>
        <p:spPr bwMode="auto">
          <a:xfrm>
            <a:off x="4495800" y="2819400"/>
            <a:ext cx="4267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Рисунок 3" descr="бд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4445" r="55000" b="32222"/>
          <a:stretch>
            <a:fillRect/>
          </a:stretch>
        </p:blipFill>
        <p:spPr bwMode="auto">
          <a:xfrm>
            <a:off x="152400" y="2667000"/>
            <a:ext cx="365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3399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5791200" cy="5945088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000" dirty="0" smtClean="0">
                <a:solidFill>
                  <a:srgbClr val="FF0000"/>
                </a:solidFill>
              </a:rPr>
              <a:t>Обладают следующими фармакологическими свойствами: </a:t>
            </a:r>
          </a:p>
          <a:p>
            <a:r>
              <a:rPr lang="ru-RU" altLang="ru-RU" sz="2000" dirty="0" smtClean="0"/>
              <a:t>снотворным</a:t>
            </a:r>
          </a:p>
          <a:p>
            <a:r>
              <a:rPr lang="ru-RU" altLang="ru-RU" sz="2000" dirty="0" smtClean="0"/>
              <a:t>седативным</a:t>
            </a:r>
          </a:p>
          <a:p>
            <a:r>
              <a:rPr lang="ru-RU" altLang="ru-RU" sz="2000" dirty="0" smtClean="0"/>
              <a:t>транквилизирующим</a:t>
            </a:r>
          </a:p>
          <a:p>
            <a:r>
              <a:rPr lang="ru-RU" altLang="ru-RU" sz="2000" dirty="0" smtClean="0"/>
              <a:t>противосудорожным </a:t>
            </a:r>
          </a:p>
          <a:p>
            <a:r>
              <a:rPr lang="ru-RU" altLang="ru-RU" sz="2000" dirty="0" err="1" smtClean="0"/>
              <a:t>миорелаксирующим</a:t>
            </a:r>
            <a:r>
              <a:rPr lang="ru-RU" altLang="ru-RU" sz="2000" dirty="0" smtClean="0"/>
              <a:t>. 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Эти эффекты связаны с действием на рецепторы ЦНС, относящиеся к макромолекулярному комплексу GABA, и открытием каналов для ионов хлора.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Привыкание к снотворному действию препаратов  отсутствует в течение длительного периода лечения, вплоть до 17 недель.</a:t>
            </a:r>
          </a:p>
          <a:p>
            <a:pPr marL="0" indent="0">
              <a:buNone/>
            </a:pP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endParaRPr lang="ru-RU" altLang="ru-RU" sz="1800" dirty="0" smtClean="0"/>
          </a:p>
        </p:txBody>
      </p:sp>
      <p:pic>
        <p:nvPicPr>
          <p:cNvPr id="30723" name="Рисунок 4" descr="д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0001" r="7419" b="6923"/>
          <a:stretch>
            <a:fillRect/>
          </a:stretch>
        </p:blipFill>
        <p:spPr bwMode="auto">
          <a:xfrm>
            <a:off x="5867400" y="228600"/>
            <a:ext cx="29416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5" descr="ви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0"/>
            <a:ext cx="2971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Рисунок 6" descr="гипн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2895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409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304800"/>
            <a:ext cx="5791200" cy="5788496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000" dirty="0" smtClean="0"/>
              <a:t>Применяются внутрь, в форме таблеток и капсул  при различных расстройствах сна, в т. ч. невротического характера, для лечение преходящей, ситуационной и хронической бессонницы у взрослых (включая трудности с засыпанием, ночными и ранними пробуждениями).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Принимают перед сном за 30 минут, или в момент пробуждения, снотворное действие длится 6-8 часов. 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Не нарушают структуру сна, не вызывают быстрого «синдрома отдачи».</a:t>
            </a:r>
          </a:p>
          <a:p>
            <a:endParaRPr lang="ru-RU" altLang="ru-RU" sz="2000" dirty="0" smtClean="0"/>
          </a:p>
          <a:p>
            <a:r>
              <a:rPr lang="ru-RU" altLang="ru-RU" sz="2000" dirty="0" smtClean="0"/>
              <a:t>Однако данные снотворные не рекомендуется применять более 4 недель.</a:t>
            </a:r>
            <a:r>
              <a:rPr lang="ru-RU" altLang="ru-RU" sz="2000" b="1" dirty="0" smtClean="0"/>
              <a:t> </a:t>
            </a:r>
          </a:p>
          <a:p>
            <a:endParaRPr lang="ru-RU" altLang="ru-RU" sz="2000" dirty="0" smtClean="0"/>
          </a:p>
          <a:p>
            <a:pPr marL="0" indent="0">
              <a:buNone/>
            </a:pP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endParaRPr lang="ru-RU" altLang="ru-RU" sz="1800" dirty="0" smtClean="0"/>
          </a:p>
        </p:txBody>
      </p:sp>
      <p:pic>
        <p:nvPicPr>
          <p:cNvPr id="31747" name="Рисунок 3" descr="им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14444" r="6100" b="25793"/>
          <a:stretch>
            <a:fillRect/>
          </a:stretch>
        </p:blipFill>
        <p:spPr bwMode="auto">
          <a:xfrm>
            <a:off x="5943600" y="152400"/>
            <a:ext cx="2895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Рисунок 5" descr="рел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25999"/>
          <a:stretch>
            <a:fillRect/>
          </a:stretch>
        </p:blipFill>
        <p:spPr bwMode="auto">
          <a:xfrm>
            <a:off x="5867400" y="2362200"/>
            <a:ext cx="2971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Рисунок 7" descr="мн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0947" r="8333" b="10947"/>
          <a:stretch>
            <a:fillRect/>
          </a:stretch>
        </p:blipFill>
        <p:spPr bwMode="auto">
          <a:xfrm>
            <a:off x="5715000" y="4419600"/>
            <a:ext cx="308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7183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304800"/>
            <a:ext cx="5943600" cy="5860504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2000" b="1" dirty="0" smtClean="0"/>
              <a:t>Побочные эффекты:</a:t>
            </a:r>
          </a:p>
          <a:p>
            <a:r>
              <a:rPr lang="ru-RU" altLang="ru-RU" sz="2000" dirty="0" smtClean="0"/>
              <a:t>головокружение, головная боль, </a:t>
            </a:r>
          </a:p>
          <a:p>
            <a:r>
              <a:rPr lang="ru-RU" altLang="ru-RU" sz="2000" dirty="0" smtClean="0"/>
              <a:t>остаточная сонливость после пробуждения, </a:t>
            </a:r>
          </a:p>
          <a:p>
            <a:r>
              <a:rPr lang="ru-RU" altLang="ru-RU" sz="2000" dirty="0" smtClean="0"/>
              <a:t>диспепсия, тошнота, сухость во рту;</a:t>
            </a:r>
            <a:endParaRPr lang="ru-RU" altLang="ru-RU" sz="2000" i="1" dirty="0" smtClean="0"/>
          </a:p>
          <a:p>
            <a:r>
              <a:rPr lang="ru-RU" altLang="ru-RU" sz="2000" i="1" dirty="0" smtClean="0"/>
              <a:t>а</a:t>
            </a:r>
            <a:r>
              <a:rPr lang="ru-RU" altLang="ru-RU" sz="2000" dirty="0" smtClean="0"/>
              <a:t>ллергические реакции, кожный зуд, сыпь.</a:t>
            </a:r>
          </a:p>
          <a:p>
            <a:endParaRPr lang="ru-RU" altLang="ru-RU" sz="2000" dirty="0" smtClean="0"/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b="1" dirty="0" smtClean="0"/>
              <a:t>Противопоказания: </a:t>
            </a:r>
            <a:r>
              <a:rPr lang="ru-RU" altLang="ru-RU" sz="2000" dirty="0" smtClean="0"/>
              <a:t>тяжелая миастения;</a:t>
            </a:r>
          </a:p>
          <a:p>
            <a:r>
              <a:rPr lang="ru-RU" altLang="ru-RU" sz="2000" dirty="0" smtClean="0"/>
              <a:t>выраженная дыхательная недостаточность;</a:t>
            </a:r>
          </a:p>
          <a:p>
            <a:r>
              <a:rPr lang="ru-RU" altLang="ru-RU" sz="2000" dirty="0" smtClean="0"/>
              <a:t>тяжелая печеночная недостаточность;</a:t>
            </a:r>
          </a:p>
          <a:p>
            <a:r>
              <a:rPr lang="ru-RU" altLang="ru-RU" sz="2000" dirty="0" smtClean="0"/>
              <a:t>синдром апноэ во сне;</a:t>
            </a:r>
          </a:p>
          <a:p>
            <a:r>
              <a:rPr lang="ru-RU" altLang="ru-RU" sz="2000" dirty="0" smtClean="0"/>
              <a:t>возраст до 18 лет;</a:t>
            </a:r>
          </a:p>
          <a:p>
            <a:r>
              <a:rPr lang="ru-RU" altLang="ru-RU" sz="2000" dirty="0" smtClean="0"/>
              <a:t>повышенная чувствительность к компонентам препарата.</a:t>
            </a:r>
          </a:p>
          <a:p>
            <a:endParaRPr lang="ru-RU" altLang="ru-RU" sz="2000" dirty="0" smtClean="0"/>
          </a:p>
          <a:p>
            <a:r>
              <a:rPr lang="ru-RU" altLang="ru-RU" sz="2000" b="1" dirty="0" smtClean="0"/>
              <a:t>Отпускают по рецепту форма бланка </a:t>
            </a:r>
            <a:r>
              <a:rPr lang="en-US" altLang="ru-RU" sz="2000" b="1" dirty="0" smtClean="0"/>
              <a:t>148-1/</a:t>
            </a:r>
            <a:r>
              <a:rPr lang="ru-RU" altLang="ru-RU" sz="2000" b="1" dirty="0" smtClean="0"/>
              <a:t>у</a:t>
            </a:r>
            <a:r>
              <a:rPr lang="en-US" altLang="ru-RU" sz="2000" b="1" dirty="0" smtClean="0"/>
              <a:t>-88</a:t>
            </a:r>
            <a:endParaRPr lang="ru-RU" altLang="ru-RU" sz="2000" b="1" dirty="0" smtClean="0"/>
          </a:p>
          <a:p>
            <a:endParaRPr lang="ru-RU" altLang="ru-RU" sz="2000" dirty="0" smtClean="0"/>
          </a:p>
          <a:p>
            <a:pPr marL="0" indent="0">
              <a:buNone/>
            </a:pP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endParaRPr lang="ru-RU" altLang="ru-RU" sz="1800" dirty="0" smtClean="0"/>
          </a:p>
        </p:txBody>
      </p:sp>
      <p:pic>
        <p:nvPicPr>
          <p:cNvPr id="32771" name="Рисунок 4" descr="д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0001" r="7419" b="6923"/>
          <a:stretch>
            <a:fillRect/>
          </a:stretch>
        </p:blipFill>
        <p:spPr bwMode="auto">
          <a:xfrm>
            <a:off x="5943600" y="2438400"/>
            <a:ext cx="2819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3" descr="им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14444" r="6100" b="25793"/>
          <a:stretch>
            <a:fillRect/>
          </a:stretch>
        </p:blipFill>
        <p:spPr bwMode="auto">
          <a:xfrm>
            <a:off x="5943600" y="30480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Рисунок 5" descr="анд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4697" r="5219" b="12329"/>
          <a:stretch>
            <a:fillRect/>
          </a:stretch>
        </p:blipFill>
        <p:spPr bwMode="auto">
          <a:xfrm>
            <a:off x="6019800" y="4419600"/>
            <a:ext cx="27432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0976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9067800" cy="6781800"/>
          </a:xfrm>
        </p:spPr>
        <p:txBody>
          <a:bodyPr/>
          <a:lstStyle/>
          <a:p>
            <a:pPr algn="ctr"/>
            <a:r>
              <a:rPr lang="ru-RU" altLang="ru-RU" sz="2000" smtClean="0">
                <a:solidFill>
                  <a:srgbClr val="FF0000"/>
                </a:solidFill>
              </a:rPr>
              <a:t>Производные ГАМК</a:t>
            </a:r>
          </a:p>
          <a:p>
            <a:r>
              <a:rPr lang="ru-RU" altLang="ru-RU" sz="2000" smtClean="0"/>
              <a:t>При бессоннице чаще наблюдается дефицит «медленного сна» и недостаточная его глубина. С учетом этого при разработке снотворных средств, были синтезировали прямые активаторы ГАМК: натрия оксибутират сироп 5% и фенибут таблетки.</a:t>
            </a:r>
          </a:p>
        </p:txBody>
      </p:sp>
      <p:pic>
        <p:nvPicPr>
          <p:cNvPr id="33795" name="Рисунок 11" descr="бут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3048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Рисунок 7" descr="нак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5556" r="35001" b="5556"/>
          <a:stretch>
            <a:fillRect/>
          </a:stretch>
        </p:blipFill>
        <p:spPr bwMode="auto">
          <a:xfrm>
            <a:off x="609600" y="2057400"/>
            <a:ext cx="24971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3" descr="бд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7655" r="55000" b="34628"/>
          <a:stretch>
            <a:fillRect/>
          </a:stretch>
        </p:blipFill>
        <p:spPr bwMode="auto">
          <a:xfrm>
            <a:off x="4495800" y="2209800"/>
            <a:ext cx="426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48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228600"/>
            <a:ext cx="9067800" cy="6629400"/>
          </a:xfrm>
        </p:spPr>
        <p:txBody>
          <a:bodyPr/>
          <a:lstStyle/>
          <a:p>
            <a:r>
              <a:rPr lang="ru-RU" altLang="ru-RU" sz="2000" smtClean="0">
                <a:solidFill>
                  <a:srgbClr val="FF0000"/>
                </a:solidFill>
              </a:rPr>
              <a:t>Натрия оксибутират </a:t>
            </a:r>
            <a:r>
              <a:rPr lang="ru-RU" altLang="ru-RU" sz="2000" smtClean="0"/>
              <a:t>является общим неингаляционным анестетиком, обладает ноотропной активностью, удлиняет глубокую стадию «медленного сна», не влияет на фазу «быстрого сна». </a:t>
            </a:r>
          </a:p>
          <a:p>
            <a:r>
              <a:rPr lang="ru-RU" altLang="ru-RU" sz="2000" smtClean="0"/>
              <a:t>В качестве снотворного средства применяется редко в форме сиропа или раствора для приема внутрь. При приеме 2-3 столовых ложек на ночь снотворный эффект наступает через 30-40 минут, действие длится от 2-3 часов до 6-8 часов, индивидуально. В больших дозах вызывает состояние наркоза.</a:t>
            </a:r>
          </a:p>
        </p:txBody>
      </p:sp>
      <p:pic>
        <p:nvPicPr>
          <p:cNvPr id="34819" name="Рисунок 2" descr="нак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5556" r="35001" b="5556"/>
          <a:stretch>
            <a:fillRect/>
          </a:stretch>
        </p:blipFill>
        <p:spPr bwMode="auto">
          <a:xfrm>
            <a:off x="4876800" y="3200400"/>
            <a:ext cx="411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3" descr="бутир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0740" r="13333" b="33704"/>
          <a:stretch>
            <a:fillRect/>
          </a:stretch>
        </p:blipFill>
        <p:spPr bwMode="auto">
          <a:xfrm>
            <a:off x="609600" y="3581400"/>
            <a:ext cx="3810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320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8915400" cy="6858000"/>
          </a:xfrm>
        </p:spPr>
        <p:txBody>
          <a:bodyPr/>
          <a:lstStyle/>
          <a:p>
            <a:pPr algn="just" eaLnBrk="1" hangingPunct="1"/>
            <a:r>
              <a:rPr lang="ru-RU" altLang="ru-RU" sz="2000" smtClean="0"/>
              <a:t> </a:t>
            </a:r>
            <a:r>
              <a:rPr lang="ru-RU" altLang="ru-RU" sz="2000" smtClean="0">
                <a:solidFill>
                  <a:srgbClr val="FF0000"/>
                </a:solidFill>
              </a:rPr>
              <a:t>Фенибут</a:t>
            </a:r>
            <a:r>
              <a:rPr lang="ru-RU" altLang="ru-RU" sz="2000" smtClean="0"/>
              <a:t>  таблетки по 0,25 № 20, ноотропное средство, представляет собой гамма-амино-бета-фенилмасляной кислоты гидрохлорид. Применяется как дневное, седативное средство, по 1 таблетке 3 раза в день. </a:t>
            </a:r>
          </a:p>
          <a:p>
            <a:pPr algn="just" eaLnBrk="1" hangingPunct="1"/>
            <a:r>
              <a:rPr lang="ru-RU" altLang="ru-RU" sz="2000" smtClean="0"/>
              <a:t>Оказывает транквилизирующее, противотревожное действие, что полезно при бессоннице, причиной которой часто является невротические расстройства (страх, тревожность, повышенная возбудимость).</a:t>
            </a:r>
            <a:r>
              <a:rPr lang="ru-RU" altLang="ru-RU" sz="2000" b="1" smtClean="0"/>
              <a:t> </a:t>
            </a:r>
            <a:endParaRPr lang="ru-RU" altLang="ru-RU" sz="2000" smtClean="0"/>
          </a:p>
        </p:txBody>
      </p:sp>
      <p:pic>
        <p:nvPicPr>
          <p:cNvPr id="5" name="Рисунок 4" descr="dsc026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886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3" descr="бд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7655" r="55000" b="34628"/>
          <a:stretch>
            <a:fillRect/>
          </a:stretch>
        </p:blipFill>
        <p:spPr bwMode="auto">
          <a:xfrm>
            <a:off x="228600" y="2895600"/>
            <a:ext cx="441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78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304800"/>
            <a:ext cx="8686800" cy="6553200"/>
          </a:xfrm>
        </p:spPr>
        <p:txBody>
          <a:bodyPr/>
          <a:lstStyle/>
          <a:p>
            <a:pPr eaLnBrk="1" hangingPunct="1"/>
            <a:r>
              <a:rPr lang="ru-RU" altLang="ru-RU" sz="2000" smtClean="0"/>
              <a:t>Фенибут обладает широким спектром  фармакологических эффектов: ноотропное,  седативное, транквилизирующее, снотворное, антиагрегантное и антиоксидантное действие. </a:t>
            </a:r>
          </a:p>
          <a:p>
            <a:r>
              <a:rPr lang="ru-RU" altLang="ru-RU" sz="2000" smtClean="0"/>
              <a:t>Улучшает функциональное состояние мозга за счет нормализации метаболизма тканей и влияния на мозговое кровообращение (увеличивает объемную и линейную скорость мозгового кровотока, уменьшает тонус сосудов мозга, улучшает микроциркуляцию, оказывает антиагрегантное действие). </a:t>
            </a:r>
          </a:p>
        </p:txBody>
      </p:sp>
      <p:pic>
        <p:nvPicPr>
          <p:cNvPr id="36867" name="Рисунок 11" descr="бут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5867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1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0"/>
            <a:ext cx="8507288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ОР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пресинаптические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постсинаптические и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внесинаптические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 участвуют во многих функциях мозга, обнаружены также и в ЖКТ.</a:t>
            </a: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Разделяют 4 типа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опиоидных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рецепторов: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1)	Мю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2)	Дельта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3)	Каппа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4)	Сигма</a:t>
            </a:r>
          </a:p>
          <a:p>
            <a:pPr marL="0" indent="0">
              <a:buNone/>
            </a:pP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Агонистами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этих рецепторов являются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опиоидые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пептиды – физиологические медиаторы: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Метэнкефалин</a:t>
            </a:r>
            <a:endParaRPr lang="ru-RU" sz="3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Лейэнкефалин</a:t>
            </a:r>
            <a:endParaRPr lang="ru-RU" sz="3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3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Эндорфин</a:t>
            </a:r>
            <a:endParaRPr lang="ru-RU" sz="3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Динорфин</a:t>
            </a:r>
            <a:endParaRPr lang="ru-RU" sz="30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Усиленный выброс эндогенных противоболевых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пентидов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организме отмечается при сильных болях.</a:t>
            </a:r>
          </a:p>
          <a:p>
            <a:pPr marL="0" indent="0">
              <a:buNone/>
            </a:pPr>
            <a:endParaRPr lang="ru-RU" sz="3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668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2"/>
          <p:cNvSpPr>
            <a:spLocks noGrp="1"/>
          </p:cNvSpPr>
          <p:nvPr>
            <p:ph sz="quarter" idx="1"/>
          </p:nvPr>
        </p:nvSpPr>
        <p:spPr>
          <a:xfrm>
            <a:off x="152400" y="228600"/>
            <a:ext cx="8839200" cy="6629400"/>
          </a:xfrm>
        </p:spPr>
        <p:txBody>
          <a:bodyPr/>
          <a:lstStyle/>
          <a:p>
            <a:r>
              <a:rPr lang="ru-RU" altLang="ru-RU" sz="2000" smtClean="0"/>
              <a:t> Уменьшает проявления астении и вазовегетативные симптомы (в т.ч. головную боль, ощущение тяжести в голове, нарушения сна, раздражительность, эмоциональную лабильность), повышает умственную работоспособность.</a:t>
            </a:r>
          </a:p>
          <a:p>
            <a:r>
              <a:rPr lang="ru-RU" altLang="ru-RU" sz="2000" smtClean="0"/>
              <a:t>Улучшает психологические показатели (внимание, память, скорость и точность сенсорно-моторных реакций). </a:t>
            </a:r>
          </a:p>
          <a:p>
            <a:r>
              <a:rPr lang="ru-RU" altLang="ru-RU" sz="2000" smtClean="0"/>
              <a:t>При курсовом приеме повышает физическую и умственную работоспособность, улучшает память, нормализует сон; улучшает состояние больных с двигательными и речевыми нарушениями. </a:t>
            </a:r>
          </a:p>
        </p:txBody>
      </p:sp>
      <p:pic>
        <p:nvPicPr>
          <p:cNvPr id="37891" name="Рисунок 4" descr="фе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4200"/>
            <a:ext cx="57562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1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Содержимое 2"/>
          <p:cNvSpPr>
            <a:spLocks noGrp="1"/>
          </p:cNvSpPr>
          <p:nvPr>
            <p:ph sz="quarter" idx="1"/>
          </p:nvPr>
        </p:nvSpPr>
        <p:spPr>
          <a:xfrm>
            <a:off x="0" y="228600"/>
            <a:ext cx="8915400" cy="6629400"/>
          </a:xfrm>
        </p:spPr>
        <p:txBody>
          <a:bodyPr/>
          <a:lstStyle/>
          <a:p>
            <a:r>
              <a:rPr lang="ru-RU" altLang="ru-RU" sz="2000" smtClean="0"/>
              <a:t>При неврогенных поражениях сердца и желудка нормализует процессы пероксидации липидов. </a:t>
            </a:r>
          </a:p>
          <a:p>
            <a:r>
              <a:rPr lang="ru-RU" altLang="ru-RU" sz="2000" smtClean="0"/>
              <a:t>У людей пожилого возраста не вызывает загруженности и чрезмерной вялости, расслабляющее последействие чаще всего отсутствует. </a:t>
            </a:r>
          </a:p>
          <a:p>
            <a:r>
              <a:rPr lang="ru-RU" altLang="ru-RU" sz="2000" smtClean="0"/>
              <a:t>Улучшает микроциркуляцию в тканях глаза, уменьшает угнетающее влияние этанола на ЦНС. </a:t>
            </a:r>
          </a:p>
          <a:p>
            <a:r>
              <a:rPr lang="ru-RU" altLang="ru-RU" sz="2000" smtClean="0"/>
              <a:t>Малотоксичен.</a:t>
            </a:r>
          </a:p>
          <a:p>
            <a:endParaRPr lang="ru-RU" altLang="ru-RU" sz="1800" smtClean="0"/>
          </a:p>
        </p:txBody>
      </p:sp>
      <p:pic>
        <p:nvPicPr>
          <p:cNvPr id="38915" name="Рисунок 4" descr="у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11081" r="9964" b="22527"/>
          <a:stretch>
            <a:fillRect/>
          </a:stretch>
        </p:blipFill>
        <p:spPr bwMode="auto">
          <a:xfrm>
            <a:off x="2743200" y="3200400"/>
            <a:ext cx="586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40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Содержимое 2"/>
          <p:cNvSpPr>
            <a:spLocks noGrp="1"/>
          </p:cNvSpPr>
          <p:nvPr>
            <p:ph sz="quarter" idx="1"/>
          </p:nvPr>
        </p:nvSpPr>
        <p:spPr>
          <a:xfrm>
            <a:off x="152400" y="0"/>
            <a:ext cx="8839200" cy="6858000"/>
          </a:xfrm>
        </p:spPr>
        <p:txBody>
          <a:bodyPr/>
          <a:lstStyle/>
          <a:p>
            <a:r>
              <a:rPr lang="ru-RU" altLang="ru-RU" sz="2000" smtClean="0"/>
              <a:t> </a:t>
            </a:r>
            <a:r>
              <a:rPr lang="ru-RU" altLang="ru-RU" sz="2000" b="1" smtClean="0"/>
              <a:t>Показания: </a:t>
            </a:r>
            <a:r>
              <a:rPr lang="ru-RU" altLang="ru-RU" sz="2000" smtClean="0"/>
              <a:t>астенические и тревожно-невротические состояния, тревожность, страх, невроз навязчивых состояний, психопатия. Заикание и тики у детей, энурез. </a:t>
            </a:r>
          </a:p>
          <a:p>
            <a:r>
              <a:rPr lang="ru-RU" altLang="ru-RU" sz="2000" smtClean="0"/>
              <a:t>Задержка мочеиспускания  на фоне миелодисплазий. </a:t>
            </a:r>
          </a:p>
          <a:p>
            <a:r>
              <a:rPr lang="ru-RU" altLang="ru-RU" sz="2000" smtClean="0"/>
              <a:t>Бессонница и кошмарные сновидения у лиц пожилого возраста.</a:t>
            </a:r>
          </a:p>
          <a:p>
            <a:r>
              <a:rPr lang="ru-RU" altLang="ru-RU" sz="2000" smtClean="0"/>
              <a:t>Профилактика тревожных состояний, возникающих перед хирургическими вмешательствами;</a:t>
            </a:r>
          </a:p>
          <a:p>
            <a:r>
              <a:rPr lang="ru-RU" altLang="ru-RU" sz="2000" smtClean="0"/>
              <a:t>Болезнь Меньера, головокружения, связанные с дисфункциями вестибулярного анализатора различного генеза;</a:t>
            </a:r>
          </a:p>
          <a:p>
            <a:r>
              <a:rPr lang="ru-RU" altLang="ru-RU" sz="2000" smtClean="0"/>
              <a:t> профилактика укачиваний при кинетозах. </a:t>
            </a:r>
          </a:p>
        </p:txBody>
      </p:sp>
      <p:pic>
        <p:nvPicPr>
          <p:cNvPr id="39939" name="Рисунок 4" descr="нн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576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1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5181600" cy="6858000"/>
          </a:xfrm>
        </p:spPr>
        <p:txBody>
          <a:bodyPr/>
          <a:lstStyle/>
          <a:p>
            <a:r>
              <a:rPr lang="ru-RU" altLang="ru-RU" sz="2000" smtClean="0"/>
              <a:t> </a:t>
            </a:r>
            <a:r>
              <a:rPr lang="ru-RU" altLang="ru-RU" sz="2000" b="1" smtClean="0"/>
              <a:t>Побочное действие:</a:t>
            </a:r>
          </a:p>
          <a:p>
            <a:r>
              <a:rPr lang="ru-RU" altLang="ru-RU" sz="2000" smtClean="0"/>
              <a:t>усиление раздражительности, возбуждение, тревожность, головокружение, головная боль, сонливость;</a:t>
            </a:r>
          </a:p>
          <a:p>
            <a:r>
              <a:rPr lang="ru-RU" altLang="ru-RU" sz="2000" smtClean="0"/>
              <a:t>тошнота (при первых приемах).</a:t>
            </a:r>
          </a:p>
          <a:p>
            <a:endParaRPr lang="ru-RU" altLang="ru-RU" sz="2000" smtClean="0"/>
          </a:p>
          <a:p>
            <a:r>
              <a:rPr lang="ru-RU" altLang="ru-RU" sz="2000" b="1" smtClean="0"/>
              <a:t>Противопоказания к применению:</a:t>
            </a:r>
          </a:p>
          <a:p>
            <a:r>
              <a:rPr lang="ru-RU" altLang="ru-RU" sz="2000" smtClean="0"/>
              <a:t>Повышенная чувствительность к фенибуту.</a:t>
            </a:r>
          </a:p>
          <a:p>
            <a:endParaRPr lang="ru-RU" altLang="ru-RU" sz="2000" smtClean="0"/>
          </a:p>
          <a:p>
            <a:r>
              <a:rPr lang="ru-RU" altLang="ru-RU" sz="2000" smtClean="0"/>
              <a:t>Препарат удлиняет и усиливает действие снотворных, наркотических анальгетиков, противоэпилептических, противопаркинсонических средств.</a:t>
            </a:r>
          </a:p>
          <a:p>
            <a:r>
              <a:rPr lang="ru-RU" altLang="ru-RU" sz="2000" b="1" smtClean="0"/>
              <a:t>Отпускают по рецепту форма бланка  107-1/у.</a:t>
            </a:r>
          </a:p>
        </p:txBody>
      </p:sp>
      <p:pic>
        <p:nvPicPr>
          <p:cNvPr id="40963" name="Рисунок 4" descr="бут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38100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sc026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733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9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304800"/>
            <a:ext cx="8686800" cy="4038600"/>
          </a:xfrm>
        </p:spPr>
        <p:txBody>
          <a:bodyPr/>
          <a:lstStyle/>
          <a:p>
            <a:r>
              <a:rPr lang="ru-RU" altLang="ru-RU" sz="2000" smtClean="0">
                <a:solidFill>
                  <a:srgbClr val="FF0000"/>
                </a:solidFill>
              </a:rPr>
              <a:t>Доксиламина сукцинат (донормил, реслип, нормосон)</a:t>
            </a:r>
            <a:r>
              <a:rPr lang="ru-RU" altLang="ru-RU" sz="2000" b="1" smtClean="0">
                <a:solidFill>
                  <a:srgbClr val="FF0000"/>
                </a:solidFill>
              </a:rPr>
              <a:t> </a:t>
            </a:r>
            <a:r>
              <a:rPr lang="ru-RU" altLang="ru-RU" sz="2000" smtClean="0"/>
              <a:t>таблетки 15 мг №10, №30 блокатор гистаминовых рецепторов из группы этаноламинов; по химической структуре близок к димедролу и другим антигистаминным препаратам, у которых  как побочный эффект проявляется сильное седативное до снотворного, действие. </a:t>
            </a:r>
          </a:p>
          <a:p>
            <a:r>
              <a:rPr lang="ru-RU" altLang="ru-RU" sz="2000" smtClean="0"/>
              <a:t>У доксиламина побочный эффект больше выражен, чем антигистаминное действие, поэтому его стали использовать как снотворное средство. </a:t>
            </a:r>
          </a:p>
        </p:txBody>
      </p:sp>
      <p:pic>
        <p:nvPicPr>
          <p:cNvPr id="41987" name="Рисунок 6" descr="мил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3333" r="20000" b="3333"/>
          <a:stretch>
            <a:fillRect/>
          </a:stretch>
        </p:blipFill>
        <p:spPr bwMode="auto">
          <a:xfrm>
            <a:off x="3200400" y="3276600"/>
            <a:ext cx="1905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3" descr="ресл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33337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Рисунок 5" descr="нн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13043" r="12500" b="10870"/>
          <a:stretch>
            <a:fillRect/>
          </a:stretch>
        </p:blipFill>
        <p:spPr bwMode="auto">
          <a:xfrm>
            <a:off x="228600" y="3505200"/>
            <a:ext cx="2667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7594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6172200" cy="5297016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000" b="1" dirty="0" smtClean="0"/>
              <a:t>Показания: </a:t>
            </a:r>
          </a:p>
          <a:p>
            <a:r>
              <a:rPr lang="ru-RU" altLang="ru-RU" sz="2000" dirty="0" smtClean="0"/>
              <a:t>преходящие нарушения сна.  </a:t>
            </a:r>
          </a:p>
          <a:p>
            <a:r>
              <a:rPr lang="ru-RU" altLang="ru-RU" sz="2000" dirty="0" smtClean="0"/>
              <a:t>Принимают по 1/2- 1 таблетке на ночь, за 30 минут до сна.</a:t>
            </a:r>
          </a:p>
          <a:p>
            <a:r>
              <a:rPr lang="ru-RU" altLang="ru-RU" sz="2000" dirty="0" smtClean="0"/>
              <a:t>Обладает м-</a:t>
            </a:r>
            <a:r>
              <a:rPr lang="ru-RU" altLang="ru-RU" sz="2000" dirty="0" err="1" smtClean="0"/>
              <a:t>холинолитическим</a:t>
            </a:r>
            <a:r>
              <a:rPr lang="ru-RU" altLang="ru-RU" sz="2000" dirty="0" smtClean="0"/>
              <a:t> действием, с чем связаны его </a:t>
            </a:r>
            <a:r>
              <a:rPr lang="ru-RU" altLang="ru-RU" sz="2000" b="1" dirty="0" err="1" smtClean="0"/>
              <a:t>атропиноподобные</a:t>
            </a:r>
            <a:r>
              <a:rPr lang="ru-RU" altLang="ru-RU" sz="2000" b="1" dirty="0" smtClean="0"/>
              <a:t> побочные эффекты</a:t>
            </a:r>
            <a:r>
              <a:rPr lang="ru-RU" altLang="ru-RU" sz="2000" dirty="0" smtClean="0"/>
              <a:t>, такие как сухость во рту, паралич аккомодации, задержка мочеиспускания, атония кишечника. </a:t>
            </a:r>
          </a:p>
          <a:p>
            <a:r>
              <a:rPr lang="ru-RU" altLang="ru-RU" sz="2000" b="1" dirty="0" smtClean="0"/>
              <a:t>Противопоказания:</a:t>
            </a:r>
            <a:endParaRPr lang="ru-RU" altLang="ru-RU" sz="2000" dirty="0" smtClean="0"/>
          </a:p>
          <a:p>
            <a:r>
              <a:rPr lang="ru-RU" altLang="ru-RU" sz="2000" dirty="0" err="1" smtClean="0"/>
              <a:t>закрытоугольная</a:t>
            </a:r>
            <a:r>
              <a:rPr lang="ru-RU" altLang="ru-RU" sz="2000" dirty="0" smtClean="0"/>
              <a:t> глаукома или семейный анамнез </a:t>
            </a:r>
            <a:r>
              <a:rPr lang="ru-RU" altLang="ru-RU" sz="2000" dirty="0" err="1" smtClean="0"/>
              <a:t>закрытоугольной</a:t>
            </a:r>
            <a:r>
              <a:rPr lang="ru-RU" altLang="ru-RU" sz="2000" dirty="0" smtClean="0"/>
              <a:t> глаукомы;</a:t>
            </a:r>
          </a:p>
          <a:p>
            <a:r>
              <a:rPr lang="ru-RU" altLang="ru-RU" sz="2000" dirty="0" smtClean="0"/>
              <a:t>заболевания уретры и предстательной железы; </a:t>
            </a:r>
          </a:p>
          <a:p>
            <a:r>
              <a:rPr lang="ru-RU" altLang="ru-RU" sz="2000" dirty="0" smtClean="0"/>
              <a:t>детский и подростковый возраст до 15 лет.</a:t>
            </a:r>
          </a:p>
          <a:p>
            <a:r>
              <a:rPr lang="ru-RU" altLang="ru-RU" sz="2000" b="1" dirty="0" smtClean="0"/>
              <a:t>Отпускают по рецепту форма бланка  107-1/у.</a:t>
            </a:r>
          </a:p>
          <a:p>
            <a:endParaRPr lang="ru-RU" altLang="ru-RU" sz="1800" dirty="0" smtClean="0"/>
          </a:p>
        </p:txBody>
      </p:sp>
      <p:pic>
        <p:nvPicPr>
          <p:cNvPr id="43011" name="Рисунок 6" descr="мил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3333" r="20000" b="3333"/>
          <a:stretch>
            <a:fillRect/>
          </a:stretch>
        </p:blipFill>
        <p:spPr bwMode="auto">
          <a:xfrm>
            <a:off x="6324600" y="304800"/>
            <a:ext cx="1752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Рисунок 5" descr="нн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13043" r="12500" b="10870"/>
          <a:stretch>
            <a:fillRect/>
          </a:stretch>
        </p:blipFill>
        <p:spPr bwMode="auto">
          <a:xfrm>
            <a:off x="6172200" y="3733800"/>
            <a:ext cx="2514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0954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8915400" cy="4267200"/>
          </a:xfrm>
        </p:spPr>
        <p:txBody>
          <a:bodyPr/>
          <a:lstStyle/>
          <a:p>
            <a:r>
              <a:rPr lang="ru-RU" altLang="ru-RU" sz="2000" smtClean="0"/>
              <a:t>В медицинской практике в качестве снотворного средства используется специфический агонист серотониновых рецепторов - </a:t>
            </a:r>
            <a:r>
              <a:rPr lang="ru-RU" altLang="ru-RU" sz="2000" smtClean="0">
                <a:solidFill>
                  <a:srgbClr val="FF0000"/>
                </a:solidFill>
              </a:rPr>
              <a:t>мелатонин (мелаксен, циркадин) </a:t>
            </a:r>
            <a:r>
              <a:rPr lang="ru-RU" altLang="ru-RU" sz="2000" smtClean="0"/>
              <a:t>в форме таблеток по 2 мг и 3 мг №21 и №24 для приема внутрь. </a:t>
            </a:r>
          </a:p>
          <a:p>
            <a:r>
              <a:rPr lang="ru-RU" altLang="ru-RU" sz="2000" smtClean="0"/>
              <a:t>Это синтетический аналог эндогенного вещества, образующегося  из серотонина в шишковидной железе – мелатонина. </a:t>
            </a:r>
          </a:p>
          <a:p>
            <a:r>
              <a:rPr lang="ru-RU" altLang="ru-RU" sz="2000" smtClean="0"/>
              <a:t>Мелатонин гормон эпифиза (шишковидная железа), образуется из серотониа под действием фермента N-ацетилтрансферазы. </a:t>
            </a:r>
          </a:p>
        </p:txBody>
      </p:sp>
      <p:pic>
        <p:nvPicPr>
          <p:cNvPr id="44035" name="Рисунок 7" descr="к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5000" r="25000" b="7500"/>
          <a:stretch>
            <a:fillRect/>
          </a:stretch>
        </p:blipFill>
        <p:spPr bwMode="auto">
          <a:xfrm>
            <a:off x="5867400" y="2895600"/>
            <a:ext cx="2819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Рисунок 8" descr="ц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5181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6957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8839200" cy="4267200"/>
          </a:xfrm>
        </p:spPr>
        <p:txBody>
          <a:bodyPr/>
          <a:lstStyle/>
          <a:p>
            <a:r>
              <a:rPr lang="ru-RU" altLang="ru-RU" sz="2000" smtClean="0"/>
              <a:t>Мелатонин выполняет в организме ряд важных физиологических функций:</a:t>
            </a:r>
          </a:p>
          <a:p>
            <a:r>
              <a:rPr lang="ru-RU" altLang="ru-RU" sz="2000" smtClean="0"/>
              <a:t>тормозит секрецию гонадотропинов, в меньшей степени других гормонов аденогипофиза: кортикотропина, тиреотропина, соматотропина;</a:t>
            </a:r>
          </a:p>
          <a:p>
            <a:r>
              <a:rPr lang="ru-RU" altLang="ru-RU" sz="2000" smtClean="0"/>
              <a:t>в ЦНС увеличивает концентрацию тормозного медиатора ГАМК и серотонина в среднем мозге и гипоталамусе, изменяет активность пиридоксалькиназы, участвующей в синтезе ГАМК, дофамина и серотонина;  нормализует циркадные ритмы;  регулирует цикл сон — бодрствование</a:t>
            </a:r>
          </a:p>
        </p:txBody>
      </p:sp>
      <p:pic>
        <p:nvPicPr>
          <p:cNvPr id="45059" name="Рисунок 4" descr="тони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5562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3947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8915400" cy="4267200"/>
          </a:xfrm>
        </p:spPr>
        <p:txBody>
          <a:bodyPr/>
          <a:lstStyle/>
          <a:p>
            <a:r>
              <a:rPr lang="ru-RU" altLang="ru-RU" sz="2000" smtClean="0"/>
              <a:t>В медицинской практике используется синтетический мелатонин (мелаксен, циркадин) в форме таблеток для приема внутрь при нарушении циркадных ритмов, нарушениях сна, утомляемости, депрессивном синдроме, десинхронозе. </a:t>
            </a:r>
          </a:p>
          <a:p>
            <a:r>
              <a:rPr lang="ru-RU" altLang="ru-RU" sz="2000" smtClean="0"/>
              <a:t>Ускоряет засыпание, снижает число ночных пробуждений, улучшает самочувствие после утреннего пробуждения, не вызывает ощущения вялости, разбитости и усталости при пробуждении. </a:t>
            </a:r>
          </a:p>
        </p:txBody>
      </p:sp>
      <p:pic>
        <p:nvPicPr>
          <p:cNvPr id="46083" name="Рисунок 7" descr="к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5000" r="25000" b="7500"/>
          <a:stretch>
            <a:fillRect/>
          </a:stretch>
        </p:blipFill>
        <p:spPr bwMode="auto">
          <a:xfrm>
            <a:off x="6019800" y="2667000"/>
            <a:ext cx="2667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Рисунок 8" descr="ц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4648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3944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одержимое 2"/>
          <p:cNvSpPr>
            <a:spLocks noGrp="1"/>
          </p:cNvSpPr>
          <p:nvPr>
            <p:ph sz="quarter" idx="1"/>
          </p:nvPr>
        </p:nvSpPr>
        <p:spPr>
          <a:xfrm>
            <a:off x="76200" y="76200"/>
            <a:ext cx="8915400" cy="4267200"/>
          </a:xfrm>
        </p:spPr>
        <p:txBody>
          <a:bodyPr/>
          <a:lstStyle/>
          <a:p>
            <a:r>
              <a:rPr lang="ru-RU" altLang="ru-RU" sz="2000" smtClean="0"/>
              <a:t>Адаптирует организм к быстрой смене часовых поясов, снижает стрессовые реакции, регулирует нейроэндокринные функции. </a:t>
            </a:r>
          </a:p>
          <a:p>
            <a:r>
              <a:rPr lang="ru-RU" altLang="ru-RU" sz="2000" smtClean="0"/>
              <a:t>Имеет иммуностимулирующие и антиоксидантные свойства, предупреждает развитие атеросклероза и новообразований. Наиболее выраженное действие оказывает при длительных выраженных нарушениях сна. </a:t>
            </a:r>
          </a:p>
          <a:p>
            <a:r>
              <a:rPr lang="ru-RU" altLang="ru-RU" sz="2000" smtClean="0"/>
              <a:t>Хорошо переносится, может вызывать головную боль, тошноту, рвоту, диарею, аллергические реакции.</a:t>
            </a:r>
          </a:p>
          <a:p>
            <a:r>
              <a:rPr lang="ru-RU" altLang="ru-RU" sz="2000" b="1" smtClean="0"/>
              <a:t>Подлежит безрецептурному отпуску.</a:t>
            </a:r>
          </a:p>
        </p:txBody>
      </p:sp>
      <p:pic>
        <p:nvPicPr>
          <p:cNvPr id="47107" name="Рисунок 7" descr="к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5000" r="25000" b="7500"/>
          <a:stretch>
            <a:fillRect/>
          </a:stretch>
        </p:blipFill>
        <p:spPr bwMode="auto">
          <a:xfrm>
            <a:off x="5867400" y="2743200"/>
            <a:ext cx="2895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Рисунок 8" descr="ц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46482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47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Опиоидные анальгетики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24745"/>
            <a:ext cx="8229600" cy="33123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вещества, способные подавлять при резорбтивном действии избирательно чувство боли за счет влияния на ЦНС. При этом не выключают сознания и при регулярном применении вызывают психическую и физическую лекарственную зависимость (наркоманию).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наркотическое вещество было выделено из млечного сока мака. Это Опий – высохший на воздухе млечный сок незрелых головок снотворного мака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Papaver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somniferum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1806 году немецкий фармацевт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Сертюнер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выделил из опия основной алкалоид – морфин.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25144"/>
            <a:ext cx="3071486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морфин.jpg"/>
          <p:cNvPicPr>
            <a:picLocks noChangeAspect="1"/>
          </p:cNvPicPr>
          <p:nvPr/>
        </p:nvPicPr>
        <p:blipFill>
          <a:blip r:embed="rId3" cstate="print"/>
          <a:srcRect l="56667" t="27950" b="14956"/>
          <a:stretch>
            <a:fillRect/>
          </a:stretch>
        </p:blipFill>
        <p:spPr>
          <a:xfrm>
            <a:off x="2987824" y="4437112"/>
            <a:ext cx="2592288" cy="2232248"/>
          </a:xfrm>
          <a:prstGeom prst="rect">
            <a:avLst/>
          </a:prstGeom>
        </p:spPr>
      </p:pic>
      <p:pic>
        <p:nvPicPr>
          <p:cNvPr id="7" name="Рисунок 6" descr="мак.jpg"/>
          <p:cNvPicPr>
            <a:picLocks noChangeAspect="1"/>
          </p:cNvPicPr>
          <p:nvPr/>
        </p:nvPicPr>
        <p:blipFill>
          <a:blip r:embed="rId4" cstate="print"/>
          <a:srcRect l="2751" t="4641" r="58505" b="52520"/>
          <a:stretch>
            <a:fillRect/>
          </a:stretch>
        </p:blipFill>
        <p:spPr>
          <a:xfrm>
            <a:off x="539572" y="4437112"/>
            <a:ext cx="2195321" cy="208823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3903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050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Спасибо за внимание!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88640" y="260648"/>
            <a:ext cx="72008" cy="11569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6552728" cy="66693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Классификация наркотических анальгетиков  (основана на химическом строении:</a:t>
            </a:r>
            <a:endParaRPr lang="ru-RU" sz="9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1.Производные фенантрена :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Морфин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Кодеин(избирательнее других подавляет кашлевой центр).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Бупренорфин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Норфин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Темгексик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Омнопон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новогаленовый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препарат опия).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2.Производные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фенилпиперидина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Тримепиридин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Промедол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Фентанил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Дюрагезик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3.Производные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бензморфана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морфинана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Пентазоцин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Фортал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Буторфанол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Морадол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Стадол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9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4.Препараты разных химических групп: 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Трамадол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Трамал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Пиритрамид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9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Дипидолор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t="18425" r="15305" b="12482"/>
          <a:stretch>
            <a:fillRect/>
          </a:stretch>
        </p:blipFill>
        <p:spPr bwMode="auto">
          <a:xfrm>
            <a:off x="5724128" y="3068960"/>
            <a:ext cx="1584176" cy="97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7857" r="21834" b="9646"/>
          <a:stretch>
            <a:fillRect/>
          </a:stretch>
        </p:blipFill>
        <p:spPr bwMode="auto">
          <a:xfrm>
            <a:off x="7092280" y="188640"/>
            <a:ext cx="1547664" cy="142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15485" r="20123" b="17413"/>
          <a:stretch>
            <a:fillRect/>
          </a:stretch>
        </p:blipFill>
        <p:spPr bwMode="auto">
          <a:xfrm>
            <a:off x="7020272" y="1700808"/>
            <a:ext cx="1584176" cy="122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трамадол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5157192"/>
            <a:ext cx="1224136" cy="1442732"/>
          </a:xfrm>
          <a:prstGeom prst="rect">
            <a:avLst/>
          </a:prstGeom>
        </p:spPr>
      </p:pic>
      <p:pic>
        <p:nvPicPr>
          <p:cNvPr id="9" name="Рисунок 8" descr="танил.jpg"/>
          <p:cNvPicPr>
            <a:picLocks noChangeAspect="1"/>
          </p:cNvPicPr>
          <p:nvPr/>
        </p:nvPicPr>
        <p:blipFill>
          <a:blip r:embed="rId6" cstate="print"/>
          <a:srcRect l="10096" t="7572" r="9136" b="43210"/>
          <a:stretch>
            <a:fillRect/>
          </a:stretch>
        </p:blipFill>
        <p:spPr>
          <a:xfrm>
            <a:off x="7236296" y="4941168"/>
            <a:ext cx="1584177" cy="1782199"/>
          </a:xfrm>
          <a:prstGeom prst="rect">
            <a:avLst/>
          </a:prstGeom>
        </p:spPr>
      </p:pic>
      <p:pic>
        <p:nvPicPr>
          <p:cNvPr id="10" name="Рисунок 9" descr="ом.jpg"/>
          <p:cNvPicPr>
            <a:picLocks noChangeAspect="1"/>
          </p:cNvPicPr>
          <p:nvPr/>
        </p:nvPicPr>
        <p:blipFill>
          <a:blip r:embed="rId7" cstate="print"/>
          <a:srcRect l="25700" r="25700"/>
          <a:stretch>
            <a:fillRect/>
          </a:stretch>
        </p:blipFill>
        <p:spPr>
          <a:xfrm>
            <a:off x="7524328" y="3068960"/>
            <a:ext cx="1158057" cy="1846064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F8A86DB-1E9A-407C-9676-A943471E43F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6863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1053</TotalTime>
  <Words>4784</Words>
  <Application>Microsoft Office PowerPoint</Application>
  <PresentationFormat>Экран (4:3)</PresentationFormat>
  <Paragraphs>440</Paragraphs>
  <Slides>80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6" baseType="lpstr">
      <vt:lpstr>Calibri</vt:lpstr>
      <vt:lpstr>Century Schoolbook</vt:lpstr>
      <vt:lpstr>Times New Roman</vt:lpstr>
      <vt:lpstr>Wingdings</vt:lpstr>
      <vt:lpstr>Wingdings 2</vt:lpstr>
      <vt:lpstr>Эркер</vt:lpstr>
      <vt:lpstr>                                   ФГБОУ ВО КрасГМУ им.проф. В.Ф. Войно-Ясенецкого Минздрава России  Фармацевтический колледж      ОСНОВЫ ФАРМАКОЛОГИИ АНАЛЬГЕТИКИ НАРКОТИЧЕСКИЕ И НЕНАРКОТИЧЕСКИЕ.  СНОТВОРНЫЕ СРЕДСТВА   видео-лекция для студентов 1 курса, обучающихся по специальности 31.02.03 Лабораторная диагностика   </vt:lpstr>
      <vt:lpstr>План лекции: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Опиоидные анальгетики</vt:lpstr>
      <vt:lpstr>Презентация PowerPoint</vt:lpstr>
      <vt:lpstr>Показания к применению</vt:lpstr>
      <vt:lpstr>Показания к применению</vt:lpstr>
      <vt:lpstr>Побочные эффекты:</vt:lpstr>
      <vt:lpstr>  Острое  отравление  опиатами, симптомы </vt:lpstr>
      <vt:lpstr>Помощь</vt:lpstr>
      <vt:lpstr>Капсулы для приема внутрь,  имплант (таблетки, капсулы для подкожной имплантации  (150 дней)</vt:lpstr>
      <vt:lpstr>Ненаркотические анальгетики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    В отдельную группу можно выделить НПВП для местного применения в форме глазных капель(бромфенак, непофенак).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Анальгетики наркотические</dc:title>
  <dc:creator>Windows User</dc:creator>
  <cp:lastModifiedBy>Анисимова Марина Владимировна</cp:lastModifiedBy>
  <cp:revision>78</cp:revision>
  <dcterms:created xsi:type="dcterms:W3CDTF">2019-12-08T08:48:12Z</dcterms:created>
  <dcterms:modified xsi:type="dcterms:W3CDTF">2022-04-20T09:26:54Z</dcterms:modified>
</cp:coreProperties>
</file>