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66" r:id="rId3"/>
    <p:sldId id="267" r:id="rId4"/>
    <p:sldId id="268" r:id="rId5"/>
    <p:sldId id="264" r:id="rId6"/>
    <p:sldId id="257" r:id="rId7"/>
    <p:sldId id="274" r:id="rId8"/>
    <p:sldId id="258" r:id="rId9"/>
    <p:sldId id="260" r:id="rId10"/>
    <p:sldId id="261" r:id="rId11"/>
    <p:sldId id="262" r:id="rId12"/>
    <p:sldId id="276" r:id="rId13"/>
    <p:sldId id="269" r:id="rId14"/>
    <p:sldId id="270" r:id="rId15"/>
    <p:sldId id="271" r:id="rId16"/>
    <p:sldId id="272" r:id="rId17"/>
    <p:sldId id="273" r:id="rId18"/>
    <p:sldId id="277" r:id="rId19"/>
    <p:sldId id="259" r:id="rId20"/>
    <p:sldId id="278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95F5A-1197-4623-9EC9-EF40D0BEADD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94945-02A7-42AA-89B2-946CC7EC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4945-02A7-42AA-89B2-946CC7ECED0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851648" cy="10081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latin typeface="Cambria" pitchFamily="18" charset="0"/>
              </a:rPr>
              <a:t>Порядок оформления лабораторно-фасовочного журнала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2048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МДК Организация деятельности аптеки и ее структурных подразделений</a:t>
            </a:r>
          </a:p>
          <a:p>
            <a:pPr algn="ctr"/>
            <a:endParaRPr lang="ru-RU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86916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Казакова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Е.Н.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78904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для обучающихся по специальности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 34.02.01– Сестринское дело 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32656"/>
            <a:ext cx="74168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ФЕДЕРАЛЬНОЕ  ГОСУДАРСТВЕННОЕ БЮДЖЕТНОЕ  ОБРАЗОВАТЕЛЬНОЕ УЧРЕЖДЕНИЕ ВЫСШЕГО ОБРАЗОВАНИЯ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sz="1600" b="1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ФАРМАЦЕВТИЧЕСКИЙ КОЛЛЕДЖ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414908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31E37"/>
                </a:solidFill>
                <a:effectLst/>
                <a:uLnTx/>
                <a:uFillTx/>
                <a:latin typeface="Cambria"/>
              </a:rPr>
              <a:t>для обучающихся по специальности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31E37"/>
                </a:solidFill>
                <a:effectLst/>
                <a:uLnTx/>
                <a:uFillTx/>
                <a:latin typeface="Cambria"/>
              </a:rPr>
              <a:t> 33.02.01– Фармация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501317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Казакова Е.Н.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609329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Красноярск</a:t>
            </a:r>
            <a:endParaRPr lang="ru-RU" sz="20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Оформление журнала на лабораторные работы – приготовление растворов концентратов</a:t>
            </a:r>
            <a:endParaRPr lang="ru-RU" sz="2000" b="1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1895" t="24528" r="9518" b="40165"/>
          <a:stretch>
            <a:fillRect/>
          </a:stretch>
        </p:blipFill>
        <p:spPr bwMode="auto">
          <a:xfrm>
            <a:off x="-1" y="1052736"/>
            <a:ext cx="902217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350100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Определяют цену розничную готовой продукции, которая соответствует данной единице измерения – л.</a:t>
            </a:r>
          </a:p>
          <a:p>
            <a:r>
              <a:rPr lang="ru-RU" dirty="0" smtClean="0"/>
              <a:t>25,00 (итог 7 колонки) : 2 литра = 12,50 </a:t>
            </a:r>
          </a:p>
          <a:p>
            <a:r>
              <a:rPr lang="ru-RU" dirty="0" smtClean="0"/>
              <a:t>Результат записывают в колонку 14.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131840" y="2852936"/>
            <a:ext cx="50405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56176" y="2276872"/>
            <a:ext cx="36004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635896" y="2636912"/>
            <a:ext cx="2520280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Оформление журнала на лабораторные работы – приготовление растворов концентратов</a:t>
            </a:r>
            <a:endParaRPr lang="ru-RU" sz="20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11341" t="25566" r="8964" b="40165"/>
          <a:stretch>
            <a:fillRect/>
          </a:stretch>
        </p:blipFill>
        <p:spPr bwMode="auto">
          <a:xfrm>
            <a:off x="0" y="1052737"/>
            <a:ext cx="914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321297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6"/>
            </a:pPr>
            <a:r>
              <a:rPr lang="ru-RU" dirty="0" smtClean="0"/>
              <a:t>Определяют сумму розничную в колонке 15: умножают данные  колонок 13 и 14.</a:t>
            </a:r>
          </a:p>
          <a:p>
            <a:pPr marL="342900" indent="-342900"/>
            <a:r>
              <a:rPr lang="ru-RU" dirty="0" smtClean="0"/>
              <a:t>       2 * 12,50 = 25,00</a:t>
            </a:r>
          </a:p>
          <a:p>
            <a:pPr marL="342900" indent="-342900">
              <a:buAutoNum type="arabicPeriod" startAt="7"/>
            </a:pPr>
            <a:r>
              <a:rPr lang="ru-RU" dirty="0" smtClean="0"/>
              <a:t>Сравнивают  сумму розничную в 7 и 15 колонках. Если эти суммы отличаются разницу заносят в колонки 16 или 17 соответственно. В нашем случае суммы совпадают, в колонку «Разница» ничего не пишем.</a:t>
            </a:r>
          </a:p>
          <a:p>
            <a:pPr marL="342900" indent="-342900">
              <a:buAutoNum type="arabicPeriod" startAt="7"/>
            </a:pPr>
            <a:r>
              <a:rPr lang="ru-RU" dirty="0" smtClean="0"/>
              <a:t>По окончании подсчета сумм, провизор технологи в 18 колонке проставляет № анализа, дату, подпись приготовившего и проверившего.</a:t>
            </a:r>
          </a:p>
          <a:p>
            <a:pPr marL="342900" indent="-342900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164288" y="2204864"/>
            <a:ext cx="4320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2448" t="31113" r="9518" b="37050"/>
          <a:stretch>
            <a:fillRect/>
          </a:stretch>
        </p:blipFill>
        <p:spPr bwMode="auto">
          <a:xfrm>
            <a:off x="179512" y="5301208"/>
            <a:ext cx="8784976" cy="139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7092280" y="5877272"/>
            <a:ext cx="43204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31840" y="6381328"/>
            <a:ext cx="576064" cy="3326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Особенности подсчетов розничной стоимости фасовочных работ</a:t>
            </a:r>
            <a:endParaRPr lang="ru-RU" sz="20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484784"/>
          <a:ext cx="8280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440160"/>
                <a:gridCol w="1656184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Сырье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Посуда</a:t>
                      </a:r>
                      <a:r>
                        <a:rPr lang="ru-RU" baseline="0" dirty="0" smtClean="0"/>
                        <a:t> (тара)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Тариф за работу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НДС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Приготовление растворов концентратов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Фасовочные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Оформление журнала на фасовочные работы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Задание: расфасовать мазь Вишневского по 50,0г на 10 баночек и оформить фасовочный журнал. Цена за 1г мази 7,55.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4048" y="2492896"/>
            <a:ext cx="1728192" cy="13681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422108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Заполняют колонки таблицы 11-13, указывают наименование готовой продукции, единицы измерения, количество.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26605" r="9518" b="36011"/>
          <a:stretch>
            <a:fillRect/>
          </a:stretch>
        </p:blipFill>
        <p:spPr bwMode="auto">
          <a:xfrm>
            <a:off x="179512" y="1844824"/>
            <a:ext cx="8784976" cy="224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Оформление журнала на фасовочные работы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356992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Заполняют колонки таблицы 3-7.</a:t>
            </a:r>
          </a:p>
          <a:p>
            <a:pPr algn="just"/>
            <a:r>
              <a:rPr lang="ru-RU" dirty="0" smtClean="0"/>
              <a:t>Фасовка не предполагает изготовление лекарственной формы. Поэтому ингредиентом для фасовки также будет мазь Вишневского (колонка 3).</a:t>
            </a:r>
          </a:p>
          <a:p>
            <a:pPr algn="just"/>
            <a:r>
              <a:rPr lang="ru-RU" dirty="0" smtClean="0"/>
              <a:t>Единицы измерения – грамм</a:t>
            </a:r>
          </a:p>
          <a:p>
            <a:pPr algn="just"/>
            <a:r>
              <a:rPr lang="ru-RU" dirty="0" smtClean="0"/>
              <a:t>Рассчитывают количество мази для фасовки: </a:t>
            </a:r>
          </a:p>
          <a:p>
            <a:pPr algn="just"/>
            <a:r>
              <a:rPr lang="ru-RU" dirty="0" smtClean="0"/>
              <a:t>50г (в 1 баночке) * 10 (баночек) = 500г</a:t>
            </a:r>
          </a:p>
          <a:p>
            <a:pPr algn="just"/>
            <a:r>
              <a:rPr lang="ru-RU" dirty="0" smtClean="0"/>
              <a:t>Определяют розничную и итоговую сумму мази:</a:t>
            </a:r>
          </a:p>
          <a:p>
            <a:pPr algn="just"/>
            <a:r>
              <a:rPr lang="ru-RU" dirty="0" smtClean="0"/>
              <a:t>500г * 7,55 (за 1 грамм) = 3775,00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31797" r="9518" b="25627"/>
          <a:stretch>
            <a:fillRect/>
          </a:stretch>
        </p:blipFill>
        <p:spPr bwMode="auto">
          <a:xfrm>
            <a:off x="395536" y="836712"/>
            <a:ext cx="860583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259632" y="1772816"/>
            <a:ext cx="2880320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Оформление журнала на фасовочные работы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35699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Заполняют колонки таблицы 3-7.</a:t>
            </a:r>
          </a:p>
          <a:p>
            <a:pPr algn="just"/>
            <a:r>
              <a:rPr lang="ru-RU" dirty="0" smtClean="0"/>
              <a:t>Фасовку проводят в какую-либо тару: мази в баночки, вату, марлю – в пакет.</a:t>
            </a:r>
          </a:p>
          <a:p>
            <a:pPr algn="just"/>
            <a:r>
              <a:rPr lang="ru-RU" dirty="0" smtClean="0"/>
              <a:t>В колонку 3 записывают тару.</a:t>
            </a:r>
          </a:p>
          <a:p>
            <a:pPr algn="just"/>
            <a:r>
              <a:rPr lang="ru-RU" dirty="0" smtClean="0"/>
              <a:t>Стоимость тары определяют по таблицы «Тарифы и таксы» (см. </a:t>
            </a:r>
            <a:r>
              <a:rPr lang="ru-RU" dirty="0" err="1" smtClean="0"/>
              <a:t>Таксирование</a:t>
            </a:r>
            <a:r>
              <a:rPr lang="ru-RU" dirty="0" smtClean="0"/>
              <a:t> рецептов).</a:t>
            </a:r>
          </a:p>
          <a:p>
            <a:pPr algn="just"/>
            <a:r>
              <a:rPr lang="ru-RU" dirty="0" smtClean="0"/>
              <a:t>Тариф за работу также определяют по таблице «Тарифы и таксы» в колонке «Расфасовка ЛС и ИМН» (см. следующий слайд).</a:t>
            </a:r>
          </a:p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31797" r="9518" b="25627"/>
          <a:stretch>
            <a:fillRect/>
          </a:stretch>
        </p:blipFill>
        <p:spPr bwMode="auto">
          <a:xfrm>
            <a:off x="395536" y="836712"/>
            <a:ext cx="860583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187624" y="2420888"/>
            <a:ext cx="2880320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Тариф за работу (Т)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836710"/>
          <a:ext cx="8496944" cy="473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584176"/>
                <a:gridCol w="2124236"/>
                <a:gridCol w="2124236"/>
              </a:tblGrid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ЛФ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Ед.измерения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ВАЗ (до 3х ингредиентов)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Расфасовка ЛС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ИМН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Жидкая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флакон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Порошки дозированные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порошков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10-00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5-00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Настои и отвары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порошок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15-00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Мази с массой до 0,5кг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банка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6-15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Мази с массой 0,5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 кг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банка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6-15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Марля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упаковка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Вата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упаковка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6300192" y="692696"/>
            <a:ext cx="2520280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92280" y="3212976"/>
            <a:ext cx="122413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Оформление журнала на фасовочные работы</a:t>
            </a:r>
            <a:endParaRPr lang="ru-RU" sz="20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38027" r="9518" b="20435"/>
          <a:stretch>
            <a:fillRect/>
          </a:stretch>
        </p:blipFill>
        <p:spPr bwMode="auto">
          <a:xfrm>
            <a:off x="395536" y="1052736"/>
            <a:ext cx="844653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3501008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Определяют цену розничную готовой продукции, которая соответствует данной единице измерения – шт.</a:t>
            </a:r>
          </a:p>
          <a:p>
            <a:r>
              <a:rPr lang="ru-RU" dirty="0" smtClean="0"/>
              <a:t>   3797,0 (итог 7 колонки) : 10 штук = 379,70 </a:t>
            </a:r>
          </a:p>
          <a:p>
            <a:r>
              <a:rPr lang="ru-RU" dirty="0" smtClean="0"/>
              <a:t>    Результат записывают в колонку 14.</a:t>
            </a:r>
          </a:p>
          <a:p>
            <a:pPr marL="342900" indent="-342900"/>
            <a:r>
              <a:rPr lang="ru-RU" dirty="0" smtClean="0"/>
              <a:t>4. Определяют сумму розничную в колонке 15: умножают данные  колонок 13 и 14.</a:t>
            </a:r>
          </a:p>
          <a:p>
            <a:pPr marL="342900" indent="-342900"/>
            <a:r>
              <a:rPr lang="ru-RU" dirty="0" smtClean="0"/>
              <a:t>    379,70 * 10 (количество в колонке 13) = 3797,0</a:t>
            </a:r>
          </a:p>
          <a:p>
            <a:pPr marL="342900" indent="-342900"/>
            <a:r>
              <a:rPr lang="ru-RU" dirty="0" smtClean="0"/>
              <a:t>5. Сравнивают  сумму розничную в 7 и 15 колонках, чтобы определить разницу  (16,17 колонки). В нашем случае суммы совпадают, в колонку «Разница» ничего не пишем.</a:t>
            </a:r>
          </a:p>
          <a:p>
            <a:pPr marL="342900" indent="-342900"/>
            <a:r>
              <a:rPr lang="ru-RU" dirty="0" smtClean="0"/>
              <a:t>6. По окончании подсчета сумм, провизор технологи в 18 колонке проставляет         № анализа, дату, подпись приготовившего и проверившего.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Особенности подсчетов розничной стоимости ВАЗ</a:t>
            </a:r>
            <a:endParaRPr lang="ru-RU" sz="20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484784"/>
          <a:ext cx="828092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440160"/>
                <a:gridCol w="1656184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Сырье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Посуда</a:t>
                      </a:r>
                      <a:r>
                        <a:rPr lang="ru-RU" baseline="0" dirty="0" smtClean="0"/>
                        <a:t> (тара)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Тариф за работу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НДС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Приготовление растворов концентратов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Фасовочные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Оформление журнала на </a:t>
            </a:r>
            <a:r>
              <a:rPr lang="ru-RU" sz="2000" b="1" dirty="0" smtClean="0"/>
              <a:t>ВАЗ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27643" r="56006" b="5896"/>
          <a:stretch>
            <a:fillRect/>
          </a:stretch>
        </p:blipFill>
        <p:spPr bwMode="auto">
          <a:xfrm>
            <a:off x="251520" y="692696"/>
            <a:ext cx="40324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5534" t="27154" r="9046" b="6385"/>
          <a:stretch>
            <a:fillRect/>
          </a:stretch>
        </p:blipFill>
        <p:spPr bwMode="auto">
          <a:xfrm>
            <a:off x="4283968" y="692696"/>
            <a:ext cx="4608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5380672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 выполнении лабораторно-фасовочных работ может возникнуть разница между стоимостью выданных в работу медикаментов, посуды, воды, тарифов за изготовление и стоимостью изготовленной продукции. Эта разница образуется в результате округления цен.</a:t>
            </a:r>
          </a:p>
          <a:p>
            <a:pPr algn="just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491880" y="4941168"/>
            <a:ext cx="93610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88224" y="1556792"/>
            <a:ext cx="57606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16016" y="2636912"/>
            <a:ext cx="39604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56,06 </a:t>
            </a:r>
            <a:r>
              <a:rPr lang="en-US" dirty="0" smtClean="0"/>
              <a:t>:</a:t>
            </a:r>
            <a:r>
              <a:rPr lang="ru-RU" dirty="0" smtClean="0"/>
              <a:t> 10 = 5,61 (с округлением коп.)</a:t>
            </a:r>
          </a:p>
          <a:p>
            <a:r>
              <a:rPr lang="ru-RU" dirty="0" smtClean="0"/>
              <a:t>5,61 * 10 = 54,10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33265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cs typeface="Arial" pitchFamily="34" charset="0"/>
              </a:rPr>
              <a:t>Лабораторные и фасовочные работы, как правило, проводятся в производственных аптеках.</a:t>
            </a:r>
            <a:endParaRPr lang="ru-RU" sz="2400" dirty="0"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124744"/>
          <a:ext cx="8568952" cy="163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403244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Лабораторные работы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Фасовочные работы</a:t>
                      </a:r>
                      <a:endParaRPr lang="ru-RU" sz="2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Изготовление растворов концентратов;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Изготовление полуфабрикатов;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Изготовление внутриаптечной заготовки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Внутриаптечная фасовка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299695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Растворы концентраты </a:t>
            </a:r>
            <a:r>
              <a:rPr lang="ru-RU" dirty="0" smtClean="0"/>
              <a:t>– заранее приготовленные растворы лекарственных веществ более высоко	 концентрации, чем концентрация в которой эти вещества выписываются в аптеках.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07707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Полуфабрикаты</a:t>
            </a:r>
            <a:r>
              <a:rPr lang="ru-RU" dirty="0" smtClean="0"/>
              <a:t> – это </a:t>
            </a:r>
            <a:r>
              <a:rPr lang="ru-RU" dirty="0" err="1" smtClean="0"/>
              <a:t>недозированный</a:t>
            </a:r>
            <a:r>
              <a:rPr lang="ru-RU" dirty="0" smtClean="0"/>
              <a:t> вид  заготовки, применяемый в смеси с другими ингредиентами, является составной частью сложной лекарственной формы.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0851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Внутриаптечная заготовка (ВАЗ) </a:t>
            </a:r>
            <a:r>
              <a:rPr lang="ru-RU" dirty="0" smtClean="0"/>
              <a:t>– это предварительное изготовление лекарственной формы по часто встречающимся рецептурным прописям.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80526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Фасовка</a:t>
            </a:r>
            <a:r>
              <a:rPr lang="ru-RU" dirty="0" smtClean="0"/>
              <a:t> – дозирование лекарств в количествах пригодных для отпуска покупателям.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Если готовая продукция дороже, то образуется </a:t>
            </a:r>
            <a:r>
              <a:rPr lang="ru-RU" sz="2000" b="1" dirty="0" err="1" smtClean="0"/>
              <a:t>дооценка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(как в нашем примере!)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>Сумма </a:t>
            </a:r>
            <a:r>
              <a:rPr lang="ru-RU" sz="2000" dirty="0" err="1" smtClean="0"/>
              <a:t>дооценки</a:t>
            </a:r>
            <a:r>
              <a:rPr lang="ru-RU" sz="2000" dirty="0" smtClean="0"/>
              <a:t> приходуется как товар в товарном отчете материально ответственного лица.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Если </a:t>
            </a:r>
            <a:r>
              <a:rPr lang="ru-RU" sz="2000" dirty="0" smtClean="0"/>
              <a:t>готовая продукция окажется дешевле первоначально взятых ингредиентов, воды и тарифов, то образуется </a:t>
            </a:r>
            <a:r>
              <a:rPr lang="ru-RU" sz="2000" b="1" dirty="0" smtClean="0"/>
              <a:t>уценка</a:t>
            </a:r>
            <a:r>
              <a:rPr lang="ru-RU" sz="2000" i="1" dirty="0" smtClean="0"/>
              <a:t>. </a:t>
            </a:r>
            <a:endParaRPr lang="ru-RU" sz="2000" i="1" dirty="0" smtClean="0"/>
          </a:p>
          <a:p>
            <a:pPr algn="just"/>
            <a:r>
              <a:rPr lang="ru-RU" sz="2000" dirty="0" smtClean="0"/>
              <a:t>Сумма </a:t>
            </a:r>
            <a:r>
              <a:rPr lang="ru-RU" sz="2000" dirty="0" smtClean="0"/>
              <a:t>уценки списывается в расход на издержки обращения.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Суммы </a:t>
            </a:r>
            <a:r>
              <a:rPr lang="ru-RU" sz="2000" dirty="0" err="1" smtClean="0"/>
              <a:t>дооценка</a:t>
            </a:r>
            <a:r>
              <a:rPr lang="ru-RU" sz="2000" dirty="0" smtClean="0"/>
              <a:t> и уценки ежемесячно отражаются в Справке о </a:t>
            </a:r>
            <a:r>
              <a:rPr lang="ru-RU" sz="2000" dirty="0" err="1" smtClean="0"/>
              <a:t>дооценке</a:t>
            </a:r>
            <a:r>
              <a:rPr lang="ru-RU" sz="2000" dirty="0" smtClean="0"/>
              <a:t> и уценке по лабораторно-фасовочным работам, реализации услуг.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cs typeface="Arial" pitchFamily="34" charset="0"/>
              </a:rPr>
              <a:t>Но в исключительных случаях, в отделах ГЛФ </a:t>
            </a:r>
            <a:r>
              <a:rPr lang="ru-RU" sz="2000" b="1" dirty="0" smtClean="0">
                <a:cs typeface="Arial" pitchFamily="34" charset="0"/>
              </a:rPr>
              <a:t>возможно нарушение вторичной заводской упаковки</a:t>
            </a:r>
            <a:r>
              <a:rPr lang="ru-RU" sz="2000" dirty="0" smtClean="0">
                <a:cs typeface="Arial" pitchFamily="34" charset="0"/>
              </a:rPr>
              <a:t>. </a:t>
            </a:r>
          </a:p>
          <a:p>
            <a:pPr algn="just"/>
            <a:r>
              <a:rPr lang="ru-RU" sz="2000" dirty="0" smtClean="0">
                <a:cs typeface="Arial" pitchFamily="34" charset="0"/>
              </a:rPr>
              <a:t>Пунктом 8 приказа 403н Правил определена возможность нарушения вторичной (потребительской) упаковки лекарственного препарата и отпуска его в первичной упаковке в случаях: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0196" t="19336" r="46598" b="21473"/>
          <a:stretch>
            <a:fillRect/>
          </a:stretch>
        </p:blipFill>
        <p:spPr bwMode="auto">
          <a:xfrm>
            <a:off x="6444208" y="2204864"/>
            <a:ext cx="2448272" cy="232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2060848"/>
            <a:ext cx="5688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Tx/>
              <a:buChar char="-"/>
            </a:pPr>
            <a:r>
              <a:rPr lang="ru-RU" sz="2000" dirty="0" smtClean="0">
                <a:cs typeface="Arial" pitchFamily="34" charset="0"/>
              </a:rPr>
              <a:t>если количество лекарственного препарата, указанное в рецепте, меньше количества лекарственного препарата, содержащегося во вторичной (потребительской) упаковке;</a:t>
            </a:r>
          </a:p>
          <a:p>
            <a:pPr lvl="0" algn="just">
              <a:buFontTx/>
              <a:buChar char="-"/>
            </a:pPr>
            <a:endParaRPr lang="ru-RU" sz="2000" dirty="0" smtClean="0">
              <a:cs typeface="Arial" pitchFamily="34" charset="0"/>
            </a:endParaRPr>
          </a:p>
          <a:p>
            <a:pPr lvl="0" algn="just"/>
            <a:r>
              <a:rPr lang="ru-RU" sz="2000" dirty="0" smtClean="0">
                <a:cs typeface="Arial" pitchFamily="34" charset="0"/>
              </a:rPr>
              <a:t>- если количество лекарственного препарата, отпускаемого без рецепта, необходимое пациенту, меньше количества лекарственного препарата, содержащегося во вторичной (потребительской) упаковке.</a:t>
            </a:r>
          </a:p>
          <a:p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01208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Допустимо нарушение вторичной (потребительской) упаковки, в случаях выпуска лекарственного препарата в виде контурных ячейковых или </a:t>
            </a:r>
            <a:r>
              <a:rPr lang="ru-RU" dirty="0" err="1" smtClean="0"/>
              <a:t>безъячейковых</a:t>
            </a:r>
            <a:r>
              <a:rPr lang="ru-RU" dirty="0" smtClean="0"/>
              <a:t> упаковок, ампул, флаконов и др., содержащих необходимую информацию о лекарственном препарате.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При нарушении вторичных (потребительских) упаковок лекарственных препаратов не требуется ведение лабораторно-фасовочного журнала. </a:t>
            </a:r>
          </a:p>
          <a:p>
            <a:pPr algn="just"/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Пациенту должна быть обязательно предоставлена либо </a:t>
            </a:r>
            <a:r>
              <a:rPr lang="ru-RU" sz="2400" b="1" dirty="0" smtClean="0"/>
              <a:t>инструкция</a:t>
            </a:r>
            <a:r>
              <a:rPr lang="ru-RU" sz="2400" dirty="0" smtClean="0"/>
              <a:t> по медицинскому применению отпускаемого лекарственного препарата, либо ее копия.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99695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Лабораторные и фасовочные работы, которые проводятся в производственных аптеках обязательно заносятся в журнал учета лабораторных и фасовочных работ.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xn----8sbfdeeaxzjniaibbvn4d.xn--p1ai/wp-content/uploads/2016/04/shurnal-1024x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365104"/>
            <a:ext cx="2817324" cy="20882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4580" name="Picture 4" descr="https://apteka245.ru/img/pages/r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417882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l="11813" t="26116" r="9046" b="42731"/>
          <a:stretch>
            <a:fillRect/>
          </a:stretch>
        </p:blipFill>
        <p:spPr bwMode="auto">
          <a:xfrm>
            <a:off x="323528" y="1556792"/>
            <a:ext cx="8580953" cy="180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2606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Структура лабораторно-фасовочного журнала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Все записи в журнале учета лабораторных и фасовочных работ производятся немедленно после окончания соответствующей работы.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645024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1 - № серии</a:t>
            </a:r>
          </a:p>
          <a:p>
            <a:r>
              <a:rPr lang="ru-RU" dirty="0" smtClean="0"/>
              <a:t>2 – дата проведения работ</a:t>
            </a:r>
          </a:p>
          <a:p>
            <a:r>
              <a:rPr lang="ru-RU" dirty="0" smtClean="0"/>
              <a:t>3 – наименование ингредиентов, входящие в состав лекарственной формы</a:t>
            </a:r>
          </a:p>
          <a:p>
            <a:r>
              <a:rPr lang="ru-RU" dirty="0" smtClean="0"/>
              <a:t>4 – единицы измерения</a:t>
            </a:r>
          </a:p>
          <a:p>
            <a:r>
              <a:rPr lang="ru-RU" dirty="0" smtClean="0"/>
              <a:t>5 – количество затраченных </a:t>
            </a:r>
            <a:r>
              <a:rPr lang="ru-RU" dirty="0" err="1" smtClean="0"/>
              <a:t>ингридиентов</a:t>
            </a:r>
            <a:endParaRPr lang="ru-RU" dirty="0" smtClean="0"/>
          </a:p>
          <a:p>
            <a:r>
              <a:rPr lang="ru-RU" dirty="0" smtClean="0"/>
              <a:t>6 – розничная цена за 1г/мл </a:t>
            </a:r>
            <a:r>
              <a:rPr lang="ru-RU" dirty="0" err="1" smtClean="0"/>
              <a:t>ингридиента</a:t>
            </a:r>
            <a:endParaRPr lang="ru-RU" dirty="0" smtClean="0"/>
          </a:p>
          <a:p>
            <a:r>
              <a:rPr lang="ru-RU" dirty="0" smtClean="0"/>
              <a:t>7 – сумма розничная с учетом затрачиваемого количества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3573016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 – наименование готовой продукции</a:t>
            </a:r>
          </a:p>
          <a:p>
            <a:r>
              <a:rPr lang="ru-RU" dirty="0" smtClean="0"/>
              <a:t>12 – единицы измерения</a:t>
            </a:r>
          </a:p>
          <a:p>
            <a:r>
              <a:rPr lang="ru-RU" dirty="0" smtClean="0"/>
              <a:t>13. Количество</a:t>
            </a:r>
          </a:p>
          <a:p>
            <a:r>
              <a:rPr lang="ru-RU" dirty="0" smtClean="0"/>
              <a:t>14 – цена розничная за единицу готовой продукции</a:t>
            </a:r>
          </a:p>
          <a:p>
            <a:r>
              <a:rPr lang="ru-RU" dirty="0" smtClean="0"/>
              <a:t>15 – сумма розничная с учетом количества</a:t>
            </a:r>
          </a:p>
          <a:p>
            <a:r>
              <a:rPr lang="ru-RU" dirty="0" smtClean="0"/>
              <a:t>16-17 – разница, определяемая сравнением цен 7 и 15 колонках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Особенности подсчетов розничной стоимости приготовления </a:t>
            </a:r>
            <a:r>
              <a:rPr lang="ru-RU" sz="2000" b="1" dirty="0" smtClean="0"/>
              <a:t>растворов концентратов</a:t>
            </a:r>
            <a:endParaRPr lang="ru-RU" sz="20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484784"/>
          <a:ext cx="828092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440160"/>
                <a:gridCol w="1656184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Сырье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Посуда</a:t>
                      </a:r>
                      <a:r>
                        <a:rPr lang="ru-RU" baseline="0" dirty="0" smtClean="0"/>
                        <a:t> (тара)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Тариф за работу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НДС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Приготовление растворов концентратов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342900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подсчете стоимости продукции </a:t>
            </a:r>
            <a:r>
              <a:rPr lang="ru-RU" b="1" dirty="0" smtClean="0"/>
              <a:t>не берется в расчет</a:t>
            </a:r>
            <a:r>
              <a:rPr lang="ru-RU" dirty="0" smtClean="0"/>
              <a:t> стоимость посуды т.к. растворы концентраты после изготовления помещаются в </a:t>
            </a:r>
            <a:r>
              <a:rPr lang="ru-RU" dirty="0" err="1" smtClean="0"/>
              <a:t>бюреточную</a:t>
            </a:r>
            <a:r>
              <a:rPr lang="ru-RU" dirty="0" smtClean="0"/>
              <a:t> установку и тариф за работу.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Оформление журнала на лабораторные работы – приготовление растворов концентратов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Задание: оформить лабораторный журнал на раствор концентрат натрия бромида 20% - 2л. Цена за 1г натрия бромида – 0,04, вода за 1мл – 0,01.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2367" t="23000" r="9599" b="40654"/>
          <a:stretch>
            <a:fillRect/>
          </a:stretch>
        </p:blipFill>
        <p:spPr bwMode="auto">
          <a:xfrm>
            <a:off x="251520" y="1844824"/>
            <a:ext cx="870268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004048" y="2492896"/>
            <a:ext cx="1728192" cy="13681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9552" y="42210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Заполняют колонки таблицы 11-13, указывают наименование готовой продукции, единицы измерения, количество.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Оформление журнала на лабораторные работы – приготовление растворов концентратов</a:t>
            </a:r>
            <a:endParaRPr lang="ru-RU" sz="2000" b="1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l="13002" t="25566" r="9518" b="41203"/>
          <a:stretch>
            <a:fillRect/>
          </a:stretch>
        </p:blipFill>
        <p:spPr bwMode="auto">
          <a:xfrm>
            <a:off x="251520" y="1052736"/>
            <a:ext cx="88209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1484784"/>
            <a:ext cx="3528392" cy="15841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3356992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Заполняем колонки 1-7. </a:t>
            </a:r>
          </a:p>
          <a:p>
            <a:r>
              <a:rPr lang="ru-RU" dirty="0" smtClean="0"/>
              <a:t>В колонку 3 записывают ингредиенты для приготовления раствора концентрата и рассчитывают их количество и стоимость.</a:t>
            </a:r>
          </a:p>
          <a:p>
            <a:r>
              <a:rPr lang="ru-RU" dirty="0" smtClean="0"/>
              <a:t>Количество натрия бромида -  </a:t>
            </a:r>
            <a:r>
              <a:rPr lang="ru-RU" dirty="0" err="1" smtClean="0"/>
              <a:t>х</a:t>
            </a:r>
            <a:r>
              <a:rPr lang="ru-RU" dirty="0" smtClean="0"/>
              <a:t> = 20 * 2000 / 100 = 400г</a:t>
            </a:r>
          </a:p>
          <a:p>
            <a:r>
              <a:rPr lang="ru-RU" dirty="0" smtClean="0"/>
              <a:t>20 – 100</a:t>
            </a:r>
          </a:p>
          <a:p>
            <a:r>
              <a:rPr lang="ru-RU" dirty="0" smtClean="0"/>
              <a:t>Х   - 2000</a:t>
            </a:r>
          </a:p>
          <a:p>
            <a:r>
              <a:rPr lang="ru-RU" dirty="0" smtClean="0"/>
              <a:t>Стоимость 1г натрия бромида 0,04 (по условию задачи) вносят в колонку 6.</a:t>
            </a:r>
          </a:p>
          <a:p>
            <a:r>
              <a:rPr lang="ru-RU" dirty="0" smtClean="0"/>
              <a:t>Сумму розничную вносят в колонку 7: 400г * 0,04 = 16,00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Оформление журнала на лабораторные работы – приготовление растворов концентратов</a:t>
            </a:r>
            <a:endParaRPr lang="ru-RU" sz="20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l="11895" t="25566" r="8411" b="40165"/>
          <a:stretch>
            <a:fillRect/>
          </a:stretch>
        </p:blipFill>
        <p:spPr bwMode="auto">
          <a:xfrm>
            <a:off x="0" y="1052736"/>
            <a:ext cx="91122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564904"/>
            <a:ext cx="3672408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3212976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Заполняем колонки 1-7 для второго ингредиента – воды.</a:t>
            </a:r>
          </a:p>
          <a:p>
            <a:r>
              <a:rPr lang="ru-RU" dirty="0" smtClean="0"/>
              <a:t>Рассчитывают количество воды для приготовления раствора концентрата с учетом КУО (коэффициента увеличения объема) т.к. в растворах концентратах используется большая масса веществ, занимающая определенный объем. </a:t>
            </a:r>
            <a:r>
              <a:rPr lang="ru-RU" b="1" dirty="0" smtClean="0"/>
              <a:t>КУО учитывается, если концентрация раствора составляет более 3%.</a:t>
            </a:r>
          </a:p>
          <a:p>
            <a:r>
              <a:rPr lang="ru-RU" dirty="0" smtClean="0"/>
              <a:t>КУО для натрия бромида = 0,25 (справочная таблица)</a:t>
            </a:r>
          </a:p>
          <a:p>
            <a:r>
              <a:rPr lang="ru-RU" dirty="0" smtClean="0"/>
              <a:t>Прирост объема, который дает натрия бромид -  400г * 0,25 = 100мл</a:t>
            </a:r>
          </a:p>
          <a:p>
            <a:r>
              <a:rPr lang="ru-RU" dirty="0" smtClean="0"/>
              <a:t>Количество воды 2000мл – 100мл – 1900мл</a:t>
            </a:r>
          </a:p>
          <a:p>
            <a:r>
              <a:rPr lang="ru-RU" dirty="0" smtClean="0"/>
              <a:t>Стоимость воды – 1900 * 0,01  = 19,00</a:t>
            </a:r>
          </a:p>
          <a:p>
            <a:endParaRPr lang="ru-RU" dirty="0" smtClean="0"/>
          </a:p>
          <a:p>
            <a:r>
              <a:rPr lang="ru-RU" dirty="0" smtClean="0"/>
              <a:t>4. Определяют сумму итоговую в колонке 7: </a:t>
            </a:r>
          </a:p>
          <a:p>
            <a:r>
              <a:rPr lang="ru-RU" dirty="0" smtClean="0"/>
              <a:t>16,00+19,00 = 25,00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6fa2d6aedcf5713cb1cabfbd0fa86ac4d1650d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1391</Words>
  <Application>Microsoft Office PowerPoint</Application>
  <PresentationFormat>Экран (4:3)</PresentationFormat>
  <Paragraphs>197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Порядок оформления лабораторно-фасовочного журнала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43</cp:revision>
  <dcterms:created xsi:type="dcterms:W3CDTF">2020-04-25T07:00:35Z</dcterms:created>
  <dcterms:modified xsi:type="dcterms:W3CDTF">2020-04-29T07:10:38Z</dcterms:modified>
</cp:coreProperties>
</file>