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303E0-095D-4D80-88AA-30E438DEF8F5}" v="714" dt="2023-05-12T07:11:25.368"/>
    <p1510:client id="{D3B82A02-979B-4BDF-BB9B-00FEC5D9EAC9}" v="154" dt="2023-05-12T04:45:32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61071"/>
            <a:ext cx="12192000" cy="2387600"/>
          </a:xfrm>
        </p:spPr>
        <p:txBody>
          <a:bodyPr>
            <a:normAutofit/>
          </a:bodyPr>
          <a:lstStyle/>
          <a:p>
            <a:r>
              <a:rPr lang="ru-RU" sz="2400">
                <a:latin typeface="Times New Roman"/>
                <a:ea typeface="Calibri Light"/>
                <a:cs typeface="Times New Roman"/>
              </a:rPr>
              <a:t>ФГБОУ ВО </a:t>
            </a:r>
            <a:r>
              <a:rPr lang="ru-RU" sz="2400" err="1">
                <a:latin typeface="Times New Roman"/>
                <a:ea typeface="Calibri Light"/>
                <a:cs typeface="Times New Roman"/>
              </a:rPr>
              <a:t>КрасГМУ</a:t>
            </a:r>
            <a:r>
              <a:rPr lang="ru-RU" sz="2400">
                <a:latin typeface="Times New Roman"/>
                <a:ea typeface="Calibri Light"/>
                <a:cs typeface="Times New Roman"/>
              </a:rPr>
              <a:t> им. проф. В.Ф. Войно-Ясенецкого Минздрава России</a:t>
            </a:r>
            <a:endParaRPr lang="ru-RU"/>
          </a:p>
          <a:p>
            <a:r>
              <a:rPr lang="ru-RU" sz="2400" dirty="0">
                <a:latin typeface="Times New Roman"/>
                <a:ea typeface="Calibri Light"/>
                <a:cs typeface="Times New Roman"/>
              </a:rPr>
              <a:t>Фармацевтический колледж</a:t>
            </a:r>
            <a:endParaRPr lang="ru-RU" dirty="0"/>
          </a:p>
          <a:p>
            <a:endParaRPr lang="ru-RU" dirty="0">
              <a:ea typeface="Calibri Light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28491"/>
            <a:ext cx="12192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Презентация по производственной практике</a:t>
            </a:r>
            <a:br>
              <a:rPr lang="ru-RU" b="1" dirty="0">
                <a:latin typeface="Times New Roman"/>
                <a:cs typeface="Times New Roman"/>
              </a:rPr>
            </a:b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МДК 03.01 Организация деятельности аптеки и ее структурных подразделений</a:t>
            </a:r>
            <a:endParaRPr lang="ru-RU">
              <a:ea typeface="Calibri"/>
              <a:cs typeface="Calibri"/>
            </a:endParaRPr>
          </a:p>
          <a:p>
            <a:r>
              <a:rPr lang="ru-RU" dirty="0">
                <a:latin typeface="Times New Roman"/>
                <a:cs typeface="Times New Roman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E77C-D717-FB19-5C78-333970CA9677}"/>
              </a:ext>
            </a:extLst>
          </p:cNvPr>
          <p:cNvSpPr txBox="1"/>
          <p:nvPr/>
        </p:nvSpPr>
        <p:spPr>
          <a:xfrm>
            <a:off x="3113635" y="2931106"/>
            <a:ext cx="5966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>
                <a:latin typeface="Times New Roman"/>
                <a:cs typeface="Times New Roman"/>
              </a:rPr>
              <a:t>На базе "Губернские аптеки" Аптека №358 проспект 60 лет образования СССР, 21</a:t>
            </a:r>
            <a:endParaRPr lang="ru-RU"/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0570A-02A7-2D95-F77D-7F26C8115B2D}"/>
              </a:ext>
            </a:extLst>
          </p:cNvPr>
          <p:cNvSpPr txBox="1"/>
          <p:nvPr/>
        </p:nvSpPr>
        <p:spPr>
          <a:xfrm>
            <a:off x="2599489" y="4766094"/>
            <a:ext cx="700521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Выполнила: Лосева Алиса Алексеевна (227 группа)</a:t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> Руководитель: Казакова Елена Николаевна</a:t>
            </a:r>
            <a:endParaRPr lang="ru-RU" dirty="0"/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4A688-CE6C-0FE4-D68C-EDE0E4396C6B}"/>
              </a:ext>
            </a:extLst>
          </p:cNvPr>
          <p:cNvSpPr txBox="1"/>
          <p:nvPr/>
        </p:nvSpPr>
        <p:spPr>
          <a:xfrm>
            <a:off x="4820791" y="5885965"/>
            <a:ext cx="25582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  <a:cs typeface="Calibri"/>
              </a:rPr>
              <a:t>Красноярск 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400" dirty="0">
                <a:latin typeface="Times New Roman"/>
                <a:ea typeface="Calibri"/>
                <a:cs typeface="Calibri"/>
              </a:rPr>
              <a:t>2023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78C15-9E94-7A76-E378-BF70C4382E1F}"/>
              </a:ext>
            </a:extLst>
          </p:cNvPr>
          <p:cNvSpPr txBox="1"/>
          <p:nvPr/>
        </p:nvSpPr>
        <p:spPr>
          <a:xfrm>
            <a:off x="2599306" y="4036142"/>
            <a:ext cx="745016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Тема : </a:t>
            </a:r>
            <a:r>
              <a:rPr lang="ru-RU" sz="2400" b="1" dirty="0">
                <a:latin typeface="Times New Roman"/>
                <a:cs typeface="Times New Roman"/>
              </a:rPr>
              <a:t>Приемка товара в аптечной организации</a:t>
            </a:r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7B621-7160-269C-B93E-C5C3234C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4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Спасибо за внимание!</a:t>
            </a:r>
            <a:endParaRPr lang="ru-RU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61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56227-B794-3D17-8785-951B292C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/>
                <a:ea typeface="Calibri Light"/>
                <a:cs typeface="Calibri Light"/>
              </a:rPr>
              <a:t>Приемочный контроль - ...</a:t>
            </a:r>
            <a:endParaRPr lang="ru-RU" dirty="0">
              <a:latin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17049-264B-7FE8-B362-E882C461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795"/>
            <a:ext cx="10156167" cy="1102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/>
                <a:ea typeface="+mn-lt"/>
                <a:cs typeface="+mn-lt"/>
              </a:rPr>
              <a:t>это полноценная проверка всех товарных единиц, которые поступают на склад. Она осуществляется не только через сверку документации, но и путем осмотра внешнего вида, цельности упаковок, изучения запаха.</a:t>
            </a:r>
            <a:endParaRPr lang="ru-RU" sz="2400" dirty="0">
              <a:latin typeface="Times New Roman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DF68A-C300-C4F8-6CC7-9C6A077BBC10}"/>
              </a:ext>
            </a:extLst>
          </p:cNvPr>
          <p:cNvSpPr txBox="1"/>
          <p:nvPr/>
        </p:nvSpPr>
        <p:spPr>
          <a:xfrm>
            <a:off x="834186" y="2788908"/>
            <a:ext cx="7493000" cy="24714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latin typeface="Times New Roman"/>
                <a:cs typeface="Times New Roman"/>
              </a:rPr>
              <a:t>Приемка товаров в аптеке включает в себя:</a:t>
            </a:r>
            <a:endParaRPr lang="ru-RU" sz="24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400" dirty="0">
                <a:latin typeface="Times New Roman"/>
                <a:cs typeface="Times New Roman"/>
              </a:rPr>
              <a:t>проверку количества поступивших товаров, их качество и комплектность;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400" dirty="0">
                <a:latin typeface="Times New Roman"/>
                <a:cs typeface="Times New Roman"/>
              </a:rPr>
              <a:t>оформление приемки соответствующими документами;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400" dirty="0">
                <a:latin typeface="Times New Roman"/>
                <a:cs typeface="Times New Roman"/>
              </a:rPr>
              <a:t>принятие товаров на учет.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64482-B018-2E37-8581-57733941326C}"/>
              </a:ext>
            </a:extLst>
          </p:cNvPr>
          <p:cNvSpPr txBox="1"/>
          <p:nvPr/>
        </p:nvSpPr>
        <p:spPr>
          <a:xfrm>
            <a:off x="839876" y="5604473"/>
            <a:ext cx="105565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Главная цель</a:t>
            </a:r>
            <a:r>
              <a:rPr lang="ru-RU" sz="2400" dirty="0">
                <a:latin typeface="Times New Roman"/>
                <a:cs typeface="Times New Roman"/>
              </a:rPr>
              <a:t> приемки - не допустить попадание к потребителям контрафакта, который может навредить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A494-D276-BE77-60C4-320DB421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0069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/>
                <a:ea typeface="+mj-lt"/>
                <a:cs typeface="+mj-lt"/>
              </a:rPr>
              <a:t>При получении товара представитель аптеки обязан проверить соответствие наименования, вида, цены и количества тем данным, которые указаны в товарно-транспортных накладных, т.е. произвести приемку товаров по количеству товарных единиц и массе нетто, по качеству и комплектности. Окончив приемку, заведующий аптекой подписывает сопроводительные документы, подтвердив факт приемки.</a:t>
            </a:r>
            <a:br>
              <a:rPr lang="ru-RU" sz="2400" dirty="0">
                <a:latin typeface="Times New Roman"/>
                <a:ea typeface="+mj-lt"/>
                <a:cs typeface="+mj-lt"/>
              </a:rPr>
            </a:br>
            <a:r>
              <a:rPr lang="ru-RU" sz="2400" dirty="0">
                <a:latin typeface="Times New Roman"/>
                <a:ea typeface="+mj-lt"/>
                <a:cs typeface="+mj-lt"/>
              </a:rPr>
              <a:t>Если товар уже упакован (</a:t>
            </a:r>
            <a:r>
              <a:rPr lang="ru-RU" sz="2400" dirty="0" err="1">
                <a:latin typeface="Times New Roman"/>
                <a:ea typeface="+mj-lt"/>
                <a:cs typeface="+mj-lt"/>
              </a:rPr>
              <a:t>затарен</a:t>
            </a:r>
            <a:r>
              <a:rPr lang="ru-RU" sz="2400" dirty="0">
                <a:latin typeface="Times New Roman"/>
                <a:ea typeface="+mj-lt"/>
                <a:cs typeface="+mj-lt"/>
              </a:rPr>
              <a:t>), то представитель аптеки осуществляет предварительную приемку: по количеству мест и массе брутто. Об этом делается отметка на сопроводительных документах.</a:t>
            </a:r>
            <a:endParaRPr lang="ru-RU" sz="2400" dirty="0">
              <a:latin typeface="Times New Roman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325C9-F1B8-DE1C-2D48-862D4D5C762C}"/>
              </a:ext>
            </a:extLst>
          </p:cNvPr>
          <p:cNvSpPr txBox="1"/>
          <p:nvPr/>
        </p:nvSpPr>
        <p:spPr>
          <a:xfrm>
            <a:off x="787460" y="574795"/>
            <a:ext cx="89852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dirty="0">
              <a:latin typeface="Times New Rom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52F48-556F-D1D5-9B41-C105ECBBB7C8}"/>
              </a:ext>
            </a:extLst>
          </p:cNvPr>
          <p:cNvSpPr txBox="1"/>
          <p:nvPr/>
        </p:nvSpPr>
        <p:spPr>
          <a:xfrm>
            <a:off x="832988" y="409754"/>
            <a:ext cx="10061754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>
                <a:latin typeface="Times New Roman"/>
                <a:cs typeface="Calibri"/>
              </a:rPr>
              <a:t>Порядок приемки: </a:t>
            </a:r>
            <a:endParaRPr lang="ru-RU" sz="2400" dirty="0">
              <a:latin typeface="Times New Roman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400" dirty="0">
                <a:latin typeface="Times New Roman"/>
                <a:ea typeface="+mn-lt"/>
                <a:cs typeface="+mn-lt"/>
              </a:rPr>
              <a:t>Изучение сопроводительной документации.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400" dirty="0">
                <a:latin typeface="Times New Roman"/>
                <a:ea typeface="+mn-lt"/>
                <a:cs typeface="+mn-lt"/>
              </a:rPr>
              <a:t>Исследование внешнего вида, запаха, цвета каждого медикамента.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400" dirty="0">
                <a:latin typeface="Times New Roman"/>
                <a:ea typeface="+mn-lt"/>
                <a:cs typeface="+mn-lt"/>
              </a:rPr>
              <a:t>Проверку целостности упаковки, в том числе вторичной, а также маркировки, нанесенной на нее.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2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393D8-0DC5-4977-EECE-B4D93B68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7" y="379502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/>
                <a:cs typeface="Calibri Light"/>
              </a:rPr>
              <a:t>Чем руководствуются при приемке товара?</a:t>
            </a:r>
          </a:p>
        </p:txBody>
      </p:sp>
      <p:pic>
        <p:nvPicPr>
          <p:cNvPr id="4" name="Рисунок 4" descr="Изображение выглядит как текст, монитор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A07B226B-13A2-C7AD-0851-CFB0641B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995" y="2012531"/>
            <a:ext cx="580178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30E35-B838-7C57-5756-FEF0BCC773B9}"/>
              </a:ext>
            </a:extLst>
          </p:cNvPr>
          <p:cNvSpPr txBox="1"/>
          <p:nvPr/>
        </p:nvSpPr>
        <p:spPr>
          <a:xfrm>
            <a:off x="9398104" y="5903468"/>
            <a:ext cx="21684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Calibri"/>
              </a:rPr>
              <a:t>Пример </a:t>
            </a:r>
            <a:r>
              <a:rPr lang="ru-RU" sz="2400" err="1">
                <a:latin typeface="Times New Roman"/>
                <a:cs typeface="Calibri"/>
              </a:rPr>
              <a:t>СОПа</a:t>
            </a:r>
            <a:endParaRPr lang="ru-RU" sz="2400" err="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10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CCB8-FA50-0C82-F8B1-166D9703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latin typeface="Times New Roman"/>
                <a:cs typeface="Times New Roman"/>
              </a:rPr>
              <a:t>График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приемки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C23B9-94AC-6917-1D0C-4EAA8CF9489A}"/>
              </a:ext>
            </a:extLst>
          </p:cNvPr>
          <p:cNvSpPr txBox="1"/>
          <p:nvPr/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Times New Roman"/>
                <a:cs typeface="Times New Roman"/>
              </a:rPr>
              <a:t>Осмотр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осуществляется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сразу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после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прибытия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медикаментов</a:t>
            </a:r>
            <a:r>
              <a:rPr lang="en-US" sz="2400" dirty="0">
                <a:latin typeface="Times New Roman"/>
                <a:cs typeface="Times New Roman"/>
              </a:rPr>
              <a:t> в </a:t>
            </a:r>
            <a:r>
              <a:rPr lang="en-US" sz="2400" err="1">
                <a:latin typeface="Times New Roman"/>
                <a:cs typeface="Times New Roman"/>
              </a:rPr>
              <a:t>торговую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точку</a:t>
            </a:r>
            <a:r>
              <a:rPr lang="en-US" sz="2400" dirty="0">
                <a:latin typeface="Times New Roman"/>
                <a:cs typeface="Times New Roman"/>
              </a:rPr>
              <a:t> и в </a:t>
            </a:r>
            <a:r>
              <a:rPr lang="en-US" sz="2400" err="1">
                <a:latin typeface="Times New Roman"/>
                <a:cs typeface="Times New Roman"/>
              </a:rPr>
              <a:t>присутствии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представителя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поставщика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В </a:t>
            </a:r>
            <a:r>
              <a:rPr lang="en-US" sz="2400" err="1">
                <a:latin typeface="Times New Roman"/>
                <a:cs typeface="Times New Roman"/>
              </a:rPr>
              <a:t>сопроводительных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документах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проставляется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дата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время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начала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окончания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проведения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процедуры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Рисунок 4" descr="Изображение выглядит как текст, стена, в помещении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3E7E4C6E-5333-5C0A-6B2E-E0D2B1A82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74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DA102-65FD-580F-1A43-0FD48976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" y="433445"/>
            <a:ext cx="3922205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latin typeface="Times New Roman"/>
                <a:cs typeface="Times New Roman"/>
              </a:rPr>
              <a:t>Зона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приемки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F8A60-8634-8D71-2165-4984797D6A53}"/>
              </a:ext>
            </a:extLst>
          </p:cNvPr>
          <p:cNvSpPr txBox="1"/>
          <p:nvPr/>
        </p:nvSpPr>
        <p:spPr>
          <a:xfrm>
            <a:off x="723182" y="2861638"/>
            <a:ext cx="4029462" cy="31432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Times New Roman"/>
                <a:cs typeface="Times New Roman"/>
              </a:rPr>
              <a:t>Функции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этой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зоны</a:t>
            </a:r>
            <a:r>
              <a:rPr lang="en-US" sz="2400" dirty="0">
                <a:latin typeface="Times New Roman"/>
                <a:cs typeface="Times New Roman"/>
              </a:rPr>
              <a:t> - </a:t>
            </a:r>
            <a:r>
              <a:rPr lang="en-US" sz="2400" err="1">
                <a:latin typeface="Times New Roman"/>
                <a:cs typeface="Times New Roman"/>
              </a:rPr>
              <a:t>прием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количеству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качеству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распределение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грузов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местам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хранения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учёт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временное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хранение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прибывшего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груза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Times New Roman"/>
                <a:cs typeface="Times New Roman"/>
              </a:rPr>
              <a:t>Также</a:t>
            </a:r>
            <a:r>
              <a:rPr lang="en-US" sz="2400" dirty="0">
                <a:latin typeface="Times New Roman"/>
                <a:cs typeface="Times New Roman"/>
              </a:rPr>
              <a:t> в </a:t>
            </a:r>
            <a:r>
              <a:rPr lang="en-US" sz="2400" err="1">
                <a:latin typeface="Times New Roman"/>
                <a:cs typeface="Times New Roman"/>
              </a:rPr>
              <a:t>этой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зоне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происходит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комплектация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упаковка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маркировка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товара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Рисунок 4" descr="Изображение выглядит как текст, в помещении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9A61A903-BE3A-0B70-F490-F0C7FB84A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9" r="1454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631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1E373-8838-7FC4-C3BE-11297EB2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cs typeface="Calibri Light"/>
              </a:rPr>
              <a:t>Пример приходной накладной</a:t>
            </a:r>
            <a:endParaRPr lang="ru-RU" dirty="0">
              <a:latin typeface="Calibri Light" panose="020F0302020204030204"/>
              <a:cs typeface="Calibri Light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4F3381A-8387-991A-31F2-05D285A6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214192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8386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245A-306C-C69A-FB72-87B9E93C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cs typeface="Calibri Light"/>
              </a:rPr>
              <a:t>Временное место хранение термолабильных ЛС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текст, в помещении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3120696-032E-9740-C890-9FCCDE51A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78" y="1969399"/>
            <a:ext cx="3378522" cy="4509488"/>
          </a:xfrm>
        </p:spPr>
      </p:pic>
    </p:spTree>
    <p:extLst>
      <p:ext uri="{BB962C8B-B14F-4D97-AF65-F5344CB8AC3E}">
        <p14:creationId xmlns:p14="http://schemas.microsoft.com/office/powerpoint/2010/main" val="323898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EE4CD-5FB5-EB31-6BDE-71D1E952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2" y="560881"/>
            <a:ext cx="10442618" cy="11431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err="1">
                <a:latin typeface="Times New Roman"/>
                <a:cs typeface="Times New Roman"/>
              </a:rPr>
              <a:t>Журнал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контроля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err="1">
                <a:latin typeface="Times New Roman"/>
                <a:cs typeface="Times New Roman"/>
              </a:rPr>
              <a:t>учёта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движения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товара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Рисунок 4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89DF3BF8-5459-6EE1-4D86-E9B7A5FB0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447" y="2957665"/>
            <a:ext cx="4461834" cy="33463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58A05D-E267-21CB-AA48-976EF5F37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18" y="2957665"/>
            <a:ext cx="4461834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7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ФГБОУ ВО КрасГМУ им. проф. В.Ф. Войно-Ясенецкого Минздрава России Фармацевтический колледж </vt:lpstr>
      <vt:lpstr>Приемочный контроль - ...</vt:lpstr>
      <vt:lpstr>При получении товара представитель аптеки обязан проверить соответствие наименования, вида, цены и количества тем данным, которые указаны в товарно-транспортных накладных, т.е. произвести приемку товаров по количеству товарных единиц и массе нетто, по качеству и комплектности. Окончив приемку, заведующий аптекой подписывает сопроводительные документы, подтвердив факт приемки. Если товар уже упакован (затарен), то представитель аптеки осуществляет предварительную приемку: по количеству мест и массе брутто. Об этом делается отметка на сопроводительных документах.</vt:lpstr>
      <vt:lpstr>Чем руководствуются при приемке товара?</vt:lpstr>
      <vt:lpstr>График приемки </vt:lpstr>
      <vt:lpstr>Зона приемки</vt:lpstr>
      <vt:lpstr>Пример приходной накладной</vt:lpstr>
      <vt:lpstr>Временное место хранение термолабильных ЛС</vt:lpstr>
      <vt:lpstr>Журнал контроля (учёта движения товара)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233</cp:revision>
  <dcterms:created xsi:type="dcterms:W3CDTF">2023-05-12T04:23:52Z</dcterms:created>
  <dcterms:modified xsi:type="dcterms:W3CDTF">2023-11-18T06:52:37Z</dcterms:modified>
</cp:coreProperties>
</file>