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66FF33"/>
    <a:srgbClr val="FF66CC"/>
    <a:srgbClr val="66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2" autoAdjust="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CD82AD-A862-4DE5-815C-DD68F5FF1FC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ru-RU"/>
        </a:p>
      </dgm:t>
    </dgm:pt>
    <dgm:pt modelId="{C80EE563-09F9-4BA3-9027-45DA4F299E2F}">
      <dgm:prSet custT="1"/>
      <dgm:spPr/>
      <dgm:t>
        <a:bodyPr/>
        <a:lstStyle/>
        <a:p>
          <a:pPr rtl="0"/>
          <a:r>
            <a:rPr lang="ru-RU" sz="2400" dirty="0" smtClean="0">
              <a:solidFill>
                <a:schemeClr val="tx1"/>
              </a:solidFill>
              <a:latin typeface="Times New Roman" pitchFamily="18" charset="0"/>
              <a:cs typeface="Times New Roman" pitchFamily="18" charset="0"/>
            </a:rPr>
            <a:t>1</a:t>
          </a:r>
          <a:r>
            <a:rPr lang="ru-RU" sz="600" dirty="0" smtClean="0"/>
            <a:t>;</a:t>
          </a:r>
          <a:endParaRPr lang="ru-RU" sz="600" dirty="0"/>
        </a:p>
      </dgm:t>
    </dgm:pt>
    <dgm:pt modelId="{2A813F86-0D3E-4F7F-965D-4EF26882D0AE}" type="parTrans" cxnId="{C772FB18-AFFB-47A7-B083-4CD6136E0E27}">
      <dgm:prSet/>
      <dgm:spPr/>
      <dgm:t>
        <a:bodyPr/>
        <a:lstStyle/>
        <a:p>
          <a:endParaRPr lang="ru-RU"/>
        </a:p>
      </dgm:t>
    </dgm:pt>
    <dgm:pt modelId="{67E32359-FEE2-49ED-AEBA-1E51DF93520A}" type="sibTrans" cxnId="{C772FB18-AFFB-47A7-B083-4CD6136E0E27}">
      <dgm:prSet/>
      <dgm:spPr/>
      <dgm:t>
        <a:bodyPr/>
        <a:lstStyle/>
        <a:p>
          <a:endParaRPr lang="ru-RU"/>
        </a:p>
      </dgm:t>
    </dgm:pt>
    <dgm:pt modelId="{D7C923A9-D41D-4417-857A-E27D4161E11E}">
      <dgm:prSet custT="1"/>
      <dgm:spPr/>
      <dgm:t>
        <a:bodyPr/>
        <a:lstStyle/>
        <a:p>
          <a:pPr rtl="0"/>
          <a:r>
            <a:rPr lang="ru-RU" sz="2800" dirty="0" smtClean="0">
              <a:solidFill>
                <a:schemeClr val="tx1"/>
              </a:solidFill>
              <a:latin typeface="Times New Roman" pitchFamily="18" charset="0"/>
              <a:cs typeface="Times New Roman" pitchFamily="18" charset="0"/>
            </a:rPr>
            <a:t>2</a:t>
          </a:r>
          <a:endParaRPr lang="ru-RU" sz="2800" dirty="0">
            <a:solidFill>
              <a:schemeClr val="tx1"/>
            </a:solidFill>
            <a:latin typeface="Times New Roman" pitchFamily="18" charset="0"/>
            <a:cs typeface="Times New Roman" pitchFamily="18" charset="0"/>
          </a:endParaRPr>
        </a:p>
      </dgm:t>
    </dgm:pt>
    <dgm:pt modelId="{3FBCA639-1519-4C87-8269-77B50642A07E}" type="parTrans" cxnId="{F300291F-B127-4172-9B06-85C05CD7FCA1}">
      <dgm:prSet/>
      <dgm:spPr/>
      <dgm:t>
        <a:bodyPr/>
        <a:lstStyle/>
        <a:p>
          <a:endParaRPr lang="ru-RU"/>
        </a:p>
      </dgm:t>
    </dgm:pt>
    <dgm:pt modelId="{6EBEF1E1-CF14-4CA6-854E-EA885A6FC23D}" type="sibTrans" cxnId="{F300291F-B127-4172-9B06-85C05CD7FCA1}">
      <dgm:prSet/>
      <dgm:spPr/>
      <dgm:t>
        <a:bodyPr/>
        <a:lstStyle/>
        <a:p>
          <a:endParaRPr lang="ru-RU"/>
        </a:p>
      </dgm:t>
    </dgm:pt>
    <dgm:pt modelId="{A65ED611-A88F-420E-99E2-334C67A22538}">
      <dgm:prSet/>
      <dgm:spPr/>
      <dgm:t>
        <a:bodyPr/>
        <a:lstStyle/>
        <a:p>
          <a:pPr rtl="0"/>
          <a:r>
            <a:rPr lang="ru-RU" dirty="0" smtClean="0">
              <a:solidFill>
                <a:schemeClr val="tx1"/>
              </a:solidFill>
            </a:rPr>
            <a:t>3</a:t>
          </a:r>
          <a:endParaRPr lang="ru-RU" dirty="0">
            <a:solidFill>
              <a:schemeClr val="tx1"/>
            </a:solidFill>
          </a:endParaRPr>
        </a:p>
      </dgm:t>
    </dgm:pt>
    <dgm:pt modelId="{2C04346B-5DE1-4F5A-A725-FD6C3C7772AA}" type="parTrans" cxnId="{2E03DC21-6141-478E-9651-710AEB4FD2BF}">
      <dgm:prSet/>
      <dgm:spPr/>
      <dgm:t>
        <a:bodyPr/>
        <a:lstStyle/>
        <a:p>
          <a:endParaRPr lang="ru-RU"/>
        </a:p>
      </dgm:t>
    </dgm:pt>
    <dgm:pt modelId="{7DEB15AE-1A19-4C87-B413-B73379A1F0C5}" type="sibTrans" cxnId="{2E03DC21-6141-478E-9651-710AEB4FD2BF}">
      <dgm:prSet/>
      <dgm:spPr/>
      <dgm:t>
        <a:bodyPr/>
        <a:lstStyle/>
        <a:p>
          <a:endParaRPr lang="ru-RU"/>
        </a:p>
      </dgm:t>
    </dgm:pt>
    <dgm:pt modelId="{17B99237-4F3F-41E2-96B4-58FC282C2048}">
      <dgm:prSet/>
      <dgm:spPr/>
      <dgm:t>
        <a:bodyPr/>
        <a:lstStyle/>
        <a:p>
          <a:pPr rtl="0"/>
          <a:r>
            <a:rPr lang="ru-RU" dirty="0" smtClean="0">
              <a:solidFill>
                <a:schemeClr val="tx1"/>
              </a:solidFill>
            </a:rPr>
            <a:t>4</a:t>
          </a:r>
          <a:endParaRPr lang="ru-RU" dirty="0">
            <a:solidFill>
              <a:schemeClr val="tx1"/>
            </a:solidFill>
          </a:endParaRPr>
        </a:p>
      </dgm:t>
    </dgm:pt>
    <dgm:pt modelId="{7E8D01DE-9AFF-46E4-AC64-7794E95FEA28}" type="parTrans" cxnId="{FECCF839-3B52-484E-9E5F-78B3964E20C5}">
      <dgm:prSet/>
      <dgm:spPr/>
      <dgm:t>
        <a:bodyPr/>
        <a:lstStyle/>
        <a:p>
          <a:endParaRPr lang="ru-RU"/>
        </a:p>
      </dgm:t>
    </dgm:pt>
    <dgm:pt modelId="{AB567D05-65D5-45E0-9882-DA9E083049ED}" type="sibTrans" cxnId="{FECCF839-3B52-484E-9E5F-78B3964E20C5}">
      <dgm:prSet/>
      <dgm:spPr/>
      <dgm:t>
        <a:bodyPr/>
        <a:lstStyle/>
        <a:p>
          <a:endParaRPr lang="ru-RU"/>
        </a:p>
      </dgm:t>
    </dgm:pt>
    <dgm:pt modelId="{D1EF0351-D7E5-44CF-A347-6705CA52B6E1}">
      <dgm:prSet/>
      <dgm:spPr/>
      <dgm:t>
        <a:bodyPr/>
        <a:lstStyle/>
        <a:p>
          <a:pPr rtl="0"/>
          <a:r>
            <a:rPr lang="ru-RU" smtClean="0"/>
            <a:t>специфические и жесткие требования к продуктам ;</a:t>
          </a:r>
          <a:endParaRPr lang="ru-RU"/>
        </a:p>
      </dgm:t>
    </dgm:pt>
    <dgm:pt modelId="{0B130CB6-9C86-4792-A191-709A1E0B175A}" type="parTrans" cxnId="{9D6716D3-64DC-4643-B62A-5B4C04B7B0AB}">
      <dgm:prSet/>
      <dgm:spPr/>
    </dgm:pt>
    <dgm:pt modelId="{3983625F-2A7A-4F32-A3CD-1607D1A34A20}" type="sibTrans" cxnId="{9D6716D3-64DC-4643-B62A-5B4C04B7B0AB}">
      <dgm:prSet/>
      <dgm:spPr/>
    </dgm:pt>
    <dgm:pt modelId="{9558819D-580A-4D6F-BD64-A7E83A2024DE}">
      <dgm:prSet/>
      <dgm:spPr/>
      <dgm:t>
        <a:bodyPr/>
        <a:lstStyle/>
        <a:p>
          <a:r>
            <a:rPr lang="ru-RU" dirty="0" smtClean="0"/>
            <a:t>требования к компаниям; </a:t>
          </a:r>
          <a:endParaRPr lang="ru-RU" dirty="0"/>
        </a:p>
      </dgm:t>
    </dgm:pt>
    <dgm:pt modelId="{11A80AD5-1179-4707-8E7C-366FEE7C9635}" type="parTrans" cxnId="{85B563CE-A308-4ADA-9FBD-50A800F67158}">
      <dgm:prSet/>
      <dgm:spPr/>
    </dgm:pt>
    <dgm:pt modelId="{1613BED7-E475-469B-A616-75B1B0CCE447}" type="sibTrans" cxnId="{85B563CE-A308-4ADA-9FBD-50A800F67158}">
      <dgm:prSet/>
      <dgm:spPr/>
    </dgm:pt>
    <dgm:pt modelId="{8BC0C313-F410-4A82-BB4B-2F1794F884C7}">
      <dgm:prSet/>
      <dgm:spPr/>
      <dgm:t>
        <a:bodyPr/>
        <a:lstStyle/>
        <a:p>
          <a:r>
            <a:rPr lang="ru-RU" dirty="0" smtClean="0"/>
            <a:t>особые конечные потребители; </a:t>
          </a:r>
          <a:endParaRPr lang="ru-RU" dirty="0"/>
        </a:p>
      </dgm:t>
    </dgm:pt>
    <dgm:pt modelId="{6EC5B996-3113-4EF7-965D-E9CC83F04BE6}" type="parTrans" cxnId="{6FA892E6-3968-4E3C-B179-51E4D1A72D82}">
      <dgm:prSet/>
      <dgm:spPr/>
    </dgm:pt>
    <dgm:pt modelId="{4E1734ED-0C52-43FD-A860-5B0D6B79E850}" type="sibTrans" cxnId="{6FA892E6-3968-4E3C-B179-51E4D1A72D82}">
      <dgm:prSet/>
      <dgm:spPr/>
    </dgm:pt>
    <dgm:pt modelId="{62A09153-E3B5-4CA9-BC69-A3064E941F20}">
      <dgm:prSet/>
      <dgm:spPr/>
      <dgm:t>
        <a:bodyPr/>
        <a:lstStyle/>
        <a:p>
          <a:pPr rtl="0"/>
          <a:r>
            <a:rPr lang="ru-RU" dirty="0" smtClean="0"/>
            <a:t>наличие промежуточных потребителей (врачей);</a:t>
          </a:r>
          <a:endParaRPr lang="ru-RU" dirty="0"/>
        </a:p>
      </dgm:t>
    </dgm:pt>
    <dgm:pt modelId="{44B19C05-AFBA-41F8-B889-4AEF6162101F}" type="parTrans" cxnId="{C5565CA3-60BA-4D4E-89A5-1921FABAB6F4}">
      <dgm:prSet/>
      <dgm:spPr/>
    </dgm:pt>
    <dgm:pt modelId="{4F4E6AE0-EC21-43B2-9C06-0721ABD93CF9}" type="sibTrans" cxnId="{C5565CA3-60BA-4D4E-89A5-1921FABAB6F4}">
      <dgm:prSet/>
      <dgm:spPr/>
    </dgm:pt>
    <dgm:pt modelId="{BADCDDC1-BB8C-44BE-BE99-B63E20F24C82}" type="pres">
      <dgm:prSet presAssocID="{6CCD82AD-A862-4DE5-815C-DD68F5FF1FC4}" presName="linearFlow" presStyleCnt="0">
        <dgm:presLayoutVars>
          <dgm:dir/>
          <dgm:animLvl val="lvl"/>
          <dgm:resizeHandles val="exact"/>
        </dgm:presLayoutVars>
      </dgm:prSet>
      <dgm:spPr/>
    </dgm:pt>
    <dgm:pt modelId="{D1E991E2-B978-4383-BD8F-B0460B345AF6}" type="pres">
      <dgm:prSet presAssocID="{C80EE563-09F9-4BA3-9027-45DA4F299E2F}" presName="composite" presStyleCnt="0"/>
      <dgm:spPr/>
    </dgm:pt>
    <dgm:pt modelId="{863A8051-8F89-41EA-85FB-2DFD1B616122}" type="pres">
      <dgm:prSet presAssocID="{C80EE563-09F9-4BA3-9027-45DA4F299E2F}" presName="parentText" presStyleLbl="alignNode1" presStyleIdx="0" presStyleCnt="4">
        <dgm:presLayoutVars>
          <dgm:chMax val="1"/>
          <dgm:bulletEnabled val="1"/>
        </dgm:presLayoutVars>
      </dgm:prSet>
      <dgm:spPr/>
    </dgm:pt>
    <dgm:pt modelId="{CC0D48DE-9CFB-4644-AF26-59D6CBB1571B}" type="pres">
      <dgm:prSet presAssocID="{C80EE563-09F9-4BA3-9027-45DA4F299E2F}" presName="descendantText" presStyleLbl="alignAcc1" presStyleIdx="0" presStyleCnt="4">
        <dgm:presLayoutVars>
          <dgm:bulletEnabled val="1"/>
        </dgm:presLayoutVars>
      </dgm:prSet>
      <dgm:spPr/>
    </dgm:pt>
    <dgm:pt modelId="{BE41AF24-5692-491E-B200-B3CEAA71B8F8}" type="pres">
      <dgm:prSet presAssocID="{67E32359-FEE2-49ED-AEBA-1E51DF93520A}" presName="sp" presStyleCnt="0"/>
      <dgm:spPr/>
    </dgm:pt>
    <dgm:pt modelId="{6598DAE0-888F-4D59-BBA7-A7642CAA1CC6}" type="pres">
      <dgm:prSet presAssocID="{D7C923A9-D41D-4417-857A-E27D4161E11E}" presName="composite" presStyleCnt="0"/>
      <dgm:spPr/>
    </dgm:pt>
    <dgm:pt modelId="{21F24DBB-D9CD-4C4E-9C24-67850838BD94}" type="pres">
      <dgm:prSet presAssocID="{D7C923A9-D41D-4417-857A-E27D4161E11E}" presName="parentText" presStyleLbl="alignNode1" presStyleIdx="1" presStyleCnt="4" custLinFactNeighborX="-6652" custLinFactNeighborY="-354">
        <dgm:presLayoutVars>
          <dgm:chMax val="1"/>
          <dgm:bulletEnabled val="1"/>
        </dgm:presLayoutVars>
      </dgm:prSet>
      <dgm:spPr/>
      <dgm:t>
        <a:bodyPr/>
        <a:lstStyle/>
        <a:p>
          <a:endParaRPr lang="ru-RU"/>
        </a:p>
      </dgm:t>
    </dgm:pt>
    <dgm:pt modelId="{997C9210-DE03-42A6-962E-0FCBA222D49C}" type="pres">
      <dgm:prSet presAssocID="{D7C923A9-D41D-4417-857A-E27D4161E11E}" presName="descendantText" presStyleLbl="alignAcc1" presStyleIdx="1" presStyleCnt="4">
        <dgm:presLayoutVars>
          <dgm:bulletEnabled val="1"/>
        </dgm:presLayoutVars>
      </dgm:prSet>
      <dgm:spPr/>
    </dgm:pt>
    <dgm:pt modelId="{82A6C727-E4D0-4F79-A25A-ACDFA556216E}" type="pres">
      <dgm:prSet presAssocID="{6EBEF1E1-CF14-4CA6-854E-EA885A6FC23D}" presName="sp" presStyleCnt="0"/>
      <dgm:spPr/>
    </dgm:pt>
    <dgm:pt modelId="{4BD908BD-029E-484B-87E0-2879C610C0FF}" type="pres">
      <dgm:prSet presAssocID="{A65ED611-A88F-420E-99E2-334C67A22538}" presName="composite" presStyleCnt="0"/>
      <dgm:spPr/>
    </dgm:pt>
    <dgm:pt modelId="{A871A979-7448-47F6-8CFE-3A62E38A2DB2}" type="pres">
      <dgm:prSet presAssocID="{A65ED611-A88F-420E-99E2-334C67A22538}" presName="parentText" presStyleLbl="alignNode1" presStyleIdx="2" presStyleCnt="4">
        <dgm:presLayoutVars>
          <dgm:chMax val="1"/>
          <dgm:bulletEnabled val="1"/>
        </dgm:presLayoutVars>
      </dgm:prSet>
      <dgm:spPr/>
      <dgm:t>
        <a:bodyPr/>
        <a:lstStyle/>
        <a:p>
          <a:endParaRPr lang="ru-RU"/>
        </a:p>
      </dgm:t>
    </dgm:pt>
    <dgm:pt modelId="{11AA5EA8-55FF-4C36-B638-998666D3CA27}" type="pres">
      <dgm:prSet presAssocID="{A65ED611-A88F-420E-99E2-334C67A22538}" presName="descendantText" presStyleLbl="alignAcc1" presStyleIdx="2" presStyleCnt="4">
        <dgm:presLayoutVars>
          <dgm:bulletEnabled val="1"/>
        </dgm:presLayoutVars>
      </dgm:prSet>
      <dgm:spPr/>
    </dgm:pt>
    <dgm:pt modelId="{AB3413FF-6FFB-4B8B-A4F2-AD10F54C0581}" type="pres">
      <dgm:prSet presAssocID="{7DEB15AE-1A19-4C87-B413-B73379A1F0C5}" presName="sp" presStyleCnt="0"/>
      <dgm:spPr/>
    </dgm:pt>
    <dgm:pt modelId="{3DF17919-5570-4FEB-B731-25872FC54C69}" type="pres">
      <dgm:prSet presAssocID="{17B99237-4F3F-41E2-96B4-58FC282C2048}" presName="composite" presStyleCnt="0"/>
      <dgm:spPr/>
    </dgm:pt>
    <dgm:pt modelId="{E58050A1-27FB-42E8-873D-DAAC9E632E4E}" type="pres">
      <dgm:prSet presAssocID="{17B99237-4F3F-41E2-96B4-58FC282C2048}" presName="parentText" presStyleLbl="alignNode1" presStyleIdx="3" presStyleCnt="4">
        <dgm:presLayoutVars>
          <dgm:chMax val="1"/>
          <dgm:bulletEnabled val="1"/>
        </dgm:presLayoutVars>
      </dgm:prSet>
      <dgm:spPr/>
    </dgm:pt>
    <dgm:pt modelId="{B5833396-2D4F-4B25-818E-005E2C7874D1}" type="pres">
      <dgm:prSet presAssocID="{17B99237-4F3F-41E2-96B4-58FC282C2048}" presName="descendantText" presStyleLbl="alignAcc1" presStyleIdx="3" presStyleCnt="4">
        <dgm:presLayoutVars>
          <dgm:bulletEnabled val="1"/>
        </dgm:presLayoutVars>
      </dgm:prSet>
      <dgm:spPr/>
    </dgm:pt>
  </dgm:ptLst>
  <dgm:cxnLst>
    <dgm:cxn modelId="{9D6716D3-64DC-4643-B62A-5B4C04B7B0AB}" srcId="{C80EE563-09F9-4BA3-9027-45DA4F299E2F}" destId="{D1EF0351-D7E5-44CF-A347-6705CA52B6E1}" srcOrd="0" destOrd="0" parTransId="{0B130CB6-9C86-4792-A191-709A1E0B175A}" sibTransId="{3983625F-2A7A-4F32-A3CD-1607D1A34A20}"/>
    <dgm:cxn modelId="{91867740-D05E-4897-8C49-3C728D18F3EE}" type="presOf" srcId="{6CCD82AD-A862-4DE5-815C-DD68F5FF1FC4}" destId="{BADCDDC1-BB8C-44BE-BE99-B63E20F24C82}" srcOrd="0" destOrd="0" presId="urn:microsoft.com/office/officeart/2005/8/layout/chevron2"/>
    <dgm:cxn modelId="{CF6E2059-ACBD-4E17-93BF-509F0A3F045E}" type="presOf" srcId="{D1EF0351-D7E5-44CF-A347-6705CA52B6E1}" destId="{CC0D48DE-9CFB-4644-AF26-59D6CBB1571B}" srcOrd="0" destOrd="0" presId="urn:microsoft.com/office/officeart/2005/8/layout/chevron2"/>
    <dgm:cxn modelId="{C5565CA3-60BA-4D4E-89A5-1921FABAB6F4}" srcId="{17B99237-4F3F-41E2-96B4-58FC282C2048}" destId="{62A09153-E3B5-4CA9-BC69-A3064E941F20}" srcOrd="0" destOrd="0" parTransId="{44B19C05-AFBA-41F8-B889-4AEF6162101F}" sibTransId="{4F4E6AE0-EC21-43B2-9C06-0721ABD93CF9}"/>
    <dgm:cxn modelId="{95133F87-1C0E-4EFD-B7CA-C04826E45FC8}" type="presOf" srcId="{62A09153-E3B5-4CA9-BC69-A3064E941F20}" destId="{B5833396-2D4F-4B25-818E-005E2C7874D1}" srcOrd="0" destOrd="0" presId="urn:microsoft.com/office/officeart/2005/8/layout/chevron2"/>
    <dgm:cxn modelId="{151A55F0-C5D1-4B0E-8D62-C1767A2BD1F2}" type="presOf" srcId="{C80EE563-09F9-4BA3-9027-45DA4F299E2F}" destId="{863A8051-8F89-41EA-85FB-2DFD1B616122}" srcOrd="0" destOrd="0" presId="urn:microsoft.com/office/officeart/2005/8/layout/chevron2"/>
    <dgm:cxn modelId="{FB2450F5-3CAD-4F99-88DA-1A1194F6B99E}" type="presOf" srcId="{8BC0C313-F410-4A82-BB4B-2F1794F884C7}" destId="{11AA5EA8-55FF-4C36-B638-998666D3CA27}" srcOrd="0" destOrd="0" presId="urn:microsoft.com/office/officeart/2005/8/layout/chevron2"/>
    <dgm:cxn modelId="{C004A017-E518-4167-8489-81BC60A9DCC2}" type="presOf" srcId="{9558819D-580A-4D6F-BD64-A7E83A2024DE}" destId="{997C9210-DE03-42A6-962E-0FCBA222D49C}" srcOrd="0" destOrd="0" presId="urn:microsoft.com/office/officeart/2005/8/layout/chevron2"/>
    <dgm:cxn modelId="{6FA892E6-3968-4E3C-B179-51E4D1A72D82}" srcId="{A65ED611-A88F-420E-99E2-334C67A22538}" destId="{8BC0C313-F410-4A82-BB4B-2F1794F884C7}" srcOrd="0" destOrd="0" parTransId="{6EC5B996-3113-4EF7-965D-E9CC83F04BE6}" sibTransId="{4E1734ED-0C52-43FD-A860-5B0D6B79E850}"/>
    <dgm:cxn modelId="{57423595-8FAF-447C-9C9B-220328383F13}" type="presOf" srcId="{D7C923A9-D41D-4417-857A-E27D4161E11E}" destId="{21F24DBB-D9CD-4C4E-9C24-67850838BD94}" srcOrd="0" destOrd="0" presId="urn:microsoft.com/office/officeart/2005/8/layout/chevron2"/>
    <dgm:cxn modelId="{C772FB18-AFFB-47A7-B083-4CD6136E0E27}" srcId="{6CCD82AD-A862-4DE5-815C-DD68F5FF1FC4}" destId="{C80EE563-09F9-4BA3-9027-45DA4F299E2F}" srcOrd="0" destOrd="0" parTransId="{2A813F86-0D3E-4F7F-965D-4EF26882D0AE}" sibTransId="{67E32359-FEE2-49ED-AEBA-1E51DF93520A}"/>
    <dgm:cxn modelId="{85B563CE-A308-4ADA-9FBD-50A800F67158}" srcId="{D7C923A9-D41D-4417-857A-E27D4161E11E}" destId="{9558819D-580A-4D6F-BD64-A7E83A2024DE}" srcOrd="0" destOrd="0" parTransId="{11A80AD5-1179-4707-8E7C-366FEE7C9635}" sibTransId="{1613BED7-E475-469B-A616-75B1B0CCE447}"/>
    <dgm:cxn modelId="{FECCF839-3B52-484E-9E5F-78B3964E20C5}" srcId="{6CCD82AD-A862-4DE5-815C-DD68F5FF1FC4}" destId="{17B99237-4F3F-41E2-96B4-58FC282C2048}" srcOrd="3" destOrd="0" parTransId="{7E8D01DE-9AFF-46E4-AC64-7794E95FEA28}" sibTransId="{AB567D05-65D5-45E0-9882-DA9E083049ED}"/>
    <dgm:cxn modelId="{F300291F-B127-4172-9B06-85C05CD7FCA1}" srcId="{6CCD82AD-A862-4DE5-815C-DD68F5FF1FC4}" destId="{D7C923A9-D41D-4417-857A-E27D4161E11E}" srcOrd="1" destOrd="0" parTransId="{3FBCA639-1519-4C87-8269-77B50642A07E}" sibTransId="{6EBEF1E1-CF14-4CA6-854E-EA885A6FC23D}"/>
    <dgm:cxn modelId="{2E03DC21-6141-478E-9651-710AEB4FD2BF}" srcId="{6CCD82AD-A862-4DE5-815C-DD68F5FF1FC4}" destId="{A65ED611-A88F-420E-99E2-334C67A22538}" srcOrd="2" destOrd="0" parTransId="{2C04346B-5DE1-4F5A-A725-FD6C3C7772AA}" sibTransId="{7DEB15AE-1A19-4C87-B413-B73379A1F0C5}"/>
    <dgm:cxn modelId="{C3DB4218-B947-4EA0-8000-0B59EB4B7B8E}" type="presOf" srcId="{17B99237-4F3F-41E2-96B4-58FC282C2048}" destId="{E58050A1-27FB-42E8-873D-DAAC9E632E4E}" srcOrd="0" destOrd="0" presId="urn:microsoft.com/office/officeart/2005/8/layout/chevron2"/>
    <dgm:cxn modelId="{647ABCB8-FF59-4871-A66B-B3FF407A32BF}" type="presOf" srcId="{A65ED611-A88F-420E-99E2-334C67A22538}" destId="{A871A979-7448-47F6-8CFE-3A62E38A2DB2}" srcOrd="0" destOrd="0" presId="urn:microsoft.com/office/officeart/2005/8/layout/chevron2"/>
    <dgm:cxn modelId="{0D4E5B89-2CCD-404A-B523-EFC4D3E8EBB7}" type="presParOf" srcId="{BADCDDC1-BB8C-44BE-BE99-B63E20F24C82}" destId="{D1E991E2-B978-4383-BD8F-B0460B345AF6}" srcOrd="0" destOrd="0" presId="urn:microsoft.com/office/officeart/2005/8/layout/chevron2"/>
    <dgm:cxn modelId="{7D341AE8-2E4C-4B7A-A62C-12EB80D136E8}" type="presParOf" srcId="{D1E991E2-B978-4383-BD8F-B0460B345AF6}" destId="{863A8051-8F89-41EA-85FB-2DFD1B616122}" srcOrd="0" destOrd="0" presId="urn:microsoft.com/office/officeart/2005/8/layout/chevron2"/>
    <dgm:cxn modelId="{C1BDBDD0-02E4-4179-83F2-ADF9D4D56308}" type="presParOf" srcId="{D1E991E2-B978-4383-BD8F-B0460B345AF6}" destId="{CC0D48DE-9CFB-4644-AF26-59D6CBB1571B}" srcOrd="1" destOrd="0" presId="urn:microsoft.com/office/officeart/2005/8/layout/chevron2"/>
    <dgm:cxn modelId="{5023537A-8C08-4D30-AE37-6DB63C8C90B3}" type="presParOf" srcId="{BADCDDC1-BB8C-44BE-BE99-B63E20F24C82}" destId="{BE41AF24-5692-491E-B200-B3CEAA71B8F8}" srcOrd="1" destOrd="0" presId="urn:microsoft.com/office/officeart/2005/8/layout/chevron2"/>
    <dgm:cxn modelId="{0221BB4D-FC66-4748-9E29-F63CD5F2D25B}" type="presParOf" srcId="{BADCDDC1-BB8C-44BE-BE99-B63E20F24C82}" destId="{6598DAE0-888F-4D59-BBA7-A7642CAA1CC6}" srcOrd="2" destOrd="0" presId="urn:microsoft.com/office/officeart/2005/8/layout/chevron2"/>
    <dgm:cxn modelId="{E4F8B363-3A0F-4480-84F0-DC84B33A2EC2}" type="presParOf" srcId="{6598DAE0-888F-4D59-BBA7-A7642CAA1CC6}" destId="{21F24DBB-D9CD-4C4E-9C24-67850838BD94}" srcOrd="0" destOrd="0" presId="urn:microsoft.com/office/officeart/2005/8/layout/chevron2"/>
    <dgm:cxn modelId="{CDF99E28-EE8F-42D7-BBC4-84EBC1C535A4}" type="presParOf" srcId="{6598DAE0-888F-4D59-BBA7-A7642CAA1CC6}" destId="{997C9210-DE03-42A6-962E-0FCBA222D49C}" srcOrd="1" destOrd="0" presId="urn:microsoft.com/office/officeart/2005/8/layout/chevron2"/>
    <dgm:cxn modelId="{2B560F1F-D52F-41AC-B2C9-969DF8F5E154}" type="presParOf" srcId="{BADCDDC1-BB8C-44BE-BE99-B63E20F24C82}" destId="{82A6C727-E4D0-4F79-A25A-ACDFA556216E}" srcOrd="3" destOrd="0" presId="urn:microsoft.com/office/officeart/2005/8/layout/chevron2"/>
    <dgm:cxn modelId="{44E80D8D-4640-40AC-BE9C-4637BC358027}" type="presParOf" srcId="{BADCDDC1-BB8C-44BE-BE99-B63E20F24C82}" destId="{4BD908BD-029E-484B-87E0-2879C610C0FF}" srcOrd="4" destOrd="0" presId="urn:microsoft.com/office/officeart/2005/8/layout/chevron2"/>
    <dgm:cxn modelId="{825EF017-2E57-4F2B-A77E-05900808B283}" type="presParOf" srcId="{4BD908BD-029E-484B-87E0-2879C610C0FF}" destId="{A871A979-7448-47F6-8CFE-3A62E38A2DB2}" srcOrd="0" destOrd="0" presId="urn:microsoft.com/office/officeart/2005/8/layout/chevron2"/>
    <dgm:cxn modelId="{6D1253A5-C27B-4BC6-A152-0278929170EC}" type="presParOf" srcId="{4BD908BD-029E-484B-87E0-2879C610C0FF}" destId="{11AA5EA8-55FF-4C36-B638-998666D3CA27}" srcOrd="1" destOrd="0" presId="urn:microsoft.com/office/officeart/2005/8/layout/chevron2"/>
    <dgm:cxn modelId="{528083B5-8B9E-4C65-9B26-561F23F7DAAE}" type="presParOf" srcId="{BADCDDC1-BB8C-44BE-BE99-B63E20F24C82}" destId="{AB3413FF-6FFB-4B8B-A4F2-AD10F54C0581}" srcOrd="5" destOrd="0" presId="urn:microsoft.com/office/officeart/2005/8/layout/chevron2"/>
    <dgm:cxn modelId="{6BEB983C-4A15-4FDD-95BC-F615C74A389F}" type="presParOf" srcId="{BADCDDC1-BB8C-44BE-BE99-B63E20F24C82}" destId="{3DF17919-5570-4FEB-B731-25872FC54C69}" srcOrd="6" destOrd="0" presId="urn:microsoft.com/office/officeart/2005/8/layout/chevron2"/>
    <dgm:cxn modelId="{33F094FC-0BBE-45D3-A555-4DE15C2AF4A3}" type="presParOf" srcId="{3DF17919-5570-4FEB-B731-25872FC54C69}" destId="{E58050A1-27FB-42E8-873D-DAAC9E632E4E}" srcOrd="0" destOrd="0" presId="urn:microsoft.com/office/officeart/2005/8/layout/chevron2"/>
    <dgm:cxn modelId="{F0874554-96EA-450E-A144-B6CCE54F9605}" type="presParOf" srcId="{3DF17919-5570-4FEB-B731-25872FC54C69}" destId="{B5833396-2D4F-4B25-818E-005E2C7874D1}"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7CE974-7D6D-44A6-A87A-630A7ABF1014}"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ru-RU"/>
        </a:p>
      </dgm:t>
    </dgm:pt>
    <dgm:pt modelId="{C303CC70-C456-4829-B2B7-7A4FA64DBBFA}">
      <dgm:prSet custT="1"/>
      <dgm:spPr/>
      <dgm:t>
        <a:bodyPr/>
        <a:lstStyle/>
        <a:p>
          <a:pPr rtl="0"/>
          <a:r>
            <a:rPr lang="ru-RU" sz="2000" dirty="0" err="1" smtClean="0">
              <a:solidFill>
                <a:schemeClr val="tx1"/>
              </a:solidFill>
              <a:latin typeface="Times New Roman" pitchFamily="18" charset="0"/>
              <a:cs typeface="Times New Roman" pitchFamily="18" charset="0"/>
            </a:rPr>
            <a:t>Потреб-ность</a:t>
          </a:r>
          <a:endParaRPr lang="ru-RU" sz="2000" dirty="0">
            <a:solidFill>
              <a:schemeClr val="tx1"/>
            </a:solidFill>
            <a:latin typeface="Times New Roman" pitchFamily="18" charset="0"/>
            <a:cs typeface="Times New Roman" pitchFamily="18" charset="0"/>
          </a:endParaRPr>
        </a:p>
      </dgm:t>
    </dgm:pt>
    <dgm:pt modelId="{DDCD0142-7371-47A3-B95D-7E4E1BF0F8DF}" type="parTrans" cxnId="{BE6457D8-CFB4-4E84-AD47-00B283D0834E}">
      <dgm:prSet/>
      <dgm:spPr/>
      <dgm:t>
        <a:bodyPr/>
        <a:lstStyle/>
        <a:p>
          <a:endParaRPr lang="ru-RU"/>
        </a:p>
      </dgm:t>
    </dgm:pt>
    <dgm:pt modelId="{2239CAC1-70A5-4F47-B26A-05A45E21F4B7}" type="sibTrans" cxnId="{BE6457D8-CFB4-4E84-AD47-00B283D0834E}">
      <dgm:prSet/>
      <dgm:spPr/>
      <dgm:t>
        <a:bodyPr/>
        <a:lstStyle/>
        <a:p>
          <a:endParaRPr lang="ru-RU"/>
        </a:p>
      </dgm:t>
    </dgm:pt>
    <dgm:pt modelId="{C4FD372E-7CFA-4785-8F7E-C470AFAF5B69}">
      <dgm:prSet custT="1"/>
      <dgm:spPr/>
      <dgm:t>
        <a:bodyPr/>
        <a:lstStyle/>
        <a:p>
          <a:pPr rtl="0"/>
          <a:r>
            <a:rPr lang="ru-RU" sz="2000" dirty="0" smtClean="0">
              <a:solidFill>
                <a:schemeClr val="tx1"/>
              </a:solidFill>
              <a:latin typeface="Times New Roman" pitchFamily="18" charset="0"/>
              <a:cs typeface="Times New Roman" pitchFamily="18" charset="0"/>
            </a:rPr>
            <a:t>Желание</a:t>
          </a:r>
          <a:r>
            <a:rPr lang="ru-RU" sz="1300" dirty="0" smtClean="0"/>
            <a:t> </a:t>
          </a:r>
          <a:endParaRPr lang="ru-RU" sz="1300" dirty="0"/>
        </a:p>
      </dgm:t>
    </dgm:pt>
    <dgm:pt modelId="{2385B625-956D-45F1-BDDE-D104882307F6}" type="parTrans" cxnId="{306E55AD-0E2B-4F7B-8B18-3B6A5DD6D16E}">
      <dgm:prSet/>
      <dgm:spPr/>
      <dgm:t>
        <a:bodyPr/>
        <a:lstStyle/>
        <a:p>
          <a:endParaRPr lang="ru-RU"/>
        </a:p>
      </dgm:t>
    </dgm:pt>
    <dgm:pt modelId="{B2F05EAA-5F67-4E68-8AEE-FCA31EDF8381}" type="sibTrans" cxnId="{306E55AD-0E2B-4F7B-8B18-3B6A5DD6D16E}">
      <dgm:prSet/>
      <dgm:spPr/>
      <dgm:t>
        <a:bodyPr/>
        <a:lstStyle/>
        <a:p>
          <a:endParaRPr lang="ru-RU"/>
        </a:p>
      </dgm:t>
    </dgm:pt>
    <dgm:pt modelId="{7F752548-59D1-4310-8ACE-2BE27B320D28}">
      <dgm:prSet custT="1"/>
      <dgm:spPr/>
      <dgm:t>
        <a:bodyPr/>
        <a:lstStyle/>
        <a:p>
          <a:pPr rtl="0"/>
          <a:r>
            <a:rPr lang="ru-RU" sz="2000" dirty="0" smtClean="0">
              <a:solidFill>
                <a:schemeClr val="tx1"/>
              </a:solidFill>
              <a:latin typeface="Times New Roman" pitchFamily="18" charset="0"/>
              <a:cs typeface="Times New Roman" pitchFamily="18" charset="0"/>
            </a:rPr>
            <a:t>Спрос</a:t>
          </a:r>
          <a:endParaRPr lang="ru-RU" sz="2000" dirty="0">
            <a:solidFill>
              <a:schemeClr val="tx1"/>
            </a:solidFill>
            <a:latin typeface="Times New Roman" pitchFamily="18" charset="0"/>
            <a:cs typeface="Times New Roman" pitchFamily="18" charset="0"/>
          </a:endParaRPr>
        </a:p>
      </dgm:t>
    </dgm:pt>
    <dgm:pt modelId="{445684D7-B8CE-4464-809A-C41E1D096930}" type="parTrans" cxnId="{72E9BF1A-E2EE-4300-B05B-DD70A8D3F95B}">
      <dgm:prSet/>
      <dgm:spPr/>
      <dgm:t>
        <a:bodyPr/>
        <a:lstStyle/>
        <a:p>
          <a:endParaRPr lang="ru-RU"/>
        </a:p>
      </dgm:t>
    </dgm:pt>
    <dgm:pt modelId="{0A0BDBCE-3EED-4A05-AAF1-BCBA578F9358}" type="sibTrans" cxnId="{72E9BF1A-E2EE-4300-B05B-DD70A8D3F95B}">
      <dgm:prSet/>
      <dgm:spPr/>
      <dgm:t>
        <a:bodyPr/>
        <a:lstStyle/>
        <a:p>
          <a:endParaRPr lang="ru-RU"/>
        </a:p>
      </dgm:t>
    </dgm:pt>
    <dgm:pt modelId="{91B5F634-BDA2-4C15-99D9-8D04279AE7CD}">
      <dgm:prSet custT="1"/>
      <dgm:spPr/>
      <dgm:t>
        <a:bodyPr/>
        <a:lstStyle/>
        <a:p>
          <a:pPr rtl="0"/>
          <a:r>
            <a:rPr lang="ru-RU" sz="2000" dirty="0" err="1" smtClean="0">
              <a:solidFill>
                <a:schemeClr val="tx1"/>
              </a:solidFill>
              <a:latin typeface="Times New Roman" pitchFamily="18" charset="0"/>
              <a:cs typeface="Times New Roman" pitchFamily="18" charset="0"/>
            </a:rPr>
            <a:t>Товаро-обмен</a:t>
          </a:r>
          <a:endParaRPr lang="ru-RU" sz="2000" dirty="0">
            <a:solidFill>
              <a:schemeClr val="tx1"/>
            </a:solidFill>
            <a:latin typeface="Times New Roman" pitchFamily="18" charset="0"/>
            <a:cs typeface="Times New Roman" pitchFamily="18" charset="0"/>
          </a:endParaRPr>
        </a:p>
      </dgm:t>
    </dgm:pt>
    <dgm:pt modelId="{8CAEA4B6-3F4A-4CD5-B3CC-AAB776663BEB}" type="parTrans" cxnId="{69943080-3D55-4EE1-8619-3778A8B0C104}">
      <dgm:prSet/>
      <dgm:spPr/>
      <dgm:t>
        <a:bodyPr/>
        <a:lstStyle/>
        <a:p>
          <a:endParaRPr lang="ru-RU"/>
        </a:p>
      </dgm:t>
    </dgm:pt>
    <dgm:pt modelId="{1A264041-8485-4EF0-A31F-3057C8A6C5A4}" type="sibTrans" cxnId="{69943080-3D55-4EE1-8619-3778A8B0C104}">
      <dgm:prSet/>
      <dgm:spPr/>
      <dgm:t>
        <a:bodyPr/>
        <a:lstStyle/>
        <a:p>
          <a:endParaRPr lang="ru-RU"/>
        </a:p>
      </dgm:t>
    </dgm:pt>
    <dgm:pt modelId="{449F1F87-2E74-4CFD-B20D-6658E21E7E6E}">
      <dgm:prSet/>
      <dgm:spPr/>
      <dgm:t>
        <a:bodyPr/>
        <a:lstStyle/>
        <a:p>
          <a:pPr rtl="0"/>
          <a:r>
            <a:rPr lang="ru-RU" dirty="0" smtClean="0">
              <a:solidFill>
                <a:schemeClr val="tx1"/>
              </a:solidFill>
              <a:latin typeface="Times New Roman" pitchFamily="18" charset="0"/>
              <a:cs typeface="Times New Roman" pitchFamily="18" charset="0"/>
            </a:rPr>
            <a:t>Сделка</a:t>
          </a:r>
          <a:endParaRPr lang="ru-RU" dirty="0">
            <a:solidFill>
              <a:schemeClr val="tx1"/>
            </a:solidFill>
            <a:latin typeface="Times New Roman" pitchFamily="18" charset="0"/>
            <a:cs typeface="Times New Roman" pitchFamily="18" charset="0"/>
          </a:endParaRPr>
        </a:p>
      </dgm:t>
    </dgm:pt>
    <dgm:pt modelId="{7FE677E3-1792-4FE9-B860-CB6CCA3998CE}" type="parTrans" cxnId="{427DBFEC-A488-4D93-AEE4-81F9D203CE8B}">
      <dgm:prSet/>
      <dgm:spPr/>
      <dgm:t>
        <a:bodyPr/>
        <a:lstStyle/>
        <a:p>
          <a:endParaRPr lang="ru-RU"/>
        </a:p>
      </dgm:t>
    </dgm:pt>
    <dgm:pt modelId="{0F7CCE5B-32E1-4567-9C87-9F76773EE6EB}" type="sibTrans" cxnId="{427DBFEC-A488-4D93-AEE4-81F9D203CE8B}">
      <dgm:prSet/>
      <dgm:spPr/>
      <dgm:t>
        <a:bodyPr/>
        <a:lstStyle/>
        <a:p>
          <a:endParaRPr lang="ru-RU"/>
        </a:p>
      </dgm:t>
    </dgm:pt>
    <dgm:pt modelId="{CB7EF724-B1A7-4E61-B68D-AFBC48A8965A}">
      <dgm:prSet/>
      <dgm:spPr/>
      <dgm:t>
        <a:bodyPr/>
        <a:lstStyle/>
        <a:p>
          <a:pPr rtl="0"/>
          <a:r>
            <a:rPr lang="ru-RU" dirty="0" smtClean="0">
              <a:solidFill>
                <a:schemeClr val="tx1"/>
              </a:solidFill>
              <a:latin typeface="Times New Roman" pitchFamily="18" charset="0"/>
              <a:cs typeface="Times New Roman" pitchFamily="18" charset="0"/>
            </a:rPr>
            <a:t>Рынок</a:t>
          </a:r>
          <a:endParaRPr lang="ru-RU" dirty="0">
            <a:solidFill>
              <a:schemeClr val="tx1"/>
            </a:solidFill>
            <a:latin typeface="Times New Roman" pitchFamily="18" charset="0"/>
            <a:cs typeface="Times New Roman" pitchFamily="18" charset="0"/>
          </a:endParaRPr>
        </a:p>
      </dgm:t>
    </dgm:pt>
    <dgm:pt modelId="{CB48FE9B-2678-41E7-AE6D-31CDDD8D6A1D}" type="parTrans" cxnId="{7842DA97-89F1-4813-9B5D-5354D5E613EF}">
      <dgm:prSet/>
      <dgm:spPr/>
      <dgm:t>
        <a:bodyPr/>
        <a:lstStyle/>
        <a:p>
          <a:endParaRPr lang="ru-RU"/>
        </a:p>
      </dgm:t>
    </dgm:pt>
    <dgm:pt modelId="{3D683524-4798-4F26-A978-03A7E802F4CD}" type="sibTrans" cxnId="{7842DA97-89F1-4813-9B5D-5354D5E613EF}">
      <dgm:prSet/>
      <dgm:spPr/>
      <dgm:t>
        <a:bodyPr/>
        <a:lstStyle/>
        <a:p>
          <a:endParaRPr lang="ru-RU"/>
        </a:p>
      </dgm:t>
    </dgm:pt>
    <dgm:pt modelId="{0A52216D-D662-41E1-96ED-394AED419435}" type="pres">
      <dgm:prSet presAssocID="{D97CE974-7D6D-44A6-A87A-630A7ABF1014}" presName="CompostProcess" presStyleCnt="0">
        <dgm:presLayoutVars>
          <dgm:dir/>
          <dgm:resizeHandles val="exact"/>
        </dgm:presLayoutVars>
      </dgm:prSet>
      <dgm:spPr/>
    </dgm:pt>
    <dgm:pt modelId="{E855935B-D68B-488B-83C5-C3B6AC8449CA}" type="pres">
      <dgm:prSet presAssocID="{D97CE974-7D6D-44A6-A87A-630A7ABF1014}" presName="arrow" presStyleLbl="bgShp" presStyleIdx="0" presStyleCnt="1" custLinFactNeighborX="855" custLinFactNeighborY="587"/>
      <dgm:spPr/>
    </dgm:pt>
    <dgm:pt modelId="{E9B7515E-6650-48ED-B19E-95517472D8D3}" type="pres">
      <dgm:prSet presAssocID="{D97CE974-7D6D-44A6-A87A-630A7ABF1014}" presName="linearProcess" presStyleCnt="0"/>
      <dgm:spPr/>
    </dgm:pt>
    <dgm:pt modelId="{B7D6EC73-5743-4C0F-BC99-5444553ECF4D}" type="pres">
      <dgm:prSet presAssocID="{C303CC70-C456-4829-B2B7-7A4FA64DBBFA}" presName="textNode" presStyleLbl="node1" presStyleIdx="0" presStyleCnt="6">
        <dgm:presLayoutVars>
          <dgm:bulletEnabled val="1"/>
        </dgm:presLayoutVars>
      </dgm:prSet>
      <dgm:spPr/>
    </dgm:pt>
    <dgm:pt modelId="{B495E74A-2DE4-41D5-BE9B-9EA2B5F4FC84}" type="pres">
      <dgm:prSet presAssocID="{2239CAC1-70A5-4F47-B26A-05A45E21F4B7}" presName="sibTrans" presStyleCnt="0"/>
      <dgm:spPr/>
    </dgm:pt>
    <dgm:pt modelId="{02B0A652-FB57-45FC-9191-5328DC668D09}" type="pres">
      <dgm:prSet presAssocID="{C4FD372E-7CFA-4785-8F7E-C470AFAF5B69}" presName="textNode" presStyleLbl="node1" presStyleIdx="1" presStyleCnt="6">
        <dgm:presLayoutVars>
          <dgm:bulletEnabled val="1"/>
        </dgm:presLayoutVars>
      </dgm:prSet>
      <dgm:spPr/>
    </dgm:pt>
    <dgm:pt modelId="{B1555A5A-2B5E-4D9C-8336-3A59097A4F55}" type="pres">
      <dgm:prSet presAssocID="{B2F05EAA-5F67-4E68-8AEE-FCA31EDF8381}" presName="sibTrans" presStyleCnt="0"/>
      <dgm:spPr/>
    </dgm:pt>
    <dgm:pt modelId="{374E6898-3C48-4933-80C0-A4CE0A20B7DF}" type="pres">
      <dgm:prSet presAssocID="{7F752548-59D1-4310-8ACE-2BE27B320D28}" presName="textNode" presStyleLbl="node1" presStyleIdx="2" presStyleCnt="6">
        <dgm:presLayoutVars>
          <dgm:bulletEnabled val="1"/>
        </dgm:presLayoutVars>
      </dgm:prSet>
      <dgm:spPr/>
    </dgm:pt>
    <dgm:pt modelId="{B39CB38E-366E-4E12-852E-EAEFA2EAE257}" type="pres">
      <dgm:prSet presAssocID="{0A0BDBCE-3EED-4A05-AAF1-BCBA578F9358}" presName="sibTrans" presStyleCnt="0"/>
      <dgm:spPr/>
    </dgm:pt>
    <dgm:pt modelId="{320532BF-446A-4F23-9DDC-F47504D94433}" type="pres">
      <dgm:prSet presAssocID="{91B5F634-BDA2-4C15-99D9-8D04279AE7CD}" presName="textNode" presStyleLbl="node1" presStyleIdx="3" presStyleCnt="6">
        <dgm:presLayoutVars>
          <dgm:bulletEnabled val="1"/>
        </dgm:presLayoutVars>
      </dgm:prSet>
      <dgm:spPr/>
    </dgm:pt>
    <dgm:pt modelId="{FB338CE8-B46F-474A-9848-E907DF818CF1}" type="pres">
      <dgm:prSet presAssocID="{1A264041-8485-4EF0-A31F-3057C8A6C5A4}" presName="sibTrans" presStyleCnt="0"/>
      <dgm:spPr/>
    </dgm:pt>
    <dgm:pt modelId="{CB315262-A25B-463C-9EED-2246DFBD6A0E}" type="pres">
      <dgm:prSet presAssocID="{449F1F87-2E74-4CFD-B20D-6658E21E7E6E}" presName="textNode" presStyleLbl="node1" presStyleIdx="4" presStyleCnt="6">
        <dgm:presLayoutVars>
          <dgm:bulletEnabled val="1"/>
        </dgm:presLayoutVars>
      </dgm:prSet>
      <dgm:spPr/>
    </dgm:pt>
    <dgm:pt modelId="{934D77D4-6299-479B-BDF1-4AE23C571C85}" type="pres">
      <dgm:prSet presAssocID="{0F7CCE5B-32E1-4567-9C87-9F76773EE6EB}" presName="sibTrans" presStyleCnt="0"/>
      <dgm:spPr/>
    </dgm:pt>
    <dgm:pt modelId="{94975D90-2ED8-4288-B478-861958C4FD26}" type="pres">
      <dgm:prSet presAssocID="{CB7EF724-B1A7-4E61-B68D-AFBC48A8965A}" presName="textNode" presStyleLbl="node1" presStyleIdx="5" presStyleCnt="6">
        <dgm:presLayoutVars>
          <dgm:bulletEnabled val="1"/>
        </dgm:presLayoutVars>
      </dgm:prSet>
      <dgm:spPr/>
    </dgm:pt>
  </dgm:ptLst>
  <dgm:cxnLst>
    <dgm:cxn modelId="{72E9BF1A-E2EE-4300-B05B-DD70A8D3F95B}" srcId="{D97CE974-7D6D-44A6-A87A-630A7ABF1014}" destId="{7F752548-59D1-4310-8ACE-2BE27B320D28}" srcOrd="2" destOrd="0" parTransId="{445684D7-B8CE-4464-809A-C41E1D096930}" sibTransId="{0A0BDBCE-3EED-4A05-AAF1-BCBA578F9358}"/>
    <dgm:cxn modelId="{1D9B6433-D40C-453E-B7EC-755F7EEF511B}" type="presOf" srcId="{C4FD372E-7CFA-4785-8F7E-C470AFAF5B69}" destId="{02B0A652-FB57-45FC-9191-5328DC668D09}" srcOrd="0" destOrd="0" presId="urn:microsoft.com/office/officeart/2005/8/layout/hProcess9"/>
    <dgm:cxn modelId="{544008D5-3671-4FE6-8862-A1FA91F62B84}" type="presOf" srcId="{7F752548-59D1-4310-8ACE-2BE27B320D28}" destId="{374E6898-3C48-4933-80C0-A4CE0A20B7DF}" srcOrd="0" destOrd="0" presId="urn:microsoft.com/office/officeart/2005/8/layout/hProcess9"/>
    <dgm:cxn modelId="{F172F231-D8A4-4376-8ECB-1EDA9BEF0683}" type="presOf" srcId="{CB7EF724-B1A7-4E61-B68D-AFBC48A8965A}" destId="{94975D90-2ED8-4288-B478-861958C4FD26}" srcOrd="0" destOrd="0" presId="urn:microsoft.com/office/officeart/2005/8/layout/hProcess9"/>
    <dgm:cxn modelId="{3FBCAAED-FD7C-470F-97CF-6F9C9D5CBEB3}" type="presOf" srcId="{C303CC70-C456-4829-B2B7-7A4FA64DBBFA}" destId="{B7D6EC73-5743-4C0F-BC99-5444553ECF4D}" srcOrd="0" destOrd="0" presId="urn:microsoft.com/office/officeart/2005/8/layout/hProcess9"/>
    <dgm:cxn modelId="{36E60985-6A20-4A4E-8E02-B9F27699AD49}" type="presOf" srcId="{91B5F634-BDA2-4C15-99D9-8D04279AE7CD}" destId="{320532BF-446A-4F23-9DDC-F47504D94433}" srcOrd="0" destOrd="0" presId="urn:microsoft.com/office/officeart/2005/8/layout/hProcess9"/>
    <dgm:cxn modelId="{BE6457D8-CFB4-4E84-AD47-00B283D0834E}" srcId="{D97CE974-7D6D-44A6-A87A-630A7ABF1014}" destId="{C303CC70-C456-4829-B2B7-7A4FA64DBBFA}" srcOrd="0" destOrd="0" parTransId="{DDCD0142-7371-47A3-B95D-7E4E1BF0F8DF}" sibTransId="{2239CAC1-70A5-4F47-B26A-05A45E21F4B7}"/>
    <dgm:cxn modelId="{B465F15C-30C0-4845-9647-9B775DDF8EF3}" type="presOf" srcId="{D97CE974-7D6D-44A6-A87A-630A7ABF1014}" destId="{0A52216D-D662-41E1-96ED-394AED419435}" srcOrd="0" destOrd="0" presId="urn:microsoft.com/office/officeart/2005/8/layout/hProcess9"/>
    <dgm:cxn modelId="{7842DA97-89F1-4813-9B5D-5354D5E613EF}" srcId="{D97CE974-7D6D-44A6-A87A-630A7ABF1014}" destId="{CB7EF724-B1A7-4E61-B68D-AFBC48A8965A}" srcOrd="5" destOrd="0" parTransId="{CB48FE9B-2678-41E7-AE6D-31CDDD8D6A1D}" sibTransId="{3D683524-4798-4F26-A978-03A7E802F4CD}"/>
    <dgm:cxn modelId="{8E2D6D51-2B36-4EC2-92A5-1FAEB317A5F5}" type="presOf" srcId="{449F1F87-2E74-4CFD-B20D-6658E21E7E6E}" destId="{CB315262-A25B-463C-9EED-2246DFBD6A0E}" srcOrd="0" destOrd="0" presId="urn:microsoft.com/office/officeart/2005/8/layout/hProcess9"/>
    <dgm:cxn modelId="{69943080-3D55-4EE1-8619-3778A8B0C104}" srcId="{D97CE974-7D6D-44A6-A87A-630A7ABF1014}" destId="{91B5F634-BDA2-4C15-99D9-8D04279AE7CD}" srcOrd="3" destOrd="0" parTransId="{8CAEA4B6-3F4A-4CD5-B3CC-AAB776663BEB}" sibTransId="{1A264041-8485-4EF0-A31F-3057C8A6C5A4}"/>
    <dgm:cxn modelId="{306E55AD-0E2B-4F7B-8B18-3B6A5DD6D16E}" srcId="{D97CE974-7D6D-44A6-A87A-630A7ABF1014}" destId="{C4FD372E-7CFA-4785-8F7E-C470AFAF5B69}" srcOrd="1" destOrd="0" parTransId="{2385B625-956D-45F1-BDDE-D104882307F6}" sibTransId="{B2F05EAA-5F67-4E68-8AEE-FCA31EDF8381}"/>
    <dgm:cxn modelId="{427DBFEC-A488-4D93-AEE4-81F9D203CE8B}" srcId="{D97CE974-7D6D-44A6-A87A-630A7ABF1014}" destId="{449F1F87-2E74-4CFD-B20D-6658E21E7E6E}" srcOrd="4" destOrd="0" parTransId="{7FE677E3-1792-4FE9-B860-CB6CCA3998CE}" sibTransId="{0F7CCE5B-32E1-4567-9C87-9F76773EE6EB}"/>
    <dgm:cxn modelId="{F8E606AD-77DA-458E-86BC-0814DBE4A958}" type="presParOf" srcId="{0A52216D-D662-41E1-96ED-394AED419435}" destId="{E855935B-D68B-488B-83C5-C3B6AC8449CA}" srcOrd="0" destOrd="0" presId="urn:microsoft.com/office/officeart/2005/8/layout/hProcess9"/>
    <dgm:cxn modelId="{B496D5BE-E305-4D43-A86D-0B00924DFEE1}" type="presParOf" srcId="{0A52216D-D662-41E1-96ED-394AED419435}" destId="{E9B7515E-6650-48ED-B19E-95517472D8D3}" srcOrd="1" destOrd="0" presId="urn:microsoft.com/office/officeart/2005/8/layout/hProcess9"/>
    <dgm:cxn modelId="{1D7BB65F-F9D2-4A6C-BA39-8380204F692A}" type="presParOf" srcId="{E9B7515E-6650-48ED-B19E-95517472D8D3}" destId="{B7D6EC73-5743-4C0F-BC99-5444553ECF4D}" srcOrd="0" destOrd="0" presId="urn:microsoft.com/office/officeart/2005/8/layout/hProcess9"/>
    <dgm:cxn modelId="{15F4F8CE-DE01-4A15-B074-31382ABC0FBA}" type="presParOf" srcId="{E9B7515E-6650-48ED-B19E-95517472D8D3}" destId="{B495E74A-2DE4-41D5-BE9B-9EA2B5F4FC84}" srcOrd="1" destOrd="0" presId="urn:microsoft.com/office/officeart/2005/8/layout/hProcess9"/>
    <dgm:cxn modelId="{FA48527C-A7F5-49EF-9F44-7E60234807FE}" type="presParOf" srcId="{E9B7515E-6650-48ED-B19E-95517472D8D3}" destId="{02B0A652-FB57-45FC-9191-5328DC668D09}" srcOrd="2" destOrd="0" presId="urn:microsoft.com/office/officeart/2005/8/layout/hProcess9"/>
    <dgm:cxn modelId="{253114AB-2F21-4630-A762-EB6AA39D4F27}" type="presParOf" srcId="{E9B7515E-6650-48ED-B19E-95517472D8D3}" destId="{B1555A5A-2B5E-4D9C-8336-3A59097A4F55}" srcOrd="3" destOrd="0" presId="urn:microsoft.com/office/officeart/2005/8/layout/hProcess9"/>
    <dgm:cxn modelId="{D909DD01-61AA-4080-89D5-7FC5FC70E5F1}" type="presParOf" srcId="{E9B7515E-6650-48ED-B19E-95517472D8D3}" destId="{374E6898-3C48-4933-80C0-A4CE0A20B7DF}" srcOrd="4" destOrd="0" presId="urn:microsoft.com/office/officeart/2005/8/layout/hProcess9"/>
    <dgm:cxn modelId="{2CD51CCF-0E0F-46C8-B3F2-878598801773}" type="presParOf" srcId="{E9B7515E-6650-48ED-B19E-95517472D8D3}" destId="{B39CB38E-366E-4E12-852E-EAEFA2EAE257}" srcOrd="5" destOrd="0" presId="urn:microsoft.com/office/officeart/2005/8/layout/hProcess9"/>
    <dgm:cxn modelId="{BC5926F3-B3E4-4497-BE38-0E48B4C440EE}" type="presParOf" srcId="{E9B7515E-6650-48ED-B19E-95517472D8D3}" destId="{320532BF-446A-4F23-9DDC-F47504D94433}" srcOrd="6" destOrd="0" presId="urn:microsoft.com/office/officeart/2005/8/layout/hProcess9"/>
    <dgm:cxn modelId="{8B3C1311-4CBB-4AA8-9E73-BF5B7A0D927E}" type="presParOf" srcId="{E9B7515E-6650-48ED-B19E-95517472D8D3}" destId="{FB338CE8-B46F-474A-9848-E907DF818CF1}" srcOrd="7" destOrd="0" presId="urn:microsoft.com/office/officeart/2005/8/layout/hProcess9"/>
    <dgm:cxn modelId="{34D73930-98C8-4EC2-B6FF-0BB2D7C17F49}" type="presParOf" srcId="{E9B7515E-6650-48ED-B19E-95517472D8D3}" destId="{CB315262-A25B-463C-9EED-2246DFBD6A0E}" srcOrd="8" destOrd="0" presId="urn:microsoft.com/office/officeart/2005/8/layout/hProcess9"/>
    <dgm:cxn modelId="{F99E4601-F7B2-4BF6-A0C0-5774A3D55571}" type="presParOf" srcId="{E9B7515E-6650-48ED-B19E-95517472D8D3}" destId="{934D77D4-6299-479B-BDF1-4AE23C571C85}" srcOrd="9" destOrd="0" presId="urn:microsoft.com/office/officeart/2005/8/layout/hProcess9"/>
    <dgm:cxn modelId="{97D31198-0E08-45E3-BF9C-1C2AE2175906}" type="presParOf" srcId="{E9B7515E-6650-48ED-B19E-95517472D8D3}" destId="{94975D90-2ED8-4288-B478-861958C4FD26}" srcOrd="1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63A8051-8F89-41EA-85FB-2DFD1B616122}">
      <dsp:nvSpPr>
        <dsp:cNvPr id="0" name=""/>
        <dsp:cNvSpPr/>
      </dsp:nvSpPr>
      <dsp:spPr>
        <a:xfrm rot="5400000">
          <a:off x="-198634" y="205367"/>
          <a:ext cx="1324232" cy="9269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ru-RU" sz="2400" kern="1200" dirty="0" smtClean="0">
              <a:solidFill>
                <a:schemeClr val="tx1"/>
              </a:solidFill>
              <a:latin typeface="Times New Roman" pitchFamily="18" charset="0"/>
              <a:cs typeface="Times New Roman" pitchFamily="18" charset="0"/>
            </a:rPr>
            <a:t>1</a:t>
          </a:r>
          <a:r>
            <a:rPr lang="ru-RU" sz="600" kern="1200" dirty="0" smtClean="0"/>
            <a:t>;</a:t>
          </a:r>
          <a:endParaRPr lang="ru-RU" sz="600" kern="1200" dirty="0"/>
        </a:p>
      </dsp:txBody>
      <dsp:txXfrm rot="5400000">
        <a:off x="-198634" y="205367"/>
        <a:ext cx="1324232" cy="926962"/>
      </dsp:txXfrm>
    </dsp:sp>
    <dsp:sp modelId="{CC0D48DE-9CFB-4644-AF26-59D6CBB1571B}">
      <dsp:nvSpPr>
        <dsp:cNvPr id="0" name=""/>
        <dsp:cNvSpPr/>
      </dsp:nvSpPr>
      <dsp:spPr>
        <a:xfrm rot="5400000">
          <a:off x="3766905" y="-2833210"/>
          <a:ext cx="860751" cy="654063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rtl="0">
            <a:lnSpc>
              <a:spcPct val="90000"/>
            </a:lnSpc>
            <a:spcBef>
              <a:spcPct val="0"/>
            </a:spcBef>
            <a:spcAft>
              <a:spcPct val="15000"/>
            </a:spcAft>
            <a:buChar char="••"/>
          </a:pPr>
          <a:r>
            <a:rPr lang="ru-RU" sz="2700" kern="1200" smtClean="0"/>
            <a:t>специфические и жесткие требования к продуктам ;</a:t>
          </a:r>
          <a:endParaRPr lang="ru-RU" sz="2700" kern="1200"/>
        </a:p>
      </dsp:txBody>
      <dsp:txXfrm rot="5400000">
        <a:off x="3766905" y="-2833210"/>
        <a:ext cx="860751" cy="6540637"/>
      </dsp:txXfrm>
    </dsp:sp>
    <dsp:sp modelId="{21F24DBB-D9CD-4C4E-9C24-67850838BD94}">
      <dsp:nvSpPr>
        <dsp:cNvPr id="0" name=""/>
        <dsp:cNvSpPr/>
      </dsp:nvSpPr>
      <dsp:spPr>
        <a:xfrm rot="5400000">
          <a:off x="-198634" y="1379364"/>
          <a:ext cx="1324232" cy="9269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ru-RU" sz="2800" kern="1200" dirty="0" smtClean="0">
              <a:solidFill>
                <a:schemeClr val="tx1"/>
              </a:solidFill>
              <a:latin typeface="Times New Roman" pitchFamily="18" charset="0"/>
              <a:cs typeface="Times New Roman" pitchFamily="18" charset="0"/>
            </a:rPr>
            <a:t>2</a:t>
          </a:r>
          <a:endParaRPr lang="ru-RU" sz="2800" kern="1200" dirty="0">
            <a:solidFill>
              <a:schemeClr val="tx1"/>
            </a:solidFill>
            <a:latin typeface="Times New Roman" pitchFamily="18" charset="0"/>
            <a:cs typeface="Times New Roman" pitchFamily="18" charset="0"/>
          </a:endParaRPr>
        </a:p>
      </dsp:txBody>
      <dsp:txXfrm rot="5400000">
        <a:off x="-198634" y="1379364"/>
        <a:ext cx="1324232" cy="926962"/>
      </dsp:txXfrm>
    </dsp:sp>
    <dsp:sp modelId="{997C9210-DE03-42A6-962E-0FCBA222D49C}">
      <dsp:nvSpPr>
        <dsp:cNvPr id="0" name=""/>
        <dsp:cNvSpPr/>
      </dsp:nvSpPr>
      <dsp:spPr>
        <a:xfrm rot="5400000">
          <a:off x="3766679" y="-1654299"/>
          <a:ext cx="861203" cy="654063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ru-RU" sz="2700" kern="1200" dirty="0" smtClean="0"/>
            <a:t>требования к компаниям; </a:t>
          </a:r>
          <a:endParaRPr lang="ru-RU" sz="2700" kern="1200" dirty="0"/>
        </a:p>
      </dsp:txBody>
      <dsp:txXfrm rot="5400000">
        <a:off x="3766679" y="-1654299"/>
        <a:ext cx="861203" cy="6540637"/>
      </dsp:txXfrm>
    </dsp:sp>
    <dsp:sp modelId="{A871A979-7448-47F6-8CFE-3A62E38A2DB2}">
      <dsp:nvSpPr>
        <dsp:cNvPr id="0" name=""/>
        <dsp:cNvSpPr/>
      </dsp:nvSpPr>
      <dsp:spPr>
        <a:xfrm rot="5400000">
          <a:off x="-198634" y="2562736"/>
          <a:ext cx="1324232" cy="9269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rtl="0">
            <a:lnSpc>
              <a:spcPct val="90000"/>
            </a:lnSpc>
            <a:spcBef>
              <a:spcPct val="0"/>
            </a:spcBef>
            <a:spcAft>
              <a:spcPct val="35000"/>
            </a:spcAft>
          </a:pPr>
          <a:r>
            <a:rPr lang="ru-RU" sz="2600" kern="1200" dirty="0" smtClean="0">
              <a:solidFill>
                <a:schemeClr val="tx1"/>
              </a:solidFill>
            </a:rPr>
            <a:t>3</a:t>
          </a:r>
          <a:endParaRPr lang="ru-RU" sz="2600" kern="1200" dirty="0">
            <a:solidFill>
              <a:schemeClr val="tx1"/>
            </a:solidFill>
          </a:endParaRPr>
        </a:p>
      </dsp:txBody>
      <dsp:txXfrm rot="5400000">
        <a:off x="-198634" y="2562736"/>
        <a:ext cx="1324232" cy="926962"/>
      </dsp:txXfrm>
    </dsp:sp>
    <dsp:sp modelId="{11AA5EA8-55FF-4C36-B638-998666D3CA27}">
      <dsp:nvSpPr>
        <dsp:cNvPr id="0" name=""/>
        <dsp:cNvSpPr/>
      </dsp:nvSpPr>
      <dsp:spPr>
        <a:xfrm rot="5400000">
          <a:off x="3766905" y="-475840"/>
          <a:ext cx="860751" cy="654063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ru-RU" sz="2700" kern="1200" dirty="0" smtClean="0"/>
            <a:t>особые конечные потребители; </a:t>
          </a:r>
          <a:endParaRPr lang="ru-RU" sz="2700" kern="1200" dirty="0"/>
        </a:p>
      </dsp:txBody>
      <dsp:txXfrm rot="5400000">
        <a:off x="3766905" y="-475840"/>
        <a:ext cx="860751" cy="6540637"/>
      </dsp:txXfrm>
    </dsp:sp>
    <dsp:sp modelId="{E58050A1-27FB-42E8-873D-DAAC9E632E4E}">
      <dsp:nvSpPr>
        <dsp:cNvPr id="0" name=""/>
        <dsp:cNvSpPr/>
      </dsp:nvSpPr>
      <dsp:spPr>
        <a:xfrm rot="5400000">
          <a:off x="-198634" y="3741421"/>
          <a:ext cx="1324232" cy="9269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rtl="0">
            <a:lnSpc>
              <a:spcPct val="90000"/>
            </a:lnSpc>
            <a:spcBef>
              <a:spcPct val="0"/>
            </a:spcBef>
            <a:spcAft>
              <a:spcPct val="35000"/>
            </a:spcAft>
          </a:pPr>
          <a:r>
            <a:rPr lang="ru-RU" sz="2600" kern="1200" dirty="0" smtClean="0">
              <a:solidFill>
                <a:schemeClr val="tx1"/>
              </a:solidFill>
            </a:rPr>
            <a:t>4</a:t>
          </a:r>
          <a:endParaRPr lang="ru-RU" sz="2600" kern="1200" dirty="0">
            <a:solidFill>
              <a:schemeClr val="tx1"/>
            </a:solidFill>
          </a:endParaRPr>
        </a:p>
      </dsp:txBody>
      <dsp:txXfrm rot="5400000">
        <a:off x="-198634" y="3741421"/>
        <a:ext cx="1324232" cy="926962"/>
      </dsp:txXfrm>
    </dsp:sp>
    <dsp:sp modelId="{B5833396-2D4F-4B25-818E-005E2C7874D1}">
      <dsp:nvSpPr>
        <dsp:cNvPr id="0" name=""/>
        <dsp:cNvSpPr/>
      </dsp:nvSpPr>
      <dsp:spPr>
        <a:xfrm rot="5400000">
          <a:off x="3766905" y="702843"/>
          <a:ext cx="860751" cy="654063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rtl="0">
            <a:lnSpc>
              <a:spcPct val="90000"/>
            </a:lnSpc>
            <a:spcBef>
              <a:spcPct val="0"/>
            </a:spcBef>
            <a:spcAft>
              <a:spcPct val="15000"/>
            </a:spcAft>
            <a:buChar char="••"/>
          </a:pPr>
          <a:r>
            <a:rPr lang="ru-RU" sz="2700" kern="1200" dirty="0" smtClean="0"/>
            <a:t>наличие промежуточных потребителей (врачей);</a:t>
          </a:r>
          <a:endParaRPr lang="ru-RU" sz="2700" kern="1200" dirty="0"/>
        </a:p>
      </dsp:txBody>
      <dsp:txXfrm rot="5400000">
        <a:off x="3766905" y="702843"/>
        <a:ext cx="860751" cy="654063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855935B-D68B-488B-83C5-C3B6AC8449CA}">
      <dsp:nvSpPr>
        <dsp:cNvPr id="0" name=""/>
        <dsp:cNvSpPr/>
      </dsp:nvSpPr>
      <dsp:spPr>
        <a:xfrm>
          <a:off x="699022" y="0"/>
          <a:ext cx="7222402" cy="487375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D6EC73-5743-4C0F-BC99-5444553ECF4D}">
      <dsp:nvSpPr>
        <dsp:cNvPr id="0" name=""/>
        <dsp:cNvSpPr/>
      </dsp:nvSpPr>
      <dsp:spPr>
        <a:xfrm>
          <a:off x="1815" y="1462125"/>
          <a:ext cx="1278120" cy="19495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kern="1200" dirty="0" err="1" smtClean="0">
              <a:solidFill>
                <a:schemeClr val="tx1"/>
              </a:solidFill>
              <a:latin typeface="Times New Roman" pitchFamily="18" charset="0"/>
              <a:cs typeface="Times New Roman" pitchFamily="18" charset="0"/>
            </a:rPr>
            <a:t>Потреб-ность</a:t>
          </a:r>
          <a:endParaRPr lang="ru-RU" sz="2000" kern="1200" dirty="0">
            <a:solidFill>
              <a:schemeClr val="tx1"/>
            </a:solidFill>
            <a:latin typeface="Times New Roman" pitchFamily="18" charset="0"/>
            <a:cs typeface="Times New Roman" pitchFamily="18" charset="0"/>
          </a:endParaRPr>
        </a:p>
      </dsp:txBody>
      <dsp:txXfrm>
        <a:off x="1815" y="1462125"/>
        <a:ext cx="1278120" cy="1949500"/>
      </dsp:txXfrm>
    </dsp:sp>
    <dsp:sp modelId="{02B0A652-FB57-45FC-9191-5328DC668D09}">
      <dsp:nvSpPr>
        <dsp:cNvPr id="0" name=""/>
        <dsp:cNvSpPr/>
      </dsp:nvSpPr>
      <dsp:spPr>
        <a:xfrm>
          <a:off x="1444853" y="1462125"/>
          <a:ext cx="1278120" cy="19495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kern="1200" dirty="0" smtClean="0">
              <a:solidFill>
                <a:schemeClr val="tx1"/>
              </a:solidFill>
              <a:latin typeface="Times New Roman" pitchFamily="18" charset="0"/>
              <a:cs typeface="Times New Roman" pitchFamily="18" charset="0"/>
            </a:rPr>
            <a:t>Желание</a:t>
          </a:r>
          <a:r>
            <a:rPr lang="ru-RU" sz="1300" kern="1200" dirty="0" smtClean="0"/>
            <a:t> </a:t>
          </a:r>
          <a:endParaRPr lang="ru-RU" sz="1300" kern="1200" dirty="0"/>
        </a:p>
      </dsp:txBody>
      <dsp:txXfrm>
        <a:off x="1444853" y="1462125"/>
        <a:ext cx="1278120" cy="1949500"/>
      </dsp:txXfrm>
    </dsp:sp>
    <dsp:sp modelId="{374E6898-3C48-4933-80C0-A4CE0A20B7DF}">
      <dsp:nvSpPr>
        <dsp:cNvPr id="0" name=""/>
        <dsp:cNvSpPr/>
      </dsp:nvSpPr>
      <dsp:spPr>
        <a:xfrm>
          <a:off x="2887892" y="1462125"/>
          <a:ext cx="1278120" cy="19495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kern="1200" dirty="0" smtClean="0">
              <a:solidFill>
                <a:schemeClr val="tx1"/>
              </a:solidFill>
              <a:latin typeface="Times New Roman" pitchFamily="18" charset="0"/>
              <a:cs typeface="Times New Roman" pitchFamily="18" charset="0"/>
            </a:rPr>
            <a:t>Спрос</a:t>
          </a:r>
          <a:endParaRPr lang="ru-RU" sz="2000" kern="1200" dirty="0">
            <a:solidFill>
              <a:schemeClr val="tx1"/>
            </a:solidFill>
            <a:latin typeface="Times New Roman" pitchFamily="18" charset="0"/>
            <a:cs typeface="Times New Roman" pitchFamily="18" charset="0"/>
          </a:endParaRPr>
        </a:p>
      </dsp:txBody>
      <dsp:txXfrm>
        <a:off x="2887892" y="1462125"/>
        <a:ext cx="1278120" cy="1949500"/>
      </dsp:txXfrm>
    </dsp:sp>
    <dsp:sp modelId="{320532BF-446A-4F23-9DDC-F47504D94433}">
      <dsp:nvSpPr>
        <dsp:cNvPr id="0" name=""/>
        <dsp:cNvSpPr/>
      </dsp:nvSpPr>
      <dsp:spPr>
        <a:xfrm>
          <a:off x="4330931" y="1462125"/>
          <a:ext cx="1278120" cy="19495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kern="1200" dirty="0" err="1" smtClean="0">
              <a:solidFill>
                <a:schemeClr val="tx1"/>
              </a:solidFill>
              <a:latin typeface="Times New Roman" pitchFamily="18" charset="0"/>
              <a:cs typeface="Times New Roman" pitchFamily="18" charset="0"/>
            </a:rPr>
            <a:t>Товаро-обмен</a:t>
          </a:r>
          <a:endParaRPr lang="ru-RU" sz="2000" kern="1200" dirty="0">
            <a:solidFill>
              <a:schemeClr val="tx1"/>
            </a:solidFill>
            <a:latin typeface="Times New Roman" pitchFamily="18" charset="0"/>
            <a:cs typeface="Times New Roman" pitchFamily="18" charset="0"/>
          </a:endParaRPr>
        </a:p>
      </dsp:txBody>
      <dsp:txXfrm>
        <a:off x="4330931" y="1462125"/>
        <a:ext cx="1278120" cy="1949500"/>
      </dsp:txXfrm>
    </dsp:sp>
    <dsp:sp modelId="{CB315262-A25B-463C-9EED-2246DFBD6A0E}">
      <dsp:nvSpPr>
        <dsp:cNvPr id="0" name=""/>
        <dsp:cNvSpPr/>
      </dsp:nvSpPr>
      <dsp:spPr>
        <a:xfrm>
          <a:off x="5773970" y="1462125"/>
          <a:ext cx="1278120" cy="19495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ru-RU" sz="2400" kern="1200" dirty="0" smtClean="0">
              <a:solidFill>
                <a:schemeClr val="tx1"/>
              </a:solidFill>
              <a:latin typeface="Times New Roman" pitchFamily="18" charset="0"/>
              <a:cs typeface="Times New Roman" pitchFamily="18" charset="0"/>
            </a:rPr>
            <a:t>Сделка</a:t>
          </a:r>
          <a:endParaRPr lang="ru-RU" sz="2400" kern="1200" dirty="0">
            <a:solidFill>
              <a:schemeClr val="tx1"/>
            </a:solidFill>
            <a:latin typeface="Times New Roman" pitchFamily="18" charset="0"/>
            <a:cs typeface="Times New Roman" pitchFamily="18" charset="0"/>
          </a:endParaRPr>
        </a:p>
      </dsp:txBody>
      <dsp:txXfrm>
        <a:off x="5773970" y="1462125"/>
        <a:ext cx="1278120" cy="1949500"/>
      </dsp:txXfrm>
    </dsp:sp>
    <dsp:sp modelId="{94975D90-2ED8-4288-B478-861958C4FD26}">
      <dsp:nvSpPr>
        <dsp:cNvPr id="0" name=""/>
        <dsp:cNvSpPr/>
      </dsp:nvSpPr>
      <dsp:spPr>
        <a:xfrm>
          <a:off x="7217008" y="1462125"/>
          <a:ext cx="1278120" cy="19495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ru-RU" sz="2400" kern="1200" dirty="0" smtClean="0">
              <a:solidFill>
                <a:schemeClr val="tx1"/>
              </a:solidFill>
              <a:latin typeface="Times New Roman" pitchFamily="18" charset="0"/>
              <a:cs typeface="Times New Roman" pitchFamily="18" charset="0"/>
            </a:rPr>
            <a:t>Рынок</a:t>
          </a:r>
          <a:endParaRPr lang="ru-RU" sz="2400" kern="1200" dirty="0">
            <a:solidFill>
              <a:schemeClr val="tx1"/>
            </a:solidFill>
            <a:latin typeface="Times New Roman" pitchFamily="18" charset="0"/>
            <a:cs typeface="Times New Roman" pitchFamily="18" charset="0"/>
          </a:endParaRPr>
        </a:p>
      </dsp:txBody>
      <dsp:txXfrm>
        <a:off x="7217008" y="1462125"/>
        <a:ext cx="1278120" cy="194950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27.06.2020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27.06.2020</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27.06.2020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27.06.2020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27.06.2020</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27.06.2020</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27.06.2020</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27.06.2020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1412776"/>
            <a:ext cx="7416824" cy="2880320"/>
          </a:xfrm>
        </p:spPr>
        <p:txBody>
          <a:bodyPr>
            <a:normAutofit fontScale="90000"/>
          </a:bodyPr>
          <a:lstStyle/>
          <a:p>
            <a:pPr algn="ctr"/>
            <a:r>
              <a:rPr lang="ru-RU" sz="2200" b="0" dirty="0" smtClean="0">
                <a:latin typeface="Times New Roman" pitchFamily="18" charset="0"/>
                <a:cs typeface="Times New Roman" pitchFamily="18" charset="0"/>
              </a:rPr>
              <a:t>Федеральное государственное бюджетное </a:t>
            </a:r>
            <a:r>
              <a:rPr lang="ru-RU" sz="2200" b="0" dirty="0" smtClean="0">
                <a:latin typeface="Times New Roman" pitchFamily="18" charset="0"/>
                <a:cs typeface="Times New Roman" pitchFamily="18" charset="0"/>
              </a:rPr>
              <a:t>образовательное учреждение </a:t>
            </a:r>
            <a:r>
              <a:rPr lang="ru-RU" sz="2200" b="0" dirty="0" smtClean="0">
                <a:latin typeface="Times New Roman" pitchFamily="18" charset="0"/>
                <a:cs typeface="Times New Roman" pitchFamily="18" charset="0"/>
              </a:rPr>
              <a:t>высшего образования </a:t>
            </a:r>
            <a:r>
              <a:rPr lang="ru-RU" sz="2200" b="0" dirty="0" smtClean="0">
                <a:latin typeface="Times New Roman" pitchFamily="18" charset="0"/>
                <a:cs typeface="Times New Roman" pitchFamily="18" charset="0"/>
              </a:rPr>
              <a:t/>
            </a:r>
            <a:br>
              <a:rPr lang="ru-RU" sz="2200" b="0" dirty="0" smtClean="0">
                <a:latin typeface="Times New Roman" pitchFamily="18" charset="0"/>
                <a:cs typeface="Times New Roman" pitchFamily="18" charset="0"/>
              </a:rPr>
            </a:br>
            <a:r>
              <a:rPr lang="ru-RU" sz="2200" b="0" dirty="0" smtClean="0">
                <a:latin typeface="Times New Roman" pitchFamily="18" charset="0"/>
                <a:cs typeface="Times New Roman" pitchFamily="18" charset="0"/>
              </a:rPr>
              <a:t>"</a:t>
            </a:r>
            <a:r>
              <a:rPr lang="ru-RU" sz="2200" b="0" dirty="0" smtClean="0">
                <a:latin typeface="Times New Roman" pitchFamily="18" charset="0"/>
                <a:cs typeface="Times New Roman" pitchFamily="18" charset="0"/>
              </a:rPr>
              <a:t>Красноярский государственный медицинский </a:t>
            </a:r>
            <a:r>
              <a:rPr lang="ru-RU" sz="2200" b="0" dirty="0" smtClean="0">
                <a:latin typeface="Times New Roman" pitchFamily="18" charset="0"/>
                <a:cs typeface="Times New Roman" pitchFamily="18" charset="0"/>
              </a:rPr>
              <a:t/>
            </a:r>
            <a:br>
              <a:rPr lang="ru-RU" sz="2200" b="0" dirty="0" smtClean="0">
                <a:latin typeface="Times New Roman" pitchFamily="18" charset="0"/>
                <a:cs typeface="Times New Roman" pitchFamily="18" charset="0"/>
              </a:rPr>
            </a:br>
            <a:r>
              <a:rPr lang="ru-RU" sz="2200" b="0" dirty="0" smtClean="0">
                <a:latin typeface="Times New Roman" pitchFamily="18" charset="0"/>
                <a:cs typeface="Times New Roman" pitchFamily="18" charset="0"/>
              </a:rPr>
              <a:t>университет </a:t>
            </a:r>
            <a:r>
              <a:rPr lang="ru-RU" sz="2200" b="0" dirty="0" smtClean="0">
                <a:latin typeface="Times New Roman" pitchFamily="18" charset="0"/>
                <a:cs typeface="Times New Roman" pitchFamily="18" charset="0"/>
              </a:rPr>
              <a:t>имени профессора В.Ф. </a:t>
            </a:r>
            <a:r>
              <a:rPr lang="ru-RU" sz="2200" b="0" dirty="0" err="1" smtClean="0">
                <a:latin typeface="Times New Roman" pitchFamily="18" charset="0"/>
                <a:cs typeface="Times New Roman" pitchFamily="18" charset="0"/>
              </a:rPr>
              <a:t>Войно-Ясенецкого</a:t>
            </a:r>
            <a:r>
              <a:rPr lang="ru-RU" sz="2200" b="0" dirty="0" smtClean="0">
                <a:latin typeface="Times New Roman" pitchFamily="18" charset="0"/>
                <a:cs typeface="Times New Roman" pitchFamily="18" charset="0"/>
              </a:rPr>
              <a:t> </a:t>
            </a:r>
            <a:br>
              <a:rPr lang="ru-RU" sz="2200" b="0" dirty="0" smtClean="0">
                <a:latin typeface="Times New Roman" pitchFamily="18" charset="0"/>
                <a:cs typeface="Times New Roman" pitchFamily="18" charset="0"/>
              </a:rPr>
            </a:br>
            <a:r>
              <a:rPr lang="ru-RU" sz="2200" b="0" dirty="0" smtClean="0">
                <a:latin typeface="Times New Roman" pitchFamily="18" charset="0"/>
                <a:cs typeface="Times New Roman" pitchFamily="18" charset="0"/>
              </a:rPr>
              <a:t>Министерства здравоохранения Российской Федерации</a:t>
            </a:r>
            <a:br>
              <a:rPr lang="ru-RU" sz="2200" b="0" dirty="0" smtClean="0">
                <a:latin typeface="Times New Roman" pitchFamily="18" charset="0"/>
                <a:cs typeface="Times New Roman" pitchFamily="18" charset="0"/>
              </a:rPr>
            </a:br>
            <a:r>
              <a:rPr lang="ru-RU" sz="2200" b="0" dirty="0" smtClean="0">
                <a:latin typeface="Times New Roman" pitchFamily="18" charset="0"/>
                <a:cs typeface="Times New Roman" pitchFamily="18" charset="0"/>
              </a:rPr>
              <a:t>Фармацевтический колледж </a:t>
            </a:r>
            <a:r>
              <a:rPr lang="ru-RU" dirty="0" smtClean="0"/>
              <a:t/>
            </a:r>
            <a:br>
              <a:rPr lang="ru-RU" dirty="0" smtClean="0"/>
            </a:br>
            <a:r>
              <a:rPr lang="ru-RU" dirty="0" smtClean="0"/>
              <a:t/>
            </a:r>
            <a:br>
              <a:rPr lang="ru-RU" dirty="0" smtClean="0"/>
            </a:br>
            <a:r>
              <a:rPr lang="ru-RU" dirty="0" smtClean="0"/>
              <a:t/>
            </a:r>
            <a:br>
              <a:rPr lang="ru-RU" dirty="0" smtClean="0"/>
            </a:br>
            <a:r>
              <a:rPr lang="ru-RU" dirty="0" smtClean="0"/>
              <a:t>Специфика фармацевтического маркетинга</a:t>
            </a:r>
            <a:endParaRPr lang="ru-RU" dirty="0"/>
          </a:p>
        </p:txBody>
      </p:sp>
      <p:sp>
        <p:nvSpPr>
          <p:cNvPr id="3" name="Подзаголовок 2"/>
          <p:cNvSpPr>
            <a:spLocks noGrp="1"/>
          </p:cNvSpPr>
          <p:nvPr>
            <p:ph type="subTitle" idx="1"/>
          </p:nvPr>
        </p:nvSpPr>
        <p:spPr>
          <a:xfrm>
            <a:off x="6516216" y="5003322"/>
            <a:ext cx="2627784" cy="1854678"/>
          </a:xfrm>
        </p:spPr>
        <p:txBody>
          <a:bodyPr>
            <a:normAutofit fontScale="92500"/>
          </a:bodyPr>
          <a:lstStyle/>
          <a:p>
            <a:r>
              <a:rPr lang="ru-RU" dirty="0" smtClean="0">
                <a:latin typeface="Times New Roman" pitchFamily="18" charset="0"/>
                <a:cs typeface="Times New Roman" pitchFamily="18" charset="0"/>
              </a:rPr>
              <a:t>Выполнила</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Студентка 2 курса </a:t>
            </a:r>
          </a:p>
          <a:p>
            <a:r>
              <a:rPr lang="ru-RU" dirty="0" smtClean="0">
                <a:latin typeface="Times New Roman" pitchFamily="18" charset="0"/>
                <a:cs typeface="Times New Roman" pitchFamily="18" charset="0"/>
              </a:rPr>
              <a:t>Отделения «Фармация»</a:t>
            </a:r>
          </a:p>
          <a:p>
            <a:r>
              <a:rPr lang="ru-RU" dirty="0" smtClean="0">
                <a:latin typeface="Times New Roman" pitchFamily="18" charset="0"/>
                <a:cs typeface="Times New Roman" pitchFamily="18" charset="0"/>
              </a:rPr>
              <a:t>Группы 204-2</a:t>
            </a:r>
          </a:p>
          <a:p>
            <a:r>
              <a:rPr lang="ru-RU" dirty="0" smtClean="0">
                <a:latin typeface="Times New Roman" pitchFamily="18" charset="0"/>
                <a:cs typeface="Times New Roman" pitchFamily="18" charset="0"/>
              </a:rPr>
              <a:t>Колесникова А.Ю.</a:t>
            </a:r>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Особенности фармацевтического маркетинга</a:t>
            </a:r>
            <a:endParaRPr lang="ru-RU" dirty="0"/>
          </a:p>
        </p:txBody>
      </p:sp>
      <p:grpSp>
        <p:nvGrpSpPr>
          <p:cNvPr id="6" name="Содержимое 5"/>
          <p:cNvGrpSpPr>
            <a:grpSpLocks noGrp="1"/>
          </p:cNvGrpSpPr>
          <p:nvPr>
            <p:ph sz="quarter" idx="1"/>
          </p:nvPr>
        </p:nvGrpSpPr>
        <p:grpSpPr>
          <a:xfrm>
            <a:off x="539551" y="1772816"/>
            <a:ext cx="7211145" cy="3600401"/>
            <a:chOff x="747551" y="2227683"/>
            <a:chExt cx="6407543" cy="2700096"/>
          </a:xfrm>
        </p:grpSpPr>
        <p:sp>
          <p:nvSpPr>
            <p:cNvPr id="7" name="Нашивка 6"/>
            <p:cNvSpPr/>
            <p:nvPr/>
          </p:nvSpPr>
          <p:spPr>
            <a:xfrm rot="5400000">
              <a:off x="643891" y="2331343"/>
              <a:ext cx="1944067" cy="1736747"/>
            </a:xfrm>
            <a:prstGeom prst="chevron">
              <a:avLst/>
            </a:prstGeom>
            <a:solidFill>
              <a:srgbClr val="FF66CC"/>
            </a:solidFill>
            <a:ln>
              <a:solidFill>
                <a:srgbClr val="FF66CC"/>
              </a:solidFill>
            </a:ln>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ru-RU" sz="4400" dirty="0" smtClean="0">
                  <a:solidFill>
                    <a:schemeClr val="tx1"/>
                  </a:solidFill>
                  <a:latin typeface="Times New Roman" pitchFamily="18" charset="0"/>
                  <a:cs typeface="Times New Roman" pitchFamily="18" charset="0"/>
                </a:rPr>
                <a:t>4</a:t>
              </a:r>
              <a:endParaRPr lang="ru-RU" sz="4400" dirty="0">
                <a:solidFill>
                  <a:schemeClr val="tx1"/>
                </a:solidFill>
                <a:latin typeface="Times New Roman" pitchFamily="18" charset="0"/>
                <a:cs typeface="Times New Roman" pitchFamily="18" charset="0"/>
              </a:endParaRPr>
            </a:p>
          </p:txBody>
        </p:sp>
        <p:sp>
          <p:nvSpPr>
            <p:cNvPr id="8" name="Прямоугольник с одним вырезанным углом 7"/>
            <p:cNvSpPr/>
            <p:nvPr/>
          </p:nvSpPr>
          <p:spPr>
            <a:xfrm>
              <a:off x="2475107" y="2227684"/>
              <a:ext cx="4679987" cy="2700095"/>
            </a:xfrm>
            <a:prstGeom prst="snip1Rect">
              <a:avLst/>
            </a:prstGeom>
            <a:ln>
              <a:solidFill>
                <a:srgbClr val="FF66CC"/>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sz="2000" dirty="0">
                <a:latin typeface="Times New Roman" pitchFamily="18" charset="0"/>
                <a:cs typeface="Times New Roman" pitchFamily="18" charset="0"/>
              </a:endParaRPr>
            </a:p>
          </p:txBody>
        </p:sp>
      </p:grpSp>
      <p:sp>
        <p:nvSpPr>
          <p:cNvPr id="9" name="Прямоугольник 8"/>
          <p:cNvSpPr/>
          <p:nvPr/>
        </p:nvSpPr>
        <p:spPr>
          <a:xfrm>
            <a:off x="2627784" y="2060848"/>
            <a:ext cx="5112568" cy="2677656"/>
          </a:xfrm>
          <a:prstGeom prst="rect">
            <a:avLst/>
          </a:prstGeom>
        </p:spPr>
        <p:txBody>
          <a:bodyPr wrap="square">
            <a:spAutoFit/>
          </a:bodyPr>
          <a:lstStyle/>
          <a:p>
            <a:r>
              <a:rPr lang="ru-RU" sz="2800" dirty="0" smtClean="0">
                <a:latin typeface="Times New Roman" pitchFamily="18" charset="0"/>
                <a:cs typeface="Times New Roman" pitchFamily="18" charset="0"/>
              </a:rPr>
              <a:t>неосведомленностью конечного потребителя (больного) о том, какое лекарство ему необходимо и какое из имеющихся на рынке синонимов надо </a:t>
            </a:r>
            <a:r>
              <a:rPr lang="ru-RU" sz="2800" dirty="0" smtClean="0">
                <a:latin typeface="Times New Roman" pitchFamily="18" charset="0"/>
                <a:cs typeface="Times New Roman" pitchFamily="18" charset="0"/>
              </a:rPr>
              <a:t>выбрать</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Особенности фармацевтического маркетинга</a:t>
            </a:r>
            <a:endParaRPr lang="ru-RU" dirty="0"/>
          </a:p>
        </p:txBody>
      </p:sp>
      <p:grpSp>
        <p:nvGrpSpPr>
          <p:cNvPr id="4" name="Содержимое 3"/>
          <p:cNvGrpSpPr>
            <a:grpSpLocks noGrp="1"/>
          </p:cNvGrpSpPr>
          <p:nvPr>
            <p:ph sz="quarter" idx="1"/>
          </p:nvPr>
        </p:nvGrpSpPr>
        <p:grpSpPr>
          <a:xfrm>
            <a:off x="827584" y="1916832"/>
            <a:ext cx="7056784" cy="3960440"/>
            <a:chOff x="752309" y="2492123"/>
            <a:chExt cx="6461651" cy="2723050"/>
          </a:xfrm>
        </p:grpSpPr>
        <p:sp>
          <p:nvSpPr>
            <p:cNvPr id="5" name="Нашивка 4"/>
            <p:cNvSpPr/>
            <p:nvPr/>
          </p:nvSpPr>
          <p:spPr>
            <a:xfrm rot="5400000">
              <a:off x="761228" y="2483204"/>
              <a:ext cx="1782361" cy="1800200"/>
            </a:xfrm>
            <a:prstGeom prst="chevron">
              <a:avLst/>
            </a:prstGeom>
            <a:solidFill>
              <a:srgbClr val="66FF33"/>
            </a:solidFill>
            <a:ln>
              <a:solidFill>
                <a:srgbClr val="66FF99"/>
              </a:solidFill>
            </a:ln>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ru-RU" sz="4400" dirty="0" smtClean="0">
                  <a:solidFill>
                    <a:schemeClr val="tx1"/>
                  </a:solidFill>
                  <a:latin typeface="Times New Roman" pitchFamily="18" charset="0"/>
                  <a:cs typeface="Times New Roman" pitchFamily="18" charset="0"/>
                </a:rPr>
                <a:t>5</a:t>
              </a:r>
              <a:endParaRPr lang="ru-RU" sz="4400" dirty="0">
                <a:solidFill>
                  <a:schemeClr val="tx1"/>
                </a:solidFill>
                <a:latin typeface="Times New Roman" pitchFamily="18" charset="0"/>
                <a:cs typeface="Times New Roman" pitchFamily="18" charset="0"/>
              </a:endParaRPr>
            </a:p>
          </p:txBody>
        </p:sp>
        <p:sp>
          <p:nvSpPr>
            <p:cNvPr id="6" name="Прямоугольник с одним вырезанным углом 5"/>
            <p:cNvSpPr/>
            <p:nvPr/>
          </p:nvSpPr>
          <p:spPr>
            <a:xfrm>
              <a:off x="2539574" y="2492123"/>
              <a:ext cx="4674386" cy="2723050"/>
            </a:xfrm>
            <a:prstGeom prst="snip1Rect">
              <a:avLst/>
            </a:prstGeom>
            <a:ln>
              <a:solidFill>
                <a:srgbClr val="66FF33"/>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ru-RU" sz="2000" dirty="0">
                <a:latin typeface="Times New Roman" pitchFamily="18" charset="0"/>
                <a:cs typeface="Times New Roman" pitchFamily="18" charset="0"/>
              </a:endParaRPr>
            </a:p>
          </p:txBody>
        </p:sp>
      </p:grpSp>
      <p:sp>
        <p:nvSpPr>
          <p:cNvPr id="8" name="Прямоугольник 7"/>
          <p:cNvSpPr/>
          <p:nvPr/>
        </p:nvSpPr>
        <p:spPr>
          <a:xfrm>
            <a:off x="2987824" y="2204864"/>
            <a:ext cx="4446240" cy="3108543"/>
          </a:xfrm>
          <a:prstGeom prst="rect">
            <a:avLst/>
          </a:prstGeom>
        </p:spPr>
        <p:txBody>
          <a:bodyPr wrap="square">
            <a:spAutoFit/>
          </a:bodyPr>
          <a:lstStyle/>
          <a:p>
            <a:r>
              <a:rPr lang="ru-RU" sz="2800" dirty="0" smtClean="0">
                <a:latin typeface="Times New Roman" pitchFamily="18" charset="0"/>
                <a:cs typeface="Times New Roman" pitchFamily="18" charset="0"/>
              </a:rPr>
              <a:t>неосведомленность конечного потребителя (больного) о том, какое лекарство ему необходимо и какое из имеющихся на рынке синонимов надо выбрать</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Особенности фармацевтического маркетинга</a:t>
            </a:r>
            <a:endParaRPr lang="ru-RU" dirty="0"/>
          </a:p>
        </p:txBody>
      </p:sp>
      <p:grpSp>
        <p:nvGrpSpPr>
          <p:cNvPr id="4" name="Содержимое 3"/>
          <p:cNvGrpSpPr>
            <a:grpSpLocks noGrp="1"/>
          </p:cNvGrpSpPr>
          <p:nvPr>
            <p:ph sz="quarter" idx="1"/>
          </p:nvPr>
        </p:nvGrpSpPr>
        <p:grpSpPr>
          <a:xfrm>
            <a:off x="755576" y="1744217"/>
            <a:ext cx="7241232" cy="3412976"/>
            <a:chOff x="899666" y="2204865"/>
            <a:chExt cx="6912694" cy="2723050"/>
          </a:xfrm>
        </p:grpSpPr>
        <p:sp>
          <p:nvSpPr>
            <p:cNvPr id="5" name="Нашивка 4"/>
            <p:cNvSpPr/>
            <p:nvPr/>
          </p:nvSpPr>
          <p:spPr>
            <a:xfrm rot="5400000">
              <a:off x="799565" y="2327784"/>
              <a:ext cx="1918725" cy="1718523"/>
            </a:xfrm>
            <a:prstGeom prst="chevron">
              <a:avLst/>
            </a:prstGeom>
            <a:solidFill>
              <a:srgbClr val="9966FF"/>
            </a:solidFill>
            <a:ln>
              <a:solidFill>
                <a:srgbClr val="9966FF"/>
              </a:solidFill>
            </a:ln>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ru-RU" sz="4400" dirty="0" smtClean="0">
                  <a:solidFill>
                    <a:schemeClr val="tx1"/>
                  </a:solidFill>
                  <a:latin typeface="Times New Roman" pitchFamily="18" charset="0"/>
                  <a:cs typeface="Times New Roman" pitchFamily="18" charset="0"/>
                </a:rPr>
                <a:t>6</a:t>
              </a:r>
              <a:endParaRPr lang="ru-RU" sz="4400" dirty="0">
                <a:solidFill>
                  <a:schemeClr val="tx1"/>
                </a:solidFill>
                <a:latin typeface="Times New Roman" pitchFamily="18" charset="0"/>
                <a:cs typeface="Times New Roman" pitchFamily="18" charset="0"/>
              </a:endParaRPr>
            </a:p>
          </p:txBody>
        </p:sp>
        <p:sp>
          <p:nvSpPr>
            <p:cNvPr id="6" name="Прямоугольник с одним вырезанным углом 5"/>
            <p:cNvSpPr/>
            <p:nvPr/>
          </p:nvSpPr>
          <p:spPr>
            <a:xfrm>
              <a:off x="2618190" y="2204865"/>
              <a:ext cx="5194170" cy="2723050"/>
            </a:xfrm>
            <a:prstGeom prst="snip1Rect">
              <a:avLst/>
            </a:prstGeom>
            <a:ln>
              <a:solidFill>
                <a:srgbClr val="9966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sz="2000" dirty="0">
                <a:latin typeface="Times New Roman" pitchFamily="18" charset="0"/>
                <a:cs typeface="Times New Roman" pitchFamily="18" charset="0"/>
              </a:endParaRPr>
            </a:p>
          </p:txBody>
        </p:sp>
      </p:grpSp>
      <p:sp>
        <p:nvSpPr>
          <p:cNvPr id="7" name="Прямоугольник 6"/>
          <p:cNvSpPr/>
          <p:nvPr/>
        </p:nvSpPr>
        <p:spPr>
          <a:xfrm>
            <a:off x="2627784" y="2348881"/>
            <a:ext cx="4230216" cy="1384995"/>
          </a:xfrm>
          <a:prstGeom prst="rect">
            <a:avLst/>
          </a:prstGeom>
        </p:spPr>
        <p:txBody>
          <a:bodyPr wrap="square">
            <a:spAutoFit/>
          </a:bodyPr>
          <a:lstStyle/>
          <a:p>
            <a:r>
              <a:rPr lang="ru-RU" sz="2800" dirty="0" smtClean="0">
                <a:latin typeface="Times New Roman" pitchFamily="18" charset="0"/>
                <a:cs typeface="Times New Roman" pitchFamily="18" charset="0"/>
              </a:rPr>
              <a:t>фармацевтические товары должны быть только высокого качества</a:t>
            </a:r>
            <a:r>
              <a:rPr lang="ru-RU" dirty="0" smtClean="0"/>
              <a:t>.</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Основные цели фармацевтического маркетинга </a:t>
            </a: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lstStyle/>
          <a:p>
            <a:r>
              <a:rPr lang="ru-RU" dirty="0" smtClean="0">
                <a:latin typeface="Times New Roman" pitchFamily="18" charset="0"/>
                <a:cs typeface="Times New Roman" pitchFamily="18" charset="0"/>
              </a:rPr>
              <a:t>изучение потребностей общества в лекарственных препаратах и услугах по оказанию фармацевтической помощи населению и разработка стратегических программ, направленных на своевременное и наиболее полное удовлетворение этих потребностей</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Основные задачи фармацевтического маркетинга </a:t>
            </a: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600200"/>
            <a:ext cx="8147248" cy="4873752"/>
          </a:xfrm>
        </p:spPr>
        <p:txBody>
          <a:bodyPr>
            <a:normAutofit fontScale="92500" lnSpcReduction="10000"/>
          </a:bodyPr>
          <a:lstStyle/>
          <a:p>
            <a:pPr>
              <a:buFont typeface="Wingdings" pitchFamily="2" charset="2"/>
              <a:buChar char="Ø"/>
            </a:pPr>
            <a:r>
              <a:rPr lang="ru-RU" dirty="0" smtClean="0"/>
              <a:t>Анализ фармацевтического </a:t>
            </a:r>
            <a:r>
              <a:rPr lang="ru-RU" dirty="0" smtClean="0"/>
              <a:t>рынка; </a:t>
            </a:r>
          </a:p>
          <a:p>
            <a:pPr>
              <a:buFont typeface="Wingdings" pitchFamily="2" charset="2"/>
              <a:buChar char="Ø"/>
            </a:pPr>
            <a:r>
              <a:rPr lang="ru-RU" dirty="0" smtClean="0"/>
              <a:t>Анализ </a:t>
            </a:r>
            <a:r>
              <a:rPr lang="ru-RU" dirty="0" smtClean="0"/>
              <a:t>потребностей фармацевтического рынка и прогнозирование его </a:t>
            </a:r>
            <a:r>
              <a:rPr lang="ru-RU" dirty="0" smtClean="0"/>
              <a:t>развития; </a:t>
            </a:r>
          </a:p>
          <a:p>
            <a:pPr>
              <a:buFont typeface="Wingdings" pitchFamily="2" charset="2"/>
              <a:buChar char="Ø"/>
            </a:pPr>
            <a:r>
              <a:rPr lang="ru-RU" dirty="0" smtClean="0"/>
              <a:t>Повышение </a:t>
            </a:r>
            <a:r>
              <a:rPr lang="ru-RU" dirty="0" smtClean="0"/>
              <a:t>качества услуг оказания фармацевтической </a:t>
            </a:r>
            <a:r>
              <a:rPr lang="ru-RU" dirty="0" smtClean="0"/>
              <a:t>помощи; </a:t>
            </a:r>
          </a:p>
          <a:p>
            <a:pPr>
              <a:buFont typeface="Wingdings" pitchFamily="2" charset="2"/>
              <a:buChar char="Ø"/>
            </a:pPr>
            <a:r>
              <a:rPr lang="ru-RU" dirty="0" smtClean="0"/>
              <a:t>Разработка </a:t>
            </a:r>
            <a:r>
              <a:rPr lang="ru-RU" dirty="0" smtClean="0"/>
              <a:t>комплексных методов формирования спроса на товары и услуги фармацевтического </a:t>
            </a:r>
            <a:r>
              <a:rPr lang="ru-RU" dirty="0" smtClean="0"/>
              <a:t>профиля;</a:t>
            </a:r>
          </a:p>
          <a:p>
            <a:pPr>
              <a:buFont typeface="Wingdings" pitchFamily="2" charset="2"/>
              <a:buChar char="Ø"/>
            </a:pPr>
            <a:r>
              <a:rPr lang="ru-RU" dirty="0" smtClean="0"/>
              <a:t> </a:t>
            </a:r>
            <a:r>
              <a:rPr lang="ru-RU" dirty="0" smtClean="0"/>
              <a:t>Выявление особенностей управления маркетингом лекарственных </a:t>
            </a:r>
            <a:r>
              <a:rPr lang="ru-RU" dirty="0" smtClean="0"/>
              <a:t>средств; </a:t>
            </a:r>
          </a:p>
          <a:p>
            <a:pPr>
              <a:buFont typeface="Wingdings" pitchFamily="2" charset="2"/>
              <a:buChar char="Ø"/>
            </a:pPr>
            <a:r>
              <a:rPr lang="ru-RU" dirty="0" smtClean="0"/>
              <a:t>Разработку </a:t>
            </a:r>
            <a:r>
              <a:rPr lang="ru-RU" dirty="0" smtClean="0"/>
              <a:t>методов стратегического </a:t>
            </a:r>
            <a:r>
              <a:rPr lang="ru-RU" dirty="0" smtClean="0"/>
              <a:t>планирования; </a:t>
            </a:r>
          </a:p>
          <a:p>
            <a:pPr>
              <a:buFont typeface="Wingdings" pitchFamily="2" charset="2"/>
              <a:buChar char="Ø"/>
            </a:pPr>
            <a:r>
              <a:rPr lang="ru-RU" dirty="0" smtClean="0"/>
              <a:t>Анализ </a:t>
            </a:r>
            <a:r>
              <a:rPr lang="ru-RU" dirty="0" smtClean="0"/>
              <a:t>фармацевтического </a:t>
            </a:r>
            <a:r>
              <a:rPr lang="ru-RU" dirty="0" smtClean="0"/>
              <a:t>рынка; </a:t>
            </a:r>
          </a:p>
          <a:p>
            <a:pPr>
              <a:buFont typeface="Wingdings" pitchFamily="2" charset="2"/>
              <a:buChar char="Ø"/>
            </a:pPr>
            <a:r>
              <a:rPr lang="ru-RU" dirty="0" smtClean="0"/>
              <a:t>Анализ </a:t>
            </a:r>
            <a:r>
              <a:rPr lang="ru-RU" dirty="0" smtClean="0"/>
              <a:t>потребностей фармацевтического рынка и прогнозирование его </a:t>
            </a:r>
            <a:r>
              <a:rPr lang="ru-RU" dirty="0" smtClean="0"/>
              <a:t>развития;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Основные задачи фармацевтического маркетинга </a:t>
            </a:r>
            <a:endParaRPr lang="ru-RU" dirty="0"/>
          </a:p>
        </p:txBody>
      </p:sp>
      <p:sp>
        <p:nvSpPr>
          <p:cNvPr id="3" name="Содержимое 2"/>
          <p:cNvSpPr>
            <a:spLocks noGrp="1"/>
          </p:cNvSpPr>
          <p:nvPr>
            <p:ph sz="quarter" idx="1"/>
          </p:nvPr>
        </p:nvSpPr>
        <p:spPr>
          <a:xfrm>
            <a:off x="457200" y="1600200"/>
            <a:ext cx="8291264" cy="4873752"/>
          </a:xfrm>
        </p:spPr>
        <p:txBody>
          <a:bodyPr/>
          <a:lstStyle/>
          <a:p>
            <a:pPr>
              <a:buFont typeface="Wingdings" pitchFamily="2" charset="2"/>
              <a:buChar char="Ø"/>
            </a:pPr>
            <a:r>
              <a:rPr lang="ru-RU" dirty="0" smtClean="0"/>
              <a:t>Повышение качества услуг </a:t>
            </a:r>
            <a:r>
              <a:rPr lang="ru-RU" dirty="0" smtClean="0"/>
              <a:t>оказания фармацевтической помощи; </a:t>
            </a:r>
            <a:endParaRPr lang="ru-RU" dirty="0" smtClean="0"/>
          </a:p>
          <a:p>
            <a:pPr>
              <a:buFont typeface="Wingdings" pitchFamily="2" charset="2"/>
              <a:buChar char="Ø"/>
            </a:pPr>
            <a:r>
              <a:rPr lang="ru-RU" dirty="0" smtClean="0"/>
              <a:t>Разработка комплексных методов формирования спроса на товары и услуги фармацевтического </a:t>
            </a:r>
            <a:r>
              <a:rPr lang="ru-RU" dirty="0" smtClean="0"/>
              <a:t>профиля;</a:t>
            </a:r>
            <a:endParaRPr lang="ru-RU" dirty="0" smtClean="0"/>
          </a:p>
          <a:p>
            <a:pPr>
              <a:buFont typeface="Wingdings" pitchFamily="2" charset="2"/>
              <a:buChar char="Ø"/>
            </a:pPr>
            <a:r>
              <a:rPr lang="ru-RU" dirty="0" smtClean="0"/>
              <a:t> Выявление особенностей управления маркетингом лекарственных </a:t>
            </a:r>
            <a:r>
              <a:rPr lang="ru-RU" dirty="0" smtClean="0"/>
              <a:t>средств; </a:t>
            </a:r>
            <a:endParaRPr lang="ru-RU" dirty="0" smtClean="0"/>
          </a:p>
          <a:p>
            <a:pPr>
              <a:buFont typeface="Wingdings" pitchFamily="2" charset="2"/>
              <a:buChar char="Ø"/>
            </a:pPr>
            <a:r>
              <a:rPr lang="ru-RU" dirty="0" smtClean="0"/>
              <a:t>Разработку методов стратегического </a:t>
            </a:r>
            <a:r>
              <a:rPr lang="ru-RU" dirty="0" smtClean="0"/>
              <a:t>планирования;</a:t>
            </a:r>
            <a:endParaRPr lang="ru-RU" dirty="0" smtClean="0"/>
          </a:p>
          <a:p>
            <a:pPr>
              <a:buFont typeface="Wingdings" pitchFamily="2" charset="2"/>
              <a:buChar char="Ø"/>
            </a:pPr>
            <a:r>
              <a:rPr lang="ru-RU" dirty="0" smtClean="0"/>
              <a:t> Основные задачи фармацевтического </a:t>
            </a:r>
            <a:r>
              <a:rPr lang="ru-RU" dirty="0" smtClean="0"/>
              <a:t>маркетинга.</a:t>
            </a:r>
            <a:endParaRPr lang="ru-RU" dirty="0" smtClean="0"/>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Особенности дистрибуции и сбыта </a:t>
            </a:r>
            <a:r>
              <a:rPr lang="ru-RU" dirty="0" err="1" smtClean="0">
                <a:latin typeface="Times New Roman" pitchFamily="18" charset="0"/>
                <a:cs typeface="Times New Roman" pitchFamily="18" charset="0"/>
              </a:rPr>
              <a:t>фармпродукции</a:t>
            </a: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412776"/>
            <a:ext cx="8219256" cy="5184576"/>
          </a:xfrm>
        </p:spPr>
        <p:txBody>
          <a:bodyPr/>
          <a:lstStyle/>
          <a:p>
            <a:endParaRPr lang="ru-RU" dirty="0"/>
          </a:p>
        </p:txBody>
      </p:sp>
      <p:sp>
        <p:nvSpPr>
          <p:cNvPr id="4" name="Выноска-облако 3"/>
          <p:cNvSpPr/>
          <p:nvPr/>
        </p:nvSpPr>
        <p:spPr>
          <a:xfrm>
            <a:off x="395536" y="1556792"/>
            <a:ext cx="8136904" cy="4248472"/>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2000" dirty="0" smtClean="0">
                <a:latin typeface="Times New Roman" pitchFamily="18" charset="0"/>
                <a:cs typeface="Times New Roman" pitchFamily="18" charset="0"/>
              </a:rPr>
              <a:t>Законодательство большинства стран регулирует требования к деятельности оптовых копаний (дистрибьюторы) и к местам продаж </a:t>
            </a:r>
            <a:r>
              <a:rPr lang="ru-RU" sz="2000" dirty="0" err="1" smtClean="0">
                <a:latin typeface="Times New Roman" pitchFamily="18" charset="0"/>
                <a:cs typeface="Times New Roman" pitchFamily="18" charset="0"/>
              </a:rPr>
              <a:t>фармпродукции</a:t>
            </a:r>
            <a:r>
              <a:rPr lang="ru-RU" sz="2000" dirty="0" smtClean="0">
                <a:latin typeface="Times New Roman" pitchFamily="18" charset="0"/>
                <a:cs typeface="Times New Roman" pitchFamily="18" charset="0"/>
              </a:rPr>
              <a:t> (аптеки и аптечные пункты) и процессу оказания фармацевтических услуг, ограничивая тем самым количество соответствующих предприятий и гарантируя минимальный уровень их услуг</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Заключение</a:t>
            </a:r>
            <a:endParaRPr lang="ru-RU" dirty="0"/>
          </a:p>
        </p:txBody>
      </p:sp>
      <p:sp>
        <p:nvSpPr>
          <p:cNvPr id="3" name="Содержимое 2"/>
          <p:cNvSpPr>
            <a:spLocks noGrp="1"/>
          </p:cNvSpPr>
          <p:nvPr>
            <p:ph sz="quarter" idx="1"/>
          </p:nvPr>
        </p:nvSpPr>
        <p:spPr>
          <a:xfrm>
            <a:off x="457200" y="1600200"/>
            <a:ext cx="8219256" cy="4873752"/>
          </a:xfrm>
        </p:spPr>
        <p:txBody>
          <a:bodyPr>
            <a:normAutofit fontScale="92500" lnSpcReduction="10000"/>
          </a:bodyPr>
          <a:lstStyle/>
          <a:p>
            <a:r>
              <a:rPr lang="ru-RU" sz="2600" dirty="0" smtClean="0">
                <a:latin typeface="Times New Roman" pitchFamily="18" charset="0"/>
                <a:cs typeface="Times New Roman" pitchFamily="18" charset="0"/>
              </a:rPr>
              <a:t>Лекарства влияют на здоровье, изменяют его. Уже по своей природе они играют заметную роль в обществе. Поэтому продажа медикаментов имеет ряд особенностей. Это связано с тем, что лекарственные препараты являются особым товаром, поскольку они влияют на самое ценное, что есть у человека: его здоровье, а от здоровья нации зависит процветание любого государства. Несомненно, в настоящее время грамотное использование маркетингового подхода является одним из основных факторов, определяющих эффективность деятельности современной аптеки. Будущее за фармацевтическими компаниями, ориентированными на практическое применение маркетинговых инструментов для создания конкурентных преимуществ аптеки.</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22114"/>
          </a:xfrm>
        </p:spPr>
        <p:txBody>
          <a:bodyPr/>
          <a:lstStyle/>
          <a:p>
            <a:endParaRPr lang="ru-RU"/>
          </a:p>
        </p:txBody>
      </p:sp>
      <p:sp>
        <p:nvSpPr>
          <p:cNvPr id="3" name="Содержимое 2"/>
          <p:cNvSpPr>
            <a:spLocks noGrp="1"/>
          </p:cNvSpPr>
          <p:nvPr>
            <p:ph sz="quarter" idx="1"/>
          </p:nvPr>
        </p:nvSpPr>
        <p:spPr>
          <a:xfrm>
            <a:off x="457200" y="1340768"/>
            <a:ext cx="7467600" cy="5133184"/>
          </a:xfrm>
        </p:spPr>
        <p:txBody>
          <a:bodyPr/>
          <a:lstStyle/>
          <a:p>
            <a:r>
              <a:rPr lang="ru-RU" b="1" u="sng" dirty="0" smtClean="0"/>
              <a:t>Фармацевтический маркетинг </a:t>
            </a:r>
            <a:r>
              <a:rPr lang="ru-RU" dirty="0" smtClean="0"/>
              <a:t>– часть общего маркетинга – процесс реализации фармацевтической помощи – деятельность, направленная на удовлетворение нужд и потребностей населения в фармацевтической </a:t>
            </a:r>
            <a:r>
              <a:rPr lang="ru-RU" dirty="0" smtClean="0"/>
              <a:t>продукции.</a:t>
            </a:r>
            <a:endParaRPr lang="ru-RU" dirty="0"/>
          </a:p>
        </p:txBody>
      </p:sp>
      <p:sp>
        <p:nvSpPr>
          <p:cNvPr id="4" name="Выноска-облако 3"/>
          <p:cNvSpPr/>
          <p:nvPr/>
        </p:nvSpPr>
        <p:spPr>
          <a:xfrm>
            <a:off x="2555776" y="3284984"/>
            <a:ext cx="5112568" cy="2952328"/>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2000" dirty="0" smtClean="0">
                <a:latin typeface="Times New Roman" pitchFamily="18" charset="0"/>
                <a:cs typeface="Times New Roman" pitchFamily="18" charset="0"/>
              </a:rPr>
              <a:t>Основы современного фармацевтического маркетинга были заложены в первой половине </a:t>
            </a:r>
            <a:r>
              <a:rPr lang="ru-RU" sz="2000" dirty="0" smtClean="0">
                <a:latin typeface="Times New Roman" pitchFamily="18" charset="0"/>
                <a:cs typeface="Times New Roman" pitchFamily="18" charset="0"/>
              </a:rPr>
              <a:t>1940-х </a:t>
            </a:r>
            <a:r>
              <a:rPr lang="ru-RU" sz="2000" dirty="0" smtClean="0">
                <a:latin typeface="Times New Roman" pitchFamily="18" charset="0"/>
                <a:cs typeface="Times New Roman" pitchFamily="18" charset="0"/>
              </a:rPr>
              <a:t>годов</a:t>
            </a:r>
            <a:r>
              <a:rPr lang="ru-RU" dirty="0" smtClean="0"/>
              <a:t>.</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smtClean="0">
                <a:latin typeface="Times New Roman" pitchFamily="18" charset="0"/>
                <a:cs typeface="Times New Roman" pitchFamily="18" charset="0"/>
              </a:rPr>
              <a:t>Процветание фармацевтической </a:t>
            </a:r>
            <a:r>
              <a:rPr lang="ru-RU" sz="3200" dirty="0" smtClean="0">
                <a:latin typeface="Times New Roman" pitchFamily="18" charset="0"/>
                <a:cs typeface="Times New Roman" pitchFamily="18" charset="0"/>
              </a:rPr>
              <a:t>отрасли</a:t>
            </a:r>
            <a:endParaRPr lang="ru-RU" sz="3200"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lstStyle/>
          <a:p>
            <a:r>
              <a:rPr lang="ru-RU" dirty="0" smtClean="0"/>
              <a:t>все больше компаний стремилось производить лекарственные средства; </a:t>
            </a:r>
            <a:endParaRPr lang="ru-RU" dirty="0" smtClean="0"/>
          </a:p>
          <a:p>
            <a:r>
              <a:rPr lang="ru-RU" dirty="0" smtClean="0"/>
              <a:t>соответственно</a:t>
            </a:r>
            <a:r>
              <a:rPr lang="ru-RU" dirty="0" smtClean="0"/>
              <a:t>, росла конкуренция; </a:t>
            </a:r>
            <a:endParaRPr lang="ru-RU" dirty="0" smtClean="0"/>
          </a:p>
          <a:p>
            <a:r>
              <a:rPr lang="ru-RU" dirty="0" smtClean="0"/>
              <a:t>для </a:t>
            </a:r>
            <a:r>
              <a:rPr lang="ru-RU" dirty="0" smtClean="0"/>
              <a:t>успешных продаж уже было недостаточно иметь хороший продукт; </a:t>
            </a:r>
            <a:endParaRPr lang="ru-RU" dirty="0" smtClean="0"/>
          </a:p>
          <a:p>
            <a:r>
              <a:rPr lang="ru-RU" dirty="0" smtClean="0"/>
              <a:t>оптовая </a:t>
            </a:r>
            <a:r>
              <a:rPr lang="ru-RU" dirty="0" smtClean="0"/>
              <a:t>и розничная торговля, развивающиеся параллельно с производителями, предъявляли все более высокие требования к лекарствам, становились все искушеннее в их выборе; </a:t>
            </a:r>
            <a:endParaRPr lang="ru-RU" dirty="0" smtClean="0"/>
          </a:p>
          <a:p>
            <a:r>
              <a:rPr lang="ru-RU" dirty="0" smtClean="0"/>
              <a:t>важным </a:t>
            </a:r>
            <a:r>
              <a:rPr lang="ru-RU" dirty="0" smtClean="0"/>
              <a:t>средством конкуренции стала цена.</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Отраслевые особенности</a:t>
            </a:r>
            <a:endParaRPr lang="ru-RU" dirty="0">
              <a:latin typeface="Times New Roman" pitchFamily="18" charset="0"/>
              <a:cs typeface="Times New Roman" pitchFamily="18" charset="0"/>
            </a:endParaRPr>
          </a:p>
        </p:txBody>
      </p:sp>
      <p:graphicFrame>
        <p:nvGraphicFramePr>
          <p:cNvPr id="5" name="Содержимое 4"/>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Ключевые понятия в фармацевтическом маркетинге</a:t>
            </a:r>
            <a:endParaRPr lang="ru-RU" dirty="0"/>
          </a:p>
        </p:txBody>
      </p:sp>
      <p:graphicFrame>
        <p:nvGraphicFramePr>
          <p:cNvPr id="4" name="Содержимое 3"/>
          <p:cNvGraphicFramePr>
            <a:graphicFrameLocks noGrp="1"/>
          </p:cNvGraphicFramePr>
          <p:nvPr>
            <p:ph sz="quarter" idx="1"/>
          </p:nvPr>
        </p:nvGraphicFramePr>
        <p:xfrm>
          <a:off x="251520" y="1600200"/>
          <a:ext cx="8496944"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Основная цель в фармацевтическом маркетинге</a:t>
            </a:r>
            <a:endParaRPr lang="ru-RU" dirty="0">
              <a:latin typeface="Times New Roman" pitchFamily="18" charset="0"/>
              <a:cs typeface="Times New Roman" pitchFamily="18" charset="0"/>
            </a:endParaRPr>
          </a:p>
        </p:txBody>
      </p:sp>
      <p:sp>
        <p:nvSpPr>
          <p:cNvPr id="4" name="Облако 3"/>
          <p:cNvSpPr/>
          <p:nvPr/>
        </p:nvSpPr>
        <p:spPr>
          <a:xfrm>
            <a:off x="251520" y="1268760"/>
            <a:ext cx="8424936" cy="4536504"/>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r>
              <a:rPr lang="ru-RU" sz="2400" dirty="0" smtClean="0">
                <a:latin typeface="Times New Roman" pitchFamily="18" charset="0"/>
                <a:cs typeface="Times New Roman" pitchFamily="18" charset="0"/>
              </a:rPr>
              <a:t>Оптимизация рынка фармацевтической помощи, под которой понимается анализ связи между нуждой, потребностью, спросом и предложением, а также учет влияний всех внутренних факторов системы лекарственного обеспечения </a:t>
            </a:r>
            <a:r>
              <a:rPr lang="ru-RU" sz="2400" dirty="0" smtClean="0">
                <a:latin typeface="Times New Roman" pitchFamily="18" charset="0"/>
                <a:cs typeface="Times New Roman" pitchFamily="18" charset="0"/>
              </a:rPr>
              <a:t>населения</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Особенности фармацевтического маркетинга</a:t>
            </a: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lstStyle/>
          <a:p>
            <a:endParaRPr lang="ru-RU" dirty="0"/>
          </a:p>
        </p:txBody>
      </p:sp>
      <p:sp>
        <p:nvSpPr>
          <p:cNvPr id="6" name="Нашивка 5"/>
          <p:cNvSpPr/>
          <p:nvPr/>
        </p:nvSpPr>
        <p:spPr>
          <a:xfrm rot="5400000">
            <a:off x="629562" y="2474894"/>
            <a:ext cx="2520280" cy="1980220"/>
          </a:xfrm>
          <a:prstGeom prst="chevron">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ru-RU" sz="4000" dirty="0" smtClean="0">
              <a:solidFill>
                <a:schemeClr val="tx1"/>
              </a:solidFill>
            </a:endParaRPr>
          </a:p>
          <a:p>
            <a:pPr algn="ctr"/>
            <a:r>
              <a:rPr lang="ru-RU" sz="6600" dirty="0" smtClean="0">
                <a:solidFill>
                  <a:schemeClr val="tx1"/>
                </a:solidFill>
                <a:latin typeface="Times New Roman" pitchFamily="18" charset="0"/>
                <a:cs typeface="Times New Roman" pitchFamily="18" charset="0"/>
              </a:rPr>
              <a:t>1</a:t>
            </a:r>
            <a:endParaRPr lang="ru-RU" sz="6600" dirty="0">
              <a:solidFill>
                <a:schemeClr val="tx1"/>
              </a:solidFill>
              <a:latin typeface="Times New Roman" pitchFamily="18" charset="0"/>
              <a:cs typeface="Times New Roman" pitchFamily="18" charset="0"/>
            </a:endParaRPr>
          </a:p>
        </p:txBody>
      </p:sp>
      <p:sp>
        <p:nvSpPr>
          <p:cNvPr id="7" name="Прямоугольник с одним вырезанным углом 6"/>
          <p:cNvSpPr/>
          <p:nvPr/>
        </p:nvSpPr>
        <p:spPr>
          <a:xfrm>
            <a:off x="2915816" y="2204864"/>
            <a:ext cx="4896544" cy="3744416"/>
          </a:xfrm>
          <a:prstGeom prst="snip1Rect">
            <a:avLst/>
          </a:prstGeom>
          <a:ln>
            <a:solidFill>
              <a:schemeClr val="accent3">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dirty="0" smtClean="0"/>
              <a:t> </a:t>
            </a:r>
            <a:r>
              <a:rPr lang="ru-RU" sz="2400" dirty="0" smtClean="0">
                <a:latin typeface="Times New Roman" pitchFamily="18" charset="0"/>
                <a:cs typeface="Times New Roman" pitchFamily="18" charset="0"/>
              </a:rPr>
              <a:t>случае фармацевтической помощи усложняется классическая формула купли – продажи, потому что в систему покупатель (пациент) – продавец (провизор) включается третье звено – врач, который в равной, а иногда и большей степени является генератором спроса</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Особенности фармацевтического маркетинга</a:t>
            </a:r>
            <a:endParaRPr lang="ru-RU" dirty="0"/>
          </a:p>
        </p:txBody>
      </p:sp>
      <p:sp>
        <p:nvSpPr>
          <p:cNvPr id="12" name="Нашивка 11"/>
          <p:cNvSpPr/>
          <p:nvPr/>
        </p:nvSpPr>
        <p:spPr>
          <a:xfrm rot="5400000">
            <a:off x="287524" y="2384884"/>
            <a:ext cx="2232248" cy="1728192"/>
          </a:xfrm>
          <a:prstGeom prst="chevron">
            <a:avLst/>
          </a:prstGeom>
          <a:solidFill>
            <a:schemeClr val="accent2">
              <a:lumMod val="75000"/>
            </a:schemeClr>
          </a:solidFill>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ru-RU" sz="4000" dirty="0" smtClean="0">
                <a:solidFill>
                  <a:schemeClr val="tx1"/>
                </a:solidFill>
                <a:latin typeface="Times New Roman" pitchFamily="18" charset="0"/>
                <a:cs typeface="Times New Roman" pitchFamily="18" charset="0"/>
              </a:rPr>
              <a:t>2</a:t>
            </a:r>
            <a:endParaRPr lang="ru-RU" sz="4000" dirty="0">
              <a:solidFill>
                <a:schemeClr val="tx1"/>
              </a:solidFill>
              <a:latin typeface="Times New Roman" pitchFamily="18" charset="0"/>
              <a:cs typeface="Times New Roman" pitchFamily="18" charset="0"/>
            </a:endParaRPr>
          </a:p>
        </p:txBody>
      </p:sp>
      <p:sp>
        <p:nvSpPr>
          <p:cNvPr id="13" name="Содержимое 12"/>
          <p:cNvSpPr>
            <a:spLocks noGrp="1"/>
          </p:cNvSpPr>
          <p:nvPr>
            <p:ph sz="quarter" idx="1"/>
          </p:nvPr>
        </p:nvSpPr>
        <p:spPr>
          <a:xfrm>
            <a:off x="2267744" y="2060848"/>
            <a:ext cx="4608512" cy="3024336"/>
          </a:xfrm>
          <a:prstGeom prst="snip1Rect">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noAutofit/>
          </a:bodyPr>
          <a:lstStyle/>
          <a:p>
            <a:pPr algn="ctr">
              <a:buNone/>
            </a:pPr>
            <a:r>
              <a:rPr lang="ru-RU" dirty="0" smtClean="0">
                <a:latin typeface="Times New Roman" pitchFamily="18" charset="0"/>
                <a:cs typeface="Times New Roman" pitchFamily="18" charset="0"/>
              </a:rPr>
              <a:t>при анализе рынка необходимо учитывать не спрос, как в общем маркетинге, а сразу три параметра – нужду, потребность и </a:t>
            </a:r>
            <a:r>
              <a:rPr lang="ru-RU" dirty="0" smtClean="0">
                <a:latin typeface="Times New Roman" pitchFamily="18" charset="0"/>
                <a:cs typeface="Times New Roman" pitchFamily="18" charset="0"/>
              </a:rPr>
              <a:t>спрос</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Особенности фармацевтического маркетинга</a:t>
            </a:r>
            <a:endParaRPr lang="ru-RU" dirty="0"/>
          </a:p>
        </p:txBody>
      </p:sp>
      <p:sp>
        <p:nvSpPr>
          <p:cNvPr id="3" name="Содержимое 2"/>
          <p:cNvSpPr>
            <a:spLocks noGrp="1"/>
          </p:cNvSpPr>
          <p:nvPr>
            <p:ph sz="quarter" idx="1"/>
          </p:nvPr>
        </p:nvSpPr>
        <p:spPr/>
        <p:txBody>
          <a:bodyPr/>
          <a:lstStyle/>
          <a:p>
            <a:endParaRPr lang="ru-RU" dirty="0"/>
          </a:p>
        </p:txBody>
      </p:sp>
      <p:grpSp>
        <p:nvGrpSpPr>
          <p:cNvPr id="8" name="Группа 7"/>
          <p:cNvGrpSpPr/>
          <p:nvPr/>
        </p:nvGrpSpPr>
        <p:grpSpPr>
          <a:xfrm>
            <a:off x="683568" y="2204864"/>
            <a:ext cx="6912768" cy="3600400"/>
            <a:chOff x="683568" y="2204864"/>
            <a:chExt cx="6912768" cy="3600400"/>
          </a:xfrm>
        </p:grpSpPr>
        <p:sp>
          <p:nvSpPr>
            <p:cNvPr id="4" name="Нашивка 3"/>
            <p:cNvSpPr/>
            <p:nvPr/>
          </p:nvSpPr>
          <p:spPr>
            <a:xfrm rot="5400000">
              <a:off x="431540" y="2456892"/>
              <a:ext cx="2304256" cy="1800200"/>
            </a:xfrm>
            <a:prstGeom prst="chevron">
              <a:avLst/>
            </a:prstGeom>
            <a:solidFill>
              <a:srgbClr val="66FF99"/>
            </a:solidFill>
            <a:ln>
              <a:solidFill>
                <a:srgbClr val="66FF99"/>
              </a:solidFill>
            </a:ln>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ru-RU" sz="4400" dirty="0" smtClean="0">
                  <a:solidFill>
                    <a:schemeClr val="tx1"/>
                  </a:solidFill>
                  <a:latin typeface="Times New Roman" pitchFamily="18" charset="0"/>
                  <a:cs typeface="Times New Roman" pitchFamily="18" charset="0"/>
                </a:rPr>
                <a:t>3</a:t>
              </a:r>
              <a:endParaRPr lang="ru-RU" sz="4400" dirty="0">
                <a:solidFill>
                  <a:schemeClr val="tx1"/>
                </a:solidFill>
                <a:latin typeface="Times New Roman" pitchFamily="18" charset="0"/>
                <a:cs typeface="Times New Roman" pitchFamily="18" charset="0"/>
              </a:endParaRPr>
            </a:p>
          </p:txBody>
        </p:sp>
        <p:sp>
          <p:nvSpPr>
            <p:cNvPr id="5" name="Прямоугольник с одним вырезанным углом 4"/>
            <p:cNvSpPr/>
            <p:nvPr/>
          </p:nvSpPr>
          <p:spPr>
            <a:xfrm>
              <a:off x="2483768" y="2276872"/>
              <a:ext cx="5112568" cy="3528392"/>
            </a:xfrm>
            <a:prstGeom prst="snip1Rect">
              <a:avLst/>
            </a:prstGeom>
            <a:ln>
              <a:solidFill>
                <a:srgbClr val="66FF99"/>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2000" dirty="0" smtClean="0">
                  <a:latin typeface="Times New Roman" pitchFamily="18" charset="0"/>
                  <a:cs typeface="Times New Roman" pitchFamily="18" charset="0"/>
                </a:rPr>
                <a:t>потребители зачастую рассматривают медицинские и фармацевтические товары не как желаемый товар, а как необходимую покупку, и поэтому, как правило, осуществляют покупку под давлением симптомов болезни или при ощущении отклонений от нормального </a:t>
              </a:r>
              <a:r>
                <a:rPr lang="ru-RU" sz="2000" dirty="0" smtClean="0">
                  <a:latin typeface="Times New Roman" pitchFamily="18" charset="0"/>
                  <a:cs typeface="Times New Roman" pitchFamily="18" charset="0"/>
                </a:rPr>
                <a:t>самочувствия</a:t>
              </a:r>
              <a:endParaRPr lang="ru-RU" sz="2000" dirty="0">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1374</TotalTime>
  <Words>606</Words>
  <Application>Microsoft Office PowerPoint</Application>
  <PresentationFormat>Экран (4:3)</PresentationFormat>
  <Paragraphs>72</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Эркер</vt:lpstr>
      <vt:lpstr>Федеральное государственное бюджетное образовательное учреждение высшего образования  "Красноярский государственный медицинский  университет имени профессора В.Ф. Войно-Ясенецкого  Министерства здравоохранения Российской Федерации Фармацевтический колледж    Специфика фармацевтического маркетинга</vt:lpstr>
      <vt:lpstr>Слайд 2</vt:lpstr>
      <vt:lpstr>Процветание фармацевтической отрасли</vt:lpstr>
      <vt:lpstr>Отраслевые особенности</vt:lpstr>
      <vt:lpstr>Ключевые понятия в фармацевтическом маркетинге</vt:lpstr>
      <vt:lpstr>Основная цель в фармацевтическом маркетинге</vt:lpstr>
      <vt:lpstr>Особенности фармацевтического маркетинга</vt:lpstr>
      <vt:lpstr>Особенности фармацевтического маркетинга</vt:lpstr>
      <vt:lpstr>Особенности фармацевтического маркетинга</vt:lpstr>
      <vt:lpstr>Особенности фармацевтического маркетинга</vt:lpstr>
      <vt:lpstr>Особенности фармацевтического маркетинга</vt:lpstr>
      <vt:lpstr>Особенности фармацевтического маркетинга</vt:lpstr>
      <vt:lpstr>Основные цели фармацевтического маркетинга </vt:lpstr>
      <vt:lpstr>Основные задачи фармацевтического маркетинга </vt:lpstr>
      <vt:lpstr>Основные задачи фармацевтического маркетинга </vt:lpstr>
      <vt:lpstr>Особенности дистрибуции и сбыта фармпродукции</vt:lpstr>
      <vt:lpstr>Заключение</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Федеральное государственное бюджетное образовательное учреждение высшего образования  "Красноярский государственный медицинский  университет имени профессора В.Ф. Войно-Ясенецкого  Министерства здравоохранения Российской Федерации Фармацевтический колледж    Специфика фармацевтического маркетинга</dc:title>
  <dc:creator>1</dc:creator>
  <cp:lastModifiedBy>1</cp:lastModifiedBy>
  <cp:revision>12</cp:revision>
  <dcterms:created xsi:type="dcterms:W3CDTF">2020-06-27T07:05:36Z</dcterms:created>
  <dcterms:modified xsi:type="dcterms:W3CDTF">2020-06-28T06:10:58Z</dcterms:modified>
</cp:coreProperties>
</file>