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60"/>
  </p:notesMasterIdLst>
  <p:handoutMasterIdLst>
    <p:handoutMasterId r:id="rId61"/>
  </p:handoutMasterIdLst>
  <p:sldIdLst>
    <p:sldId id="434" r:id="rId2"/>
    <p:sldId id="519" r:id="rId3"/>
    <p:sldId id="629" r:id="rId4"/>
    <p:sldId id="634" r:id="rId5"/>
    <p:sldId id="635" r:id="rId6"/>
    <p:sldId id="636" r:id="rId7"/>
    <p:sldId id="637" r:id="rId8"/>
    <p:sldId id="625" r:id="rId9"/>
    <p:sldId id="600" r:id="rId10"/>
    <p:sldId id="601" r:id="rId11"/>
    <p:sldId id="602" r:id="rId12"/>
    <p:sldId id="630" r:id="rId13"/>
    <p:sldId id="603" r:id="rId14"/>
    <p:sldId id="604" r:id="rId15"/>
    <p:sldId id="605" r:id="rId16"/>
    <p:sldId id="606" r:id="rId17"/>
    <p:sldId id="608" r:id="rId18"/>
    <p:sldId id="609" r:id="rId19"/>
    <p:sldId id="610" r:id="rId20"/>
    <p:sldId id="611" r:id="rId21"/>
    <p:sldId id="612" r:id="rId22"/>
    <p:sldId id="613" r:id="rId23"/>
    <p:sldId id="614" r:id="rId24"/>
    <p:sldId id="615" r:id="rId25"/>
    <p:sldId id="616" r:id="rId26"/>
    <p:sldId id="626" r:id="rId27"/>
    <p:sldId id="562" r:id="rId28"/>
    <p:sldId id="563" r:id="rId29"/>
    <p:sldId id="564" r:id="rId30"/>
    <p:sldId id="565" r:id="rId31"/>
    <p:sldId id="566" r:id="rId32"/>
    <p:sldId id="567" r:id="rId33"/>
    <p:sldId id="568" r:id="rId34"/>
    <p:sldId id="569" r:id="rId35"/>
    <p:sldId id="570" r:id="rId36"/>
    <p:sldId id="571" r:id="rId37"/>
    <p:sldId id="572" r:id="rId38"/>
    <p:sldId id="573" r:id="rId39"/>
    <p:sldId id="574" r:id="rId40"/>
    <p:sldId id="575" r:id="rId41"/>
    <p:sldId id="576" r:id="rId42"/>
    <p:sldId id="577" r:id="rId43"/>
    <p:sldId id="578" r:id="rId44"/>
    <p:sldId id="583" r:id="rId45"/>
    <p:sldId id="633" r:id="rId46"/>
    <p:sldId id="587" r:id="rId47"/>
    <p:sldId id="597" r:id="rId48"/>
    <p:sldId id="589" r:id="rId49"/>
    <p:sldId id="590" r:id="rId50"/>
    <p:sldId id="593" r:id="rId51"/>
    <p:sldId id="594" r:id="rId52"/>
    <p:sldId id="627" r:id="rId53"/>
    <p:sldId id="628" r:id="rId54"/>
    <p:sldId id="631" r:id="rId55"/>
    <p:sldId id="632" r:id="rId56"/>
    <p:sldId id="638" r:id="rId57"/>
    <p:sldId id="639" r:id="rId58"/>
    <p:sldId id="514" r:id="rId59"/>
  </p:sldIdLst>
  <p:sldSz cx="9144000" cy="6858000" type="screen4x3"/>
  <p:notesSz cx="9723438" cy="6858000"/>
  <p:custDataLst>
    <p:tags r:id="rId62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6F92"/>
    <a:srgbClr val="CCFFFF"/>
    <a:srgbClr val="66FFFF"/>
    <a:srgbClr val="DDEEFF"/>
    <a:srgbClr val="4288B4"/>
    <a:srgbClr val="3C93C8"/>
    <a:srgbClr val="4084AE"/>
    <a:srgbClr val="3180B1"/>
    <a:srgbClr val="3385B7"/>
    <a:srgbClr val="348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30" autoAdjust="0"/>
    <p:restoredTop sz="79408" autoAdjust="0"/>
  </p:normalViewPr>
  <p:slideViewPr>
    <p:cSldViewPr snapToGrid="0">
      <p:cViewPr varScale="1">
        <p:scale>
          <a:sx n="66" d="100"/>
          <a:sy n="66" d="100"/>
        </p:scale>
        <p:origin x="-111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69F7B3-1FC7-4BDB-9E35-BFE2DFEADC24}" type="doc">
      <dgm:prSet loTypeId="urn:microsoft.com/office/officeart/2005/8/layout/process4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18D1A80-50B7-4E18-8828-88BD08DADE80}">
      <dgm:prSet custT="1"/>
      <dgm:spPr/>
      <dgm:t>
        <a:bodyPr/>
        <a:lstStyle/>
        <a:p>
          <a:pPr rtl="0"/>
          <a:r>
            <a:rPr lang="ru-RU" sz="3200" dirty="0" smtClean="0"/>
            <a:t>Гусев С.Д. Алгоритмы и блок-схемы в здравоохранении и медицине</a:t>
          </a:r>
          <a:endParaRPr lang="ru-RU" sz="3200" dirty="0"/>
        </a:p>
      </dgm:t>
    </dgm:pt>
    <dgm:pt modelId="{6E9542BE-DCA9-4C57-B442-A49E4304CC54}" type="parTrans" cxnId="{1D47EEE6-1471-4CF7-8BDD-E4B04D3369EC}">
      <dgm:prSet/>
      <dgm:spPr/>
      <dgm:t>
        <a:bodyPr/>
        <a:lstStyle/>
        <a:p>
          <a:endParaRPr lang="ru-RU" sz="3200"/>
        </a:p>
      </dgm:t>
    </dgm:pt>
    <dgm:pt modelId="{6A565C7F-88FA-43B5-A2F6-70D9A18EA028}" type="sibTrans" cxnId="{1D47EEE6-1471-4CF7-8BDD-E4B04D3369EC}">
      <dgm:prSet/>
      <dgm:spPr/>
      <dgm:t>
        <a:bodyPr/>
        <a:lstStyle/>
        <a:p>
          <a:endParaRPr lang="ru-RU" sz="3200"/>
        </a:p>
      </dgm:t>
    </dgm:pt>
    <dgm:pt modelId="{4EF97DD4-8530-46F3-BEE5-057176AE3912}">
      <dgm:prSet custT="1"/>
      <dgm:spPr/>
      <dgm:t>
        <a:bodyPr/>
        <a:lstStyle/>
        <a:p>
          <a:pPr rtl="0"/>
          <a:r>
            <a:rPr lang="en-US" sz="3200" dirty="0" smtClean="0"/>
            <a:t>https://krasgmu.ru/index.php?page[common]=elib&amp;cat=catalog&amp;res_id=88870</a:t>
          </a:r>
          <a:endParaRPr lang="ru-RU" sz="3200" dirty="0"/>
        </a:p>
      </dgm:t>
    </dgm:pt>
    <dgm:pt modelId="{D7DE39B0-9441-42EF-8EC1-D5ACFE98CBD6}" type="parTrans" cxnId="{DBB54938-1A85-4641-A3C8-96DD778B2C63}">
      <dgm:prSet/>
      <dgm:spPr/>
      <dgm:t>
        <a:bodyPr/>
        <a:lstStyle/>
        <a:p>
          <a:endParaRPr lang="ru-RU" sz="3200"/>
        </a:p>
      </dgm:t>
    </dgm:pt>
    <dgm:pt modelId="{689FEB82-3364-4D1F-8157-233637FCA3CA}" type="sibTrans" cxnId="{DBB54938-1A85-4641-A3C8-96DD778B2C63}">
      <dgm:prSet/>
      <dgm:spPr/>
      <dgm:t>
        <a:bodyPr/>
        <a:lstStyle/>
        <a:p>
          <a:endParaRPr lang="ru-RU" sz="3200"/>
        </a:p>
      </dgm:t>
    </dgm:pt>
    <dgm:pt modelId="{4F1F948E-0DB5-47F1-8319-3E6F167BBC9B}" type="pres">
      <dgm:prSet presAssocID="{6969F7B3-1FC7-4BDB-9E35-BFE2DFEADC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6D1503-11B2-4849-B19C-6BD583E3CE73}" type="pres">
      <dgm:prSet presAssocID="{4EF97DD4-8530-46F3-BEE5-057176AE3912}" presName="boxAndChildren" presStyleCnt="0"/>
      <dgm:spPr/>
      <dgm:t>
        <a:bodyPr/>
        <a:lstStyle/>
        <a:p>
          <a:endParaRPr lang="ru-RU"/>
        </a:p>
      </dgm:t>
    </dgm:pt>
    <dgm:pt modelId="{D41A0F7B-175B-434E-A143-DC3A49619A42}" type="pres">
      <dgm:prSet presAssocID="{4EF97DD4-8530-46F3-BEE5-057176AE3912}" presName="parentTextBox" presStyleLbl="node1" presStyleIdx="0" presStyleCnt="2"/>
      <dgm:spPr/>
      <dgm:t>
        <a:bodyPr/>
        <a:lstStyle/>
        <a:p>
          <a:endParaRPr lang="ru-RU"/>
        </a:p>
      </dgm:t>
    </dgm:pt>
    <dgm:pt modelId="{ECE7A2FD-DB92-4CC8-9277-9FCC7C73188D}" type="pres">
      <dgm:prSet presAssocID="{6A565C7F-88FA-43B5-A2F6-70D9A18EA028}" presName="sp" presStyleCnt="0"/>
      <dgm:spPr/>
      <dgm:t>
        <a:bodyPr/>
        <a:lstStyle/>
        <a:p>
          <a:endParaRPr lang="ru-RU"/>
        </a:p>
      </dgm:t>
    </dgm:pt>
    <dgm:pt modelId="{2EF834E7-83DF-4059-B2B8-FCC66054D6F5}" type="pres">
      <dgm:prSet presAssocID="{418D1A80-50B7-4E18-8828-88BD08DADE80}" presName="arrowAndChildren" presStyleCnt="0"/>
      <dgm:spPr/>
      <dgm:t>
        <a:bodyPr/>
        <a:lstStyle/>
        <a:p>
          <a:endParaRPr lang="ru-RU"/>
        </a:p>
      </dgm:t>
    </dgm:pt>
    <dgm:pt modelId="{B3BD14FB-365E-4918-AF77-DD1A5D33ADFF}" type="pres">
      <dgm:prSet presAssocID="{418D1A80-50B7-4E18-8828-88BD08DADE80}" presName="parentTextArrow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FD316667-56ED-491B-9F88-45EB45EE60C5}" type="presOf" srcId="{418D1A80-50B7-4E18-8828-88BD08DADE80}" destId="{B3BD14FB-365E-4918-AF77-DD1A5D33ADFF}" srcOrd="0" destOrd="0" presId="urn:microsoft.com/office/officeart/2005/8/layout/process4"/>
    <dgm:cxn modelId="{F6C89E98-BA52-4C69-A924-04555B8A3C7A}" type="presOf" srcId="{4EF97DD4-8530-46F3-BEE5-057176AE3912}" destId="{D41A0F7B-175B-434E-A143-DC3A49619A42}" srcOrd="0" destOrd="0" presId="urn:microsoft.com/office/officeart/2005/8/layout/process4"/>
    <dgm:cxn modelId="{1D47EEE6-1471-4CF7-8BDD-E4B04D3369EC}" srcId="{6969F7B3-1FC7-4BDB-9E35-BFE2DFEADC24}" destId="{418D1A80-50B7-4E18-8828-88BD08DADE80}" srcOrd="0" destOrd="0" parTransId="{6E9542BE-DCA9-4C57-B442-A49E4304CC54}" sibTransId="{6A565C7F-88FA-43B5-A2F6-70D9A18EA028}"/>
    <dgm:cxn modelId="{175E1805-356F-4ACD-87EA-0E619712D0A4}" type="presOf" srcId="{6969F7B3-1FC7-4BDB-9E35-BFE2DFEADC24}" destId="{4F1F948E-0DB5-47F1-8319-3E6F167BBC9B}" srcOrd="0" destOrd="0" presId="urn:microsoft.com/office/officeart/2005/8/layout/process4"/>
    <dgm:cxn modelId="{DBB54938-1A85-4641-A3C8-96DD778B2C63}" srcId="{6969F7B3-1FC7-4BDB-9E35-BFE2DFEADC24}" destId="{4EF97DD4-8530-46F3-BEE5-057176AE3912}" srcOrd="1" destOrd="0" parTransId="{D7DE39B0-9441-42EF-8EC1-D5ACFE98CBD6}" sibTransId="{689FEB82-3364-4D1F-8157-233637FCA3CA}"/>
    <dgm:cxn modelId="{26BB6BD2-786E-4202-AF14-4CA9F7CE5E90}" type="presParOf" srcId="{4F1F948E-0DB5-47F1-8319-3E6F167BBC9B}" destId="{A66D1503-11B2-4849-B19C-6BD583E3CE73}" srcOrd="0" destOrd="0" presId="urn:microsoft.com/office/officeart/2005/8/layout/process4"/>
    <dgm:cxn modelId="{9EB85230-29EB-436E-9880-AC8F2C8B6F58}" type="presParOf" srcId="{A66D1503-11B2-4849-B19C-6BD583E3CE73}" destId="{D41A0F7B-175B-434E-A143-DC3A49619A42}" srcOrd="0" destOrd="0" presId="urn:microsoft.com/office/officeart/2005/8/layout/process4"/>
    <dgm:cxn modelId="{6FC096D7-6259-4366-95FF-A64FEC6DEB0A}" type="presParOf" srcId="{4F1F948E-0DB5-47F1-8319-3E6F167BBC9B}" destId="{ECE7A2FD-DB92-4CC8-9277-9FCC7C73188D}" srcOrd="1" destOrd="0" presId="urn:microsoft.com/office/officeart/2005/8/layout/process4"/>
    <dgm:cxn modelId="{81FCAF3D-AFB0-4CAD-A850-F5D4CD4E0CC5}" type="presParOf" srcId="{4F1F948E-0DB5-47F1-8319-3E6F167BBC9B}" destId="{2EF834E7-83DF-4059-B2B8-FCC66054D6F5}" srcOrd="2" destOrd="0" presId="urn:microsoft.com/office/officeart/2005/8/layout/process4"/>
    <dgm:cxn modelId="{DB3A4102-D4D3-44A1-802E-9DB25AD06B26}" type="presParOf" srcId="{2EF834E7-83DF-4059-B2B8-FCC66054D6F5}" destId="{B3BD14FB-365E-4918-AF77-DD1A5D33ADFF}" srcOrd="0" destOrd="0" presId="urn:microsoft.com/office/officeart/2005/8/layout/process4"/>
  </dgm:cxnLst>
  <dgm:bg>
    <a:gradFill>
      <a:gsLst>
        <a:gs pos="0">
          <a:srgbClr val="FFFFCC"/>
        </a:gs>
        <a:gs pos="50000">
          <a:schemeClr val="bg1"/>
        </a:gs>
        <a:gs pos="100000">
          <a:schemeClr val="bg1"/>
        </a:gs>
      </a:gsLst>
      <a:lin ang="16200000" scaled="1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601727-5CA7-4E94-9055-2160D7159E19}" type="doc">
      <dgm:prSet loTypeId="urn:microsoft.com/office/officeart/2008/layout/PictureStrips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C1178E4A-B108-44F9-A55D-769B997F9C4F}">
      <dgm:prSet/>
      <dgm:spPr/>
      <dgm:t>
        <a:bodyPr/>
        <a:lstStyle/>
        <a:p>
          <a:pPr rtl="0"/>
          <a:r>
            <a:rPr lang="ru-RU" dirty="0" smtClean="0"/>
            <a:t>3D </a:t>
          </a:r>
          <a:r>
            <a:rPr lang="ru-RU" dirty="0" err="1" smtClean="0"/>
            <a:t>Studio</a:t>
          </a:r>
          <a:r>
            <a:rPr lang="ru-RU" dirty="0" smtClean="0"/>
            <a:t> MAX</a:t>
          </a:r>
          <a:endParaRPr lang="ru-RU" dirty="0"/>
        </a:p>
      </dgm:t>
    </dgm:pt>
    <dgm:pt modelId="{DF4AE0BC-31D3-4290-AAD7-A54F7A9858CC}" type="parTrans" cxnId="{D658D7A9-5AB2-493A-818C-C6CAE4DEAD11}">
      <dgm:prSet/>
      <dgm:spPr/>
      <dgm:t>
        <a:bodyPr/>
        <a:lstStyle/>
        <a:p>
          <a:endParaRPr lang="ru-RU"/>
        </a:p>
      </dgm:t>
    </dgm:pt>
    <dgm:pt modelId="{C677F994-2A61-465B-BC51-2596B3F7E494}" type="sibTrans" cxnId="{D658D7A9-5AB2-493A-818C-C6CAE4DEAD11}">
      <dgm:prSet/>
      <dgm:spPr/>
      <dgm:t>
        <a:bodyPr/>
        <a:lstStyle/>
        <a:p>
          <a:endParaRPr lang="ru-RU"/>
        </a:p>
      </dgm:t>
    </dgm:pt>
    <dgm:pt modelId="{8E9CFFE7-17CE-4576-A3BC-487FE255C8D9}">
      <dgm:prSet/>
      <dgm:spPr/>
      <dgm:t>
        <a:bodyPr/>
        <a:lstStyle/>
        <a:p>
          <a:pPr rtl="0"/>
          <a:r>
            <a:rPr lang="ru-RU" dirty="0" err="1" smtClean="0"/>
            <a:t>Autodesk</a:t>
          </a:r>
          <a:r>
            <a:rPr lang="ru-RU" dirty="0" smtClean="0"/>
            <a:t> </a:t>
          </a:r>
          <a:r>
            <a:rPr lang="ru-RU" dirty="0" err="1" smtClean="0"/>
            <a:t>Maya</a:t>
          </a:r>
          <a:r>
            <a:rPr lang="ru-RU" dirty="0" smtClean="0"/>
            <a:t> </a:t>
          </a:r>
          <a:endParaRPr lang="ru-RU" dirty="0"/>
        </a:p>
      </dgm:t>
    </dgm:pt>
    <dgm:pt modelId="{FBCF4949-E4A5-4F0D-86C7-981B1C55BDF5}" type="parTrans" cxnId="{D0CDACE5-7643-4FAF-A086-A4D71E7D73DB}">
      <dgm:prSet/>
      <dgm:spPr/>
      <dgm:t>
        <a:bodyPr/>
        <a:lstStyle/>
        <a:p>
          <a:endParaRPr lang="ru-RU"/>
        </a:p>
      </dgm:t>
    </dgm:pt>
    <dgm:pt modelId="{105D45B8-4157-4D01-8916-93A74C8509A8}" type="sibTrans" cxnId="{D0CDACE5-7643-4FAF-A086-A4D71E7D73DB}">
      <dgm:prSet/>
      <dgm:spPr/>
      <dgm:t>
        <a:bodyPr/>
        <a:lstStyle/>
        <a:p>
          <a:endParaRPr lang="ru-RU"/>
        </a:p>
      </dgm:t>
    </dgm:pt>
    <dgm:pt modelId="{8FD50AA5-B3B9-4EF6-ADFC-A457C42A1E93}">
      <dgm:prSet/>
      <dgm:spPr/>
      <dgm:t>
        <a:bodyPr/>
        <a:lstStyle/>
        <a:p>
          <a:pPr rtl="0"/>
          <a:r>
            <a:rPr lang="ru-RU" dirty="0" err="1" smtClean="0"/>
            <a:t>Newtek</a:t>
          </a:r>
          <a:r>
            <a:rPr lang="ru-RU" dirty="0" smtClean="0"/>
            <a:t> </a:t>
          </a:r>
          <a:r>
            <a:rPr lang="ru-RU" dirty="0" err="1" smtClean="0"/>
            <a:t>Lightwave</a:t>
          </a:r>
          <a:r>
            <a:rPr lang="ru-RU" dirty="0" smtClean="0"/>
            <a:t> </a:t>
          </a:r>
          <a:endParaRPr lang="ru-RU" dirty="0"/>
        </a:p>
      </dgm:t>
    </dgm:pt>
    <dgm:pt modelId="{CE6FCE7A-CF9E-47FD-BB28-C172AAD7C5EF}" type="parTrans" cxnId="{B317568D-6ADB-4F3D-9C38-1D2AE29E94AA}">
      <dgm:prSet/>
      <dgm:spPr/>
      <dgm:t>
        <a:bodyPr/>
        <a:lstStyle/>
        <a:p>
          <a:endParaRPr lang="ru-RU"/>
        </a:p>
      </dgm:t>
    </dgm:pt>
    <dgm:pt modelId="{1F34BA01-F58C-4C0A-A347-0C8F1A4F101C}" type="sibTrans" cxnId="{B317568D-6ADB-4F3D-9C38-1D2AE29E94AA}">
      <dgm:prSet/>
      <dgm:spPr/>
      <dgm:t>
        <a:bodyPr/>
        <a:lstStyle/>
        <a:p>
          <a:endParaRPr lang="ru-RU"/>
        </a:p>
      </dgm:t>
    </dgm:pt>
    <dgm:pt modelId="{594BB815-FAE4-4F61-B8ED-766288ADFDBF}">
      <dgm:prSet/>
      <dgm:spPr/>
      <dgm:t>
        <a:bodyPr/>
        <a:lstStyle/>
        <a:p>
          <a:pPr rtl="0"/>
          <a:r>
            <a:rPr lang="ru-RU" dirty="0" err="1" smtClean="0"/>
            <a:t>SoftImage</a:t>
          </a:r>
          <a:r>
            <a:rPr lang="ru-RU" dirty="0" smtClean="0"/>
            <a:t> XSI </a:t>
          </a:r>
          <a:endParaRPr lang="ru-RU" dirty="0"/>
        </a:p>
      </dgm:t>
    </dgm:pt>
    <dgm:pt modelId="{087CE5C9-BC99-4B9D-B52F-E51550273493}" type="parTrans" cxnId="{6DB0B57D-D4CC-4F05-99A1-F09E7785A258}">
      <dgm:prSet/>
      <dgm:spPr/>
      <dgm:t>
        <a:bodyPr/>
        <a:lstStyle/>
        <a:p>
          <a:endParaRPr lang="ru-RU"/>
        </a:p>
      </dgm:t>
    </dgm:pt>
    <dgm:pt modelId="{E679294D-33BD-4793-8C3A-E02F69CE79E6}" type="sibTrans" cxnId="{6DB0B57D-D4CC-4F05-99A1-F09E7785A258}">
      <dgm:prSet/>
      <dgm:spPr/>
      <dgm:t>
        <a:bodyPr/>
        <a:lstStyle/>
        <a:p>
          <a:endParaRPr lang="ru-RU"/>
        </a:p>
      </dgm:t>
    </dgm:pt>
    <dgm:pt modelId="{21A49525-0591-43C0-9C92-3FCB7AA08395}">
      <dgm:prSet/>
      <dgm:spPr/>
      <dgm:t>
        <a:bodyPr/>
        <a:lstStyle/>
        <a:p>
          <a:pPr rtl="0"/>
          <a:r>
            <a:rPr lang="ru-RU" dirty="0" err="1" smtClean="0"/>
            <a:t>Rhinoceros</a:t>
          </a:r>
          <a:r>
            <a:rPr lang="ru-RU" dirty="0" smtClean="0"/>
            <a:t> 3D </a:t>
          </a:r>
          <a:endParaRPr lang="ru-RU" dirty="0"/>
        </a:p>
      </dgm:t>
    </dgm:pt>
    <dgm:pt modelId="{E3C108C5-D031-4A31-AD90-121F829FB695}" type="parTrans" cxnId="{A53EE2BC-FBB9-4AA1-AF33-6172806DB0BF}">
      <dgm:prSet/>
      <dgm:spPr/>
      <dgm:t>
        <a:bodyPr/>
        <a:lstStyle/>
        <a:p>
          <a:endParaRPr lang="ru-RU"/>
        </a:p>
      </dgm:t>
    </dgm:pt>
    <dgm:pt modelId="{AFBE0027-2819-41F5-A042-011CAA0FB175}" type="sibTrans" cxnId="{A53EE2BC-FBB9-4AA1-AF33-6172806DB0BF}">
      <dgm:prSet/>
      <dgm:spPr/>
      <dgm:t>
        <a:bodyPr/>
        <a:lstStyle/>
        <a:p>
          <a:endParaRPr lang="ru-RU"/>
        </a:p>
      </dgm:t>
    </dgm:pt>
    <dgm:pt modelId="{6B0F17CE-3F76-41EB-A3B4-9637F3E334B9}">
      <dgm:prSet/>
      <dgm:spPr/>
      <dgm:t>
        <a:bodyPr/>
        <a:lstStyle/>
        <a:p>
          <a:pPr rtl="0"/>
          <a:r>
            <a:rPr lang="en-US" dirty="0" smtClean="0"/>
            <a:t>Blender 3D</a:t>
          </a:r>
          <a:endParaRPr lang="ru-RU" dirty="0"/>
        </a:p>
      </dgm:t>
    </dgm:pt>
    <dgm:pt modelId="{8AAF34D2-8B76-42CC-94E0-29CD364A09F9}" type="parTrans" cxnId="{71C38253-8C20-4AA1-AABF-1428EA96AB2A}">
      <dgm:prSet/>
      <dgm:spPr/>
      <dgm:t>
        <a:bodyPr/>
        <a:lstStyle/>
        <a:p>
          <a:endParaRPr lang="ru-RU"/>
        </a:p>
      </dgm:t>
    </dgm:pt>
    <dgm:pt modelId="{3F5532F9-D52F-42C6-AFE7-D18126E26738}" type="sibTrans" cxnId="{71C38253-8C20-4AA1-AABF-1428EA96AB2A}">
      <dgm:prSet/>
      <dgm:spPr/>
      <dgm:t>
        <a:bodyPr/>
        <a:lstStyle/>
        <a:p>
          <a:endParaRPr lang="ru-RU"/>
        </a:p>
      </dgm:t>
    </dgm:pt>
    <dgm:pt modelId="{B263D332-E887-475B-9A98-ECB797BF0EB9}" type="pres">
      <dgm:prSet presAssocID="{6C601727-5CA7-4E94-9055-2160D7159E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C8A526-F612-4C5A-BD40-E37C9E9BDEE1}" type="pres">
      <dgm:prSet presAssocID="{C1178E4A-B108-44F9-A55D-769B997F9C4F}" presName="composite" presStyleCnt="0"/>
      <dgm:spPr/>
    </dgm:pt>
    <dgm:pt modelId="{36AFCBE0-6AF3-4C4C-8522-BBC98402DBFD}" type="pres">
      <dgm:prSet presAssocID="{C1178E4A-B108-44F9-A55D-769B997F9C4F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323585-4C91-4410-8259-A16D350FD27C}" type="pres">
      <dgm:prSet presAssocID="{C1178E4A-B108-44F9-A55D-769B997F9C4F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839B9B3-85F3-4A64-AAA0-55647F87DEE7}" type="pres">
      <dgm:prSet presAssocID="{C677F994-2A61-465B-BC51-2596B3F7E494}" presName="sibTrans" presStyleCnt="0"/>
      <dgm:spPr/>
    </dgm:pt>
    <dgm:pt modelId="{F15DF135-BFB3-4943-B403-036B096E0996}" type="pres">
      <dgm:prSet presAssocID="{8E9CFFE7-17CE-4576-A3BC-487FE255C8D9}" presName="composite" presStyleCnt="0"/>
      <dgm:spPr/>
    </dgm:pt>
    <dgm:pt modelId="{698B26C3-38AA-4687-AA69-AEA12C430C2D}" type="pres">
      <dgm:prSet presAssocID="{8E9CFFE7-17CE-4576-A3BC-487FE255C8D9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383B4B-48DF-4FA5-877E-AE3C00DADE2D}" type="pres">
      <dgm:prSet presAssocID="{8E9CFFE7-17CE-4576-A3BC-487FE255C8D9}" presName="rect2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6867F0C-2333-4A72-BBA7-117996B48C2F}" type="pres">
      <dgm:prSet presAssocID="{105D45B8-4157-4D01-8916-93A74C8509A8}" presName="sibTrans" presStyleCnt="0"/>
      <dgm:spPr/>
    </dgm:pt>
    <dgm:pt modelId="{9C8F1595-2B1F-49EB-B379-93C6FD091B14}" type="pres">
      <dgm:prSet presAssocID="{8FD50AA5-B3B9-4EF6-ADFC-A457C42A1E93}" presName="composite" presStyleCnt="0"/>
      <dgm:spPr/>
    </dgm:pt>
    <dgm:pt modelId="{4EEC0FC2-6F2D-40DB-9935-07BCA6218F01}" type="pres">
      <dgm:prSet presAssocID="{8FD50AA5-B3B9-4EF6-ADFC-A457C42A1E93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234365-50C7-47ED-AF2B-DEE38D536FE9}" type="pres">
      <dgm:prSet presAssocID="{8FD50AA5-B3B9-4EF6-ADFC-A457C42A1E93}" presName="rect2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739D349-0494-4EEF-BE57-DEAC9D78570B}" type="pres">
      <dgm:prSet presAssocID="{1F34BA01-F58C-4C0A-A347-0C8F1A4F101C}" presName="sibTrans" presStyleCnt="0"/>
      <dgm:spPr/>
    </dgm:pt>
    <dgm:pt modelId="{EF9A6F56-FE26-4E1D-8135-17D48995D7F5}" type="pres">
      <dgm:prSet presAssocID="{594BB815-FAE4-4F61-B8ED-766288ADFDBF}" presName="composite" presStyleCnt="0"/>
      <dgm:spPr/>
    </dgm:pt>
    <dgm:pt modelId="{293CA4A1-1453-4939-8B39-6AA924825F7F}" type="pres">
      <dgm:prSet presAssocID="{594BB815-FAE4-4F61-B8ED-766288ADFDBF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F1B66-8A80-4B81-A5BF-2537C7BAB589}" type="pres">
      <dgm:prSet presAssocID="{594BB815-FAE4-4F61-B8ED-766288ADFDBF}" presName="rect2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D7DE51C-6583-4FAA-9C4E-D549D5DF6AE7}" type="pres">
      <dgm:prSet presAssocID="{E679294D-33BD-4793-8C3A-E02F69CE79E6}" presName="sibTrans" presStyleCnt="0"/>
      <dgm:spPr/>
    </dgm:pt>
    <dgm:pt modelId="{DA1930BD-AEFA-4B1E-B40F-2CD20D782F64}" type="pres">
      <dgm:prSet presAssocID="{21A49525-0591-43C0-9C92-3FCB7AA08395}" presName="composite" presStyleCnt="0"/>
      <dgm:spPr/>
    </dgm:pt>
    <dgm:pt modelId="{DE898E4D-8803-4EB5-B672-9869BF72BD75}" type="pres">
      <dgm:prSet presAssocID="{21A49525-0591-43C0-9C92-3FCB7AA08395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BED85-341E-4AB7-994F-A887B5AC444E}" type="pres">
      <dgm:prSet presAssocID="{21A49525-0591-43C0-9C92-3FCB7AA08395}" presName="rect2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EDD03607-FFEA-4E50-AC39-B048B716792D}" type="pres">
      <dgm:prSet presAssocID="{AFBE0027-2819-41F5-A042-011CAA0FB175}" presName="sibTrans" presStyleCnt="0"/>
      <dgm:spPr/>
    </dgm:pt>
    <dgm:pt modelId="{19E1AA3F-300B-4047-A0BA-CE540AAE3A09}" type="pres">
      <dgm:prSet presAssocID="{6B0F17CE-3F76-41EB-A3B4-9637F3E334B9}" presName="composite" presStyleCnt="0"/>
      <dgm:spPr/>
    </dgm:pt>
    <dgm:pt modelId="{7E6394BB-3C15-422A-BB6B-A008C8948229}" type="pres">
      <dgm:prSet presAssocID="{6B0F17CE-3F76-41EB-A3B4-9637F3E334B9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44B7EE-B7C1-4ECC-88C2-6D2D4CD3AF65}" type="pres">
      <dgm:prSet presAssocID="{6B0F17CE-3F76-41EB-A3B4-9637F3E334B9}" presName="rect2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5E5D9B58-17D5-4E37-814B-B0E5DA5C1912}" type="presOf" srcId="{C1178E4A-B108-44F9-A55D-769B997F9C4F}" destId="{36AFCBE0-6AF3-4C4C-8522-BBC98402DBFD}" srcOrd="0" destOrd="0" presId="urn:microsoft.com/office/officeart/2008/layout/PictureStrips"/>
    <dgm:cxn modelId="{71C38253-8C20-4AA1-AABF-1428EA96AB2A}" srcId="{6C601727-5CA7-4E94-9055-2160D7159E19}" destId="{6B0F17CE-3F76-41EB-A3B4-9637F3E334B9}" srcOrd="5" destOrd="0" parTransId="{8AAF34D2-8B76-42CC-94E0-29CD364A09F9}" sibTransId="{3F5532F9-D52F-42C6-AFE7-D18126E26738}"/>
    <dgm:cxn modelId="{F206B5FF-A424-469B-9D1C-4C82AEFE3521}" type="presOf" srcId="{6C601727-5CA7-4E94-9055-2160D7159E19}" destId="{B263D332-E887-475B-9A98-ECB797BF0EB9}" srcOrd="0" destOrd="0" presId="urn:microsoft.com/office/officeart/2008/layout/PictureStrips"/>
    <dgm:cxn modelId="{B317568D-6ADB-4F3D-9C38-1D2AE29E94AA}" srcId="{6C601727-5CA7-4E94-9055-2160D7159E19}" destId="{8FD50AA5-B3B9-4EF6-ADFC-A457C42A1E93}" srcOrd="2" destOrd="0" parTransId="{CE6FCE7A-CF9E-47FD-BB28-C172AAD7C5EF}" sibTransId="{1F34BA01-F58C-4C0A-A347-0C8F1A4F101C}"/>
    <dgm:cxn modelId="{E3C753F9-B448-44DC-B21A-592D4FE889FD}" type="presOf" srcId="{6B0F17CE-3F76-41EB-A3B4-9637F3E334B9}" destId="{7E6394BB-3C15-422A-BB6B-A008C8948229}" srcOrd="0" destOrd="0" presId="urn:microsoft.com/office/officeart/2008/layout/PictureStrips"/>
    <dgm:cxn modelId="{D658D7A9-5AB2-493A-818C-C6CAE4DEAD11}" srcId="{6C601727-5CA7-4E94-9055-2160D7159E19}" destId="{C1178E4A-B108-44F9-A55D-769B997F9C4F}" srcOrd="0" destOrd="0" parTransId="{DF4AE0BC-31D3-4290-AAD7-A54F7A9858CC}" sibTransId="{C677F994-2A61-465B-BC51-2596B3F7E494}"/>
    <dgm:cxn modelId="{504685AC-C200-4073-B66F-0FB04DABC664}" type="presOf" srcId="{594BB815-FAE4-4F61-B8ED-766288ADFDBF}" destId="{293CA4A1-1453-4939-8B39-6AA924825F7F}" srcOrd="0" destOrd="0" presId="urn:microsoft.com/office/officeart/2008/layout/PictureStrips"/>
    <dgm:cxn modelId="{0D231F2E-6E33-4BF8-A9B5-EE6D5E4C4602}" type="presOf" srcId="{21A49525-0591-43C0-9C92-3FCB7AA08395}" destId="{DE898E4D-8803-4EB5-B672-9869BF72BD75}" srcOrd="0" destOrd="0" presId="urn:microsoft.com/office/officeart/2008/layout/PictureStrips"/>
    <dgm:cxn modelId="{6DB0B57D-D4CC-4F05-99A1-F09E7785A258}" srcId="{6C601727-5CA7-4E94-9055-2160D7159E19}" destId="{594BB815-FAE4-4F61-B8ED-766288ADFDBF}" srcOrd="3" destOrd="0" parTransId="{087CE5C9-BC99-4B9D-B52F-E51550273493}" sibTransId="{E679294D-33BD-4793-8C3A-E02F69CE79E6}"/>
    <dgm:cxn modelId="{D0CDACE5-7643-4FAF-A086-A4D71E7D73DB}" srcId="{6C601727-5CA7-4E94-9055-2160D7159E19}" destId="{8E9CFFE7-17CE-4576-A3BC-487FE255C8D9}" srcOrd="1" destOrd="0" parTransId="{FBCF4949-E4A5-4F0D-86C7-981B1C55BDF5}" sibTransId="{105D45B8-4157-4D01-8916-93A74C8509A8}"/>
    <dgm:cxn modelId="{DA7A18B4-6C05-4B1E-9065-4C75E505F5C4}" type="presOf" srcId="{8FD50AA5-B3B9-4EF6-ADFC-A457C42A1E93}" destId="{4EEC0FC2-6F2D-40DB-9935-07BCA6218F01}" srcOrd="0" destOrd="0" presId="urn:microsoft.com/office/officeart/2008/layout/PictureStrips"/>
    <dgm:cxn modelId="{A53EE2BC-FBB9-4AA1-AF33-6172806DB0BF}" srcId="{6C601727-5CA7-4E94-9055-2160D7159E19}" destId="{21A49525-0591-43C0-9C92-3FCB7AA08395}" srcOrd="4" destOrd="0" parTransId="{E3C108C5-D031-4A31-AD90-121F829FB695}" sibTransId="{AFBE0027-2819-41F5-A042-011CAA0FB175}"/>
    <dgm:cxn modelId="{120F0F9B-0B3A-45E8-A74E-30D9C709647A}" type="presOf" srcId="{8E9CFFE7-17CE-4576-A3BC-487FE255C8D9}" destId="{698B26C3-38AA-4687-AA69-AEA12C430C2D}" srcOrd="0" destOrd="0" presId="urn:microsoft.com/office/officeart/2008/layout/PictureStrips"/>
    <dgm:cxn modelId="{4303F6BB-8567-4BAC-A07F-EF27A2934609}" type="presParOf" srcId="{B263D332-E887-475B-9A98-ECB797BF0EB9}" destId="{7BC8A526-F612-4C5A-BD40-E37C9E9BDEE1}" srcOrd="0" destOrd="0" presId="urn:microsoft.com/office/officeart/2008/layout/PictureStrips"/>
    <dgm:cxn modelId="{FD21DB61-1835-49A5-8777-9F445DCC824B}" type="presParOf" srcId="{7BC8A526-F612-4C5A-BD40-E37C9E9BDEE1}" destId="{36AFCBE0-6AF3-4C4C-8522-BBC98402DBFD}" srcOrd="0" destOrd="0" presId="urn:microsoft.com/office/officeart/2008/layout/PictureStrips"/>
    <dgm:cxn modelId="{F266291B-F370-42BE-9310-1E733A530F3B}" type="presParOf" srcId="{7BC8A526-F612-4C5A-BD40-E37C9E9BDEE1}" destId="{BD323585-4C91-4410-8259-A16D350FD27C}" srcOrd="1" destOrd="0" presId="urn:microsoft.com/office/officeart/2008/layout/PictureStrips"/>
    <dgm:cxn modelId="{F9DDD568-BB6D-4DC4-A595-20FF26B16513}" type="presParOf" srcId="{B263D332-E887-475B-9A98-ECB797BF0EB9}" destId="{C839B9B3-85F3-4A64-AAA0-55647F87DEE7}" srcOrd="1" destOrd="0" presId="urn:microsoft.com/office/officeart/2008/layout/PictureStrips"/>
    <dgm:cxn modelId="{7EF9D457-2F6C-4DC3-80C9-2D62F4A5E842}" type="presParOf" srcId="{B263D332-E887-475B-9A98-ECB797BF0EB9}" destId="{F15DF135-BFB3-4943-B403-036B096E0996}" srcOrd="2" destOrd="0" presId="urn:microsoft.com/office/officeart/2008/layout/PictureStrips"/>
    <dgm:cxn modelId="{009FA8E3-AEC0-4EFD-8A11-0AAC29A4ED02}" type="presParOf" srcId="{F15DF135-BFB3-4943-B403-036B096E0996}" destId="{698B26C3-38AA-4687-AA69-AEA12C430C2D}" srcOrd="0" destOrd="0" presId="urn:microsoft.com/office/officeart/2008/layout/PictureStrips"/>
    <dgm:cxn modelId="{239F6FD6-F420-4108-9727-8BD3C145E805}" type="presParOf" srcId="{F15DF135-BFB3-4943-B403-036B096E0996}" destId="{87383B4B-48DF-4FA5-877E-AE3C00DADE2D}" srcOrd="1" destOrd="0" presId="urn:microsoft.com/office/officeart/2008/layout/PictureStrips"/>
    <dgm:cxn modelId="{07697220-B59C-416E-8305-16D7CBE14C8F}" type="presParOf" srcId="{B263D332-E887-475B-9A98-ECB797BF0EB9}" destId="{36867F0C-2333-4A72-BBA7-117996B48C2F}" srcOrd="3" destOrd="0" presId="urn:microsoft.com/office/officeart/2008/layout/PictureStrips"/>
    <dgm:cxn modelId="{22DB986A-2F1A-4CD2-AFE5-9400F0BAC9B8}" type="presParOf" srcId="{B263D332-E887-475B-9A98-ECB797BF0EB9}" destId="{9C8F1595-2B1F-49EB-B379-93C6FD091B14}" srcOrd="4" destOrd="0" presId="urn:microsoft.com/office/officeart/2008/layout/PictureStrips"/>
    <dgm:cxn modelId="{3A1929AA-DFB0-4293-B151-DDF714CF5EC4}" type="presParOf" srcId="{9C8F1595-2B1F-49EB-B379-93C6FD091B14}" destId="{4EEC0FC2-6F2D-40DB-9935-07BCA6218F01}" srcOrd="0" destOrd="0" presId="urn:microsoft.com/office/officeart/2008/layout/PictureStrips"/>
    <dgm:cxn modelId="{3BD95C13-6F76-40E3-8D93-F9CEB94B54AF}" type="presParOf" srcId="{9C8F1595-2B1F-49EB-B379-93C6FD091B14}" destId="{29234365-50C7-47ED-AF2B-DEE38D536FE9}" srcOrd="1" destOrd="0" presId="urn:microsoft.com/office/officeart/2008/layout/PictureStrips"/>
    <dgm:cxn modelId="{C5602507-206C-48B8-A718-A4B5FB1DB82A}" type="presParOf" srcId="{B263D332-E887-475B-9A98-ECB797BF0EB9}" destId="{C739D349-0494-4EEF-BE57-DEAC9D78570B}" srcOrd="5" destOrd="0" presId="urn:microsoft.com/office/officeart/2008/layout/PictureStrips"/>
    <dgm:cxn modelId="{62342274-3864-4FB7-80C3-1A3A86E6A462}" type="presParOf" srcId="{B263D332-E887-475B-9A98-ECB797BF0EB9}" destId="{EF9A6F56-FE26-4E1D-8135-17D48995D7F5}" srcOrd="6" destOrd="0" presId="urn:microsoft.com/office/officeart/2008/layout/PictureStrips"/>
    <dgm:cxn modelId="{EA3744A0-CCEA-478C-9132-0A758533ED49}" type="presParOf" srcId="{EF9A6F56-FE26-4E1D-8135-17D48995D7F5}" destId="{293CA4A1-1453-4939-8B39-6AA924825F7F}" srcOrd="0" destOrd="0" presId="urn:microsoft.com/office/officeart/2008/layout/PictureStrips"/>
    <dgm:cxn modelId="{AEB74CE5-F323-47C4-A361-AB5E240CB366}" type="presParOf" srcId="{EF9A6F56-FE26-4E1D-8135-17D48995D7F5}" destId="{129F1B66-8A80-4B81-A5BF-2537C7BAB589}" srcOrd="1" destOrd="0" presId="urn:microsoft.com/office/officeart/2008/layout/PictureStrips"/>
    <dgm:cxn modelId="{6531DB5C-7792-4700-96D8-ACFCE67A3F8C}" type="presParOf" srcId="{B263D332-E887-475B-9A98-ECB797BF0EB9}" destId="{5D7DE51C-6583-4FAA-9C4E-D549D5DF6AE7}" srcOrd="7" destOrd="0" presId="urn:microsoft.com/office/officeart/2008/layout/PictureStrips"/>
    <dgm:cxn modelId="{D4CDAFD3-1337-4275-BFB7-A40841057CAC}" type="presParOf" srcId="{B263D332-E887-475B-9A98-ECB797BF0EB9}" destId="{DA1930BD-AEFA-4B1E-B40F-2CD20D782F64}" srcOrd="8" destOrd="0" presId="urn:microsoft.com/office/officeart/2008/layout/PictureStrips"/>
    <dgm:cxn modelId="{68EE7FD8-207C-46B4-8111-7CA33B729BF0}" type="presParOf" srcId="{DA1930BD-AEFA-4B1E-B40F-2CD20D782F64}" destId="{DE898E4D-8803-4EB5-B672-9869BF72BD75}" srcOrd="0" destOrd="0" presId="urn:microsoft.com/office/officeart/2008/layout/PictureStrips"/>
    <dgm:cxn modelId="{2D6F2DC4-B6E7-42B5-BD24-70CF631F3AAB}" type="presParOf" srcId="{DA1930BD-AEFA-4B1E-B40F-2CD20D782F64}" destId="{955BED85-341E-4AB7-994F-A887B5AC444E}" srcOrd="1" destOrd="0" presId="urn:microsoft.com/office/officeart/2008/layout/PictureStrips"/>
    <dgm:cxn modelId="{5EFF2389-CA7E-40A5-ADA7-677A961D50CB}" type="presParOf" srcId="{B263D332-E887-475B-9A98-ECB797BF0EB9}" destId="{EDD03607-FFEA-4E50-AC39-B048B716792D}" srcOrd="9" destOrd="0" presId="urn:microsoft.com/office/officeart/2008/layout/PictureStrips"/>
    <dgm:cxn modelId="{A0A6B47E-C3C9-4D79-9DA5-25E41F1AA64E}" type="presParOf" srcId="{B263D332-E887-475B-9A98-ECB797BF0EB9}" destId="{19E1AA3F-300B-4047-A0BA-CE540AAE3A09}" srcOrd="10" destOrd="0" presId="urn:microsoft.com/office/officeart/2008/layout/PictureStrips"/>
    <dgm:cxn modelId="{FD6A3578-9E0E-41E4-A090-631C0791755D}" type="presParOf" srcId="{19E1AA3F-300B-4047-A0BA-CE540AAE3A09}" destId="{7E6394BB-3C15-422A-BB6B-A008C8948229}" srcOrd="0" destOrd="0" presId="urn:microsoft.com/office/officeart/2008/layout/PictureStrips"/>
    <dgm:cxn modelId="{23AF3FBC-A4A8-4D99-9F66-66DAA893A652}" type="presParOf" srcId="{19E1AA3F-300B-4047-A0BA-CE540AAE3A09}" destId="{C844B7EE-B7C1-4ECC-88C2-6D2D4CD3AF6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EB891E-04EB-4D45-8B9D-70B3F3A53B4B}" type="doc">
      <dgm:prSet loTypeId="urn:microsoft.com/office/officeart/2005/8/layout/vList2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6C49020C-07AA-4089-8F30-0F953ED6AF85}">
      <dgm:prSet/>
      <dgm:spPr/>
      <dgm:t>
        <a:bodyPr/>
        <a:lstStyle/>
        <a:p>
          <a:pPr algn="ctr" rtl="0"/>
          <a:r>
            <a:rPr lang="ru-RU" b="1" dirty="0" smtClean="0"/>
            <a:t>Перспективы развития 3</a:t>
          </a:r>
          <a:r>
            <a:rPr lang="en-US" b="1" dirty="0" smtClean="0"/>
            <a:t>D </a:t>
          </a:r>
          <a:r>
            <a:rPr lang="ru-RU" b="1" dirty="0" smtClean="0"/>
            <a:t>моделирования</a:t>
          </a:r>
          <a:endParaRPr lang="ru-RU" dirty="0"/>
        </a:p>
      </dgm:t>
    </dgm:pt>
    <dgm:pt modelId="{44FBCB03-B050-41D4-B988-3F8247C594CA}" type="parTrans" cxnId="{A7A41B71-9DEB-4470-9CFF-842E8C78C57A}">
      <dgm:prSet/>
      <dgm:spPr/>
      <dgm:t>
        <a:bodyPr/>
        <a:lstStyle/>
        <a:p>
          <a:pPr algn="ctr"/>
          <a:endParaRPr lang="ru-RU"/>
        </a:p>
      </dgm:t>
    </dgm:pt>
    <dgm:pt modelId="{ED370D1D-52D4-4C62-9676-D99A8E62CED4}" type="sibTrans" cxnId="{A7A41B71-9DEB-4470-9CFF-842E8C78C57A}">
      <dgm:prSet/>
      <dgm:spPr/>
      <dgm:t>
        <a:bodyPr/>
        <a:lstStyle/>
        <a:p>
          <a:pPr algn="ctr"/>
          <a:endParaRPr lang="ru-RU"/>
        </a:p>
      </dgm:t>
    </dgm:pt>
    <dgm:pt modelId="{BA2B01E2-3A76-495C-A983-30DACEBC5AED}" type="pres">
      <dgm:prSet presAssocID="{F8EB891E-04EB-4D45-8B9D-70B3F3A53B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3E35CD-68C6-4EC3-80D1-DF20F850A0F0}" type="pres">
      <dgm:prSet presAssocID="{6C49020C-07AA-4089-8F30-0F953ED6AF85}" presName="parentText" presStyleLbl="node1" presStyleIdx="0" presStyleCnt="1" custLinFactNeighborY="-9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A41B71-9DEB-4470-9CFF-842E8C78C57A}" srcId="{F8EB891E-04EB-4D45-8B9D-70B3F3A53B4B}" destId="{6C49020C-07AA-4089-8F30-0F953ED6AF85}" srcOrd="0" destOrd="0" parTransId="{44FBCB03-B050-41D4-B988-3F8247C594CA}" sibTransId="{ED370D1D-52D4-4C62-9676-D99A8E62CED4}"/>
    <dgm:cxn modelId="{8ED8605E-58D9-49BC-9272-1B0D5F35978C}" type="presOf" srcId="{6C49020C-07AA-4089-8F30-0F953ED6AF85}" destId="{6C3E35CD-68C6-4EC3-80D1-DF20F850A0F0}" srcOrd="0" destOrd="0" presId="urn:microsoft.com/office/officeart/2005/8/layout/vList2"/>
    <dgm:cxn modelId="{6C88164A-56CC-4CDD-939A-D04CF1E79F35}" type="presOf" srcId="{F8EB891E-04EB-4D45-8B9D-70B3F3A53B4B}" destId="{BA2B01E2-3A76-495C-A983-30DACEBC5AED}" srcOrd="0" destOrd="0" presId="urn:microsoft.com/office/officeart/2005/8/layout/vList2"/>
    <dgm:cxn modelId="{9AE6DB4C-310A-45B5-90E0-578151C01097}" type="presParOf" srcId="{BA2B01E2-3A76-495C-A983-30DACEBC5AED}" destId="{6C3E35CD-68C6-4EC3-80D1-DF20F850A0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A0F7B-175B-434E-A143-DC3A49619A42}">
      <dsp:nvSpPr>
        <dsp:cNvPr id="0" name=""/>
        <dsp:cNvSpPr/>
      </dsp:nvSpPr>
      <dsp:spPr>
        <a:xfrm>
          <a:off x="0" y="3061057"/>
          <a:ext cx="7347098" cy="200838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https://krasgmu.ru/index.php?page[common]=elib&amp;cat=catalog&amp;res_id=88870</a:t>
          </a:r>
          <a:endParaRPr lang="ru-RU" sz="3200" kern="1200" dirty="0"/>
        </a:p>
      </dsp:txBody>
      <dsp:txXfrm>
        <a:off x="0" y="3061057"/>
        <a:ext cx="7347098" cy="2008385"/>
      </dsp:txXfrm>
    </dsp:sp>
    <dsp:sp modelId="{B3BD14FB-365E-4918-AF77-DD1A5D33ADFF}">
      <dsp:nvSpPr>
        <dsp:cNvPr id="0" name=""/>
        <dsp:cNvSpPr/>
      </dsp:nvSpPr>
      <dsp:spPr>
        <a:xfrm rot="10800000">
          <a:off x="0" y="2286"/>
          <a:ext cx="7347098" cy="3088896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Гусев С.Д. Алгоритмы и блок-схемы в здравоохранении и медицине</a:t>
          </a:r>
          <a:endParaRPr lang="ru-RU" sz="3200" kern="1200" dirty="0"/>
        </a:p>
      </dsp:txBody>
      <dsp:txXfrm rot="10800000">
        <a:off x="0" y="2286"/>
        <a:ext cx="7347098" cy="20070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FCBE0-6AF3-4C4C-8522-BBC98402DBFD}">
      <dsp:nvSpPr>
        <dsp:cNvPr id="0" name=""/>
        <dsp:cNvSpPr/>
      </dsp:nvSpPr>
      <dsp:spPr>
        <a:xfrm>
          <a:off x="141559" y="842519"/>
          <a:ext cx="3362049" cy="1050640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634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3D </a:t>
          </a:r>
          <a:r>
            <a:rPr lang="ru-RU" sz="3000" kern="1200" dirty="0" err="1" smtClean="0"/>
            <a:t>Studio</a:t>
          </a:r>
          <a:r>
            <a:rPr lang="ru-RU" sz="3000" kern="1200" dirty="0" smtClean="0"/>
            <a:t> MAX</a:t>
          </a:r>
          <a:endParaRPr lang="ru-RU" sz="3000" kern="1200" dirty="0"/>
        </a:p>
      </dsp:txBody>
      <dsp:txXfrm>
        <a:off x="141559" y="842519"/>
        <a:ext cx="3362049" cy="1050640"/>
      </dsp:txXfrm>
    </dsp:sp>
    <dsp:sp modelId="{BD323585-4C91-4410-8259-A16D350FD27C}">
      <dsp:nvSpPr>
        <dsp:cNvPr id="0" name=""/>
        <dsp:cNvSpPr/>
      </dsp:nvSpPr>
      <dsp:spPr>
        <a:xfrm>
          <a:off x="1474" y="690760"/>
          <a:ext cx="735448" cy="110317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8B26C3-38AA-4687-AA69-AEA12C430C2D}">
      <dsp:nvSpPr>
        <dsp:cNvPr id="0" name=""/>
        <dsp:cNvSpPr/>
      </dsp:nvSpPr>
      <dsp:spPr>
        <a:xfrm>
          <a:off x="3895962" y="842519"/>
          <a:ext cx="3362049" cy="1050640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634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/>
            <a:t>Autodesk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Maya</a:t>
          </a:r>
          <a:r>
            <a:rPr lang="ru-RU" sz="3000" kern="1200" dirty="0" smtClean="0"/>
            <a:t> </a:t>
          </a:r>
          <a:endParaRPr lang="ru-RU" sz="3000" kern="1200" dirty="0"/>
        </a:p>
      </dsp:txBody>
      <dsp:txXfrm>
        <a:off x="3895962" y="842519"/>
        <a:ext cx="3362049" cy="1050640"/>
      </dsp:txXfrm>
    </dsp:sp>
    <dsp:sp modelId="{87383B4B-48DF-4FA5-877E-AE3C00DADE2D}">
      <dsp:nvSpPr>
        <dsp:cNvPr id="0" name=""/>
        <dsp:cNvSpPr/>
      </dsp:nvSpPr>
      <dsp:spPr>
        <a:xfrm>
          <a:off x="3755877" y="690760"/>
          <a:ext cx="735448" cy="11031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C0FC2-6F2D-40DB-9935-07BCA6218F01}">
      <dsp:nvSpPr>
        <dsp:cNvPr id="0" name=""/>
        <dsp:cNvSpPr/>
      </dsp:nvSpPr>
      <dsp:spPr>
        <a:xfrm>
          <a:off x="141559" y="2165159"/>
          <a:ext cx="3362049" cy="1050640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634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/>
            <a:t>Newtek</a:t>
          </a:r>
          <a:r>
            <a:rPr lang="ru-RU" sz="3000" kern="1200" dirty="0" smtClean="0"/>
            <a:t> </a:t>
          </a:r>
          <a:r>
            <a:rPr lang="ru-RU" sz="3000" kern="1200" dirty="0" err="1" smtClean="0"/>
            <a:t>Lightwave</a:t>
          </a:r>
          <a:r>
            <a:rPr lang="ru-RU" sz="3000" kern="1200" dirty="0" smtClean="0"/>
            <a:t> </a:t>
          </a:r>
          <a:endParaRPr lang="ru-RU" sz="3000" kern="1200" dirty="0"/>
        </a:p>
      </dsp:txBody>
      <dsp:txXfrm>
        <a:off x="141559" y="2165159"/>
        <a:ext cx="3362049" cy="1050640"/>
      </dsp:txXfrm>
    </dsp:sp>
    <dsp:sp modelId="{29234365-50C7-47ED-AF2B-DEE38D536FE9}">
      <dsp:nvSpPr>
        <dsp:cNvPr id="0" name=""/>
        <dsp:cNvSpPr/>
      </dsp:nvSpPr>
      <dsp:spPr>
        <a:xfrm>
          <a:off x="1474" y="2013400"/>
          <a:ext cx="735448" cy="110317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3CA4A1-1453-4939-8B39-6AA924825F7F}">
      <dsp:nvSpPr>
        <dsp:cNvPr id="0" name=""/>
        <dsp:cNvSpPr/>
      </dsp:nvSpPr>
      <dsp:spPr>
        <a:xfrm>
          <a:off x="3895962" y="2165159"/>
          <a:ext cx="3362049" cy="1050640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634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/>
            <a:t>SoftImage</a:t>
          </a:r>
          <a:r>
            <a:rPr lang="ru-RU" sz="3000" kern="1200" dirty="0" smtClean="0"/>
            <a:t> XSI </a:t>
          </a:r>
          <a:endParaRPr lang="ru-RU" sz="3000" kern="1200" dirty="0"/>
        </a:p>
      </dsp:txBody>
      <dsp:txXfrm>
        <a:off x="3895962" y="2165159"/>
        <a:ext cx="3362049" cy="1050640"/>
      </dsp:txXfrm>
    </dsp:sp>
    <dsp:sp modelId="{129F1B66-8A80-4B81-A5BF-2537C7BAB589}">
      <dsp:nvSpPr>
        <dsp:cNvPr id="0" name=""/>
        <dsp:cNvSpPr/>
      </dsp:nvSpPr>
      <dsp:spPr>
        <a:xfrm>
          <a:off x="3755877" y="2013400"/>
          <a:ext cx="735448" cy="110317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98E4D-8803-4EB5-B672-9869BF72BD75}">
      <dsp:nvSpPr>
        <dsp:cNvPr id="0" name=""/>
        <dsp:cNvSpPr/>
      </dsp:nvSpPr>
      <dsp:spPr>
        <a:xfrm>
          <a:off x="141559" y="3487799"/>
          <a:ext cx="3362049" cy="1050640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634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err="1" smtClean="0"/>
            <a:t>Rhinoceros</a:t>
          </a:r>
          <a:r>
            <a:rPr lang="ru-RU" sz="3000" kern="1200" dirty="0" smtClean="0"/>
            <a:t> 3D </a:t>
          </a:r>
          <a:endParaRPr lang="ru-RU" sz="3000" kern="1200" dirty="0"/>
        </a:p>
      </dsp:txBody>
      <dsp:txXfrm>
        <a:off x="141559" y="3487799"/>
        <a:ext cx="3362049" cy="1050640"/>
      </dsp:txXfrm>
    </dsp:sp>
    <dsp:sp modelId="{955BED85-341E-4AB7-994F-A887B5AC444E}">
      <dsp:nvSpPr>
        <dsp:cNvPr id="0" name=""/>
        <dsp:cNvSpPr/>
      </dsp:nvSpPr>
      <dsp:spPr>
        <a:xfrm>
          <a:off x="1474" y="3336039"/>
          <a:ext cx="735448" cy="110317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394BB-3C15-422A-BB6B-A008C8948229}">
      <dsp:nvSpPr>
        <dsp:cNvPr id="0" name=""/>
        <dsp:cNvSpPr/>
      </dsp:nvSpPr>
      <dsp:spPr>
        <a:xfrm>
          <a:off x="3895962" y="3487799"/>
          <a:ext cx="3362049" cy="1050640"/>
        </a:xfrm>
        <a:prstGeom prst="rect">
          <a:avLst/>
        </a:prstGeom>
        <a:solidFill>
          <a:schemeClr val="dk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634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Blender 3D</a:t>
          </a:r>
          <a:endParaRPr lang="ru-RU" sz="3000" kern="1200" dirty="0"/>
        </a:p>
      </dsp:txBody>
      <dsp:txXfrm>
        <a:off x="3895962" y="3487799"/>
        <a:ext cx="3362049" cy="1050640"/>
      </dsp:txXfrm>
    </dsp:sp>
    <dsp:sp modelId="{C844B7EE-B7C1-4ECC-88C2-6D2D4CD3AF65}">
      <dsp:nvSpPr>
        <dsp:cNvPr id="0" name=""/>
        <dsp:cNvSpPr/>
      </dsp:nvSpPr>
      <dsp:spPr>
        <a:xfrm>
          <a:off x="3755877" y="3336039"/>
          <a:ext cx="735448" cy="1103172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E35CD-68C6-4EC3-80D1-DF20F850A0F0}">
      <dsp:nvSpPr>
        <dsp:cNvPr id="0" name=""/>
        <dsp:cNvSpPr/>
      </dsp:nvSpPr>
      <dsp:spPr>
        <a:xfrm>
          <a:off x="0" y="0"/>
          <a:ext cx="7368363" cy="32116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lvl="0" algn="ctr" defTabSz="2711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100" b="1" kern="1200" dirty="0" smtClean="0"/>
            <a:t>Перспективы развития 3</a:t>
          </a:r>
          <a:r>
            <a:rPr lang="en-US" sz="6100" b="1" kern="1200" dirty="0" smtClean="0"/>
            <a:t>D </a:t>
          </a:r>
          <a:r>
            <a:rPr lang="ru-RU" sz="6100" b="1" kern="1200" dirty="0" smtClean="0"/>
            <a:t>моделирования</a:t>
          </a:r>
          <a:endParaRPr lang="ru-RU" sz="6100" kern="1200" dirty="0"/>
        </a:p>
      </dsp:txBody>
      <dsp:txXfrm>
        <a:off x="156780" y="156780"/>
        <a:ext cx="7054803" cy="28980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ru-RU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ru-RU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BE0176B3-3D78-4E88-9FA0-AB6E8377AA7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53824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ru-RU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07038" y="0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ru-RU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48013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1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1550" y="3257550"/>
            <a:ext cx="7780338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61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42148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ru-RU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07038" y="6513513"/>
            <a:ext cx="4214812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418B80DC-DA5A-4B86-9850-8B11D42C2FA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65209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Одним из приоритетных направлений развития Красноярского края является совершенствование образовательной системы и привлечение в данную сферу кадров, имеющих широкий набор компетенций, в том числе связанных с информационной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стороной образования.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Для будущих специалистов сферы здравоохранения владение компьютером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– норма.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Применение средств вычислительной техники в их повседневной и профессиональной деятельности становится не только полезным и удобным, но и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необходимым фактором.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Современные студенты – вчерашние школьники – предъявляют к образованию новые требования, то к чему они привыкли в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повседневной жизни.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Это интернет, просмотр анимации, игры, множество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мультимедиа объектов.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Подобные новшества они с легкостью воспринимают и в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образовательной сфере. 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 то же время на сегодняшний день в медицинском образовании в использовании современных информационных технологий наблюдается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явное отставание.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 фоне все более увеличивающейся потребности в новых средствах обучения со стороны современных студентов отмечается отсутствие либо незначительное число современных цифровых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образовательных ресурсов.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 этом значимость учебных материалов нового поколения с каждым днем становится все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более очевидной.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Перевод учебных материалов в цифровую форму становится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просто необходим. 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Для будущих специалистов сферы здравоохранения (врачей, кибернетиков - потенциальных педагогов в сфере медицинского образования) умение создавать продукты интеллектуального труда с использованием современных компьютерных технологий становится крайне привлекательным и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перспективным навыком.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Кроме того, работа в данном направлении обогащает потенциал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медицинского образования.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Создавать цифровые ресурсы в одиночку невозможно, для этого нужны кадровые ресурсы, которые будут вовлекаться в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практическую деятельность.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 чем больше будет участников подобной деятельности, тем больше будет возможность создания современных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электронных ресурсов. </a:t>
            </a:r>
            <a:endParaRPr lang="ru-RU" sz="120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B80DC-DA5A-4B86-9850-8B11D42C2FA2}" type="slidenum">
              <a:rPr lang="en-US" altLang="ru-RU" smtClean="0"/>
              <a:pPr/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18799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В самое ближайшее время самый популярный рэпер всех времён 2Pac может отправиться в турне по всему миру. Все фанаты Тупака Шакура смогут снова побывать на концерте Пака, даже, несмотря на то, что кумир был убит в Лас-Вегасе в 1996 году. Голограмма 2Pac`а с огромным успехом выступила на фестивале «Coachella-2012». Пока точно неизвестно, будет ли турне мировым с выступлением на многотысячных стадионах, или же выступление будет в клубах. В мировое турне вместе с 2Pac могут отправиться Snoop Dogg, Dr.Dre, Eminem, 50 Cent, а могут и не отправиться. </a:t>
            </a:r>
            <a:br>
              <a:rPr lang="ru-RU" altLang="ru-RU" smtClean="0"/>
            </a:br>
            <a:r>
              <a:rPr lang="ru-RU" altLang="ru-RU" smtClean="0"/>
              <a:t/>
            </a:r>
            <a:br>
              <a:rPr lang="ru-RU" altLang="ru-RU" smtClean="0"/>
            </a:br>
            <a:r>
              <a:rPr lang="ru-RU" altLang="ru-RU" smtClean="0"/>
              <a:t>Воскрешение Тупака стало возможным благодаря технологии создания объёмных голограмм. Компания AV Concepts воплотила в реальность копию музыканта. Создание голограммы обошлось в 400 тысяч долларов, а само выступление в 10 миллионов. </a:t>
            </a:r>
          </a:p>
          <a:p>
            <a:r>
              <a:rPr lang="ru-RU" altLang="ru-RU" smtClean="0"/>
              <a:t>Если приглядеться, то заметно, что на концерте выступала именно голограмма, а не живой человек, но специалисты заявили, что со временем технология станет ещё лучше.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6101D5-8185-4073-A372-2B9A38E92562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Команда </a:t>
            </a:r>
            <a:r>
              <a:rPr lang="ru-RU" altLang="ru-RU" b="1" smtClean="0"/>
              <a:t>медицинских</a:t>
            </a:r>
            <a:r>
              <a:rPr lang="ru-RU" altLang="ru-RU" smtClean="0"/>
              <a:t> исследователей из Университета Калгари (штат Альберта) потратила шесть лет на разработку системы 4D-голограмм под названием </a:t>
            </a:r>
            <a:r>
              <a:rPr lang="ru-RU" altLang="ru-RU" b="1" smtClean="0"/>
              <a:t>CAVEman</a:t>
            </a:r>
            <a:r>
              <a:rPr lang="ru-RU" altLang="ru-RU" smtClean="0"/>
              <a:t>. По результатам УЗИ, рентгенов, биопсий и других медицинских тестов, система способна воссоздавать гигантские реалистичные </a:t>
            </a:r>
            <a:r>
              <a:rPr lang="ru-RU" altLang="ru-RU" b="1" smtClean="0"/>
              <a:t>модели</a:t>
            </a:r>
            <a:r>
              <a:rPr lang="ru-RU" altLang="ru-RU" smtClean="0"/>
              <a:t> тела пациентов. Изображение будет проецироваться на свободное пространство с трех стен и пола. Галерея фотографий далее.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CC2BC3-32C2-4C35-B1CB-F648106B8540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Трехмерная графика может быть любой сложности.</a:t>
            </a:r>
            <a:endParaRPr lang="en-US" altLang="ru-RU" smtClean="0"/>
          </a:p>
          <a:p>
            <a:pPr eaLnBrk="1" hangingPunct="1"/>
            <a:r>
              <a:rPr lang="ru-RU" altLang="ru-RU" smtClean="0"/>
              <a:t> Она позволяет создать простую трехмерную модель, с низкой детализацией и упрощенной формы.</a:t>
            </a:r>
            <a:endParaRPr lang="en-US" altLang="ru-RU" smtClean="0"/>
          </a:p>
          <a:p>
            <a:pPr eaLnBrk="1" hangingPunct="1"/>
            <a:r>
              <a:rPr lang="ru-RU" altLang="ru-RU" smtClean="0"/>
              <a:t> Или же это может быть более сложная модель, в которой присутствует проработка самых мелких деталей, фактуры, использованы профессиональные приемы (тени, отражения, преломление света и так далее).</a:t>
            </a:r>
            <a:r>
              <a:rPr lang="ru-RU" altLang="ru-RU" sz="1400" smtClean="0"/>
              <a:t> </a:t>
            </a:r>
          </a:p>
          <a:p>
            <a:pPr eaLnBrk="1" hangingPunct="1"/>
            <a:r>
              <a:rPr lang="ru-RU" altLang="ru-RU" sz="1400" smtClean="0"/>
              <a:t>В специальной программе модель можно посмотреть со всех сторон (сверху, снизу, сбоку), встроить на любую плоскость и в любое окружение.</a:t>
            </a:r>
          </a:p>
          <a:p>
            <a:pPr eaLnBrk="1" hangingPunct="1"/>
            <a:endParaRPr lang="ru-RU" altLang="ru-RU" sz="1400" smtClean="0"/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8B167A-C189-49F0-A129-C9870CC9B8B9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Методы создания геометрических моделей: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Геометрические примитивы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Специальные объекты: </a:t>
            </a:r>
            <a:r>
              <a:rPr lang="ru-RU" altLang="ru-RU" sz="1000" smtClean="0"/>
              <a:t>(окна, двери, лестницы, растения)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Сплайны и </a:t>
            </a:r>
            <a:r>
              <a:rPr lang="en-US" altLang="ru-RU" smtClean="0"/>
              <a:t>NURBS - </a:t>
            </a:r>
            <a:r>
              <a:rPr lang="ru-RU" altLang="ru-RU" smtClean="0"/>
              <a:t>кривые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Построение тел вращения и их коррекция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Метод выдавливания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Использование модификаторов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Метод лофтинга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Булевые операции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/>
              <a:t>Работа с редактируемой сеткой и т.д.</a:t>
            </a:r>
          </a:p>
          <a:p>
            <a:pPr eaLnBrk="1" hangingPunct="1"/>
            <a:endParaRPr lang="ru-RU" altLang="ru-RU" b="1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042300-A7EC-44BF-BB24-29C1996C8D35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z="2400" smtClean="0"/>
              <a:t>В </a:t>
            </a:r>
            <a:r>
              <a:rPr lang="en-US" altLang="ru-RU" sz="2400" smtClean="0"/>
              <a:t>3ds max </a:t>
            </a:r>
            <a:r>
              <a:rPr lang="ru-RU" altLang="ru-RU" sz="2400" smtClean="0"/>
              <a:t>реализовано 18 типов источников освещения сцены:</a:t>
            </a:r>
          </a:p>
          <a:p>
            <a:pPr lvl="2" eaLnBrk="1" hangingPunct="1">
              <a:lnSpc>
                <a:spcPct val="8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ru-RU" altLang="ru-RU" sz="2200" smtClean="0"/>
              <a:t>Стандартные (всенаправленные, направленные, прожектор, имитатор света неба)</a:t>
            </a:r>
          </a:p>
          <a:p>
            <a:pPr lvl="2" eaLnBrk="1" hangingPunct="1">
              <a:lnSpc>
                <a:spcPct val="80000"/>
              </a:lnSpc>
              <a:spcBef>
                <a:spcPct val="0"/>
              </a:spcBef>
              <a:buClr>
                <a:schemeClr val="accent2"/>
              </a:buClr>
            </a:pPr>
            <a:r>
              <a:rPr lang="ru-RU" altLang="ru-RU" sz="2200" smtClean="0"/>
              <a:t>Фотометрические (точечные, линейные, площадные)</a:t>
            </a:r>
            <a:r>
              <a:rPr lang="en-US" altLang="ru-RU" sz="2200" smtClean="0"/>
              <a:t> </a:t>
            </a:r>
            <a:r>
              <a:rPr lang="ru-RU" altLang="ru-RU" sz="2200" smtClean="0"/>
              <a:t>и др.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z="2400" smtClean="0"/>
              <a:t>Камеры необходимы для формирования изображения с нужного ракурса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z="2400" smtClean="0"/>
              <a:t>Воображаемые объективы камер </a:t>
            </a:r>
            <a:r>
              <a:rPr lang="en-US" altLang="ru-RU" sz="2400" smtClean="0"/>
              <a:t>3ds max</a:t>
            </a:r>
            <a:r>
              <a:rPr lang="ru-RU" altLang="ru-RU" sz="2400" smtClean="0"/>
              <a:t>, как и объективы реальных фото или видеокамер, могут иметь различные фокусные расстояния и регулируются по ширине поля зрения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C936E6CF-2F6D-4673-92D2-99947517B32A}" type="slidenum">
              <a:rPr lang="ru-RU" smtClean="0"/>
              <a:pPr>
                <a:defRPr/>
              </a:pPr>
              <a:t>32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mtClean="0"/>
              <a:t>Простейшие материалы могут быть усовершенствованы за счет применения текстурных карт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mtClean="0"/>
              <a:t>Карты текстур – это по большей части изображения (цифровые фотографии) позволяющие имитировать тот или иной специфический рисунок материала</a:t>
            </a:r>
            <a:endParaRPr lang="en-US" altLang="ru-RU" smtClean="0"/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ru-RU" smtClean="0"/>
              <a:t>35 </a:t>
            </a:r>
            <a:r>
              <a:rPr lang="ru-RU" altLang="ru-RU" smtClean="0"/>
              <a:t>типов карт текстур, с помощью которых можно имитировать 12 оптических характеристик материалов, - этого более чем достаточно для того, чтобы воплотить в трехмерной сцене практически любые из реально существующих или фантастических материалов.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BA95C7DE-51B6-4F58-88BB-3715A095256F}" type="slidenum">
              <a:rPr lang="ru-RU" smtClean="0"/>
              <a:pPr>
                <a:defRPr/>
              </a:pPr>
              <a:t>33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mtClean="0"/>
              <a:t>Визуализация – это заключительный, итоговый этап работы над проектом.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ru-RU" altLang="ru-RU" smtClean="0"/>
              <a:t>На этом этапе математическая (векторная) пространственная модель превращается в плоскую картинку.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2800" smtClean="0"/>
              <a:t>Создание изображений средствами трехмерной графики напоминает скорее фотографирование или видеосъемку макетов сцен, чем их рисование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altLang="ru-RU" sz="2800" smtClean="0"/>
              <a:t>Созданное изображение может сохраняться в различных форматах:</a:t>
            </a:r>
          </a:p>
          <a:p>
            <a:pPr lvl="3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ru-RU" sz="2800" smtClean="0"/>
              <a:t>Jpeg</a:t>
            </a:r>
          </a:p>
          <a:p>
            <a:pPr lvl="3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ru-RU" sz="2800" smtClean="0"/>
              <a:t>Targa</a:t>
            </a:r>
          </a:p>
          <a:p>
            <a:pPr lvl="3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ru-RU" sz="2800" smtClean="0"/>
              <a:t>Tif </a:t>
            </a:r>
            <a:r>
              <a:rPr lang="ru-RU" altLang="ru-RU" sz="2800" smtClean="0"/>
              <a:t>и т.д.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</a:pPr>
            <a:endParaRPr lang="ru-RU" altLang="ru-RU" smtClean="0"/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DC2460E1-AE3F-48C7-BF09-F5119AC15FA4}" type="slidenum">
              <a:rPr lang="ru-RU" smtClean="0"/>
              <a:pPr>
                <a:defRPr/>
              </a:pPr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В настоящее время V-Ray является одним из популярных алгоритмов глобального освещения, используемых при визуализации. 	</a:t>
            </a:r>
          </a:p>
          <a:p>
            <a:pPr eaLnBrk="1" hangingPunct="1"/>
            <a:r>
              <a:rPr lang="ru-RU" altLang="ru-RU" smtClean="0"/>
              <a:t>Этот алгоритм позволяет создавать фотореалистичные изображения.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998E4E-4AF3-4917-ACDA-3903BA965760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Имитация внешней среды.</a:t>
            </a:r>
          </a:p>
          <a:p>
            <a:pPr eaLnBrk="1" hangingPunct="1"/>
            <a:r>
              <a:rPr lang="ru-RU" altLang="ru-RU" smtClean="0"/>
              <a:t>Это возможность воспроизводить на этапе визуализации сцены различные явления, свойственные природной среде, такие как:</a:t>
            </a:r>
          </a:p>
          <a:p>
            <a:pPr eaLnBrk="1" hangingPunct="1"/>
            <a:r>
              <a:rPr lang="ru-RU" altLang="ru-RU" smtClean="0"/>
              <a:t>дымка;</a:t>
            </a:r>
          </a:p>
          <a:p>
            <a:pPr eaLnBrk="1" hangingPunct="1"/>
            <a:r>
              <a:rPr lang="ru-RU" altLang="ru-RU" smtClean="0"/>
              <a:t>туман; </a:t>
            </a:r>
          </a:p>
          <a:p>
            <a:pPr eaLnBrk="1" hangingPunct="1"/>
            <a:r>
              <a:rPr lang="ru-RU" altLang="ru-RU" smtClean="0"/>
              <a:t>горение открытого огня;</a:t>
            </a:r>
          </a:p>
          <a:p>
            <a:pPr eaLnBrk="1" hangingPunct="1"/>
            <a:r>
              <a:rPr lang="ru-RU" altLang="ru-RU" smtClean="0"/>
              <a:t>световые лучи;</a:t>
            </a:r>
          </a:p>
          <a:p>
            <a:pPr eaLnBrk="1" hangingPunct="1"/>
            <a:r>
              <a:rPr lang="ru-RU" altLang="ru-RU" smtClean="0"/>
              <a:t>сияющие ореолы вокруг объектов;</a:t>
            </a:r>
          </a:p>
          <a:p>
            <a:pPr eaLnBrk="1" hangingPunct="1"/>
            <a:r>
              <a:rPr lang="ru-RU" altLang="ru-RU" smtClean="0"/>
              <a:t>реальные изображения природных пейзажей или архитектурных ландшафтов в качестве фона сцены.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E23505-7567-4AD5-90D7-349FF6D19328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/>
              <a:t>Системы части</a:t>
            </a:r>
          </a:p>
          <a:p>
            <a:pPr eaLnBrk="1" hangingPunct="1"/>
            <a:r>
              <a:rPr lang="ru-RU" altLang="ru-RU" smtClean="0"/>
              <a:t>Системы частиц в 3ds max – это совокупность малоразмерных объектов. Первоочередное назначение этих объектов состоит в том, чтобы имитировать всяческие атмосферные явления вроде:</a:t>
            </a:r>
          </a:p>
          <a:p>
            <a:pPr eaLnBrk="1" hangingPunct="1"/>
            <a:r>
              <a:rPr lang="ru-RU" altLang="ru-RU" smtClean="0"/>
              <a:t>дождя;</a:t>
            </a:r>
          </a:p>
          <a:p>
            <a:pPr eaLnBrk="1" hangingPunct="1"/>
            <a:r>
              <a:rPr lang="ru-RU" altLang="ru-RU" smtClean="0"/>
              <a:t>падающего снега;</a:t>
            </a:r>
          </a:p>
          <a:p>
            <a:pPr eaLnBrk="1" hangingPunct="1"/>
            <a:r>
              <a:rPr lang="ru-RU" altLang="ru-RU" smtClean="0"/>
              <a:t>клубов дыма. </a:t>
            </a:r>
          </a:p>
          <a:p>
            <a:pPr eaLnBrk="1" hangingPunct="1"/>
            <a:r>
              <a:rPr lang="ru-RU" altLang="ru-RU" smtClean="0"/>
              <a:t>	Также можно смоделировать:</a:t>
            </a:r>
          </a:p>
          <a:p>
            <a:pPr eaLnBrk="1" hangingPunct="1"/>
            <a:r>
              <a:rPr lang="ru-RU" altLang="ru-RU" smtClean="0"/>
              <a:t>брызги фонтана, </a:t>
            </a:r>
          </a:p>
          <a:p>
            <a:pPr eaLnBrk="1" hangingPunct="1"/>
            <a:r>
              <a:rPr lang="ru-RU" altLang="ru-RU" smtClean="0"/>
              <a:t>струю воды из пожарного рукава, </a:t>
            </a:r>
          </a:p>
          <a:p>
            <a:pPr eaLnBrk="1" hangingPunct="1"/>
            <a:r>
              <a:rPr lang="ru-RU" altLang="ru-RU" smtClean="0"/>
              <a:t>искры электросварки, </a:t>
            </a:r>
          </a:p>
          <a:p>
            <a:pPr eaLnBrk="1" hangingPunct="1"/>
            <a:r>
              <a:rPr lang="ru-RU" altLang="ru-RU" smtClean="0"/>
              <a:t>движение эритроцитов и т.д.</a:t>
            </a:r>
          </a:p>
          <a:p>
            <a:pPr eaLnBrk="1" hangingPunct="1"/>
            <a:r>
              <a:rPr lang="ru-RU" altLang="ru-RU" smtClean="0"/>
              <a:t>ц.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165662-AA9F-4D6B-9E44-4542A8B5F485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76200" y="6477000"/>
            <a:ext cx="1608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ru-RU" sz="1000" smtClean="0">
                <a:solidFill>
                  <a:srgbClr val="F8F8F8"/>
                </a:solidFill>
              </a:rPr>
              <a:t>www.themegallery.com</a:t>
            </a:r>
            <a:endParaRPr lang="en-US" altLang="ru-RU" sz="1000" dirty="0">
              <a:solidFill>
                <a:srgbClr val="F8F8F8"/>
              </a:solidFill>
            </a:endParaRP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276225" y="6007100"/>
            <a:ext cx="1169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ru-RU" altLang="ru-RU" noProof="0" dirty="0" smtClean="0"/>
              <a:t>Образец заголовка</a:t>
            </a:r>
            <a:endParaRPr lang="en-US" altLang="ru-RU" noProof="0" dirty="0" smtClean="0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ru-RU" noProof="0" dirty="0" smtClean="0"/>
              <a:t>Образец подзаголовка</a:t>
            </a:r>
            <a:endParaRPr lang="en-US" altLang="ru-RU" noProof="0" dirty="0" smtClean="0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52825" y="6534150"/>
            <a:ext cx="2895600" cy="234950"/>
          </a:xfrm>
        </p:spPr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6900863" y="65262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endParaRPr lang="en-US" altLang="ru-RU" dirty="0"/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11488" y="6527800"/>
            <a:ext cx="373062" cy="234950"/>
          </a:xfrm>
        </p:spPr>
        <p:txBody>
          <a:bodyPr/>
          <a:lstStyle>
            <a:lvl1pPr>
              <a:defRPr/>
            </a:lvl1pPr>
          </a:lstStyle>
          <a:p>
            <a:fld id="{188036F6-C177-45C6-B636-9478480B21EB}" type="slidenum">
              <a:rPr lang="en-US" altLang="ru-RU"/>
              <a:pPr/>
              <a:t>‹#›</a:t>
            </a:fld>
            <a:endParaRPr lang="en-US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3" grpId="0" animBg="1"/>
      <p:bldP spid="436843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AF659F-E73A-43B8-9A3A-B8F7ABC82CA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7951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7865B-6168-41A8-850F-80C28D8AC67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123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65088"/>
            <a:ext cx="7958137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030288" y="1163638"/>
            <a:ext cx="7961312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077913" y="6616700"/>
            <a:ext cx="2133600" cy="2413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38825" y="6616700"/>
            <a:ext cx="2895600" cy="24130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187825" y="6616700"/>
            <a:ext cx="661988" cy="241300"/>
          </a:xfrm>
        </p:spPr>
        <p:txBody>
          <a:bodyPr/>
          <a:lstStyle>
            <a:lvl1pPr>
              <a:defRPr/>
            </a:lvl1pPr>
          </a:lstStyle>
          <a:p>
            <a:fld id="{873ED2C1-50F1-4AC7-820B-734C2FA160A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20426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 bwMode="auto">
          <a:xfrm>
            <a:off x="23136" y="18951"/>
            <a:ext cx="831273" cy="6804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200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0" scaled="1"/>
            <a:tileRect/>
          </a:gra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5D0D5E-D05A-4F91-ADB6-95653FD91001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1" name="Овал 10"/>
          <p:cNvSpPr/>
          <p:nvPr userDrawn="1"/>
        </p:nvSpPr>
        <p:spPr bwMode="auto">
          <a:xfrm>
            <a:off x="266109" y="1874186"/>
            <a:ext cx="762000" cy="762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240854" y="190244"/>
            <a:ext cx="762000" cy="76200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Овал 12"/>
          <p:cNvSpPr/>
          <p:nvPr userDrawn="1"/>
        </p:nvSpPr>
        <p:spPr bwMode="auto">
          <a:xfrm>
            <a:off x="246915" y="1008465"/>
            <a:ext cx="762000" cy="762000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96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4C843-5256-4E80-A04E-D447CAD8B36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9693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4060F-B6D0-4A54-B2DB-8F2FFF751DF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5310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0A4CF2-3D37-49B4-B221-061913D44CC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176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57961-6BDC-4233-BD4F-58BD6C2A6DC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7120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0CF8A-FDA0-4C42-B50B-A72BC20094A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87261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EBD78-8254-4ADC-8048-729AB25BDFC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5473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50B90-E3E5-4A68-AFD4-BE5378B1CC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4651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  <a:endParaRPr lang="en-US" altLang="ru-RU" dirty="0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текста</a:t>
            </a:r>
          </a:p>
          <a:p>
            <a:pPr lvl="1"/>
            <a:r>
              <a:rPr lang="ru-RU" altLang="ru-RU" dirty="0" smtClean="0"/>
              <a:t>Второй уровень</a:t>
            </a:r>
          </a:p>
          <a:p>
            <a:pPr lvl="2"/>
            <a:r>
              <a:rPr lang="ru-RU" altLang="ru-RU" dirty="0" smtClean="0"/>
              <a:t>Третий уровень</a:t>
            </a:r>
          </a:p>
          <a:p>
            <a:pPr lvl="3"/>
            <a:r>
              <a:rPr lang="ru-RU" altLang="ru-RU" dirty="0" smtClean="0"/>
              <a:t>Четвертый уровень</a:t>
            </a:r>
          </a:p>
          <a:p>
            <a:pPr lvl="4"/>
            <a:r>
              <a:rPr lang="ru-RU" altLang="ru-RU" dirty="0" smtClean="0"/>
              <a:t>Пятый уровень</a:t>
            </a:r>
            <a:endParaRPr lang="en-US" altLang="ru-RU" dirty="0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ru-RU"/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 altLang="ru-RU"/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68FD65C-772A-485D-96CC-D2CE0FCC59D4}" type="slidenum">
              <a:rPr lang="en-US" altLang="ru-RU"/>
              <a:pPr/>
              <a:t>‹#›</a:t>
            </a:fld>
            <a:endParaRPr lang="en-US" altLang="ru-RU"/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4" cstate="print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5" cstate="print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6" cstate="print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I-XB7sACcg" TargetMode="External"/><Relationship Id="rId2" Type="http://schemas.openxmlformats.org/officeDocument/2006/relationships/hyperlink" Target="http://www.anatronic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zygotebody.com/" TargetMode="External"/><Relationship Id="rId5" Type="http://schemas.openxmlformats.org/officeDocument/2006/relationships/hyperlink" Target="https://zygotebody.com/" TargetMode="External"/><Relationship Id="rId4" Type="http://schemas.openxmlformats.org/officeDocument/2006/relationships/hyperlink" Target="http://www.youtube.com/watch?v=KidJ-2H0nyY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bi.ac.uk/genome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Tupac%20Hologram%20Snoop%20Dogg%20and%20Dr.%20Dre%20Perform%20Coachella%20Live%202012.flv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89" y="0"/>
            <a:ext cx="9144000" cy="685520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41"/>
          <p:cNvSpPr txBox="1">
            <a:spLocks noChangeArrowheads="1"/>
          </p:cNvSpPr>
          <p:nvPr/>
        </p:nvSpPr>
        <p:spPr bwMode="gray">
          <a:xfrm>
            <a:off x="2544189" y="1493803"/>
            <a:ext cx="6828273" cy="68734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Кафедра медицинской кибернетики и информатики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1247034" y="3871169"/>
            <a:ext cx="1919251" cy="191925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3856480" y="5470452"/>
            <a:ext cx="1135053" cy="113505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5846368" y="5817947"/>
            <a:ext cx="775458" cy="77545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7342989" y="5755549"/>
            <a:ext cx="502191" cy="502191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09063" y="617680"/>
            <a:ext cx="2786782" cy="2786782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7855" y="110837"/>
            <a:ext cx="86821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</a:rPr>
              <a:t>ФГБОУ ВО </a:t>
            </a:r>
            <a:r>
              <a:rPr lang="ru-RU" sz="1100" dirty="0">
                <a:solidFill>
                  <a:schemeClr val="bg1"/>
                </a:solidFill>
              </a:rPr>
              <a:t>«Красноярский государственный медицинский университет имени профессора </a:t>
            </a:r>
            <a:r>
              <a:rPr lang="ru-RU" sz="1100" dirty="0" smtClean="0">
                <a:solidFill>
                  <a:schemeClr val="bg1"/>
                </a:solidFill>
              </a:rPr>
              <a:t>В.Ф. </a:t>
            </a:r>
            <a:r>
              <a:rPr lang="ru-RU" sz="1100" dirty="0" err="1">
                <a:solidFill>
                  <a:schemeClr val="bg1"/>
                </a:solidFill>
              </a:rPr>
              <a:t>Войно-Ясенецкого</a:t>
            </a:r>
            <a:r>
              <a:rPr lang="ru-RU" sz="1100" dirty="0">
                <a:solidFill>
                  <a:schemeClr val="bg1"/>
                </a:solidFill>
              </a:rPr>
              <a:t>» Министерства здравоохранения Российской Федерации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9163" y="4185607"/>
            <a:ext cx="5348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altLang="ru-RU" sz="20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доц., к.б.н. Васильева </a:t>
            </a:r>
            <a:r>
              <a:rPr lang="ru-RU" altLang="ru-RU" sz="20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Мария </a:t>
            </a:r>
            <a:r>
              <a:rPr lang="ru-RU" altLang="ru-RU" sz="2000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Равильевна</a:t>
            </a:r>
            <a:endParaRPr lang="ru-RU" altLang="ru-RU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41"/>
          <p:cNvSpPr txBox="1">
            <a:spLocks noChangeArrowheads="1"/>
          </p:cNvSpPr>
          <p:nvPr/>
        </p:nvSpPr>
        <p:spPr bwMode="gray">
          <a:xfrm>
            <a:off x="2795155" y="2041006"/>
            <a:ext cx="6359236" cy="95857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200" kern="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Медицинская информатика</a:t>
            </a:r>
            <a:endParaRPr lang="en-US" altLang="ru-RU" sz="32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83607" y="3011203"/>
            <a:ext cx="579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курс, </a:t>
            </a:r>
            <a:r>
              <a:rPr lang="ru-RU" alt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лечебное дело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/>
              <a:t>Моделирование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300" b="0" dirty="0">
                <a:solidFill>
                  <a:schemeClr val="tx1"/>
                </a:solidFill>
              </a:rPr>
              <a:t>Объект, который получается в результате моделирования, называется </a:t>
            </a:r>
            <a:r>
              <a:rPr lang="ru-RU" sz="2300" b="0" dirty="0" smtClean="0">
                <a:solidFill>
                  <a:schemeClr val="tx1"/>
                </a:solidFill>
              </a:rPr>
              <a:t>моделью.</a:t>
            </a:r>
          </a:p>
          <a:p>
            <a:r>
              <a:rPr lang="ru-RU" sz="2300" b="0" dirty="0" smtClean="0">
                <a:solidFill>
                  <a:schemeClr val="tx1"/>
                </a:solidFill>
              </a:rPr>
              <a:t>Модель вполне </a:t>
            </a:r>
            <a:r>
              <a:rPr lang="ru-RU" sz="2300" b="0" dirty="0">
                <a:solidFill>
                  <a:schemeClr val="tx1"/>
                </a:solidFill>
              </a:rPr>
              <a:t>может заменить оригинал при его изучении и описании поведения</a:t>
            </a:r>
            <a:r>
              <a:rPr lang="ru-RU" sz="2300" b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300" b="0" dirty="0" smtClean="0">
                <a:solidFill>
                  <a:schemeClr val="tx1"/>
                </a:solidFill>
              </a:rPr>
              <a:t>Модель </a:t>
            </a:r>
            <a:r>
              <a:rPr lang="ru-RU" sz="2300" b="0" dirty="0">
                <a:solidFill>
                  <a:schemeClr val="tx1"/>
                </a:solidFill>
              </a:rPr>
              <a:t>– это определенный способ описания реального </a:t>
            </a:r>
            <a:r>
              <a:rPr lang="ru-RU" sz="2300" b="0" dirty="0" smtClean="0">
                <a:solidFill>
                  <a:schemeClr val="tx1"/>
                </a:solidFill>
              </a:rPr>
              <a:t>мира.</a:t>
            </a:r>
          </a:p>
          <a:p>
            <a:endParaRPr lang="ru-RU" sz="2300" b="0" dirty="0">
              <a:solidFill>
                <a:schemeClr val="tx1"/>
              </a:solidFill>
            </a:endParaRPr>
          </a:p>
        </p:txBody>
      </p:sp>
      <p:pic>
        <p:nvPicPr>
          <p:cNvPr id="2050" name="Picture 2" descr="&amp;kcy;&amp;lcy;&amp;iecy;&amp;tcy;&amp;kcy;&amp;icy;, &amp;gcy;&amp;iecy;&amp;ncy;&amp;ocy;&amp;mcy;, &amp;pcy;&amp;rcy;&amp;iecy;&amp;mcy;&amp;icy;&amp;yacy; / &amp;Tcy;&amp;rcy;&amp;iecy;&amp;khcy;&amp;mcy;&amp;iecy;&amp;rcy;&amp;ncy;&amp;acy;&amp;yacy; &amp;kcy;&amp;ocy;&amp;mcy;&amp;pcy;&amp;softcy;&amp;yucy;&amp;tcy;&amp;iecy;&amp;rcy;&amp;ncy;&amp;acy;&amp;yacy; &amp;mcy;&amp;ocy;&amp;dcy;&amp;iecy;&amp;lcy;&amp;softcy; &amp;ncy;&amp;iecy;&amp;jcy;&amp;rcy;&amp;ocy;&amp;ncy;&amp;ncy;&amp;ocy;&amp;jcy; &amp;scy;&amp;iecy;&amp;tcy;&amp;icy;. &#10;&amp;Icy;&amp;scy;&amp;tcy;&amp;ocy;&amp;chcy;&amp;ncy;&amp;icy;&amp;kcy;: 3dscience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00" y="3787372"/>
            <a:ext cx="2335402" cy="233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4399" y="6371719"/>
            <a:ext cx="33802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Трехмерная компьютерная модель нейронной сети</a:t>
            </a:r>
          </a:p>
        </p:txBody>
      </p:sp>
      <p:pic>
        <p:nvPicPr>
          <p:cNvPr id="2052" name="Picture 4" descr="&amp;Kcy;&amp;ocy;&amp;mcy;&amp;pcy;&amp;softcy;&amp;yucy;&amp;tcy;&amp;iecy;&amp;rcy;&amp;ncy;&amp;acy;&amp;yacy; &amp;mcy;&amp;ocy;&amp;dcy;&amp;iecy;&amp;lcy;&amp;softcy; &amp;rcy;&amp;acy;&amp;scy;&amp;pcy;&amp;rcy;&amp;iecy;&amp;dcy;&amp;iecy;&amp;lcy;&amp;iecy;&amp;ncy;&amp;icy;&amp;yacy; &amp;tcy;&amp;iecy;&amp;mcy;&amp;pcy;&amp;iecy;&amp;rcy;&amp;acy;&amp;tcy;&amp;ucy;&amp;rcy;&amp;ycy; &amp;vcy; &amp;chcy;&amp;icy;&amp;pcy;-&amp;rcy;&amp;iecy;&amp;zcy;&amp;icy;&amp;scy;&amp;tcy;&amp;ocy;&amp;rcy;&amp;iecy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175" y="3951098"/>
            <a:ext cx="4536504" cy="215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55976" y="6309320"/>
            <a:ext cx="42484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Компьютерная модель распределения температуры в чип-резисторе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9570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Компьютерное моделирование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b="0" dirty="0" smtClean="0">
                <a:solidFill>
                  <a:schemeClr val="tx1"/>
                </a:solidFill>
              </a:rPr>
              <a:t>Это </a:t>
            </a:r>
            <a:r>
              <a:rPr lang="ru-RU" sz="2400" b="0" dirty="0">
                <a:solidFill>
                  <a:schemeClr val="tx1"/>
                </a:solidFill>
              </a:rPr>
              <a:t>в определенной степени, то же самое, описанное выше моделирование, но реализуемое с помощью компьютерной техники. </a:t>
            </a:r>
            <a:endParaRPr lang="ru-RU" sz="2400" b="0" dirty="0" smtClean="0">
              <a:solidFill>
                <a:schemeClr val="tx1"/>
              </a:solidFill>
            </a:endParaRPr>
          </a:p>
          <a:p>
            <a:r>
              <a:rPr lang="ru-RU" sz="2400" b="0" dirty="0">
                <a:solidFill>
                  <a:schemeClr val="tx1"/>
                </a:solidFill>
              </a:rPr>
              <a:t>Для компьютерного моделирования важно наличие определенного программного обеспечения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2" descr="http://www.dantistika.ru/files/articles/36572203_w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64" y="3313615"/>
            <a:ext cx="3779594" cy="2517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31369" y="3324247"/>
            <a:ext cx="32038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0" dirty="0" smtClean="0"/>
              <a:t>Компьютерная модель – это компьютерная </a:t>
            </a:r>
            <a:r>
              <a:rPr lang="ru-RU" b="0" dirty="0"/>
              <a:t>программа, работающая на отдельном компьютере или множестве взаимодействующих компьютеров (вычислительных узлов), реализующая абстрактную модель некоторой системы. </a:t>
            </a:r>
          </a:p>
        </p:txBody>
      </p:sp>
    </p:spTree>
    <p:extLst>
      <p:ext uri="{BB962C8B-B14F-4D97-AF65-F5344CB8AC3E}">
        <p14:creationId xmlns:p14="http://schemas.microsoft.com/office/powerpoint/2010/main" val="39107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/>
              <a:t>Этапы моделирования</a:t>
            </a:r>
            <a:endParaRPr lang="ru-RU" sz="44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 rtl="0"/>
            <a:r>
              <a:rPr lang="ru-RU" b="1" dirty="0" smtClean="0"/>
              <a:t>Создание модели </a:t>
            </a:r>
            <a:endParaRPr lang="ru-RU" b="1" dirty="0"/>
          </a:p>
          <a:p>
            <a:pPr lvl="1" rtl="0"/>
            <a:r>
              <a:rPr lang="ru-RU" dirty="0" smtClean="0">
                <a:solidFill>
                  <a:schemeClr val="tx1"/>
                </a:solidFill>
              </a:rPr>
              <a:t>постановка задачи, определение объекта моделирования;</a:t>
            </a:r>
            <a:endParaRPr lang="ru-RU" dirty="0">
              <a:solidFill>
                <a:schemeClr val="tx1"/>
              </a:solidFill>
            </a:endParaRPr>
          </a:p>
          <a:p>
            <a:pPr lvl="1" rtl="0"/>
            <a:r>
              <a:rPr lang="ru-RU" dirty="0" smtClean="0">
                <a:solidFill>
                  <a:schemeClr val="tx1"/>
                </a:solidFill>
              </a:rPr>
              <a:t>разработка концептуальной модели, выявление основных элементов системы и элементарных актов взаимодействия;</a:t>
            </a:r>
            <a:endParaRPr lang="ru-RU" dirty="0">
              <a:solidFill>
                <a:schemeClr val="tx1"/>
              </a:solidFill>
            </a:endParaRPr>
          </a:p>
          <a:p>
            <a:pPr lvl="1" rtl="0"/>
            <a:r>
              <a:rPr lang="ru-RU" dirty="0" smtClean="0">
                <a:solidFill>
                  <a:schemeClr val="tx1"/>
                </a:solidFill>
              </a:rPr>
              <a:t>формализация, то есть переход к математической модели;</a:t>
            </a:r>
            <a:endParaRPr lang="ru-RU" dirty="0">
              <a:solidFill>
                <a:schemeClr val="tx1"/>
              </a:solidFill>
            </a:endParaRPr>
          </a:p>
          <a:p>
            <a:pPr lvl="1" rtl="0"/>
            <a:r>
              <a:rPr lang="ru-RU" dirty="0" smtClean="0">
                <a:solidFill>
                  <a:schemeClr val="tx1"/>
                </a:solidFill>
              </a:rPr>
              <a:t>создание алгоритма и написание программы.</a:t>
            </a:r>
            <a:endParaRPr lang="ru-RU" dirty="0">
              <a:solidFill>
                <a:schemeClr val="tx1"/>
              </a:solidFill>
            </a:endParaRPr>
          </a:p>
          <a:p>
            <a:pPr lvl="0" rtl="0"/>
            <a:r>
              <a:rPr lang="ru-RU" b="1" dirty="0" smtClean="0"/>
              <a:t>Изучение модели</a:t>
            </a:r>
            <a:endParaRPr lang="ru-RU" b="1" dirty="0"/>
          </a:p>
          <a:p>
            <a:pPr lvl="1" rtl="0"/>
            <a:r>
              <a:rPr lang="ru-RU" dirty="0" smtClean="0">
                <a:solidFill>
                  <a:schemeClr val="tx1"/>
                </a:solidFill>
              </a:rPr>
              <a:t>планирование и проведение компьютерных экспериментов.</a:t>
            </a:r>
            <a:endParaRPr lang="ru-RU" dirty="0">
              <a:solidFill>
                <a:schemeClr val="tx1"/>
              </a:solidFill>
            </a:endParaRPr>
          </a:p>
          <a:p>
            <a:pPr lvl="0" rtl="0"/>
            <a:r>
              <a:rPr lang="ru-RU" b="1" dirty="0" smtClean="0"/>
              <a:t>Применение результатов исследования на практике и/или формулирование теоретических выводов.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1933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276447"/>
            <a:ext cx="7958137" cy="799878"/>
          </a:xfrm>
        </p:spPr>
        <p:txBody>
          <a:bodyPr>
            <a:noAutofit/>
          </a:bodyPr>
          <a:lstStyle/>
          <a:p>
            <a:r>
              <a:rPr lang="ru-RU" sz="4400" b="1" dirty="0" smtClean="0"/>
              <a:t>Математические модели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tx1"/>
                </a:solidFill>
              </a:rPr>
              <a:t>Знаковые </a:t>
            </a:r>
            <a:r>
              <a:rPr lang="ru-RU" b="0" dirty="0">
                <a:solidFill>
                  <a:schemeClr val="tx1"/>
                </a:solidFill>
              </a:rPr>
              <a:t>модели, описывающие определенные числовые соотношения.</a:t>
            </a:r>
          </a:p>
          <a:p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://matlab.exponenta.ru/conf2002/thesises/section5/haybullin/image186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713" y="2860041"/>
            <a:ext cx="5400600" cy="359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88224" y="2821380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dirty="0"/>
              <a:t>Математическая модель вторичного источника питания газоразрядной лампы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8222" y="0"/>
            <a:ext cx="189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Виды моделей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0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/>
              <a:t>Имитационные </a:t>
            </a:r>
            <a:r>
              <a:rPr lang="ru-RU" sz="4400" b="1" dirty="0" smtClean="0"/>
              <a:t>модели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288" y="1163638"/>
            <a:ext cx="7961312" cy="2089925"/>
          </a:xfrm>
        </p:spPr>
        <p:txBody>
          <a:bodyPr/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Позволяют </a:t>
            </a:r>
            <a:r>
              <a:rPr lang="ru-RU" sz="2800" b="0" dirty="0">
                <a:solidFill>
                  <a:schemeClr val="tx1"/>
                </a:solidFill>
              </a:rPr>
              <a:t>наблюдать изменение поведения элементов системы-модели, проводить эксперименты, изменяя некоторые параметры модели.</a:t>
            </a:r>
          </a:p>
          <a:p>
            <a:endParaRPr lang="ru-RU" sz="2800" b="0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://www.ixbt.com/short/2k10_soft/anylogic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65" y="3298035"/>
            <a:ext cx="3960440" cy="297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52213" y="4523200"/>
            <a:ext cx="2883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3D-</a:t>
            </a:r>
            <a:r>
              <a:rPr lang="ru-RU" dirty="0"/>
              <a:t>анимация имитационных моделей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8219" y="0"/>
            <a:ext cx="189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Виды моделей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42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/>
              <a:t>Графические </a:t>
            </a:r>
            <a:r>
              <a:rPr lang="ru-RU" sz="4400" b="1" dirty="0" smtClean="0"/>
              <a:t>модели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Визуальное </a:t>
            </a:r>
            <a:r>
              <a:rPr lang="ru-RU" sz="2800" b="0" dirty="0">
                <a:solidFill>
                  <a:schemeClr val="tx1"/>
                </a:solidFill>
              </a:rPr>
              <a:t>представление объектов, которые настолько сложны, что их описание иными способами не дает человеку ясного понимания. Здесь наглядность модели выходит на первый план</a:t>
            </a:r>
            <a:r>
              <a:rPr lang="ru-RU" sz="2800" b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800" b="0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en-US" sz="2800" b="0" dirty="0" smtClean="0">
                <a:solidFill>
                  <a:schemeClr val="tx1"/>
                </a:solidFill>
                <a:hlinkClick r:id="rId2"/>
              </a:rPr>
              <a:t>www.anatronica.com</a:t>
            </a:r>
            <a:endParaRPr lang="ru-RU" sz="2800" b="0" dirty="0" smtClean="0">
              <a:solidFill>
                <a:schemeClr val="tx1"/>
              </a:solidFill>
            </a:endParaRPr>
          </a:p>
          <a:p>
            <a:r>
              <a:rPr lang="en-US" sz="2800" b="0" dirty="0" smtClean="0">
                <a:solidFill>
                  <a:schemeClr val="tx1"/>
                </a:solidFill>
                <a:hlinkClick r:id="rId3"/>
              </a:rPr>
              <a:t>https://www.youtube.com/watch?v=WI-XB7sACcg</a:t>
            </a:r>
            <a:endParaRPr lang="ru-RU" sz="2800" b="0" dirty="0">
              <a:solidFill>
                <a:schemeClr val="tx1"/>
              </a:solidFill>
            </a:endParaRPr>
          </a:p>
          <a:p>
            <a:endParaRPr lang="ru-RU" sz="2800" b="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31" b="3417"/>
          <a:stretch/>
        </p:blipFill>
        <p:spPr bwMode="auto">
          <a:xfrm>
            <a:off x="5700004" y="3979294"/>
            <a:ext cx="3114387" cy="2580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6954" y="0"/>
            <a:ext cx="1895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Виды моделей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4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486" y="2639402"/>
            <a:ext cx="2405487" cy="3752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"/>
          <a:stretch/>
        </p:blipFill>
        <p:spPr bwMode="auto">
          <a:xfrm>
            <a:off x="6555583" y="2670905"/>
            <a:ext cx="2208637" cy="369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Google Body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9580" y="1163638"/>
            <a:ext cx="7822019" cy="9203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0" dirty="0">
                <a:hlinkClick r:id="rId4"/>
              </a:rPr>
              <a:t>http://</a:t>
            </a:r>
            <a:r>
              <a:rPr lang="en-US" sz="2000" b="0" dirty="0" smtClean="0">
                <a:hlinkClick r:id="rId4"/>
              </a:rPr>
              <a:t>www.youtube.com/watch?v=KidJ-2H0nyY</a:t>
            </a:r>
            <a:endParaRPr lang="ru-RU" sz="2000" b="0" dirty="0" smtClean="0"/>
          </a:p>
          <a:p>
            <a:pPr marL="0" indent="0">
              <a:buNone/>
            </a:pPr>
            <a:r>
              <a:rPr lang="ru-RU" sz="2000" b="0" u="sng" dirty="0">
                <a:hlinkClick r:id="rId5"/>
              </a:rPr>
              <a:t>https://zygotebody.com</a:t>
            </a:r>
            <a:r>
              <a:rPr lang="ru-RU" sz="2000" b="0" u="sng" dirty="0" smtClean="0">
                <a:hlinkClick r:id="rId5"/>
              </a:rPr>
              <a:t>/</a:t>
            </a:r>
            <a:endParaRPr lang="ru-RU" sz="2000" b="0" u="sng" dirty="0" smtClean="0"/>
          </a:p>
          <a:p>
            <a:pPr marL="0" indent="0">
              <a:buNone/>
            </a:pPr>
            <a:r>
              <a:rPr lang="en-US" sz="2000" b="0" dirty="0" smtClean="0">
                <a:hlinkClick r:id="rId6"/>
              </a:rPr>
              <a:t>https://www.zygotebody.com/</a:t>
            </a:r>
            <a:endParaRPr lang="ru-RU" sz="2000" b="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0"/>
          <a:stretch/>
        </p:blipFill>
        <p:spPr bwMode="auto">
          <a:xfrm>
            <a:off x="1319169" y="2700670"/>
            <a:ext cx="2226494" cy="3679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28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/>
              <a:t>Моделирование в медицине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Создание математических моделей </a:t>
            </a:r>
            <a:r>
              <a:rPr lang="ru-RU" b="0" dirty="0">
                <a:solidFill>
                  <a:schemeClr val="tx1"/>
                </a:solidFill>
              </a:rPr>
              <a:t>биологических систем в компьютерных имитационных исследованиях</a:t>
            </a:r>
            <a:r>
              <a:rPr lang="ru-RU" b="0" dirty="0" smtClean="0">
                <a:solidFill>
                  <a:schemeClr val="tx1"/>
                </a:solidFill>
              </a:rPr>
              <a:t>, которые </a:t>
            </a:r>
            <a:r>
              <a:rPr lang="ru-RU" b="0" dirty="0">
                <a:solidFill>
                  <a:schemeClr val="tx1"/>
                </a:solidFill>
              </a:rPr>
              <a:t>позволяют выдвигать гипотезы относительно физиологии, морфогенеза, фармакологии, и токсикологии живых </a:t>
            </a:r>
            <a:r>
              <a:rPr lang="ru-RU" b="0" dirty="0" smtClean="0">
                <a:solidFill>
                  <a:schemeClr val="tx1"/>
                </a:solidFill>
              </a:rPr>
              <a:t>систем.</a:t>
            </a:r>
          </a:p>
          <a:p>
            <a:r>
              <a:rPr lang="ru-RU" dirty="0" smtClean="0"/>
              <a:t>Экстраполяция результатов</a:t>
            </a:r>
            <a:r>
              <a:rPr lang="ru-RU" b="0" dirty="0" smtClean="0">
                <a:solidFill>
                  <a:schemeClr val="tx1"/>
                </a:solidFill>
              </a:rPr>
              <a:t>, полученных </a:t>
            </a:r>
            <a:r>
              <a:rPr lang="ru-RU" b="0" dirty="0">
                <a:solidFill>
                  <a:schemeClr val="tx1"/>
                </a:solidFill>
              </a:rPr>
              <a:t>в экспериментах на клетках и тканях </a:t>
            </a:r>
            <a:r>
              <a:rPr lang="ru-RU" b="0" i="1" dirty="0" err="1">
                <a:solidFill>
                  <a:schemeClr val="tx1"/>
                </a:solidFill>
              </a:rPr>
              <a:t>in</a:t>
            </a:r>
            <a:r>
              <a:rPr lang="ru-RU" b="0" i="1" dirty="0">
                <a:solidFill>
                  <a:schemeClr val="tx1"/>
                </a:solidFill>
              </a:rPr>
              <a:t> </a:t>
            </a:r>
            <a:r>
              <a:rPr lang="ru-RU" b="0" i="1" dirty="0" err="1">
                <a:solidFill>
                  <a:schemeClr val="tx1"/>
                </a:solidFill>
              </a:rPr>
              <a:t>vitro</a:t>
            </a:r>
            <a:r>
              <a:rPr lang="ru-RU" b="0" dirty="0">
                <a:solidFill>
                  <a:schemeClr val="tx1"/>
                </a:solidFill>
              </a:rPr>
              <a:t> на контекст всего </a:t>
            </a:r>
            <a:r>
              <a:rPr lang="ru-RU" b="0" dirty="0" smtClean="0">
                <a:solidFill>
                  <a:schemeClr val="tx1"/>
                </a:solidFill>
              </a:rPr>
              <a:t>организма.</a:t>
            </a:r>
          </a:p>
          <a:p>
            <a:r>
              <a:rPr lang="ru-RU" dirty="0" smtClean="0"/>
              <a:t>Использование математического моделирования и анализ систем в </a:t>
            </a:r>
            <a:r>
              <a:rPr lang="ru-RU" dirty="0"/>
              <a:t>фармакологии и физиологии </a:t>
            </a:r>
            <a:r>
              <a:rPr lang="ru-RU" b="0" dirty="0">
                <a:solidFill>
                  <a:schemeClr val="tx1"/>
                </a:solidFill>
              </a:rPr>
              <a:t>с целью </a:t>
            </a:r>
            <a:r>
              <a:rPr lang="ru-RU" b="0" dirty="0" smtClean="0">
                <a:solidFill>
                  <a:schemeClr val="tx1"/>
                </a:solidFill>
              </a:rPr>
              <a:t>лучшего понимания </a:t>
            </a:r>
            <a:r>
              <a:rPr lang="ru-RU" b="0" dirty="0">
                <a:solidFill>
                  <a:schemeClr val="tx1"/>
                </a:solidFill>
              </a:rPr>
              <a:t>и </a:t>
            </a:r>
            <a:r>
              <a:rPr lang="ru-RU" b="0" dirty="0" smtClean="0">
                <a:solidFill>
                  <a:schemeClr val="tx1"/>
                </a:solidFill>
              </a:rPr>
              <a:t>выражения количественных идей </a:t>
            </a:r>
            <a:r>
              <a:rPr lang="ru-RU" b="0" dirty="0">
                <a:solidFill>
                  <a:schemeClr val="tx1"/>
                </a:solidFill>
              </a:rPr>
              <a:t>о взаимодействиях, происходящих среди сложнейших биосистем</a:t>
            </a:r>
            <a:r>
              <a:rPr lang="ru-RU" b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dirty="0" smtClean="0"/>
              <a:t>Уменьшение </a:t>
            </a:r>
            <a:r>
              <a:rPr lang="ru-RU" dirty="0"/>
              <a:t>количества подопытных животных </a:t>
            </a:r>
            <a:r>
              <a:rPr lang="ru-RU" b="0" dirty="0">
                <a:solidFill>
                  <a:schemeClr val="tx1"/>
                </a:solidFill>
              </a:rPr>
              <a:t>используемых в медико-биологических </a:t>
            </a:r>
            <a:r>
              <a:rPr lang="ru-RU" b="0" dirty="0" smtClean="0">
                <a:solidFill>
                  <a:schemeClr val="tx1"/>
                </a:solidFill>
              </a:rPr>
              <a:t>исследованиях.</a:t>
            </a:r>
          </a:p>
          <a:p>
            <a:r>
              <a:rPr lang="ru-RU" dirty="0"/>
              <a:t>Компьютерное моделирование морфологических процессов</a:t>
            </a:r>
          </a:p>
          <a:p>
            <a:r>
              <a:rPr lang="ru-RU" dirty="0"/>
              <a:t>Компьютерное моделирование молекулярно-генетических и биохимических </a:t>
            </a:r>
            <a:r>
              <a:rPr lang="ru-RU" dirty="0" smtClean="0"/>
              <a:t>процессов</a:t>
            </a:r>
            <a:r>
              <a:rPr lang="ru-RU" b="0" dirty="0" smtClean="0">
                <a:solidFill>
                  <a:schemeClr val="tx1"/>
                </a:solidFill>
              </a:rPr>
              <a:t>.</a:t>
            </a:r>
            <a:endParaRPr lang="ru-RU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2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 smtClean="0"/>
              <a:t>Медицинские задачи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0" dirty="0" smtClean="0">
                <a:solidFill>
                  <a:schemeClr val="tx1"/>
                </a:solidFill>
              </a:rPr>
              <a:t>Задача </a:t>
            </a:r>
            <a:r>
              <a:rPr lang="ru-RU" b="0" dirty="0">
                <a:solidFill>
                  <a:schemeClr val="tx1"/>
                </a:solidFill>
              </a:rPr>
              <a:t>о расчете последствий черепно-мозговых травм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Задача </a:t>
            </a:r>
            <a:r>
              <a:rPr lang="ru-RU" b="0" dirty="0">
                <a:solidFill>
                  <a:schemeClr val="tx1"/>
                </a:solidFill>
              </a:rPr>
              <a:t>о расчете травм костей, грудной клетки, суставов, появлении гематом в мягких тканях тела.</a:t>
            </a:r>
          </a:p>
          <a:p>
            <a:r>
              <a:rPr lang="ru-RU" b="0" dirty="0" smtClean="0">
                <a:solidFill>
                  <a:schemeClr val="tx1"/>
                </a:solidFill>
              </a:rPr>
              <a:t>Задача </a:t>
            </a:r>
            <a:r>
              <a:rPr lang="ru-RU" b="0" dirty="0">
                <a:solidFill>
                  <a:schemeClr val="tx1"/>
                </a:solidFill>
              </a:rPr>
              <a:t>о </a:t>
            </a:r>
            <a:r>
              <a:rPr lang="ru-RU" b="0" dirty="0" err="1">
                <a:solidFill>
                  <a:schemeClr val="tx1"/>
                </a:solidFill>
              </a:rPr>
              <a:t>залечивании</a:t>
            </a:r>
            <a:r>
              <a:rPr lang="ru-RU" b="0" dirty="0">
                <a:solidFill>
                  <a:schemeClr val="tx1"/>
                </a:solidFill>
              </a:rPr>
              <a:t> ран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Задача </a:t>
            </a:r>
            <a:r>
              <a:rPr lang="ru-RU" b="0" dirty="0">
                <a:solidFill>
                  <a:schemeClr val="tx1"/>
                </a:solidFill>
              </a:rPr>
              <a:t>математического моделирования движения ног человека при </a:t>
            </a:r>
            <a:r>
              <a:rPr lang="ru-RU" b="0" dirty="0" smtClean="0">
                <a:solidFill>
                  <a:schemeClr val="tx1"/>
                </a:solidFill>
              </a:rPr>
              <a:t>ходьбе</a:t>
            </a:r>
          </a:p>
          <a:p>
            <a:r>
              <a:rPr lang="ru-RU" b="0" dirty="0" smtClean="0">
                <a:solidFill>
                  <a:schemeClr val="tx1"/>
                </a:solidFill>
              </a:rPr>
              <a:t>Задача </a:t>
            </a:r>
            <a:r>
              <a:rPr lang="ru-RU" b="0" dirty="0">
                <a:solidFill>
                  <a:schemeClr val="tx1"/>
                </a:solidFill>
              </a:rPr>
              <a:t>компьютерной реализации виртуальных хирургических операций и предсказания их последствий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>
                <a:solidFill>
                  <a:schemeClr val="tx1"/>
                </a:solidFill>
              </a:rPr>
              <a:t>Моделирование офтальмологической операции экстракции (удаления) </a:t>
            </a:r>
            <a:r>
              <a:rPr lang="ru-RU" b="0" dirty="0" smtClean="0">
                <a:solidFill>
                  <a:schemeClr val="tx1"/>
                </a:solidFill>
              </a:rPr>
              <a:t>катаракты</a:t>
            </a:r>
          </a:p>
          <a:p>
            <a:r>
              <a:rPr lang="ru-RU" b="0" dirty="0" smtClean="0">
                <a:solidFill>
                  <a:schemeClr val="tx1"/>
                </a:solidFill>
              </a:rPr>
              <a:t>И многое другое…</a:t>
            </a:r>
            <a:endParaRPr lang="ru-RU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33189"/>
            <a:ext cx="7958137" cy="1011237"/>
          </a:xfrm>
        </p:spPr>
        <p:txBody>
          <a:bodyPr>
            <a:noAutofit/>
          </a:bodyPr>
          <a:lstStyle/>
          <a:p>
            <a:r>
              <a:rPr lang="ru-RU" sz="3600" b="1" dirty="0" err="1"/>
              <a:t>Секвенирование</a:t>
            </a:r>
            <a:r>
              <a:rPr lang="ru-RU" sz="3600" b="1" dirty="0"/>
              <a:t> последовательности ДНК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ru-RU" sz="2300" dirty="0" smtClean="0"/>
              <a:t>Определение </a:t>
            </a:r>
            <a:r>
              <a:rPr lang="ru-RU" sz="2300" dirty="0"/>
              <a:t>их первичной аминокислотной или нуклеотидной последовательности (от лат. </a:t>
            </a:r>
            <a:r>
              <a:rPr lang="ru-RU" sz="2300" dirty="0" err="1"/>
              <a:t>sequentum</a:t>
            </a:r>
            <a:r>
              <a:rPr lang="ru-RU" sz="2300" dirty="0"/>
              <a:t> — последовательность). В результате </a:t>
            </a:r>
            <a:r>
              <a:rPr lang="ru-RU" sz="2300" dirty="0" err="1"/>
              <a:t>секвенирования</a:t>
            </a:r>
            <a:r>
              <a:rPr lang="ru-RU" sz="2300" dirty="0"/>
              <a:t> получают формальное описание первичной структуры линейной макромолекулы в виде последовательности мономеров в текстовом виде. </a:t>
            </a:r>
          </a:p>
          <a:p>
            <a:endParaRPr lang="ru-RU" sz="2300" dirty="0" smtClean="0"/>
          </a:p>
        </p:txBody>
      </p:sp>
      <p:pic>
        <p:nvPicPr>
          <p:cNvPr id="11266" name="Picture 2" descr="http://img1.liveinternet.ru/images/attach/c/0/46/759/46759071_1248599250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933" y="3644212"/>
            <a:ext cx="2905397" cy="2869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99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/>
              <a:t>Тема</a:t>
            </a:r>
            <a:endParaRPr lang="en-US" altLang="ru-RU" dirty="0"/>
          </a:p>
        </p:txBody>
      </p:sp>
      <p:sp>
        <p:nvSpPr>
          <p:cNvPr id="250889" name="Rectangle 9"/>
          <p:cNvSpPr>
            <a:spLocks noGrp="1" noChangeArrowheads="1"/>
          </p:cNvSpPr>
          <p:nvPr>
            <p:ph idx="1"/>
          </p:nvPr>
        </p:nvSpPr>
        <p:spPr>
          <a:xfrm>
            <a:off x="1157434" y="1144302"/>
            <a:ext cx="7662102" cy="3668857"/>
          </a:xfrm>
        </p:spPr>
        <p:txBody>
          <a:bodyPr/>
          <a:lstStyle/>
          <a:p>
            <a:pPr marL="457200" indent="-457200" fontAlgn="auto">
              <a:spcAft>
                <a:spcPts val="0"/>
              </a:spcAft>
              <a:buClr>
                <a:schemeClr val="tx2"/>
              </a:buClr>
              <a:defRPr/>
            </a:pPr>
            <a:r>
              <a:rPr lang="ru-RU" sz="2800" dirty="0"/>
              <a:t>Компьютерное моделирование</a:t>
            </a:r>
            <a:endParaRPr lang="ru-RU" sz="12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457200" indent="-457200" fontAlgn="auto">
              <a:spcAft>
                <a:spcPts val="0"/>
              </a:spcAft>
              <a:buClr>
                <a:schemeClr val="tx2"/>
              </a:buClr>
              <a:defRPr/>
            </a:pP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Цели</a:t>
            </a:r>
            <a:r>
              <a:rPr lang="ru-RU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lvl="1"/>
            <a:r>
              <a:rPr lang="ru-RU" sz="1800" b="0" dirty="0" smtClean="0">
                <a:solidFill>
                  <a:schemeClr val="tx1"/>
                </a:solidFill>
              </a:rPr>
              <a:t>обучающийся должен </a:t>
            </a:r>
            <a:r>
              <a:rPr lang="ru-RU" sz="1800" dirty="0">
                <a:solidFill>
                  <a:schemeClr val="tx1"/>
                </a:solidFill>
              </a:rPr>
              <a:t>знать </a:t>
            </a:r>
            <a:r>
              <a:rPr lang="ru-RU" sz="1800" dirty="0" smtClean="0">
                <a:solidFill>
                  <a:schemeClr val="tx1"/>
                </a:solidFill>
              </a:rPr>
              <a:t>теоретические </a:t>
            </a:r>
            <a:r>
              <a:rPr lang="ru-RU" sz="1800" dirty="0">
                <a:solidFill>
                  <a:schemeClr val="tx1"/>
                </a:solidFill>
              </a:rPr>
              <a:t>основы информатики и принципы построения современных компьютеров; </a:t>
            </a:r>
            <a:endParaRPr lang="ru-RU" sz="1800" b="0" dirty="0">
              <a:solidFill>
                <a:schemeClr val="tx1"/>
              </a:solidFill>
            </a:endParaRP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обучающийся должен уметь </a:t>
            </a:r>
            <a:r>
              <a:rPr lang="ru-RU" sz="1800" dirty="0" smtClean="0">
                <a:solidFill>
                  <a:schemeClr val="tx1"/>
                </a:solidFill>
              </a:rPr>
              <a:t>интерпретировать </a:t>
            </a:r>
            <a:r>
              <a:rPr lang="ru-RU" sz="1800" dirty="0">
                <a:solidFill>
                  <a:schemeClr val="tx1"/>
                </a:solidFill>
              </a:rPr>
              <a:t>результаты, получаемые в ходе моделирования реальных </a:t>
            </a:r>
            <a:r>
              <a:rPr lang="ru-RU" sz="1800" dirty="0" smtClean="0">
                <a:solidFill>
                  <a:schemeClr val="tx1"/>
                </a:solidFill>
              </a:rPr>
              <a:t>процессов; использовать </a:t>
            </a:r>
            <a:r>
              <a:rPr lang="ru-RU" sz="1800" dirty="0">
                <a:solidFill>
                  <a:schemeClr val="tx1"/>
                </a:solidFill>
              </a:rPr>
              <a:t>готовые информационные модели, оценивать их соответствие реальному объекту и целям моделирования;</a:t>
            </a:r>
          </a:p>
          <a:p>
            <a:pPr lvl="1"/>
            <a:r>
              <a:rPr lang="ru-RU" sz="1800" dirty="0">
                <a:solidFill>
                  <a:schemeClr val="tx1"/>
                </a:solidFill>
              </a:rPr>
              <a:t>обучающийся должен владеть </a:t>
            </a:r>
            <a:r>
              <a:rPr lang="ru-RU" sz="1800" dirty="0" smtClean="0">
                <a:solidFill>
                  <a:schemeClr val="tx1"/>
                </a:solidFill>
              </a:rPr>
              <a:t>навыками </a:t>
            </a:r>
            <a:r>
              <a:rPr lang="ru-RU" sz="1800" dirty="0">
                <a:solidFill>
                  <a:schemeClr val="tx1"/>
                </a:solidFill>
              </a:rPr>
              <a:t>работы в программах компьютерного </a:t>
            </a:r>
            <a:r>
              <a:rPr lang="ru-RU" sz="1800" dirty="0" smtClean="0">
                <a:solidFill>
                  <a:schemeClr val="tx1"/>
                </a:solidFill>
              </a:rPr>
              <a:t>моделирования; навыками </a:t>
            </a:r>
            <a:r>
              <a:rPr lang="ru-RU" sz="1800" dirty="0">
                <a:solidFill>
                  <a:schemeClr val="tx1"/>
                </a:solidFill>
              </a:rPr>
              <a:t>работы с программами для просмотра компьютерных </a:t>
            </a:r>
            <a:r>
              <a:rPr lang="ru-RU" sz="1800" dirty="0" err="1">
                <a:solidFill>
                  <a:schemeClr val="tx1"/>
                </a:solidFill>
              </a:rPr>
              <a:t>томограмм</a:t>
            </a:r>
            <a:r>
              <a:rPr lang="ru-RU" sz="1800" dirty="0">
                <a:solidFill>
                  <a:schemeClr val="tx1"/>
                </a:solidFill>
              </a:rPr>
              <a:t> (медицинских изображений стандарта </a:t>
            </a:r>
            <a:r>
              <a:rPr lang="ru-RU" sz="1800" dirty="0" err="1">
                <a:solidFill>
                  <a:schemeClr val="tx1"/>
                </a:solidFill>
              </a:rPr>
              <a:t>Dicom</a:t>
            </a:r>
            <a:r>
              <a:rPr lang="ru-RU" sz="1800" dirty="0">
                <a:solidFill>
                  <a:schemeClr val="tx1"/>
                </a:solidFill>
              </a:rPr>
              <a:t>)</a:t>
            </a:r>
          </a:p>
          <a:p>
            <a:pPr lvl="1"/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1290"/>
            <a:ext cx="7958137" cy="1011237"/>
          </a:xfrm>
        </p:spPr>
        <p:txBody>
          <a:bodyPr>
            <a:noAutofit/>
          </a:bodyPr>
          <a:lstStyle/>
          <a:p>
            <a:r>
              <a:rPr lang="ru-RU" sz="3200" b="1" dirty="0"/>
              <a:t>Базы и банки </a:t>
            </a:r>
            <a:r>
              <a:rPr lang="ru-RU" sz="3200" b="1" dirty="0" smtClean="0"/>
              <a:t>молекулярно-генетических </a:t>
            </a:r>
            <a:r>
              <a:rPr lang="ru-RU" sz="3200" b="1" dirty="0"/>
              <a:t>данных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400" b="0" dirty="0">
                <a:solidFill>
                  <a:schemeClr val="tx1"/>
                </a:solidFill>
              </a:rPr>
              <a:t>крупнейшая база генетических данных – </a:t>
            </a:r>
            <a:r>
              <a:rPr lang="en-US" sz="2400" b="0" dirty="0" err="1">
                <a:solidFill>
                  <a:schemeClr val="tx1"/>
                </a:solidFill>
              </a:rPr>
              <a:t>GeneBank</a:t>
            </a:r>
            <a:r>
              <a:rPr lang="ru-RU" sz="2400" b="0" dirty="0">
                <a:solidFill>
                  <a:schemeClr val="tx1"/>
                </a:solidFill>
              </a:rPr>
              <a:t>;</a:t>
            </a:r>
          </a:p>
          <a:p>
            <a:pPr lvl="0"/>
            <a:r>
              <a:rPr lang="ru-RU" sz="2400" b="0" dirty="0">
                <a:solidFill>
                  <a:schemeClr val="tx1"/>
                </a:solidFill>
              </a:rPr>
              <a:t>удобная в навигации база генетических последовательностей – </a:t>
            </a:r>
            <a:r>
              <a:rPr lang="en-US" sz="2400" b="0" dirty="0" err="1" smtClean="0">
                <a:solidFill>
                  <a:schemeClr val="tx1"/>
                </a:solidFill>
              </a:rPr>
              <a:t>Ensembl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  <a:endParaRPr lang="ru-RU" sz="2400" b="0" dirty="0">
              <a:solidFill>
                <a:schemeClr val="tx1"/>
              </a:solidFill>
            </a:endParaRPr>
          </a:p>
          <a:p>
            <a:pPr lvl="0"/>
            <a:r>
              <a:rPr lang="ru-RU" sz="2400" b="0" dirty="0">
                <a:solidFill>
                  <a:schemeClr val="tx1"/>
                </a:solidFill>
              </a:rPr>
              <a:t>удобный доступ к полным геномам через сайт Европейского института </a:t>
            </a:r>
            <a:r>
              <a:rPr lang="ru-RU" sz="2400" b="0" dirty="0" err="1">
                <a:solidFill>
                  <a:schemeClr val="tx1"/>
                </a:solidFill>
              </a:rPr>
              <a:t>биоинформатики</a:t>
            </a:r>
            <a:r>
              <a:rPr lang="ru-RU" sz="2400" b="0" dirty="0">
                <a:solidFill>
                  <a:schemeClr val="tx1"/>
                </a:solidFill>
              </a:rPr>
              <a:t> - </a:t>
            </a:r>
            <a:r>
              <a:rPr lang="ru-RU" sz="2400" b="0" u="sng" dirty="0">
                <a:solidFill>
                  <a:schemeClr val="tx1"/>
                </a:solidFill>
                <a:hlinkClick r:id="rId2"/>
              </a:rPr>
              <a:t>http://www.ebi.ac.uk/genomes/</a:t>
            </a:r>
            <a:r>
              <a:rPr lang="ru-RU" sz="2400" b="0" dirty="0">
                <a:solidFill>
                  <a:schemeClr val="tx1"/>
                </a:solidFill>
              </a:rPr>
              <a:t> 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  <a:endParaRPr lang="ru-RU" sz="2400" b="0" dirty="0">
              <a:solidFill>
                <a:schemeClr val="tx1"/>
              </a:solidFill>
            </a:endParaRPr>
          </a:p>
          <a:p>
            <a:pPr lvl="0"/>
            <a:r>
              <a:rPr lang="ru-RU" sz="2400" b="0" dirty="0">
                <a:solidFill>
                  <a:schemeClr val="tx1"/>
                </a:solidFill>
              </a:rPr>
              <a:t>крупнейший банк белковых данных – </a:t>
            </a:r>
            <a:r>
              <a:rPr lang="en-US" sz="2400" b="0" dirty="0" err="1">
                <a:solidFill>
                  <a:schemeClr val="tx1"/>
                </a:solidFill>
              </a:rPr>
              <a:t>UniProt</a:t>
            </a:r>
            <a:r>
              <a:rPr lang="ru-RU" sz="2400" b="0" dirty="0">
                <a:solidFill>
                  <a:schemeClr val="tx1"/>
                </a:solidFill>
              </a:rPr>
              <a:t>.</a:t>
            </a:r>
            <a:r>
              <a:rPr lang="en-US" sz="2400" b="0" dirty="0" smtClean="0">
                <a:solidFill>
                  <a:schemeClr val="tx1"/>
                </a:solidFill>
              </a:rPr>
              <a:t>org</a:t>
            </a:r>
            <a:r>
              <a:rPr lang="ru-RU" sz="2400" b="0" dirty="0" smtClean="0">
                <a:solidFill>
                  <a:schemeClr val="tx1"/>
                </a:solidFill>
              </a:rPr>
              <a:t>;</a:t>
            </a:r>
            <a:endParaRPr lang="ru-RU" sz="2400" b="0" dirty="0">
              <a:solidFill>
                <a:schemeClr val="tx1"/>
              </a:solidFill>
            </a:endParaRPr>
          </a:p>
          <a:p>
            <a:pPr lvl="0"/>
            <a:r>
              <a:rPr lang="ru-RU" sz="2400" b="0" dirty="0">
                <a:solidFill>
                  <a:schemeClr val="tx1"/>
                </a:solidFill>
              </a:rPr>
              <a:t>крупнейший банк данных о структуре биологических макромолекул http://www.pdb.org</a:t>
            </a:r>
            <a:r>
              <a:rPr lang="ru-RU" sz="2400" b="0" dirty="0" smtClean="0">
                <a:solidFill>
                  <a:schemeClr val="tx1"/>
                </a:solidFill>
              </a:rPr>
              <a:t>/.</a:t>
            </a:r>
            <a:endParaRPr lang="ru-RU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9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x-none" sz="2800" b="1"/>
              <a:t>Автоматизированные системы поддержки принятия врачебных решений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Направлены  на решение задач:</a:t>
            </a:r>
          </a:p>
          <a:p>
            <a:pPr lvl="1"/>
            <a:r>
              <a:rPr lang="ru-RU" sz="2400" dirty="0" smtClean="0">
                <a:solidFill>
                  <a:schemeClr val="tx1"/>
                </a:solidFill>
              </a:rPr>
              <a:t>управление </a:t>
            </a:r>
            <a:r>
              <a:rPr lang="ru-RU" sz="2400" dirty="0">
                <a:solidFill>
                  <a:schemeClr val="tx1"/>
                </a:solidFill>
              </a:rPr>
              <a:t>различными составляющими элементами ЛПУ (лаборатории, коечный фонд, аптечный фонд и т.д</a:t>
            </a:r>
            <a:r>
              <a:rPr lang="ru-RU" sz="2400" dirty="0" smtClean="0">
                <a:solidFill>
                  <a:schemeClr val="tx1"/>
                </a:solidFill>
              </a:rPr>
              <a:t>.);</a:t>
            </a:r>
            <a:endParaRPr lang="ru-RU" sz="2400" dirty="0">
              <a:solidFill>
                <a:schemeClr val="tx1"/>
              </a:solidFill>
            </a:endParaRPr>
          </a:p>
          <a:p>
            <a:pPr lvl="1"/>
            <a:r>
              <a:rPr lang="ru-RU" sz="2400" dirty="0" smtClean="0">
                <a:solidFill>
                  <a:schemeClr val="tx1"/>
                </a:solidFill>
              </a:rPr>
              <a:t>помощь </a:t>
            </a:r>
            <a:r>
              <a:rPr lang="ru-RU" sz="2400" dirty="0">
                <a:solidFill>
                  <a:schemeClr val="tx1"/>
                </a:solidFill>
              </a:rPr>
              <a:t>в диагностике заболеваний и выбор методов лечения на основе накопленной статистики и экспертных </a:t>
            </a:r>
            <a:r>
              <a:rPr lang="ru-RU" sz="2400" dirty="0" smtClean="0">
                <a:solidFill>
                  <a:schemeClr val="tx1"/>
                </a:solidFill>
              </a:rPr>
              <a:t>знаний;</a:t>
            </a:r>
            <a:endParaRPr lang="ru-RU" sz="2400" dirty="0">
              <a:solidFill>
                <a:schemeClr val="tx1"/>
              </a:solidFill>
            </a:endParaRPr>
          </a:p>
          <a:p>
            <a:pPr lvl="1"/>
            <a:r>
              <a:rPr lang="ru-RU" sz="2400" dirty="0" smtClean="0">
                <a:solidFill>
                  <a:schemeClr val="tx1"/>
                </a:solidFill>
              </a:rPr>
              <a:t>автоматизированная </a:t>
            </a:r>
            <a:r>
              <a:rPr lang="ru-RU" sz="2400" dirty="0">
                <a:solidFill>
                  <a:schemeClr val="tx1"/>
                </a:solidFill>
              </a:rPr>
              <a:t>генерация отчетных </a:t>
            </a:r>
            <a:r>
              <a:rPr lang="ru-RU" sz="2400" dirty="0" smtClean="0">
                <a:solidFill>
                  <a:schemeClr val="tx1"/>
                </a:solidFill>
              </a:rPr>
              <a:t>материалов;</a:t>
            </a:r>
            <a:endParaRPr lang="ru-RU" sz="2400" dirty="0">
              <a:solidFill>
                <a:schemeClr val="tx1"/>
              </a:solidFill>
            </a:endParaRPr>
          </a:p>
          <a:p>
            <a:pPr lvl="1"/>
            <a:r>
              <a:rPr lang="ru-RU" sz="2400" dirty="0" smtClean="0">
                <a:solidFill>
                  <a:schemeClr val="tx1"/>
                </a:solidFill>
              </a:rPr>
              <a:t>снижения </a:t>
            </a:r>
            <a:r>
              <a:rPr lang="ru-RU" sz="2400" dirty="0">
                <a:solidFill>
                  <a:schemeClr val="tx1"/>
                </a:solidFill>
              </a:rPr>
              <a:t>рисков, связанных с медикаментозным </a:t>
            </a:r>
            <a:r>
              <a:rPr lang="ru-RU" sz="2400" dirty="0" smtClean="0">
                <a:solidFill>
                  <a:schemeClr val="tx1"/>
                </a:solidFill>
              </a:rPr>
              <a:t>лечением.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660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-9343"/>
            <a:ext cx="7958137" cy="1011237"/>
          </a:xfrm>
        </p:spPr>
        <p:txBody>
          <a:bodyPr>
            <a:noAutofit/>
          </a:bodyPr>
          <a:lstStyle/>
          <a:p>
            <a:r>
              <a:rPr lang="x-none" sz="3600" b="1"/>
              <a:t>Компьютерное моделирование в образовании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компьютерные </a:t>
            </a:r>
            <a:r>
              <a:rPr lang="ru-RU" sz="2800" dirty="0"/>
              <a:t>текстовые симуляторы </a:t>
            </a:r>
            <a:endParaRPr lang="ru-RU" sz="2800" dirty="0" smtClean="0"/>
          </a:p>
          <a:p>
            <a:r>
              <a:rPr lang="ru-RU" sz="2800" dirty="0"/>
              <a:t>компьютерные графические симуляторы </a:t>
            </a:r>
            <a:r>
              <a:rPr lang="ru-RU" sz="1800" b="0" dirty="0" smtClean="0">
                <a:solidFill>
                  <a:schemeClr val="tx1"/>
                </a:solidFill>
              </a:rPr>
              <a:t>(воссоздают </a:t>
            </a:r>
            <a:r>
              <a:rPr lang="ru-RU" sz="1800" b="0" dirty="0">
                <a:solidFill>
                  <a:schemeClr val="tx1"/>
                </a:solidFill>
              </a:rPr>
              <a:t>на дисплее графическое изображение ситуации, часто чтобы объяснить фармакокинетические и фармакодинамические процессы связанные с приемом </a:t>
            </a:r>
            <a:r>
              <a:rPr lang="ru-RU" sz="1800" b="0" dirty="0" smtClean="0">
                <a:solidFill>
                  <a:schemeClr val="tx1"/>
                </a:solidFill>
              </a:rPr>
              <a:t>препарата)</a:t>
            </a:r>
            <a:endParaRPr lang="ru-RU" sz="1800" b="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6071" y="3127364"/>
            <a:ext cx="6524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/>
              <a:t>Моделирование лабораторной крысы в действии - </a:t>
            </a:r>
            <a:r>
              <a:rPr lang="ru-RU" dirty="0" err="1"/>
              <a:t>Sniffy</a:t>
            </a:r>
            <a:r>
              <a:rPr lang="ru-RU" dirty="0"/>
              <a:t>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Virtual</a:t>
            </a:r>
            <a:r>
              <a:rPr lang="ru-RU" dirty="0"/>
              <a:t> </a:t>
            </a:r>
            <a:r>
              <a:rPr lang="ru-RU" dirty="0" err="1"/>
              <a:t>Rat</a:t>
            </a:r>
            <a:endParaRPr lang="ru-RU" dirty="0"/>
          </a:p>
        </p:txBody>
      </p:sp>
      <p:pic>
        <p:nvPicPr>
          <p:cNvPr id="12290" name="Рисунок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079" y="3927263"/>
            <a:ext cx="3440170" cy="26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33892" y="4813282"/>
            <a:ext cx="3691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/>
              <a:t>Программа позволяет студентам воспроизводить классические эксперименты по изучению физиологии обучения (выработка условных рефлексов и т.д.). </a:t>
            </a:r>
          </a:p>
        </p:txBody>
      </p:sp>
    </p:spTree>
    <p:extLst>
      <p:ext uri="{BB962C8B-B14F-4D97-AF65-F5344CB8AC3E}">
        <p14:creationId xmlns:p14="http://schemas.microsoft.com/office/powerpoint/2010/main" val="3607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1290"/>
            <a:ext cx="7958137" cy="1011237"/>
          </a:xfrm>
        </p:spPr>
        <p:txBody>
          <a:bodyPr>
            <a:noAutofit/>
          </a:bodyPr>
          <a:lstStyle/>
          <a:p>
            <a:r>
              <a:rPr lang="x-none" sz="3600" b="1"/>
              <a:t>Компьютерное моделирование в образовании</a:t>
            </a:r>
            <a:endParaRPr lang="ru-RU" sz="3600" b="1" dirty="0"/>
          </a:p>
        </p:txBody>
      </p:sp>
      <p:pic>
        <p:nvPicPr>
          <p:cNvPr id="13314" name="Рисунок 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743" y="1412776"/>
            <a:ext cx="3456383" cy="2533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58152" y="1844824"/>
            <a:ext cx="3150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/>
              <a:t>Программа </a:t>
            </a:r>
            <a:r>
              <a:rPr lang="ru-RU" dirty="0" err="1"/>
              <a:t>Rat</a:t>
            </a:r>
            <a:r>
              <a:rPr lang="ru-RU" dirty="0"/>
              <a:t> CVS моделирует эксперимент по воздействию различных препаратов на сердечно-сосудистую систему крысы. </a:t>
            </a:r>
          </a:p>
        </p:txBody>
      </p:sp>
      <p:pic>
        <p:nvPicPr>
          <p:cNvPr id="13315" name="Рисунок 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28" y="4149080"/>
            <a:ext cx="3493006" cy="217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86144" y="4221088"/>
            <a:ext cx="35101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/>
              <a:t>Программа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Virual</a:t>
            </a:r>
            <a:r>
              <a:rPr lang="ru-RU" dirty="0"/>
              <a:t> </a:t>
            </a:r>
            <a:r>
              <a:rPr lang="ru-RU" dirty="0" err="1"/>
              <a:t>Cat</a:t>
            </a:r>
            <a:r>
              <a:rPr lang="ru-RU" dirty="0"/>
              <a:t> моделирует эксперимент по воздействию различных препаратов на сердечно-сосудистую и мышечную систему кошки. </a:t>
            </a:r>
          </a:p>
        </p:txBody>
      </p:sp>
    </p:spTree>
    <p:extLst>
      <p:ext uri="{BB962C8B-B14F-4D97-AF65-F5344CB8AC3E}">
        <p14:creationId xmlns:p14="http://schemas.microsoft.com/office/powerpoint/2010/main" val="341842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err="1"/>
              <a:t>Симуляционное</a:t>
            </a:r>
            <a:r>
              <a:rPr lang="ru-RU" b="1" dirty="0"/>
              <a:t> образование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dirty="0">
                <a:solidFill>
                  <a:schemeClr val="tx1"/>
                </a:solidFill>
              </a:rPr>
              <a:t>симуляторы с использованием манекенов </a:t>
            </a:r>
          </a:p>
        </p:txBody>
      </p:sp>
      <p:pic>
        <p:nvPicPr>
          <p:cNvPr id="15362" name="Picture 2" descr="http://tomsk-novosti.ru/wp-content/uploads/2012/04/noe-l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689" y="2334874"/>
            <a:ext cx="3810000" cy="3371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0.gstatic.com/images?q=tbn:ANd9GcS3KOeryvbRVWKmG_qRgOFBj4fxH8JbTr3kAmpWwl5G1yBj_Zc68wfwPzIQV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92" y="2345516"/>
            <a:ext cx="328356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err="1"/>
              <a:t>Симуляционное</a:t>
            </a:r>
            <a:r>
              <a:rPr lang="ru-RU" b="1" dirty="0"/>
              <a:t> образование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dirty="0">
                <a:solidFill>
                  <a:schemeClr val="tx1"/>
                </a:solidFill>
              </a:rPr>
              <a:t>симуляторы виртуальной реальности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8077" y="193473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smtClean="0"/>
              <a:t>Проведение операций в виртуальной реальности</a:t>
            </a:r>
            <a:endParaRPr lang="ru-RU" dirty="0"/>
          </a:p>
        </p:txBody>
      </p:sp>
      <p:pic>
        <p:nvPicPr>
          <p:cNvPr id="14342" name="Picture 6" descr="kazanmed10 &amp;Kcy;&amp;acy;&amp;zcy;&amp;acy;&amp;ncy;&amp;scy;&amp;kcy;&amp;icy;&amp;jcy; &amp;ocy;&amp;bcy;&amp;rcy;&amp;acy;&amp;zcy;&amp;ocy;&amp;vcy;&amp;acy;&amp;tcy;&amp;iecy;&amp;lcy;&amp;softcy;&amp;ncy;&amp;ycy;&amp;jcy; &amp;tscy;&amp;iecy;&amp;ncy;&amp;tcy;&amp;rcy; &amp;vcy;&amp;ycy;&amp;scy;&amp;ocy;&amp;kcy;&amp;icy;&amp;khcy; &amp;mcy;&amp;iecy;&amp;dcy;&amp;icy;&amp;tscy;&amp;icy;&amp;ncy;&amp;scy;&amp;kcy;&amp;icy;&amp;khcy; &amp;tcy;&amp;iecy;&amp;khcy;&amp;ncy;&amp;ocy;&amp;lcy;&amp;ocy;&amp;gcy;&amp;icy;&amp;jcy; (&amp;CHcy;&amp;acy;&amp;scy;&amp;tcy;&amp;softcy; 2) UPD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74" y="2254103"/>
            <a:ext cx="4807579" cy="3219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kazanmed20 &amp;Kcy;&amp;acy;&amp;zcy;&amp;acy;&amp;ncy;&amp;scy;&amp;kcy;&amp;icy;&amp;jcy; &amp;ocy;&amp;bcy;&amp;rcy;&amp;acy;&amp;zcy;&amp;ocy;&amp;vcy;&amp;acy;&amp;tcy;&amp;iecy;&amp;lcy;&amp;softcy;&amp;ncy;&amp;ycy;&amp;jcy; &amp;tscy;&amp;iecy;&amp;ncy;&amp;tcy;&amp;rcy; &amp;vcy;&amp;ycy;&amp;scy;&amp;ocy;&amp;kcy;&amp;icy;&amp;khcy; &amp;mcy;&amp;iecy;&amp;dcy;&amp;icy;&amp;tscy;&amp;icy;&amp;ncy;&amp;scy;&amp;kcy;&amp;icy;&amp;khcy; &amp;tcy;&amp;iecy;&amp;khcy;&amp;ncy;&amp;ocy;&amp;lcy;&amp;ocy;&amp;gcy;&amp;icy;&amp;jcy; (&amp;CHcy;&amp;acy;&amp;scy;&amp;tcy;&amp;softcy; 2) UPD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85" y="3359888"/>
            <a:ext cx="4341797" cy="299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9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Алгоритмы, бизнес процессы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339702" y="1307805"/>
          <a:ext cx="7347098" cy="5071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D_Modeling,_Poser_6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9"/>
          <a:stretch/>
        </p:blipFill>
        <p:spPr bwMode="auto">
          <a:xfrm>
            <a:off x="1819292" y="1392865"/>
            <a:ext cx="5976649" cy="5039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6419" y="0"/>
            <a:ext cx="7825562" cy="1011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 smtClean="0">
                <a:latin typeface="Arial" pitchFamily="34" charset="0"/>
                <a:cs typeface="Arial" pitchFamily="34" charset="0"/>
              </a:rPr>
              <a:t>Трехмерное моделирование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7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Трёхмерная графика </a:t>
            </a:r>
            <a:br>
              <a:rPr lang="ru-RU" sz="3200" dirty="0" smtClean="0"/>
            </a:br>
            <a:r>
              <a:rPr lang="ru-RU" sz="3200" dirty="0" smtClean="0"/>
              <a:t>(3</a:t>
            </a:r>
            <a:r>
              <a:rPr lang="en-US" sz="3200" dirty="0" smtClean="0"/>
              <a:t>D </a:t>
            </a:r>
            <a:r>
              <a:rPr lang="ru-RU" sz="3200" dirty="0" smtClean="0"/>
              <a:t>моделирование)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054100"/>
            <a:ext cx="7499350" cy="2989263"/>
          </a:xfrm>
        </p:spPr>
        <p:txBody>
          <a:bodyPr/>
          <a:lstStyle/>
          <a:p>
            <a:pPr eaLnBrk="1" hangingPunct="1"/>
            <a:r>
              <a:rPr lang="ru-RU" altLang="ru-RU" sz="2700" b="0" dirty="0" smtClean="0">
                <a:solidFill>
                  <a:schemeClr val="tx1"/>
                </a:solidFill>
              </a:rPr>
              <a:t>Раздел компьютерной графики, охватывающий алгоритмы и программное обеспечение для оперирования объектами в трёхмерном пространстве, а также результат работы таких программ. </a:t>
            </a:r>
          </a:p>
          <a:p>
            <a:pPr eaLnBrk="1" hangingPunct="1"/>
            <a:endParaRPr lang="ru-RU" altLang="ru-RU" sz="2700" b="0" dirty="0" smtClean="0">
              <a:solidFill>
                <a:schemeClr val="tx1"/>
              </a:solidFill>
            </a:endParaRP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98" y="3597977"/>
            <a:ext cx="5037137" cy="278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6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-49212"/>
            <a:ext cx="8101012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3600" dirty="0" smtClean="0"/>
              <a:t>Программы 3</a:t>
            </a:r>
            <a:r>
              <a:rPr lang="en-US" sz="3600" dirty="0" smtClean="0"/>
              <a:t>D </a:t>
            </a:r>
            <a:r>
              <a:rPr lang="ru-RU" sz="3600" dirty="0" smtClean="0"/>
              <a:t>моделирования</a:t>
            </a:r>
          </a:p>
        </p:txBody>
      </p:sp>
      <p:graphicFrame>
        <p:nvGraphicFramePr>
          <p:cNvPr id="2" name="Схема 1"/>
          <p:cNvGraphicFramePr/>
          <p:nvPr/>
        </p:nvGraphicFramePr>
        <p:xfrm>
          <a:off x="1367334" y="1299178"/>
          <a:ext cx="7259487" cy="52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23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4" name="Line 36"/>
          <p:cNvSpPr>
            <a:spLocks noChangeShapeType="1"/>
          </p:cNvSpPr>
          <p:nvPr/>
        </p:nvSpPr>
        <p:spPr bwMode="auto">
          <a:xfrm flipV="1">
            <a:off x="3389313" y="3097213"/>
            <a:ext cx="6080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" name="Line 37"/>
          <p:cNvSpPr>
            <a:spLocks noChangeShapeType="1"/>
          </p:cNvSpPr>
          <p:nvPr/>
        </p:nvSpPr>
        <p:spPr bwMode="auto">
          <a:xfrm>
            <a:off x="3455988" y="3773488"/>
            <a:ext cx="541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38"/>
          <p:cNvSpPr>
            <a:spLocks noChangeShapeType="1"/>
          </p:cNvSpPr>
          <p:nvPr/>
        </p:nvSpPr>
        <p:spPr bwMode="auto">
          <a:xfrm flipV="1">
            <a:off x="3389313" y="4381500"/>
            <a:ext cx="6080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3" name="Group 39"/>
          <p:cNvGrpSpPr>
            <a:grpSpLocks/>
          </p:cNvGrpSpPr>
          <p:nvPr/>
        </p:nvGrpSpPr>
        <p:grpSpPr bwMode="auto">
          <a:xfrm>
            <a:off x="3117850" y="2420938"/>
            <a:ext cx="879475" cy="338137"/>
            <a:chOff x="1492" y="1538"/>
            <a:chExt cx="624" cy="240"/>
          </a:xfrm>
        </p:grpSpPr>
        <p:sp>
          <p:nvSpPr>
            <p:cNvPr id="8" name="Line 40"/>
            <p:cNvSpPr>
              <a:spLocks noChangeShapeType="1"/>
            </p:cNvSpPr>
            <p:nvPr/>
          </p:nvSpPr>
          <p:spPr bwMode="auto">
            <a:xfrm>
              <a:off x="1732" y="1538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41"/>
            <p:cNvSpPr>
              <a:spLocks noChangeShapeType="1"/>
            </p:cNvSpPr>
            <p:nvPr/>
          </p:nvSpPr>
          <p:spPr bwMode="auto">
            <a:xfrm flipV="1">
              <a:off x="1492" y="1538"/>
              <a:ext cx="24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3051175" y="4787900"/>
            <a:ext cx="946150" cy="269875"/>
            <a:chOff x="1444" y="3218"/>
            <a:chExt cx="672" cy="192"/>
          </a:xfrm>
        </p:grpSpPr>
        <p:sp>
          <p:nvSpPr>
            <p:cNvPr id="11" name="Line 43"/>
            <p:cNvSpPr>
              <a:spLocks noChangeShapeType="1"/>
            </p:cNvSpPr>
            <p:nvPr/>
          </p:nvSpPr>
          <p:spPr bwMode="auto">
            <a:xfrm>
              <a:off x="1732" y="3410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44"/>
            <p:cNvSpPr>
              <a:spLocks noChangeShapeType="1"/>
            </p:cNvSpPr>
            <p:nvPr/>
          </p:nvSpPr>
          <p:spPr bwMode="auto">
            <a:xfrm>
              <a:off x="1444" y="3218"/>
              <a:ext cx="288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AutoShape 45"/>
          <p:cNvSpPr>
            <a:spLocks noChangeArrowheads="1"/>
          </p:cNvSpPr>
          <p:nvPr/>
        </p:nvSpPr>
        <p:spPr bwMode="gray">
          <a:xfrm>
            <a:off x="3992563" y="2217738"/>
            <a:ext cx="4532312" cy="43338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Rectangle 46"/>
          <p:cNvSpPr>
            <a:spLocks noChangeArrowheads="1"/>
          </p:cNvSpPr>
          <p:nvPr/>
        </p:nvSpPr>
        <p:spPr bwMode="auto">
          <a:xfrm>
            <a:off x="4486336" y="2286000"/>
            <a:ext cx="34265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b="0" dirty="0" smtClean="0"/>
              <a:t>Проверка домашнего задания</a:t>
            </a:r>
            <a:endParaRPr lang="ru-RU" b="0" dirty="0"/>
          </a:p>
        </p:txBody>
      </p:sp>
      <p:sp>
        <p:nvSpPr>
          <p:cNvPr id="15" name="AutoShape 47"/>
          <p:cNvSpPr>
            <a:spLocks noChangeArrowheads="1"/>
          </p:cNvSpPr>
          <p:nvPr/>
        </p:nvSpPr>
        <p:spPr bwMode="gray">
          <a:xfrm>
            <a:off x="3992563" y="2882900"/>
            <a:ext cx="4532312" cy="4333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Rectangle 48"/>
          <p:cNvSpPr>
            <a:spLocks noChangeArrowheads="1"/>
          </p:cNvSpPr>
          <p:nvPr/>
        </p:nvSpPr>
        <p:spPr bwMode="auto">
          <a:xfrm>
            <a:off x="4463649" y="2951163"/>
            <a:ext cx="28463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ru-RU" altLang="ru-RU" b="0" dirty="0" smtClean="0">
                <a:solidFill>
                  <a:srgbClr val="000000"/>
                </a:solidFill>
              </a:rPr>
              <a:t>Понятие моделирования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sp>
        <p:nvSpPr>
          <p:cNvPr id="17" name="AutoShape 49"/>
          <p:cNvSpPr>
            <a:spLocks noChangeArrowheads="1"/>
          </p:cNvSpPr>
          <p:nvPr/>
        </p:nvSpPr>
        <p:spPr bwMode="gray">
          <a:xfrm>
            <a:off x="3989388" y="3541713"/>
            <a:ext cx="4532312" cy="4349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Rectangle 50"/>
          <p:cNvSpPr>
            <a:spLocks noChangeArrowheads="1"/>
          </p:cNvSpPr>
          <p:nvPr/>
        </p:nvSpPr>
        <p:spPr bwMode="auto">
          <a:xfrm>
            <a:off x="4480525" y="3607356"/>
            <a:ext cx="25193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ru-RU" altLang="ru-RU" b="0" dirty="0" smtClean="0">
                <a:solidFill>
                  <a:srgbClr val="000000"/>
                </a:solidFill>
              </a:rPr>
              <a:t>Виды моделирования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sp>
        <p:nvSpPr>
          <p:cNvPr id="19" name="Oval 51"/>
          <p:cNvSpPr>
            <a:spLocks noChangeArrowheads="1"/>
          </p:cNvSpPr>
          <p:nvPr/>
        </p:nvSpPr>
        <p:spPr bwMode="gray">
          <a:xfrm>
            <a:off x="3913188" y="2322513"/>
            <a:ext cx="203200" cy="201612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Oval 52"/>
          <p:cNvSpPr>
            <a:spLocks noChangeArrowheads="1"/>
          </p:cNvSpPr>
          <p:nvPr/>
        </p:nvSpPr>
        <p:spPr bwMode="gray">
          <a:xfrm>
            <a:off x="3924300" y="3000375"/>
            <a:ext cx="203200" cy="2032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53"/>
          <p:cNvSpPr>
            <a:spLocks noChangeArrowheads="1"/>
          </p:cNvSpPr>
          <p:nvPr/>
        </p:nvSpPr>
        <p:spPr bwMode="gray">
          <a:xfrm>
            <a:off x="3924300" y="3671888"/>
            <a:ext cx="203200" cy="203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54"/>
          <p:cNvSpPr>
            <a:spLocks noChangeArrowheads="1"/>
          </p:cNvSpPr>
          <p:nvPr/>
        </p:nvSpPr>
        <p:spPr bwMode="gray">
          <a:xfrm>
            <a:off x="3992563" y="4191000"/>
            <a:ext cx="4532312" cy="4349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Rectangle 55"/>
          <p:cNvSpPr>
            <a:spLocks noChangeArrowheads="1"/>
          </p:cNvSpPr>
          <p:nvPr/>
        </p:nvSpPr>
        <p:spPr bwMode="auto">
          <a:xfrm>
            <a:off x="4489776" y="4259263"/>
            <a:ext cx="25322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ru-RU" altLang="ru-RU" b="0" dirty="0" smtClean="0">
                <a:solidFill>
                  <a:srgbClr val="000000"/>
                </a:solidFill>
              </a:rPr>
              <a:t>Области применения 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sp>
        <p:nvSpPr>
          <p:cNvPr id="24" name="Oval 56"/>
          <p:cNvSpPr>
            <a:spLocks noChangeArrowheads="1"/>
          </p:cNvSpPr>
          <p:nvPr/>
        </p:nvSpPr>
        <p:spPr bwMode="gray">
          <a:xfrm>
            <a:off x="3913188" y="4314825"/>
            <a:ext cx="203200" cy="2032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AutoShape 57"/>
          <p:cNvSpPr>
            <a:spLocks noChangeArrowheads="1"/>
          </p:cNvSpPr>
          <p:nvPr/>
        </p:nvSpPr>
        <p:spPr bwMode="gray">
          <a:xfrm>
            <a:off x="3992563" y="4892675"/>
            <a:ext cx="4532312" cy="4333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58"/>
          <p:cNvSpPr>
            <a:spLocks noChangeArrowheads="1"/>
          </p:cNvSpPr>
          <p:nvPr/>
        </p:nvSpPr>
        <p:spPr bwMode="auto">
          <a:xfrm>
            <a:off x="4524612" y="4959350"/>
            <a:ext cx="22340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ru-RU" altLang="ru-RU" b="0" dirty="0" smtClean="0">
                <a:solidFill>
                  <a:srgbClr val="000000"/>
                </a:solidFill>
              </a:rPr>
              <a:t>3</a:t>
            </a:r>
            <a:r>
              <a:rPr lang="en-US" altLang="ru-RU" b="0" dirty="0" smtClean="0">
                <a:solidFill>
                  <a:srgbClr val="000000"/>
                </a:solidFill>
              </a:rPr>
              <a:t>D </a:t>
            </a:r>
            <a:r>
              <a:rPr lang="ru-RU" altLang="ru-RU" b="0" dirty="0" smtClean="0">
                <a:solidFill>
                  <a:srgbClr val="000000"/>
                </a:solidFill>
              </a:rPr>
              <a:t>моделирование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sp>
        <p:nvSpPr>
          <p:cNvPr id="27" name="Oval 59"/>
          <p:cNvSpPr>
            <a:spLocks noChangeArrowheads="1"/>
          </p:cNvSpPr>
          <p:nvPr/>
        </p:nvSpPr>
        <p:spPr bwMode="gray">
          <a:xfrm>
            <a:off x="3924300" y="5010150"/>
            <a:ext cx="203200" cy="2032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1285875" y="2551113"/>
            <a:ext cx="2373313" cy="2371725"/>
            <a:chOff x="192" y="1631"/>
            <a:chExt cx="1684" cy="1683"/>
          </a:xfrm>
        </p:grpSpPr>
        <p:sp>
          <p:nvSpPr>
            <p:cNvPr id="29" name="Oval 61"/>
            <p:cNvSpPr>
              <a:spLocks noChangeArrowheads="1"/>
            </p:cNvSpPr>
            <p:nvPr/>
          </p:nvSpPr>
          <p:spPr bwMode="gray">
            <a:xfrm>
              <a:off x="192" y="1631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30" name="Oval 62"/>
            <p:cNvSpPr>
              <a:spLocks noChangeArrowheads="1"/>
            </p:cNvSpPr>
            <p:nvPr/>
          </p:nvSpPr>
          <p:spPr bwMode="gray">
            <a:xfrm>
              <a:off x="303" y="1740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1" name="Oval 63"/>
            <p:cNvSpPr>
              <a:spLocks noChangeArrowheads="1"/>
            </p:cNvSpPr>
            <p:nvPr/>
          </p:nvSpPr>
          <p:spPr bwMode="gray">
            <a:xfrm>
              <a:off x="288" y="1754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2" name="Oval 64"/>
            <p:cNvSpPr>
              <a:spLocks noChangeArrowheads="1"/>
            </p:cNvSpPr>
            <p:nvPr/>
          </p:nvSpPr>
          <p:spPr bwMode="gray">
            <a:xfrm>
              <a:off x="375" y="1814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33" name="Oval 65"/>
            <p:cNvSpPr>
              <a:spLocks noChangeArrowheads="1"/>
            </p:cNvSpPr>
            <p:nvPr/>
          </p:nvSpPr>
          <p:spPr bwMode="gray">
            <a:xfrm>
              <a:off x="396" y="1835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4" name="Oval 66"/>
            <p:cNvSpPr>
              <a:spLocks noChangeArrowheads="1"/>
            </p:cNvSpPr>
            <p:nvPr/>
          </p:nvSpPr>
          <p:spPr bwMode="gray">
            <a:xfrm>
              <a:off x="412" y="1842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5" name="Oval 67"/>
            <p:cNvSpPr>
              <a:spLocks noChangeArrowheads="1"/>
            </p:cNvSpPr>
            <p:nvPr/>
          </p:nvSpPr>
          <p:spPr bwMode="gray">
            <a:xfrm>
              <a:off x="426" y="1854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36" name="Oval 68"/>
            <p:cNvSpPr>
              <a:spLocks noChangeArrowheads="1"/>
            </p:cNvSpPr>
            <p:nvPr/>
          </p:nvSpPr>
          <p:spPr bwMode="gray">
            <a:xfrm>
              <a:off x="480" y="1872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37" name="Овал 36"/>
          <p:cNvSpPr/>
          <p:nvPr/>
        </p:nvSpPr>
        <p:spPr bwMode="auto">
          <a:xfrm>
            <a:off x="1586953" y="2856134"/>
            <a:ext cx="1748220" cy="1748220"/>
          </a:xfrm>
          <a:prstGeom prst="ellipse">
            <a:avLst/>
          </a:prstGeom>
          <a:blipFill dpi="0" rotWithShape="1"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mtClean="0"/>
              <a:t>	</a:t>
            </a:r>
            <a:r>
              <a:rPr lang="en-US" smtClean="0"/>
              <a:t>     3D</a:t>
            </a:r>
            <a:r>
              <a:rPr lang="ru-RU" smtClean="0"/>
              <a:t> </a:t>
            </a:r>
            <a:r>
              <a:rPr lang="en-US" smtClean="0"/>
              <a:t>Studio Max</a:t>
            </a:r>
            <a:endParaRPr lang="ru-RU" smtClean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306513"/>
            <a:ext cx="4608512" cy="3673475"/>
          </a:xfrm>
        </p:spPr>
        <p:txBody>
          <a:bodyPr/>
          <a:lstStyle/>
          <a:p>
            <a:pPr>
              <a:buNone/>
            </a:pPr>
            <a:r>
              <a:rPr lang="ru-RU" altLang="ru-RU" b="0" dirty="0" smtClean="0">
                <a:solidFill>
                  <a:schemeClr val="tx1"/>
                </a:solidFill>
              </a:rPr>
              <a:t>	Одна из лучших и наиболее популярных программ для 3</a:t>
            </a:r>
            <a:r>
              <a:rPr lang="en-US" altLang="ru-RU" b="0" dirty="0" smtClean="0">
                <a:solidFill>
                  <a:schemeClr val="tx1"/>
                </a:solidFill>
              </a:rPr>
              <a:t>D </a:t>
            </a:r>
            <a:r>
              <a:rPr lang="ru-RU" altLang="ru-RU" b="0" dirty="0" smtClean="0">
                <a:solidFill>
                  <a:schemeClr val="tx1"/>
                </a:solidFill>
              </a:rPr>
              <a:t>моделирования.</a:t>
            </a:r>
          </a:p>
        </p:txBody>
      </p:sp>
      <p:pic>
        <p:nvPicPr>
          <p:cNvPr id="56324" name="Picture 4" descr="fcc94b6804958109007bde9ac7f42e94_f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05" y="1476918"/>
            <a:ext cx="3019425" cy="300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59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Untitled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2663" r="16505" b="20279"/>
          <a:stretch>
            <a:fillRect/>
          </a:stretch>
        </p:blipFill>
        <p:spPr bwMode="auto">
          <a:xfrm>
            <a:off x="4934495" y="1202034"/>
            <a:ext cx="3509546" cy="2631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1187450" y="333375"/>
            <a:ext cx="6829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>
                <a:latin typeface="Gill Sans MT" pitchFamily="34" charset="0"/>
              </a:rPr>
              <a:t>Геометрические примитивы</a:t>
            </a:r>
            <a:endParaRPr lang="ru-RU" altLang="ru-RU" sz="8800">
              <a:latin typeface="Gill Sans MT" pitchFamily="34" charset="0"/>
            </a:endParaRPr>
          </a:p>
        </p:txBody>
      </p:sp>
      <p:pic>
        <p:nvPicPr>
          <p:cNvPr id="57348" name="Picture 4" descr="Дед мороз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78" y="3955308"/>
            <a:ext cx="3587129" cy="2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77" y="1168566"/>
            <a:ext cx="3553661" cy="266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179940" y="1249917"/>
            <a:ext cx="3007125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Геометрические примитивы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77983" y="4036963"/>
            <a:ext cx="3297629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NURBS </a:t>
            </a:r>
            <a:r>
              <a:rPr lang="ru-RU" dirty="0">
                <a:latin typeface="Arial" pitchFamily="34" charset="0"/>
                <a:cs typeface="Arial" pitchFamily="34" charset="0"/>
              </a:rPr>
              <a:t>моделирование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95636" y="1228651"/>
            <a:ext cx="3297629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Интерфейс программы</a:t>
            </a:r>
          </a:p>
        </p:txBody>
      </p:sp>
      <p:pic>
        <p:nvPicPr>
          <p:cNvPr id="5735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t="26009" r="36995" b="23297"/>
          <a:stretch>
            <a:fillRect/>
          </a:stretch>
        </p:blipFill>
        <p:spPr bwMode="auto">
          <a:xfrm>
            <a:off x="4934495" y="3955308"/>
            <a:ext cx="3509545" cy="2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179940" y="4058229"/>
            <a:ext cx="3007125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Модификаторы</a:t>
            </a:r>
          </a:p>
        </p:txBody>
      </p:sp>
    </p:spTree>
    <p:extLst>
      <p:ext uri="{BB962C8B-B14F-4D97-AF65-F5344CB8AC3E}">
        <p14:creationId xmlns:p14="http://schemas.microsoft.com/office/powerpoint/2010/main" val="42241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60350"/>
            <a:ext cx="8172450" cy="7921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400" dirty="0" smtClean="0"/>
              <a:t>Осветители и видеокамеры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93" y="1193962"/>
            <a:ext cx="7162283" cy="264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4208" r="21045" b="10179"/>
          <a:stretch>
            <a:fillRect/>
          </a:stretch>
        </p:blipFill>
        <p:spPr bwMode="auto">
          <a:xfrm>
            <a:off x="1385888" y="3949104"/>
            <a:ext cx="3473450" cy="2606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r="15959" b="8264"/>
          <a:stretch>
            <a:fillRect/>
          </a:stretch>
        </p:blipFill>
        <p:spPr bwMode="auto">
          <a:xfrm>
            <a:off x="5031078" y="4011496"/>
            <a:ext cx="3324225" cy="2492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8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913" y="182563"/>
            <a:ext cx="6480175" cy="89693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6000" dirty="0" smtClean="0"/>
              <a:t>Материалы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90846" y="1428233"/>
            <a:ext cx="7953153" cy="460851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2800" b="0" dirty="0" smtClean="0"/>
              <a:t>	Материал в </a:t>
            </a:r>
            <a:r>
              <a:rPr lang="en-US" altLang="ru-RU" sz="2800" b="0" dirty="0" smtClean="0"/>
              <a:t>3ds max </a:t>
            </a:r>
            <a:r>
              <a:rPr lang="ru-RU" altLang="ru-RU" sz="2800" b="0" dirty="0" smtClean="0"/>
              <a:t>– это набор оптических характеристик,</a:t>
            </a:r>
          </a:p>
          <a:p>
            <a:pPr marL="1084263" lvl="2" indent="-298450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зеркальное отражение</a:t>
            </a:r>
          </a:p>
          <a:p>
            <a:pPr marL="1084263" lvl="2" indent="-298450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диффузное рассеивание </a:t>
            </a:r>
          </a:p>
          <a:p>
            <a:pPr marL="1084263" lvl="2" indent="-298450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глянцевитость </a:t>
            </a:r>
          </a:p>
          <a:p>
            <a:pPr marL="1084263" lvl="2" indent="-298450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сила блеска</a:t>
            </a:r>
          </a:p>
          <a:p>
            <a:pPr marL="1084263" lvl="2" indent="-298450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светимость </a:t>
            </a:r>
          </a:p>
          <a:p>
            <a:pPr marL="1084263" lvl="2" indent="-298450" eaLnBrk="1" hangingPunct="1"/>
            <a:r>
              <a:rPr lang="ru-RU" altLang="ru-RU" sz="2000" dirty="0" smtClean="0">
                <a:solidFill>
                  <a:schemeClr val="tx1"/>
                </a:solidFill>
              </a:rPr>
              <a:t>прозрачность и т.д.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0" dirty="0" smtClean="0"/>
              <a:t>	присваиваемых поверхности геометрической модели для придания ей визуального сходства с поверхностью реального объекта</a:t>
            </a:r>
          </a:p>
          <a:p>
            <a:pPr eaLnBrk="1" hangingPunct="1"/>
            <a:endParaRPr lang="ru-RU" altLang="ru-RU" sz="2800" b="0" dirty="0" smtClean="0"/>
          </a:p>
        </p:txBody>
      </p:sp>
      <p:pic>
        <p:nvPicPr>
          <p:cNvPr id="59396" name="Picture 9" descr="638cfc285edd2783d49b7618df60a9c1_fu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984" y="2059431"/>
            <a:ext cx="3384550" cy="253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4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3376" y="15875"/>
            <a:ext cx="7531211" cy="9366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Основные этапы создания трехмерной сцены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702" y="1163638"/>
            <a:ext cx="7651898" cy="53609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z="2800" b="0" dirty="0" smtClean="0">
              <a:solidFill>
                <a:schemeClr val="tx1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0" dirty="0" smtClean="0">
                <a:solidFill>
                  <a:schemeClr val="tx1"/>
                </a:solidFill>
              </a:rPr>
              <a:t>1) Построение геометрической модели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0" dirty="0" smtClean="0">
                <a:solidFill>
                  <a:schemeClr val="tx1"/>
                </a:solidFill>
              </a:rPr>
              <a:t>2) Настройка материалов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0" dirty="0" smtClean="0">
                <a:solidFill>
                  <a:schemeClr val="tx1"/>
                </a:solidFill>
              </a:rPr>
              <a:t>3) Настройка освещения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0" dirty="0" smtClean="0">
                <a:solidFill>
                  <a:schemeClr val="tx1"/>
                </a:solidFill>
              </a:rPr>
              <a:t>4) Визуализация (</a:t>
            </a:r>
            <a:r>
              <a:rPr lang="en-US" altLang="ru-RU" sz="2800" b="0" dirty="0" smtClean="0">
                <a:solidFill>
                  <a:schemeClr val="tx1"/>
                </a:solidFill>
              </a:rPr>
              <a:t>Rendering) </a:t>
            </a:r>
            <a:r>
              <a:rPr lang="ru-RU" altLang="ru-RU" sz="2800" b="0" dirty="0" smtClean="0">
                <a:solidFill>
                  <a:schemeClr val="tx1"/>
                </a:solidFill>
              </a:rPr>
              <a:t>сцены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800" b="0" dirty="0" smtClean="0">
                <a:solidFill>
                  <a:schemeClr val="tx1"/>
                </a:solidFill>
              </a:rPr>
              <a:t>5) Итог – плоская картинка</a:t>
            </a:r>
          </a:p>
        </p:txBody>
      </p:sp>
    </p:spTree>
    <p:extLst>
      <p:ext uri="{BB962C8B-B14F-4D97-AF65-F5344CB8AC3E}">
        <p14:creationId xmlns:p14="http://schemas.microsoft.com/office/powerpoint/2010/main" val="19346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 smtClean="0"/>
              <a:t>Rendering </a:t>
            </a:r>
            <a:r>
              <a:rPr lang="ru-RU" sz="4400" dirty="0" smtClean="0"/>
              <a:t>(Визуализация)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82550"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altLang="ru-RU" sz="2800" b="0" dirty="0" smtClean="0">
                <a:solidFill>
                  <a:schemeClr val="tx1"/>
                </a:solidFill>
              </a:rPr>
              <a:t>Визуализация – процесс создания проекции изображения сцены с заданной точки наблюдения с учетом падающего на объекты сцены света, назначенных объектам материалов, а также цвета или изображения фона и эффектов внешней среды.</a:t>
            </a:r>
          </a:p>
        </p:txBody>
      </p:sp>
      <p:pic>
        <p:nvPicPr>
          <p:cNvPr id="61444" name="Picture 2" descr="Untitled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12663" r="16505" b="20279"/>
          <a:stretch>
            <a:fillRect/>
          </a:stretch>
        </p:blipFill>
        <p:spPr bwMode="auto">
          <a:xfrm>
            <a:off x="1187450" y="3644900"/>
            <a:ext cx="3744913" cy="28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44900"/>
            <a:ext cx="3744912" cy="280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1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кольцо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411538"/>
            <a:ext cx="40735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68900" y="1543050"/>
            <a:ext cx="3600450" cy="10080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dirty="0" smtClean="0"/>
              <a:t>Render (</a:t>
            </a:r>
            <a:r>
              <a:rPr lang="ru-RU" sz="3200" dirty="0" smtClean="0"/>
              <a:t>визуализатор</a:t>
            </a:r>
            <a:r>
              <a:rPr lang="en-US" sz="3200" dirty="0" smtClean="0"/>
              <a:t>)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dirty="0" smtClean="0"/>
              <a:t>V-Ray</a:t>
            </a:r>
            <a:endParaRPr lang="ru-RU" sz="3200" dirty="0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42863"/>
            <a:ext cx="1038225" cy="103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82688" y="1438275"/>
            <a:ext cx="3749675" cy="1354138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  <a:extLst/>
          </a:lstStyle>
          <a:p>
            <a:pPr>
              <a:defRPr/>
            </a:pPr>
            <a:r>
              <a:rPr lang="ru-RU" sz="3200" dirty="0" smtClean="0"/>
              <a:t>Стандартный </a:t>
            </a:r>
            <a:r>
              <a:rPr lang="ru-RU" sz="3200" dirty="0"/>
              <a:t>визуализатор </a:t>
            </a:r>
            <a:r>
              <a:rPr lang="en-US" sz="3200" dirty="0"/>
              <a:t>Default </a:t>
            </a:r>
            <a:r>
              <a:rPr lang="en-US" sz="3200" dirty="0" err="1"/>
              <a:t>Scanline</a:t>
            </a:r>
            <a:r>
              <a:rPr lang="en-US" sz="3200" dirty="0"/>
              <a:t> Renderer</a:t>
            </a:r>
            <a:endParaRPr lang="ru-RU" sz="3200" dirty="0"/>
          </a:p>
        </p:txBody>
      </p:sp>
      <p:pic>
        <p:nvPicPr>
          <p:cNvPr id="62470" name="Picture 5" descr="кольцо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C7C7C7"/>
              </a:clrFrom>
              <a:clrTo>
                <a:srgbClr val="C7C7C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3340100"/>
            <a:ext cx="4129087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3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3492" name="Picture 4" descr="3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5" b="84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2"/>
          <p:cNvSpPr>
            <a:spLocks noChangeArrowheads="1"/>
          </p:cNvSpPr>
          <p:nvPr/>
        </p:nvSpPr>
        <p:spPr bwMode="auto">
          <a:xfrm>
            <a:off x="539750" y="333375"/>
            <a:ext cx="77930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000" dirty="0">
                <a:latin typeface="Gill Sans MT" pitchFamily="34" charset="0"/>
              </a:rPr>
              <a:t>Default Scanline Renderer</a:t>
            </a:r>
            <a:endParaRPr lang="ru-RU" altLang="ru-RU" sz="4000" dirty="0"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45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4516" name="Picture 7" descr="02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 b="6154"/>
          <a:stretch>
            <a:fillRect/>
          </a:stretch>
        </p:blipFill>
        <p:spPr bwMode="auto">
          <a:xfrm>
            <a:off x="0" y="0"/>
            <a:ext cx="9256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2"/>
          <p:cNvSpPr>
            <a:spLocks noChangeArrowheads="1"/>
          </p:cNvSpPr>
          <p:nvPr/>
        </p:nvSpPr>
        <p:spPr bwMode="auto">
          <a:xfrm>
            <a:off x="539750" y="333375"/>
            <a:ext cx="77930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6000">
                <a:solidFill>
                  <a:schemeClr val="bg1"/>
                </a:solidFill>
                <a:latin typeface="Gill Sans MT" pitchFamily="34" charset="0"/>
              </a:rPr>
              <a:t>V-Ray</a:t>
            </a:r>
            <a:endParaRPr lang="ru-RU" altLang="ru-RU" sz="600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 bwMode="auto">
          <a:xfrm>
            <a:off x="7655442" y="3402417"/>
            <a:ext cx="776177" cy="342368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5538" name="Picture 4" descr="Огонь в камин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5" descr="Туман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6950"/>
            <a:ext cx="442753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5364163" y="4437063"/>
            <a:ext cx="30241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5400" dirty="0">
                <a:latin typeface="Tahoma" pitchFamily="34" charset="0"/>
              </a:rPr>
              <a:t>Огонь</a:t>
            </a:r>
          </a:p>
        </p:txBody>
      </p:sp>
      <p:sp>
        <p:nvSpPr>
          <p:cNvPr id="65541" name="Line 8"/>
          <p:cNvSpPr>
            <a:spLocks noChangeShapeType="1"/>
          </p:cNvSpPr>
          <p:nvPr/>
        </p:nvSpPr>
        <p:spPr bwMode="auto">
          <a:xfrm flipV="1">
            <a:off x="6877050" y="2924175"/>
            <a:ext cx="1223963" cy="18002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5542" name="Text Box 9"/>
          <p:cNvSpPr txBox="1">
            <a:spLocks noChangeArrowheads="1"/>
          </p:cNvSpPr>
          <p:nvPr/>
        </p:nvSpPr>
        <p:spPr bwMode="auto">
          <a:xfrm>
            <a:off x="898525" y="1512888"/>
            <a:ext cx="30241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5400">
                <a:latin typeface="Tahoma" pitchFamily="34" charset="0"/>
              </a:rPr>
              <a:t>Туман</a:t>
            </a:r>
          </a:p>
        </p:txBody>
      </p:sp>
      <p:sp>
        <p:nvSpPr>
          <p:cNvPr id="65543" name="Line 10"/>
          <p:cNvSpPr>
            <a:spLocks noChangeShapeType="1"/>
          </p:cNvSpPr>
          <p:nvPr/>
        </p:nvSpPr>
        <p:spPr bwMode="auto">
          <a:xfrm flipH="1">
            <a:off x="1116013" y="2349500"/>
            <a:ext cx="1008062" cy="29511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3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Проверка домашнего задания</a:t>
            </a:r>
            <a:endParaRPr lang="ru-RU" sz="4000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1746013"/>
            <a:ext cx="5562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2754461"/>
            <a:ext cx="5562000" cy="53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85" y="3726233"/>
            <a:ext cx="5562000" cy="69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37" y="4779149"/>
            <a:ext cx="5562000" cy="721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3805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 bwMode="auto">
          <a:xfrm>
            <a:off x="7634177" y="10633"/>
            <a:ext cx="925032" cy="356190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6562" name="Picture 4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4716463" cy="353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t="8009" r="29921" b="27940"/>
          <a:stretch>
            <a:fillRect/>
          </a:stretch>
        </p:blipFill>
        <p:spPr bwMode="auto">
          <a:xfrm>
            <a:off x="4716463" y="3159125"/>
            <a:ext cx="4427537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1260475" y="4276725"/>
            <a:ext cx="30241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2800">
                <a:latin typeface="Arial" charset="0"/>
              </a:rPr>
              <a:t>Имитация внешней среды + Системы частиц</a:t>
            </a:r>
            <a:endParaRPr lang="ru-RU" altLang="ru-RU" sz="2800">
              <a:latin typeface="Tahoma" pitchFamily="34" charset="0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5292725" y="942943"/>
            <a:ext cx="30241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ru-RU" sz="4800" dirty="0">
                <a:latin typeface="Tahoma" pitchFamily="34" charset="0"/>
              </a:rPr>
              <a:t>Системы частиц</a:t>
            </a:r>
          </a:p>
        </p:txBody>
      </p:sp>
      <p:sp>
        <p:nvSpPr>
          <p:cNvPr id="66566" name="Line 7"/>
          <p:cNvSpPr>
            <a:spLocks noChangeShapeType="1"/>
          </p:cNvSpPr>
          <p:nvPr/>
        </p:nvSpPr>
        <p:spPr bwMode="auto">
          <a:xfrm flipH="1" flipV="1">
            <a:off x="1835150" y="1844675"/>
            <a:ext cx="433388" cy="25209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567" name="Line 8"/>
          <p:cNvSpPr>
            <a:spLocks noChangeShapeType="1"/>
          </p:cNvSpPr>
          <p:nvPr/>
        </p:nvSpPr>
        <p:spPr bwMode="auto">
          <a:xfrm flipV="1">
            <a:off x="2268538" y="1268413"/>
            <a:ext cx="1008062" cy="3097212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568" name="Line 9"/>
          <p:cNvSpPr>
            <a:spLocks noChangeShapeType="1"/>
          </p:cNvSpPr>
          <p:nvPr/>
        </p:nvSpPr>
        <p:spPr bwMode="auto">
          <a:xfrm flipH="1">
            <a:off x="5867400" y="2349500"/>
            <a:ext cx="720725" cy="26638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6569" name="Line 10"/>
          <p:cNvSpPr>
            <a:spLocks noChangeShapeType="1"/>
          </p:cNvSpPr>
          <p:nvPr/>
        </p:nvSpPr>
        <p:spPr bwMode="auto">
          <a:xfrm>
            <a:off x="6659563" y="2349500"/>
            <a:ext cx="649287" cy="23749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7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250825" y="0"/>
            <a:ext cx="88931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Gill Sans MT" pitchFamily="34" charset="0"/>
              </a:rPr>
              <a:t>Внедрение трехмерной графики в фотографию</a:t>
            </a:r>
            <a:endParaRPr lang="ru-RU" altLang="ru-RU" sz="4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82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6805612" cy="865187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Модуль </a:t>
            </a:r>
            <a:r>
              <a:rPr lang="en-US" dirty="0" smtClean="0"/>
              <a:t>Hair and Fur</a:t>
            </a:r>
            <a:endParaRPr lang="ru-RU" dirty="0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7288" y="1557338"/>
            <a:ext cx="7839075" cy="11953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b="0" dirty="0" smtClean="0">
                <a:solidFill>
                  <a:schemeClr val="tx1"/>
                </a:solidFill>
              </a:rPr>
              <a:t>	Создание волос, растительности и других подобных объектов </a:t>
            </a:r>
          </a:p>
        </p:txBody>
      </p:sp>
      <p:pic>
        <p:nvPicPr>
          <p:cNvPr id="68612" name="Picture 4" descr="1193671762_1185702001_supergra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3" b="14738"/>
          <a:stretch>
            <a:fillRect/>
          </a:stretch>
        </p:blipFill>
        <p:spPr bwMode="auto">
          <a:xfrm>
            <a:off x="1108075" y="3429000"/>
            <a:ext cx="3751263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image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429000"/>
            <a:ext cx="3460750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6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6000" dirty="0" smtClean="0"/>
              <a:t>3</a:t>
            </a:r>
            <a:r>
              <a:rPr lang="en-US" sz="6000" dirty="0" smtClean="0"/>
              <a:t>D </a:t>
            </a:r>
            <a:r>
              <a:rPr lang="ru-RU" sz="6000" dirty="0" smtClean="0"/>
              <a:t>анимация</a:t>
            </a:r>
          </a:p>
        </p:txBody>
      </p:sp>
      <p:pic>
        <p:nvPicPr>
          <p:cNvPr id="69635" name="Picture 2" descr="C:\Users\ratova\Desktop\1301011206_amazing-3d-animated-wallpaper-part-4-0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2133600"/>
            <a:ext cx="37433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3" descr="C:\Users\ratova\Desktop\1301010317_amazing-3d-animated-wallpaper-part-3-38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060575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1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D:\Ратова\Кафедральная работа\3D\3D УИРС\Работы\MedicineTester\data\sys\Titu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88963"/>
            <a:ext cx="7724775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87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Примеры работ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0288" y="1089207"/>
            <a:ext cx="3791968" cy="3190487"/>
          </a:xfrm>
        </p:spPr>
        <p:txBody>
          <a:bodyPr/>
          <a:lstStyle/>
          <a:p>
            <a:r>
              <a:rPr lang="ru-RU" b="0" dirty="0" smtClean="0"/>
              <a:t>Портфолио Васильева М.Р. </a:t>
            </a:r>
            <a:r>
              <a:rPr lang="ru-RU" b="0" dirty="0" smtClean="0"/>
              <a:t>на сайте </a:t>
            </a:r>
            <a:r>
              <a:rPr lang="en-US" b="0" dirty="0" smtClean="0"/>
              <a:t>krasgmu.ru</a:t>
            </a:r>
            <a:endParaRPr lang="ru-RU" b="0" dirty="0" smtClean="0"/>
          </a:p>
          <a:p>
            <a:r>
              <a:rPr lang="ru-RU" b="0" dirty="0" smtClean="0"/>
              <a:t>Сайт </a:t>
            </a:r>
            <a:r>
              <a:rPr lang="en-US" b="0" dirty="0" smtClean="0"/>
              <a:t>malika3d.ru</a:t>
            </a:r>
          </a:p>
          <a:p>
            <a:pPr lvl="1"/>
            <a:r>
              <a:rPr lang="ru-RU" dirty="0" smtClean="0"/>
              <a:t>Портфолио</a:t>
            </a:r>
            <a:r>
              <a:rPr lang="en-US" b="0" dirty="0" smtClean="0"/>
              <a:t> </a:t>
            </a:r>
            <a:endParaRPr lang="ru-RU" b="0" dirty="0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2572" b="2145"/>
          <a:stretch/>
        </p:blipFill>
        <p:spPr bwMode="auto">
          <a:xfrm>
            <a:off x="4822256" y="1338214"/>
            <a:ext cx="3734603" cy="2392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8349" y="4347074"/>
            <a:ext cx="5017080" cy="214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03850"/>
            <a:ext cx="7396162" cy="714854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Области применения 3</a:t>
            </a:r>
            <a:r>
              <a:rPr lang="en-US" sz="3600" dirty="0" smtClean="0"/>
              <a:t>D</a:t>
            </a:r>
            <a:r>
              <a:rPr lang="ru-RU" sz="3600" dirty="0" smtClean="0"/>
              <a:t> моделирования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249510"/>
            <a:ext cx="7624762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Архитектурное проектирование и конструирование интерьеров</a:t>
            </a:r>
          </a:p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Подготовка рекламных и научно-популярных роликов для телевидения </a:t>
            </a:r>
          </a:p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Компьютерная мультипликация и съемка игровых фильмов с фантастическими сюжетами</a:t>
            </a:r>
          </a:p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Разработка компьютерных игр</a:t>
            </a:r>
          </a:p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Подготовка иллюстраций для книг и журналов</a:t>
            </a:r>
          </a:p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Художественная компьютерная графика, </a:t>
            </a:r>
            <a:r>
              <a:rPr lang="ru-RU" sz="2400" b="0" dirty="0" err="1" smtClean="0">
                <a:solidFill>
                  <a:schemeClr val="tx1"/>
                </a:solidFill>
              </a:rPr>
              <a:t>web</a:t>
            </a:r>
            <a:r>
              <a:rPr lang="ru-RU" sz="2400" b="0" dirty="0" smtClean="0">
                <a:solidFill>
                  <a:schemeClr val="tx1"/>
                </a:solidFill>
              </a:rPr>
              <a:t>-дизайн</a:t>
            </a:r>
          </a:p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Досуг и развитие пространственного воображения</a:t>
            </a:r>
          </a:p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Спецэффекты </a:t>
            </a:r>
          </a:p>
          <a:p>
            <a:pPr eaLnBrk="1" hangingPunct="1">
              <a:lnSpc>
                <a:spcPct val="80000"/>
              </a:lnSpc>
              <a:buClr>
                <a:schemeClr val="accent2">
                  <a:lumMod val="75000"/>
                </a:schemeClr>
              </a:buClr>
              <a:defRPr/>
            </a:pPr>
            <a:r>
              <a:rPr lang="ru-RU" sz="2400" b="0" dirty="0" smtClean="0">
                <a:solidFill>
                  <a:schemeClr val="tx1"/>
                </a:solidFill>
              </a:rPr>
              <a:t>Медицина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24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66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7958678"/>
              </p:ext>
            </p:extLst>
          </p:nvPr>
        </p:nvGraphicFramePr>
        <p:xfrm>
          <a:off x="1265274" y="1903228"/>
          <a:ext cx="7368363" cy="325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981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Голография</a:t>
            </a:r>
            <a:endParaRPr lang="ru-RU" dirty="0"/>
          </a:p>
        </p:txBody>
      </p:sp>
      <p:pic>
        <p:nvPicPr>
          <p:cNvPr id="80899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700213"/>
            <a:ext cx="3792537" cy="424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924175"/>
            <a:ext cx="367347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65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11923"/>
            <a:ext cx="7958137" cy="10112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CAVEman</a:t>
            </a:r>
            <a:r>
              <a:rPr lang="en-US" dirty="0" smtClean="0"/>
              <a:t> – </a:t>
            </a:r>
            <a:r>
              <a:rPr lang="ru-RU" dirty="0" smtClean="0"/>
              <a:t>медицинская система 4</a:t>
            </a:r>
            <a:r>
              <a:rPr lang="en-US" dirty="0" smtClean="0"/>
              <a:t>D-</a:t>
            </a:r>
            <a:r>
              <a:rPr lang="ru-RU" dirty="0" smtClean="0"/>
              <a:t>голограмм</a:t>
            </a:r>
            <a:endParaRPr lang="ru-RU" dirty="0"/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r="30233"/>
          <a:stretch>
            <a:fillRect/>
          </a:stretch>
        </p:blipFill>
        <p:spPr bwMode="auto">
          <a:xfrm>
            <a:off x="1669318" y="1233377"/>
            <a:ext cx="2381693" cy="2603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406" y="1233373"/>
            <a:ext cx="3900787" cy="260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27" y="3965938"/>
            <a:ext cx="3900809" cy="260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4"/>
          <a:stretch>
            <a:fillRect/>
          </a:stretch>
        </p:blipFill>
        <p:spPr bwMode="auto">
          <a:xfrm>
            <a:off x="1651309" y="3987208"/>
            <a:ext cx="2406123" cy="260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3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Критерии оценивания </a:t>
            </a:r>
            <a:r>
              <a:rPr lang="ru-RU" sz="2400" dirty="0" smtClean="0"/>
              <a:t>реферата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896127"/>
              </p:ext>
            </p:extLst>
          </p:nvPr>
        </p:nvGraphicFramePr>
        <p:xfrm>
          <a:off x="1275735" y="1319722"/>
          <a:ext cx="7504612" cy="522288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577198"/>
                <a:gridCol w="1927414"/>
              </a:tblGrid>
              <a:tr h="654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Требования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реализовано / не реализовано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Объем: не менее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листов формата А4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Раскрытие темы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Шрифт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Times New Roman, 14 </a:t>
                      </a:r>
                      <a:r>
                        <a:rPr lang="ru-RU" sz="18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пт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Абзац: выравнивание по ширине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Абзац: отступ красной строки – 1,25 см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Абзац: интервалы до и после абзацев – 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Абзац: межстрочный интервал – 1,5 (полуторный)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115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Для латинских слов, названий – начертание курсивное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5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Отсутствие разрывов строки,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неразрывных пробелов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Титульный лист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Содержание (оглавление) автоматическое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54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Сделать гиперссылки или концевые сноски для источников литературы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 /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005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3</a:t>
            </a:r>
            <a:r>
              <a:rPr lang="en-US" dirty="0" smtClean="0"/>
              <a:t>D </a:t>
            </a:r>
            <a:r>
              <a:rPr lang="ru-RU" dirty="0" smtClean="0"/>
              <a:t>печать </a:t>
            </a:r>
            <a:r>
              <a:rPr lang="ru-RU" sz="4400" dirty="0" smtClean="0"/>
              <a:t>в медицине</a:t>
            </a:r>
            <a:endParaRPr lang="ru-RU" dirty="0"/>
          </a:p>
        </p:txBody>
      </p:sp>
      <p:sp>
        <p:nvSpPr>
          <p:cNvPr id="84995" name="Содержимое 2"/>
          <p:cNvSpPr>
            <a:spLocks noGrp="1"/>
          </p:cNvSpPr>
          <p:nvPr>
            <p:ph idx="1"/>
          </p:nvPr>
        </p:nvSpPr>
        <p:spPr>
          <a:xfrm>
            <a:off x="1190848" y="1163638"/>
            <a:ext cx="7800752" cy="5360987"/>
          </a:xfrm>
        </p:spPr>
        <p:txBody>
          <a:bodyPr/>
          <a:lstStyle/>
          <a:p>
            <a:pPr marL="285750" lvl="1"/>
            <a:r>
              <a:rPr lang="ru-RU" altLang="ru-RU" sz="2200" dirty="0" smtClean="0">
                <a:solidFill>
                  <a:schemeClr val="tx1"/>
                </a:solidFill>
              </a:rPr>
              <a:t>Производство индивидуальных протезов различных суставов (тазобедренный, коленный, плечевой)</a:t>
            </a:r>
          </a:p>
          <a:p>
            <a:pPr marL="285750" lvl="1"/>
            <a:r>
              <a:rPr lang="ru-RU" altLang="ru-RU" sz="2200" dirty="0" err="1" smtClean="0">
                <a:solidFill>
                  <a:schemeClr val="tx1"/>
                </a:solidFill>
              </a:rPr>
              <a:t>Краниопластика</a:t>
            </a:r>
            <a:r>
              <a:rPr lang="ru-RU" altLang="ru-RU" sz="2200" dirty="0" smtClean="0">
                <a:solidFill>
                  <a:schemeClr val="tx1"/>
                </a:solidFill>
              </a:rPr>
              <a:t> - изготовление индивидуальных пластин на поврежденный участок черепа</a:t>
            </a:r>
          </a:p>
          <a:p>
            <a:pPr marL="285750" lvl="1"/>
            <a:r>
              <a:rPr lang="ru-RU" altLang="ru-RU" sz="2200" dirty="0" smtClean="0">
                <a:solidFill>
                  <a:schemeClr val="tx1"/>
                </a:solidFill>
              </a:rPr>
              <a:t>Изготовление персонифицированных протезов</a:t>
            </a:r>
          </a:p>
          <a:p>
            <a:pPr marL="285750" lvl="1"/>
            <a:r>
              <a:rPr lang="ru-RU" altLang="ru-RU" sz="2200" dirty="0" smtClean="0">
                <a:solidFill>
                  <a:schemeClr val="tx1"/>
                </a:solidFill>
              </a:rPr>
              <a:t>Получение индивидуальных медицинских инструментов с учетом требований, выдвигаемых врачом</a:t>
            </a:r>
          </a:p>
          <a:p>
            <a:pPr marL="285750" lvl="1"/>
            <a:r>
              <a:rPr lang="ru-RU" altLang="ru-RU" sz="2200" dirty="0" smtClean="0">
                <a:solidFill>
                  <a:schemeClr val="tx1"/>
                </a:solidFill>
              </a:rPr>
              <a:t>Изготовление слуховых аппаратов</a:t>
            </a:r>
          </a:p>
          <a:p>
            <a:pPr marL="285750" lvl="1"/>
            <a:r>
              <a:rPr lang="ru-RU" altLang="ru-RU" sz="2200" dirty="0" smtClean="0">
                <a:solidFill>
                  <a:schemeClr val="tx1"/>
                </a:solidFill>
              </a:rPr>
              <a:t>3D печать структур для выращивания человеческих тканей</a:t>
            </a:r>
          </a:p>
          <a:p>
            <a:pPr marL="285750" lvl="1"/>
            <a:r>
              <a:rPr lang="ru-RU" altLang="ru-RU" sz="2200" dirty="0" smtClean="0">
                <a:solidFill>
                  <a:schemeClr val="tx1"/>
                </a:solidFill>
              </a:rPr>
              <a:t>Моделирование специальной ортопедической обуви</a:t>
            </a:r>
          </a:p>
          <a:p>
            <a:endParaRPr lang="ru-RU" altLang="ru-RU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8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http://www.profi-forex.org/system/news/50_u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3670" y="740224"/>
            <a:ext cx="3810000" cy="258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8486" name="Picture 6" descr="http://compulenta.computerra.ru/upload/iblock/d56/bioprinter1_resized_width_854e50f43fa7912b5770381100439bb9_500_q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9383" y="3491362"/>
            <a:ext cx="3806825" cy="286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8488" name="Picture 8" descr="http://megaobzor.com/uploads/stories/62313/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3008" y="3538987"/>
            <a:ext cx="3884612" cy="28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8490" name="Picture 10" descr="http://3dtoday.ru/upload/main/c52/cherep-3d-printer.jpg"/>
          <p:cNvPicPr>
            <a:picLocks noChangeAspect="1" noChangeArrowheads="1"/>
          </p:cNvPicPr>
          <p:nvPr/>
        </p:nvPicPr>
        <p:blipFill>
          <a:blip r:embed="rId5" cstate="print"/>
          <a:srcRect l="19797"/>
          <a:stretch>
            <a:fillRect/>
          </a:stretch>
        </p:blipFill>
        <p:spPr bwMode="auto">
          <a:xfrm>
            <a:off x="1114758" y="714824"/>
            <a:ext cx="38227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7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Преобразование медицинских 2D изображений в инженерную 3D модель</a:t>
            </a:r>
          </a:p>
        </p:txBody>
      </p:sp>
      <p:sp>
        <p:nvSpPr>
          <p:cNvPr id="4" name="CustomShape 2"/>
          <p:cNvSpPr/>
          <p:nvPr/>
        </p:nvSpPr>
        <p:spPr>
          <a:xfrm>
            <a:off x="928929" y="3254793"/>
            <a:ext cx="2375640" cy="394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 КТ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или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 МРТ </a:t>
            </a:r>
            <a:r>
              <a:rPr lang="en-US" sz="2000" dirty="0" err="1">
                <a:solidFill>
                  <a:srgbClr val="000000"/>
                </a:solidFill>
                <a:latin typeface="Arial"/>
              </a:rPr>
              <a:t>сканирование</a:t>
            </a:r>
            <a:endParaRPr dirty="0"/>
          </a:p>
        </p:txBody>
      </p:sp>
      <p:pic>
        <p:nvPicPr>
          <p:cNvPr id="5" name="Picture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5113" y="1383203"/>
            <a:ext cx="2072520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stomShape 3"/>
          <p:cNvSpPr/>
          <p:nvPr/>
        </p:nvSpPr>
        <p:spPr>
          <a:xfrm>
            <a:off x="2853679" y="2991226"/>
            <a:ext cx="2687040" cy="394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2-D </a:t>
            </a:r>
            <a:r>
              <a:rPr lang="en-US" sz="2000" dirty="0" err="1">
                <a:solidFill>
                  <a:srgbClr val="000000"/>
                </a:solidFill>
              </a:rPr>
              <a:t>срезы</a:t>
            </a:r>
            <a:endParaRPr dirty="0"/>
          </a:p>
        </p:txBody>
      </p:sp>
      <p:pic>
        <p:nvPicPr>
          <p:cNvPr id="7" name="Picture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72287" y="1355887"/>
            <a:ext cx="2431440" cy="1617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ustomShape 4"/>
          <p:cNvSpPr/>
          <p:nvPr/>
        </p:nvSpPr>
        <p:spPr>
          <a:xfrm>
            <a:off x="5138811" y="3142056"/>
            <a:ext cx="2305800" cy="14675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Програмное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обеспечение</a:t>
            </a:r>
            <a:endParaRPr dirty="0"/>
          </a:p>
        </p:txBody>
      </p:sp>
      <p:pic>
        <p:nvPicPr>
          <p:cNvPr id="9" name="Picture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5153" y="1796902"/>
            <a:ext cx="1498292" cy="104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27859" y="3744289"/>
            <a:ext cx="2558351" cy="1641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stomShape 9"/>
          <p:cNvSpPr/>
          <p:nvPr/>
        </p:nvSpPr>
        <p:spPr>
          <a:xfrm>
            <a:off x="6101091" y="5342306"/>
            <a:ext cx="2687040" cy="394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</a:rPr>
              <a:t>3D </a:t>
            </a:r>
            <a:r>
              <a:rPr lang="en-US" sz="2000" dirty="0" err="1">
                <a:solidFill>
                  <a:srgbClr val="000000"/>
                </a:solidFill>
              </a:rPr>
              <a:t>модель</a:t>
            </a:r>
            <a:endParaRPr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19319" y="4082387"/>
            <a:ext cx="3808540" cy="223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364769" y="6285008"/>
            <a:ext cx="1413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smtClean="0">
                <a:solidFill>
                  <a:srgbClr val="000000"/>
                </a:solidFill>
              </a:rPr>
              <a:t>3D </a:t>
            </a:r>
            <a:r>
              <a:rPr lang="ru-RU" dirty="0" smtClean="0">
                <a:solidFill>
                  <a:srgbClr val="000000"/>
                </a:solidFill>
              </a:rPr>
              <a:t>принтер</a:t>
            </a:r>
            <a:endParaRPr lang="ru-RU" dirty="0"/>
          </a:p>
        </p:txBody>
      </p:sp>
      <p:cxnSp>
        <p:nvCxnSpPr>
          <p:cNvPr id="17" name="Прямая со стрелкой 16"/>
          <p:cNvCxnSpPr>
            <a:stCxn id="9" idx="0"/>
            <a:endCxn id="5" idx="1"/>
          </p:cNvCxnSpPr>
          <p:nvPr/>
        </p:nvCxnSpPr>
        <p:spPr>
          <a:xfrm>
            <a:off x="1844299" y="1796902"/>
            <a:ext cx="1190814" cy="3963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5" idx="3"/>
            <a:endCxn id="7" idx="1"/>
          </p:cNvCxnSpPr>
          <p:nvPr/>
        </p:nvCxnSpPr>
        <p:spPr>
          <a:xfrm flipV="1">
            <a:off x="5107633" y="2164447"/>
            <a:ext cx="564654" cy="287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103727" y="2193203"/>
            <a:ext cx="440828" cy="2041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736245" y="4869160"/>
            <a:ext cx="1008110" cy="1440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28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-19976"/>
            <a:ext cx="7958137" cy="1011237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3</a:t>
            </a:r>
            <a:r>
              <a:rPr lang="en-US" sz="3600" b="1" dirty="0" smtClean="0"/>
              <a:t>D </a:t>
            </a:r>
            <a:r>
              <a:rPr lang="ru-RU" sz="3600" b="1" dirty="0" smtClean="0"/>
              <a:t>моделирование и 3</a:t>
            </a:r>
            <a:r>
              <a:rPr lang="en-US" sz="3600" b="1" dirty="0" smtClean="0"/>
              <a:t>D </a:t>
            </a:r>
            <a:r>
              <a:rPr lang="ru-RU" sz="3600" b="1" dirty="0" smtClean="0"/>
              <a:t>печать в </a:t>
            </a:r>
            <a:r>
              <a:rPr lang="ru-RU" sz="3600" b="1" dirty="0"/>
              <a:t>стоматологии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7788" y="1580836"/>
            <a:ext cx="1440000" cy="1237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Shape 4"/>
          <p:cNvSpPr txBox="1"/>
          <p:nvPr/>
        </p:nvSpPr>
        <p:spPr>
          <a:xfrm>
            <a:off x="1252729" y="3056401"/>
            <a:ext cx="1692000" cy="877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dirty="0"/>
              <a:t>КТ </a:t>
            </a:r>
            <a:r>
              <a:rPr lang="en-US" dirty="0" err="1"/>
              <a:t>или</a:t>
            </a:r>
            <a:r>
              <a:rPr lang="en-US" dirty="0"/>
              <a:t> МРТ</a:t>
            </a:r>
            <a:endParaRPr dirty="0"/>
          </a:p>
          <a:p>
            <a:r>
              <a:rPr lang="en-US" dirty="0" err="1"/>
              <a:t>изображение</a:t>
            </a:r>
            <a:endParaRPr dirty="0"/>
          </a:p>
          <a:p>
            <a:r>
              <a:rPr lang="en-US" dirty="0" err="1"/>
              <a:t>челюсти</a:t>
            </a:r>
            <a:r>
              <a:rPr lang="en-US" dirty="0"/>
              <a:t> </a:t>
            </a:r>
            <a:r>
              <a:rPr lang="en-US" dirty="0" err="1"/>
              <a:t>пациента</a:t>
            </a:r>
            <a:endParaRPr dirty="0"/>
          </a:p>
        </p:txBody>
      </p:sp>
      <p:pic>
        <p:nvPicPr>
          <p:cNvPr id="6" name="Picture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994" y="1547934"/>
            <a:ext cx="1381837" cy="1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Shape 5"/>
          <p:cNvSpPr txBox="1"/>
          <p:nvPr/>
        </p:nvSpPr>
        <p:spPr>
          <a:xfrm>
            <a:off x="3293953" y="3216249"/>
            <a:ext cx="1467000" cy="615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dirty="0" err="1"/>
              <a:t>Исходная</a:t>
            </a:r>
            <a:r>
              <a:rPr lang="en-US" dirty="0"/>
              <a:t> 3D</a:t>
            </a:r>
            <a:endParaRPr dirty="0"/>
          </a:p>
          <a:p>
            <a:pPr algn="ctr"/>
            <a:r>
              <a:rPr lang="en-US" dirty="0" err="1"/>
              <a:t>модель</a:t>
            </a:r>
            <a:endParaRPr dirty="0"/>
          </a:p>
        </p:txBody>
      </p:sp>
      <p:pic>
        <p:nvPicPr>
          <p:cNvPr id="8" name="Picture 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26461" y="1556792"/>
            <a:ext cx="1440000" cy="132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Shape 6"/>
          <p:cNvSpPr txBox="1"/>
          <p:nvPr/>
        </p:nvSpPr>
        <p:spPr>
          <a:xfrm>
            <a:off x="5388417" y="3035495"/>
            <a:ext cx="1299240" cy="877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dirty="0" err="1"/>
              <a:t>Выделение</a:t>
            </a:r>
            <a:endParaRPr dirty="0"/>
          </a:p>
          <a:p>
            <a:pPr algn="ctr"/>
            <a:r>
              <a:rPr lang="en-US" dirty="0" err="1"/>
              <a:t>дефектной</a:t>
            </a:r>
            <a:endParaRPr dirty="0"/>
          </a:p>
          <a:p>
            <a:pPr algn="ctr"/>
            <a:r>
              <a:rPr lang="en-US" dirty="0" err="1"/>
              <a:t>области</a:t>
            </a:r>
            <a:endParaRPr dirty="0"/>
          </a:p>
        </p:txBody>
      </p:sp>
      <p:pic>
        <p:nvPicPr>
          <p:cNvPr id="10" name="Picture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29324" y="1556792"/>
            <a:ext cx="1440000" cy="144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Shape 7"/>
          <p:cNvSpPr txBox="1"/>
          <p:nvPr/>
        </p:nvSpPr>
        <p:spPr>
          <a:xfrm>
            <a:off x="7488824" y="3067393"/>
            <a:ext cx="1259640" cy="877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/>
              <a:t>Удаление</a:t>
            </a:r>
            <a:endParaRPr/>
          </a:p>
          <a:p>
            <a:pPr algn="ctr"/>
            <a:r>
              <a:rPr lang="en-US"/>
              <a:t>дефектной</a:t>
            </a:r>
            <a:endParaRPr/>
          </a:p>
          <a:p>
            <a:pPr algn="ctr"/>
            <a:r>
              <a:rPr lang="en-US"/>
              <a:t>области</a:t>
            </a:r>
            <a:endParaRPr/>
          </a:p>
        </p:txBody>
      </p:sp>
      <p:pic>
        <p:nvPicPr>
          <p:cNvPr id="12" name="Picture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9568" y="4315472"/>
            <a:ext cx="1800000" cy="153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Shape 8"/>
          <p:cNvSpPr txBox="1"/>
          <p:nvPr/>
        </p:nvSpPr>
        <p:spPr>
          <a:xfrm>
            <a:off x="6898454" y="5995633"/>
            <a:ext cx="1707840" cy="615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dirty="0" err="1" smtClean="0"/>
              <a:t>Изготовление</a:t>
            </a:r>
            <a:endParaRPr dirty="0"/>
          </a:p>
          <a:p>
            <a:pPr algn="ctr"/>
            <a:r>
              <a:rPr lang="en-US" dirty="0" err="1"/>
              <a:t>имплантанта</a:t>
            </a:r>
            <a:endParaRPr dirty="0"/>
          </a:p>
        </p:txBody>
      </p:sp>
      <p:pic>
        <p:nvPicPr>
          <p:cNvPr id="14" name="Picture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23174" y="4295031"/>
            <a:ext cx="1440000" cy="138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Shape 9"/>
          <p:cNvSpPr txBox="1"/>
          <p:nvPr/>
        </p:nvSpPr>
        <p:spPr>
          <a:xfrm>
            <a:off x="4071861" y="5931838"/>
            <a:ext cx="1877040" cy="615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dirty="0" err="1"/>
              <a:t>Метод</a:t>
            </a:r>
            <a:r>
              <a:rPr lang="en-US" dirty="0"/>
              <a:t> </a:t>
            </a:r>
            <a:r>
              <a:rPr lang="en-US" dirty="0" err="1"/>
              <a:t>конечных</a:t>
            </a:r>
            <a:endParaRPr dirty="0"/>
          </a:p>
          <a:p>
            <a:pPr algn="ctr"/>
            <a:r>
              <a:rPr lang="en-US" dirty="0" err="1"/>
              <a:t>элементов</a:t>
            </a:r>
            <a:endParaRPr dirty="0"/>
          </a:p>
        </p:txBody>
      </p:sp>
      <p:pic>
        <p:nvPicPr>
          <p:cNvPr id="16" name="Picture 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7515" y="4303883"/>
            <a:ext cx="1440000" cy="1344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Shape 10"/>
          <p:cNvSpPr txBox="1"/>
          <p:nvPr/>
        </p:nvSpPr>
        <p:spPr>
          <a:xfrm>
            <a:off x="1893907" y="5855122"/>
            <a:ext cx="1512720" cy="615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dirty="0" err="1"/>
              <a:t>Дизайн</a:t>
            </a:r>
            <a:endParaRPr dirty="0"/>
          </a:p>
          <a:p>
            <a:pPr algn="ctr"/>
            <a:r>
              <a:rPr lang="en-US" dirty="0" err="1"/>
              <a:t>имплантанта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486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847" y="65088"/>
            <a:ext cx="7822978" cy="1011237"/>
          </a:xfrm>
        </p:spPr>
        <p:txBody>
          <a:bodyPr>
            <a:noAutofit/>
          </a:bodyPr>
          <a:lstStyle/>
          <a:p>
            <a:r>
              <a:rPr lang="ru-RU" sz="3200" b="1" dirty="0"/>
              <a:t>Работа с программой </a:t>
            </a:r>
            <a:r>
              <a:rPr lang="en-US" sz="3200" b="1" dirty="0" err="1" smtClean="0"/>
              <a:t>StarBiochem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Запустить программу </a:t>
            </a:r>
            <a:r>
              <a:rPr lang="en-US" sz="2800" b="0" dirty="0" err="1" smtClean="0">
                <a:solidFill>
                  <a:schemeClr val="tx1"/>
                </a:solidFill>
              </a:rPr>
              <a:t>StarBiochem</a:t>
            </a:r>
            <a:r>
              <a:rPr lang="en-US" sz="2800" b="0" dirty="0" smtClean="0">
                <a:solidFill>
                  <a:schemeClr val="tx1"/>
                </a:solidFill>
              </a:rPr>
              <a:t> SFX </a:t>
            </a:r>
            <a:r>
              <a:rPr lang="ru-RU" sz="2800" b="0" dirty="0" smtClean="0">
                <a:solidFill>
                  <a:schemeClr val="tx1"/>
                </a:solidFill>
              </a:rPr>
              <a:t>(один раз нажали и ждем, пока программа не откроется)</a:t>
            </a:r>
          </a:p>
          <a:p>
            <a:r>
              <a:rPr lang="ru-RU" sz="2800" b="0" dirty="0" smtClean="0">
                <a:solidFill>
                  <a:schemeClr val="tx1"/>
                </a:solidFill>
              </a:rPr>
              <a:t>Пока открывается программа угадайте загадку: что означает аббревиатура «</a:t>
            </a:r>
            <a:r>
              <a:rPr lang="ru-RU" sz="2800" b="0" dirty="0" err="1" smtClean="0">
                <a:solidFill>
                  <a:schemeClr val="tx1"/>
                </a:solidFill>
              </a:rPr>
              <a:t>одтчпшсвдд</a:t>
            </a:r>
            <a:r>
              <a:rPr lang="ru-RU" sz="2800" b="0" dirty="0" smtClean="0">
                <a:solidFill>
                  <a:schemeClr val="tx1"/>
                </a:solidFill>
              </a:rPr>
              <a:t>»</a:t>
            </a:r>
            <a:endParaRPr lang="ru-RU" sz="2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-9343"/>
            <a:ext cx="7958137" cy="1011237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Работа </a:t>
            </a:r>
            <a:r>
              <a:rPr lang="ru-RU" sz="3600" b="1" dirty="0"/>
              <a:t>с компьютерной </a:t>
            </a:r>
            <a:r>
              <a:rPr lang="ru-RU" sz="3600" b="1" dirty="0" err="1"/>
              <a:t>томограммой</a:t>
            </a:r>
            <a:endParaRPr lang="ru-RU" sz="3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48" y="1754371"/>
            <a:ext cx="6917920" cy="399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3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Самостоятельная работа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81" y="1509361"/>
            <a:ext cx="619125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81" y="2787617"/>
            <a:ext cx="5410200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1867845" y="4063671"/>
            <a:ext cx="4985342" cy="623832"/>
          </a:xfrm>
          <a:prstGeom prst="rect">
            <a:avLst/>
          </a:prstGeom>
          <a:noFill/>
          <a:ln w="76200" cap="flat" cmpd="sng" algn="ctr">
            <a:solidFill>
              <a:srgbClr val="3487B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439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81" y="1509361"/>
            <a:ext cx="6191250" cy="102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81" y="2787617"/>
            <a:ext cx="5410200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2093739" y="4687503"/>
            <a:ext cx="4162682" cy="433137"/>
          </a:xfrm>
          <a:prstGeom prst="rect">
            <a:avLst/>
          </a:prstGeom>
          <a:noFill/>
          <a:ln w="76200" cap="flat" cmpd="sng" algn="ctr">
            <a:solidFill>
              <a:srgbClr val="3487B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910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 bwMode="auto">
          <a:xfrm>
            <a:off x="2789" y="51203"/>
            <a:ext cx="9144000" cy="680400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2409" name="Rectangle 41"/>
          <p:cNvSpPr>
            <a:spLocks noGrp="1" noChangeArrowheads="1"/>
          </p:cNvSpPr>
          <p:nvPr>
            <p:ph type="ctrTitle"/>
          </p:nvPr>
        </p:nvSpPr>
        <p:spPr>
          <a:xfrm>
            <a:off x="3326928" y="2119627"/>
            <a:ext cx="5526088" cy="2489659"/>
          </a:xfrm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/>
          <a:lstStyle/>
          <a:p>
            <a:r>
              <a:rPr lang="ru-RU" altLang="ru-RU" sz="6000" dirty="0" smtClean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  <a:endParaRPr lang="en-US" altLang="ru-RU" sz="5400" dirty="0">
              <a:solidFill>
                <a:srgbClr val="CC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435385" y="3711165"/>
            <a:ext cx="1919251" cy="1919251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3908435" y="5387324"/>
            <a:ext cx="1135053" cy="1135053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5804804" y="5817947"/>
            <a:ext cx="775458" cy="775458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7342989" y="5755549"/>
            <a:ext cx="502191" cy="502191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540146" y="617680"/>
            <a:ext cx="2786782" cy="2786782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41300" dist="177800" dir="960000" algn="ctr" rotWithShape="0">
              <a:srgbClr val="080808">
                <a:alpha val="61000"/>
              </a:srgbClr>
            </a:outerShd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Проверка домашнего задания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0484" y="1317516"/>
            <a:ext cx="7472516" cy="2947265"/>
          </a:xfrm>
        </p:spPr>
        <p:txBody>
          <a:bodyPr/>
          <a:lstStyle/>
          <a:p>
            <a:r>
              <a:rPr lang="ru-RU" sz="2400" b="0" dirty="0" smtClean="0">
                <a:solidFill>
                  <a:schemeClr val="tx1"/>
                </a:solidFill>
              </a:rPr>
              <a:t>Разработать анкету исследования в программе </a:t>
            </a:r>
            <a:r>
              <a:rPr lang="en-US" sz="2400" b="0" dirty="0" smtClean="0">
                <a:solidFill>
                  <a:schemeClr val="tx1"/>
                </a:solidFill>
              </a:rPr>
              <a:t>MS Word</a:t>
            </a:r>
            <a:r>
              <a:rPr lang="ru-RU" sz="2400" b="0" dirty="0" smtClean="0">
                <a:solidFill>
                  <a:schemeClr val="tx1"/>
                </a:solidFill>
              </a:rPr>
              <a:t>.</a:t>
            </a:r>
            <a:endParaRPr lang="en-US" sz="2400" b="0" dirty="0" smtClean="0">
              <a:solidFill>
                <a:schemeClr val="tx1"/>
              </a:solidFill>
            </a:endParaRPr>
          </a:p>
          <a:p>
            <a:r>
              <a:rPr lang="ru-RU" sz="2400" b="0" dirty="0" smtClean="0">
                <a:solidFill>
                  <a:schemeClr val="tx1"/>
                </a:solidFill>
              </a:rPr>
              <a:t>Анкета должна содержать не менее 15 вопросов.</a:t>
            </a:r>
          </a:p>
          <a:p>
            <a:r>
              <a:rPr lang="ru-RU" sz="2400" b="0" dirty="0" smtClean="0">
                <a:solidFill>
                  <a:schemeClr val="tx1"/>
                </a:solidFill>
              </a:rPr>
              <a:t>На основе анкеты будем создавать базу данных.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1551" y="4599130"/>
            <a:ext cx="805589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1" algn="ctr"/>
            <a:r>
              <a:rPr lang="ru-RU" sz="5400" b="1" cap="all" dirty="0">
                <a:ln w="0"/>
                <a:solidFill>
                  <a:schemeClr val="tx2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Пример анкеты!!!</a:t>
            </a:r>
          </a:p>
        </p:txBody>
      </p:sp>
    </p:spTree>
    <p:extLst>
      <p:ext uri="{BB962C8B-B14F-4D97-AF65-F5344CB8AC3E}">
        <p14:creationId xmlns:p14="http://schemas.microsoft.com/office/powerpoint/2010/main" val="295164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15" y="1891148"/>
            <a:ext cx="5171075" cy="4400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ru-RU" sz="2800" b="0" dirty="0" smtClean="0">
                <a:solidFill>
                  <a:schemeClr val="tx1"/>
                </a:solidFill>
              </a:rPr>
              <a:t>Задание </a:t>
            </a:r>
            <a:r>
              <a:rPr lang="en-US" sz="2800" b="0" dirty="0" smtClean="0">
                <a:solidFill>
                  <a:schemeClr val="tx1"/>
                </a:solidFill>
              </a:rPr>
              <a:t>MS Excel</a:t>
            </a:r>
            <a:endParaRPr lang="ru-RU" sz="2800" b="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1994" y="75127"/>
            <a:ext cx="7868264" cy="861396"/>
          </a:xfrm>
        </p:spPr>
        <p:txBody>
          <a:bodyPr/>
          <a:lstStyle/>
          <a:p>
            <a:r>
              <a:rPr lang="ru-RU" altLang="ru-RU" dirty="0" smtClean="0"/>
              <a:t>Проверка домашнего задания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426110" y="5813064"/>
            <a:ext cx="4431890" cy="388634"/>
          </a:xfrm>
          <a:prstGeom prst="rect">
            <a:avLst/>
          </a:prstGeom>
          <a:noFill/>
          <a:ln w="76200" cap="flat" cmpd="sng" algn="ctr">
            <a:solidFill>
              <a:srgbClr val="3487B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4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30288" y="1163639"/>
            <a:ext cx="7961312" cy="2111190"/>
          </a:xfrm>
        </p:spPr>
        <p:txBody>
          <a:bodyPr/>
          <a:lstStyle/>
          <a:p>
            <a:r>
              <a:rPr lang="ru-RU" b="0" dirty="0" smtClean="0"/>
              <a:t>Чтобы мне познакомить вас с темой компьютерного моделирования, необходимо минимум пол года занятий! </a:t>
            </a:r>
            <a:endParaRPr lang="ru-RU" b="0" dirty="0"/>
          </a:p>
        </p:txBody>
      </p:sp>
      <p:pic>
        <p:nvPicPr>
          <p:cNvPr id="2050" name="Picture 2" descr="https://steemitimages.com/p/54TLbcUcnRm4pcKHkeN2c6u4cgQEPSNxdY3qmKKjFbQSW2VVMzNNUDHoNqUpihFf275uuLs6JVooiBDBHZuqsiQRQkeKA3xqHCrNd3mCgXqZqRURvyWt3npFGWUH39iCX1GbH891p?format=match&amp;mode=f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6821" y="2899173"/>
            <a:ext cx="3600000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/>
              <a:t>Моделирование. Понятие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Моделирование является одним из способов познания </a:t>
            </a:r>
            <a:r>
              <a:rPr lang="ru-RU" sz="2400" dirty="0" smtClean="0"/>
              <a:t>мира</a:t>
            </a:r>
          </a:p>
          <a:p>
            <a:pPr lvl="1"/>
            <a:r>
              <a:rPr lang="ru-RU" sz="2200" dirty="0" smtClean="0">
                <a:solidFill>
                  <a:schemeClr val="tx1"/>
                </a:solidFill>
              </a:rPr>
              <a:t>Оно </a:t>
            </a:r>
            <a:r>
              <a:rPr lang="ru-RU" sz="2200" dirty="0">
                <a:solidFill>
                  <a:schemeClr val="tx1"/>
                </a:solidFill>
              </a:rPr>
              <a:t>включает в себя огромное разнообразие способов моделирования: от создания натуральных моделей (уменьшенных и или увеличенных копий реальных объектов) до вывода математических формул.</a:t>
            </a:r>
          </a:p>
        </p:txBody>
      </p:sp>
      <p:pic>
        <p:nvPicPr>
          <p:cNvPr id="1026" name="Picture 2" descr="http://steampunker.ru/uploads/images/b/8/7/b/259/3dc4a6d24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16012" r="7073" b="5007"/>
          <a:stretch/>
        </p:blipFill>
        <p:spPr bwMode="auto">
          <a:xfrm>
            <a:off x="1111184" y="4263655"/>
            <a:ext cx="2251220" cy="160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lb.ru/sis/img/page_img/pic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57" y="3859618"/>
            <a:ext cx="2255461" cy="2405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finmodeling.ru/wp-content/uploads/2009/08/to_blo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18" y="4268275"/>
            <a:ext cx="2212217" cy="165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5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ea60d42b4e431f2fddf2ea9441736ba36852"/>
</p:tagLst>
</file>

<file path=ppt/theme/theme1.xml><?xml version="1.0" encoding="utf-8"?>
<a:theme xmlns:a="http://schemas.openxmlformats.org/drawingml/2006/main" name="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3222</TotalTime>
  <Words>2230</Words>
  <Application>Microsoft Office PowerPoint</Application>
  <PresentationFormat>Экран (4:3)</PresentationFormat>
  <Paragraphs>308</Paragraphs>
  <Slides>58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437TGp_bizpeople_light_ani</vt:lpstr>
      <vt:lpstr>Презентация PowerPoint</vt:lpstr>
      <vt:lpstr>Тема</vt:lpstr>
      <vt:lpstr>План</vt:lpstr>
      <vt:lpstr>Проверка домашнего задания</vt:lpstr>
      <vt:lpstr>Критерии оценивания реферата</vt:lpstr>
      <vt:lpstr>Проверка домашнего задания</vt:lpstr>
      <vt:lpstr>Проверка домашнего задания</vt:lpstr>
      <vt:lpstr>Презентация PowerPoint</vt:lpstr>
      <vt:lpstr>Моделирование. Понятие</vt:lpstr>
      <vt:lpstr>Моделирование</vt:lpstr>
      <vt:lpstr>Компьютерное моделирование</vt:lpstr>
      <vt:lpstr>Этапы моделирования</vt:lpstr>
      <vt:lpstr>Математические модели </vt:lpstr>
      <vt:lpstr>Имитационные модели</vt:lpstr>
      <vt:lpstr>Графические модели</vt:lpstr>
      <vt:lpstr>Google Body</vt:lpstr>
      <vt:lpstr>Моделирование в медицине</vt:lpstr>
      <vt:lpstr>Медицинские задачи</vt:lpstr>
      <vt:lpstr>Секвенирование последовательности ДНК</vt:lpstr>
      <vt:lpstr>Базы и банки молекулярно-генетических данных</vt:lpstr>
      <vt:lpstr>Автоматизированные системы поддержки принятия врачебных решений</vt:lpstr>
      <vt:lpstr>Компьютерное моделирование в образовании</vt:lpstr>
      <vt:lpstr>Компьютерное моделирование в образовании</vt:lpstr>
      <vt:lpstr>Симуляционное образование</vt:lpstr>
      <vt:lpstr>Симуляционное образование</vt:lpstr>
      <vt:lpstr>Алгоритмы, бизнес процессы</vt:lpstr>
      <vt:lpstr>Презентация PowerPoint</vt:lpstr>
      <vt:lpstr>Трёхмерная графика  (3D моделирование)</vt:lpstr>
      <vt:lpstr>Программы 3D моделирования</vt:lpstr>
      <vt:lpstr>      3D Studio Max</vt:lpstr>
      <vt:lpstr>Презентация PowerPoint</vt:lpstr>
      <vt:lpstr>Осветители и видеокамеры</vt:lpstr>
      <vt:lpstr>Материалы</vt:lpstr>
      <vt:lpstr>Основные этапы создания трехмерной сцены</vt:lpstr>
      <vt:lpstr>Rendering (Визуализация)</vt:lpstr>
      <vt:lpstr>Render (визуализатор)  V-Ray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Модуль Hair and Fur</vt:lpstr>
      <vt:lpstr>3D анимация</vt:lpstr>
      <vt:lpstr>Презентация PowerPoint</vt:lpstr>
      <vt:lpstr>Примеры работ </vt:lpstr>
      <vt:lpstr>Области применения 3D моделирования</vt:lpstr>
      <vt:lpstr>Презентация PowerPoint</vt:lpstr>
      <vt:lpstr>Голография</vt:lpstr>
      <vt:lpstr>CAVEman – медицинская система 4D-голограмм</vt:lpstr>
      <vt:lpstr>3D печать в медицине</vt:lpstr>
      <vt:lpstr>Презентация PowerPoint</vt:lpstr>
      <vt:lpstr>Преобразование медицинских 2D изображений в инженерную 3D модель</vt:lpstr>
      <vt:lpstr>3D моделирование и 3D печать в стоматологии</vt:lpstr>
      <vt:lpstr>Работа с программой StarBiochem</vt:lpstr>
      <vt:lpstr>Работа с компьютерной томограммой</vt:lpstr>
      <vt:lpstr>Самостоятельная работа</vt:lpstr>
      <vt:lpstr>Домашнее задание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РатоваМР</dc:creator>
  <cp:lastModifiedBy>Маша</cp:lastModifiedBy>
  <cp:revision>297</cp:revision>
  <dcterms:created xsi:type="dcterms:W3CDTF">2015-03-26T05:42:16Z</dcterms:created>
  <dcterms:modified xsi:type="dcterms:W3CDTF">2019-11-20T09:10:21Z</dcterms:modified>
</cp:coreProperties>
</file>