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0693400" cy="7556500"/>
  <p:notesSz cx="10693400" cy="7556500"/>
  <p:defaultTextStyle>
    <a:defPPr>
      <a:defRPr lang="ru-RU"/>
    </a:defPPr>
    <a:lvl1pPr marL="0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6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1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67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22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78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33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89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45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42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1" y="0"/>
            <a:ext cx="10693399" cy="565848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3697647"/>
            <a:ext cx="9445837" cy="1843786"/>
          </a:xfrm>
        </p:spPr>
        <p:txBody>
          <a:bodyPr vert="horz" lIns="104278" tIns="0" rIns="52139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54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2005" y="2015067"/>
            <a:ext cx="9445837" cy="1652355"/>
          </a:xfrm>
        </p:spPr>
        <p:txBody>
          <a:bodyPr lIns="135562" tIns="0" rIns="52139" bIns="0" anchor="b"/>
          <a:lstStyle>
            <a:lvl1pPr marL="0" indent="0" algn="l">
              <a:buNone/>
              <a:defRPr sz="2300">
                <a:solidFill>
                  <a:srgbClr val="FFFFFF"/>
                </a:solidFill>
              </a:defRPr>
            </a:lvl1pPr>
            <a:lvl2pPr marL="521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3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650664"/>
            <a:ext cx="10693400" cy="5037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7717070" y="0"/>
            <a:ext cx="53467" cy="7556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7774101" y="0"/>
            <a:ext cx="2940686" cy="75565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930938" y="302613"/>
            <a:ext cx="2227792" cy="6447514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35845"/>
            <a:ext cx="7039822" cy="644751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88032" y="7027015"/>
            <a:ext cx="4486461" cy="402314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171281"/>
            <a:ext cx="9624060" cy="1380321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10693400" cy="2867591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867591"/>
            <a:ext cx="10693400" cy="5037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6859" y="130979"/>
            <a:ext cx="9370983" cy="1803485"/>
          </a:xfrm>
        </p:spPr>
        <p:txBody>
          <a:bodyPr vert="horz" lIns="104278" tIns="0" rIns="104278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54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66166" y="2015067"/>
            <a:ext cx="9381676" cy="755650"/>
          </a:xfrm>
        </p:spPr>
        <p:txBody>
          <a:bodyPr lIns="166845" tIns="0" rIns="52139" bIns="0" anchor="t"/>
          <a:lstStyle>
            <a:lvl1pPr marL="0" indent="0">
              <a:buNone/>
              <a:defRPr sz="2300">
                <a:solidFill>
                  <a:srgbClr val="FFFFFF"/>
                </a:solidFill>
              </a:defRPr>
            </a:lvl1pPr>
            <a:lvl2pPr marL="52139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78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1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5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9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34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7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1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4670" y="1954615"/>
            <a:ext cx="4722918" cy="5094760"/>
          </a:xfrm>
        </p:spPr>
        <p:txBody>
          <a:bodyPr lIns="104278"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35812" y="1954615"/>
            <a:ext cx="4722918" cy="5094760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872033"/>
            <a:ext cx="4724775" cy="788215"/>
          </a:xfrm>
        </p:spPr>
        <p:txBody>
          <a:bodyPr lIns="166845" anchor="ctr"/>
          <a:lstStyle>
            <a:lvl1pPr marL="0" indent="0">
              <a:buNone/>
              <a:defRPr sz="2600" b="1" cap="all" baseline="0"/>
            </a:lvl1pPr>
            <a:lvl2pPr marL="521391" indent="0">
              <a:buNone/>
              <a:defRPr sz="2300" b="1"/>
            </a:lvl2pPr>
            <a:lvl3pPr marL="1042782" indent="0">
              <a:buNone/>
              <a:defRPr sz="2100" b="1"/>
            </a:lvl3pPr>
            <a:lvl4pPr marL="1564173" indent="0">
              <a:buNone/>
              <a:defRPr sz="1800" b="1"/>
            </a:lvl4pPr>
            <a:lvl5pPr marL="2085564" indent="0">
              <a:buNone/>
              <a:defRPr sz="1800" b="1"/>
            </a:lvl5pPr>
            <a:lvl6pPr marL="2606954" indent="0">
              <a:buNone/>
              <a:defRPr sz="1800" b="1"/>
            </a:lvl6pPr>
            <a:lvl7pPr marL="3128345" indent="0">
              <a:buNone/>
              <a:defRPr sz="1800" b="1"/>
            </a:lvl7pPr>
            <a:lvl8pPr marL="3649736" indent="0">
              <a:buNone/>
              <a:defRPr sz="1800" b="1"/>
            </a:lvl8pPr>
            <a:lvl9pPr marL="4171127" indent="0">
              <a:buNone/>
              <a:defRPr sz="18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4670" y="2698999"/>
            <a:ext cx="4724775" cy="435373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099" y="1872033"/>
            <a:ext cx="4726631" cy="788215"/>
          </a:xfrm>
        </p:spPr>
        <p:txBody>
          <a:bodyPr lIns="166845" anchor="ctr"/>
          <a:lstStyle>
            <a:lvl1pPr marL="0" indent="0">
              <a:buNone/>
              <a:defRPr sz="2600" b="1" cap="all" baseline="0"/>
            </a:lvl1pPr>
            <a:lvl2pPr marL="521391" indent="0">
              <a:buNone/>
              <a:defRPr sz="2300" b="1"/>
            </a:lvl2pPr>
            <a:lvl3pPr marL="1042782" indent="0">
              <a:buNone/>
              <a:defRPr sz="2100" b="1"/>
            </a:lvl3pPr>
            <a:lvl4pPr marL="1564173" indent="0">
              <a:buNone/>
              <a:defRPr sz="1800" b="1"/>
            </a:lvl4pPr>
            <a:lvl5pPr marL="2085564" indent="0">
              <a:buNone/>
              <a:defRPr sz="1800" b="1"/>
            </a:lvl5pPr>
            <a:lvl6pPr marL="2606954" indent="0">
              <a:buNone/>
              <a:defRPr sz="1800" b="1"/>
            </a:lvl6pPr>
            <a:lvl7pPr marL="3128345" indent="0">
              <a:buNone/>
              <a:defRPr sz="1800" b="1"/>
            </a:lvl7pPr>
            <a:lvl8pPr marL="3649736" indent="0">
              <a:buNone/>
              <a:defRPr sz="1800" b="1"/>
            </a:lvl8pPr>
            <a:lvl9pPr marL="4171127" indent="0">
              <a:buNone/>
              <a:defRPr sz="18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432099" y="2698999"/>
            <a:ext cx="4726631" cy="435373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6277" y="167922"/>
            <a:ext cx="2951378" cy="1078061"/>
          </a:xfrm>
        </p:spPr>
        <p:txBody>
          <a:bodyPr vert="horz" lIns="83423" rIns="52139" bIns="0" rtlCol="0" anchor="b">
            <a:normAutofit/>
            <a:sp3d prstMaterial="matte"/>
          </a:bodyPr>
          <a:lstStyle>
            <a:lvl1pPr algn="l">
              <a:defRPr sz="23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30994" y="1920675"/>
            <a:ext cx="6923861" cy="5023216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6277" y="1906223"/>
            <a:ext cx="2887218" cy="5037667"/>
          </a:xfrm>
        </p:spPr>
        <p:txBody>
          <a:bodyPr/>
          <a:lstStyle>
            <a:lvl1pPr marL="0" indent="0">
              <a:buNone/>
              <a:defRPr sz="1600"/>
            </a:lvl1pPr>
            <a:lvl2pPr marL="521391" indent="0">
              <a:buNone/>
              <a:defRPr sz="1400"/>
            </a:lvl2pPr>
            <a:lvl3pPr marL="1042782" indent="0">
              <a:buNone/>
              <a:defRPr sz="1100"/>
            </a:lvl3pPr>
            <a:lvl4pPr marL="1564173" indent="0">
              <a:buNone/>
              <a:defRPr sz="1000"/>
            </a:lvl4pPr>
            <a:lvl5pPr marL="2085564" indent="0">
              <a:buNone/>
              <a:defRPr sz="1000"/>
            </a:lvl5pPr>
            <a:lvl6pPr marL="2606954" indent="0">
              <a:buNone/>
              <a:defRPr sz="1000"/>
            </a:lvl6pPr>
            <a:lvl7pPr marL="3128345" indent="0">
              <a:buNone/>
              <a:defRPr sz="1000"/>
            </a:lvl7pPr>
            <a:lvl8pPr marL="3649736" indent="0">
              <a:buNone/>
              <a:defRPr sz="1000"/>
            </a:lvl8pPr>
            <a:lvl9pPr marL="4171127" indent="0">
              <a:buNone/>
              <a:defRPr sz="10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3339626" y="0"/>
            <a:ext cx="53467" cy="160197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3339626" y="0"/>
            <a:ext cx="53467" cy="160197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481" y="171281"/>
            <a:ext cx="2953023" cy="1078061"/>
          </a:xfrm>
        </p:spPr>
        <p:txBody>
          <a:bodyPr lIns="83423" bIns="0" anchor="b">
            <a:sp3d prstMaterial="matte"/>
          </a:bodyPr>
          <a:lstStyle>
            <a:lvl1pPr algn="l">
              <a:defRPr sz="23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395839" y="1636038"/>
            <a:ext cx="7305984" cy="592046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600"/>
            </a:lvl1pPr>
            <a:lvl2pPr marL="521391" indent="0">
              <a:buNone/>
              <a:defRPr sz="3200"/>
            </a:lvl2pPr>
            <a:lvl3pPr marL="1042782" indent="0">
              <a:buNone/>
              <a:defRPr sz="2700"/>
            </a:lvl3pPr>
            <a:lvl4pPr marL="1564173" indent="0">
              <a:buNone/>
              <a:defRPr sz="2300"/>
            </a:lvl4pPr>
            <a:lvl5pPr marL="2085564" indent="0">
              <a:buNone/>
              <a:defRPr sz="2300"/>
            </a:lvl5pPr>
            <a:lvl6pPr marL="2606954" indent="0">
              <a:buNone/>
              <a:defRPr sz="2300"/>
            </a:lvl6pPr>
            <a:lvl7pPr marL="3128345" indent="0">
              <a:buNone/>
              <a:defRPr sz="2300"/>
            </a:lvl7pPr>
            <a:lvl8pPr marL="3649736" indent="0">
              <a:buNone/>
              <a:defRPr sz="2300"/>
            </a:lvl8pPr>
            <a:lvl9pPr marL="4171127" indent="0">
              <a:buNone/>
              <a:defRPr sz="23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2481" y="1904238"/>
            <a:ext cx="2887218" cy="5037667"/>
          </a:xfrm>
        </p:spPr>
        <p:txBody>
          <a:bodyPr/>
          <a:lstStyle>
            <a:lvl1pPr marL="0" indent="0">
              <a:buNone/>
              <a:defRPr sz="1600"/>
            </a:lvl1pPr>
            <a:lvl2pPr marL="521391" indent="0">
              <a:buNone/>
              <a:defRPr sz="1400"/>
            </a:lvl2pPr>
            <a:lvl3pPr marL="1042782" indent="0">
              <a:buNone/>
              <a:defRPr sz="1100"/>
            </a:lvl3pPr>
            <a:lvl4pPr marL="1564173" indent="0">
              <a:buNone/>
              <a:defRPr sz="1000"/>
            </a:lvl4pPr>
            <a:lvl5pPr marL="2085564" indent="0">
              <a:buNone/>
              <a:defRPr sz="1000"/>
            </a:lvl5pPr>
            <a:lvl6pPr marL="2606954" indent="0">
              <a:buNone/>
              <a:defRPr sz="1000"/>
            </a:lvl6pPr>
            <a:lvl7pPr marL="3128345" indent="0">
              <a:buNone/>
              <a:defRPr sz="1000"/>
            </a:lvl7pPr>
            <a:lvl8pPr marL="3649736" indent="0">
              <a:buNone/>
              <a:defRPr sz="1000"/>
            </a:lvl8pPr>
            <a:lvl9pPr marL="4171127" indent="0">
              <a:buNone/>
              <a:defRPr sz="10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92481" y="1289643"/>
            <a:ext cx="2951378" cy="221657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3339626" y="0"/>
            <a:ext cx="53467" cy="7556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3339626" y="0"/>
            <a:ext cx="53467" cy="7556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50209" y="1289643"/>
            <a:ext cx="6073851" cy="221657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752381" y="1289643"/>
            <a:ext cx="858213" cy="221657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582143"/>
            <a:ext cx="10693400" cy="5037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1" y="1"/>
            <a:ext cx="10693399" cy="1579761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167922"/>
            <a:ext cx="9624060" cy="1378485"/>
          </a:xfrm>
          <a:prstGeom prst="rect">
            <a:avLst/>
          </a:prstGeom>
        </p:spPr>
        <p:txBody>
          <a:bodyPr vert="horz" lIns="104278" tIns="52139" rIns="52139" bIns="52139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955998"/>
            <a:ext cx="9624060" cy="5096736"/>
          </a:xfrm>
          <a:prstGeom prst="rect">
            <a:avLst/>
          </a:prstGeom>
        </p:spPr>
        <p:txBody>
          <a:bodyPr vert="horz" lIns="62567" tIns="104278" rIns="104278" bIns="52139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7136693"/>
            <a:ext cx="2495127" cy="302260"/>
          </a:xfrm>
          <a:prstGeom prst="rect">
            <a:avLst/>
          </a:prstGeom>
        </p:spPr>
        <p:txBody>
          <a:bodyPr vert="horz" lIns="125134" tIns="52139" rIns="52139" bIns="0" rtlCol="0" anchor="b"/>
          <a:lstStyle>
            <a:lvl1pPr algn="l" eaLnBrk="1" latinLnBrk="0" hangingPunct="1">
              <a:defRPr kumimoji="0" sz="14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88031" y="7136693"/>
            <a:ext cx="6440971" cy="302260"/>
          </a:xfrm>
          <a:prstGeom prst="rect">
            <a:avLst/>
          </a:prstGeom>
        </p:spPr>
        <p:txBody>
          <a:bodyPr vert="horz" lIns="52139" tIns="52139" rIns="52139" bIns="0" rtlCol="0" anchor="b"/>
          <a:lstStyle>
            <a:lvl1pPr algn="l" eaLnBrk="1" latinLnBrk="0" hangingPunct="1">
              <a:defRPr kumimoji="0" sz="14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94585" y="7136693"/>
            <a:ext cx="858213" cy="302260"/>
          </a:xfrm>
          <a:prstGeom prst="rect">
            <a:avLst/>
          </a:prstGeom>
        </p:spPr>
        <p:txBody>
          <a:bodyPr vert="horz" lIns="104278" tIns="52139" rIns="104278" bIns="0" rtlCol="0" anchor="b"/>
          <a:lstStyle>
            <a:lvl1pPr algn="r" eaLnBrk="1" latinLnBrk="0" hangingPunct="1">
              <a:defRPr kumimoji="0" sz="14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  <p:sldLayoutId id="2147483902" r:id="rId12"/>
    <p:sldLayoutId id="2147483903" r:id="rId13"/>
  </p:sldLayoutIdLst>
  <p:txStyles>
    <p:titleStyle>
      <a:lvl1pPr algn="l" rtl="0" eaLnBrk="1" latinLnBrk="0" hangingPunct="1">
        <a:spcBef>
          <a:spcPct val="0"/>
        </a:spcBef>
        <a:buNone/>
        <a:defRPr kumimoji="0" sz="51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500535" indent="-364974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4225" indent="-312835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36632" indent="-260695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386900" indent="-208556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626740" indent="-208556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3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856152" indent="-208556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2085564" indent="-208556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2314976" indent="-208556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2544387" indent="-208556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21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213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427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641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855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069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283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4973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7112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74900" y="3321050"/>
            <a:ext cx="5732780" cy="629017"/>
          </a:xfrm>
          <a:prstGeom prst="rect">
            <a:avLst/>
          </a:prstGeom>
        </p:spPr>
        <p:txBody>
          <a:bodyPr vert="horz" wrap="square" lIns="0" tIns="13334" rIns="0" bIns="0" rtlCol="0">
            <a:spAutoFit/>
          </a:bodyPr>
          <a:lstStyle/>
          <a:p>
            <a:pPr marL="12698">
              <a:spcBef>
                <a:spcPts val="105"/>
              </a:spcBef>
            </a:pPr>
            <a:r>
              <a:rPr sz="4000" dirty="0">
                <a:solidFill>
                  <a:srgbClr val="FF0000"/>
                </a:solidFill>
                <a:latin typeface="Tahoma"/>
                <a:cs typeface="Tahoma"/>
              </a:rPr>
              <a:t>ОЖОГОВАЯ</a:t>
            </a:r>
            <a:r>
              <a:rPr sz="4000" spc="-1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4000" spc="5" dirty="0">
                <a:solidFill>
                  <a:srgbClr val="FF0000"/>
                </a:solidFill>
                <a:latin typeface="Tahoma"/>
                <a:cs typeface="Tahoma"/>
              </a:rPr>
              <a:t>БОЛЕЗНЬ</a:t>
            </a:r>
            <a:endParaRPr sz="4000">
              <a:solidFill>
                <a:srgbClr val="FF0000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5917" y="1786128"/>
            <a:ext cx="8308975" cy="5322610"/>
          </a:xfrm>
          <a:prstGeom prst="rect">
            <a:avLst/>
          </a:prstGeom>
        </p:spPr>
        <p:txBody>
          <a:bodyPr vert="horz" wrap="square" lIns="0" tIns="13334" rIns="0" bIns="0" rtlCol="0">
            <a:spAutoFit/>
          </a:bodyPr>
          <a:lstStyle/>
          <a:p>
            <a:pPr marL="356836" marR="362550" indent="-344771">
              <a:spcBef>
                <a:spcPts val="105"/>
              </a:spcBef>
              <a:buFont typeface="Wingdings"/>
              <a:buChar char=""/>
              <a:tabLst>
                <a:tab pos="357470" algn="l"/>
                <a:tab pos="5525868" algn="l"/>
              </a:tabLst>
            </a:pPr>
            <a:r>
              <a:rPr sz="2300" b="1" dirty="0">
                <a:latin typeface="Arial"/>
                <a:cs typeface="Arial"/>
              </a:rPr>
              <a:t>При</a:t>
            </a:r>
            <a:r>
              <a:rPr sz="2300" b="1" spc="-10" dirty="0">
                <a:latin typeface="Arial"/>
                <a:cs typeface="Arial"/>
              </a:rPr>
              <a:t> </a:t>
            </a:r>
            <a:r>
              <a:rPr sz="2300" b="1" spc="-15" dirty="0">
                <a:latin typeface="Arial"/>
                <a:cs typeface="Arial"/>
              </a:rPr>
              <a:t>этом</a:t>
            </a:r>
            <a:r>
              <a:rPr sz="2300" b="1" spc="-55" dirty="0">
                <a:latin typeface="Arial"/>
                <a:cs typeface="Arial"/>
              </a:rPr>
              <a:t> </a:t>
            </a:r>
            <a:r>
              <a:rPr sz="2300" b="1" spc="-5" dirty="0">
                <a:latin typeface="Arial"/>
                <a:cs typeface="Arial"/>
              </a:rPr>
              <a:t>критерием</a:t>
            </a:r>
            <a:r>
              <a:rPr sz="2300" b="1" spc="-30" dirty="0">
                <a:latin typeface="Arial"/>
                <a:cs typeface="Arial"/>
              </a:rPr>
              <a:t> </a:t>
            </a:r>
            <a:r>
              <a:rPr sz="2300" b="1" spc="-5" dirty="0">
                <a:latin typeface="Arial"/>
                <a:cs typeface="Arial"/>
              </a:rPr>
              <a:t>адекватности	</a:t>
            </a:r>
            <a:r>
              <a:rPr sz="2300" b="1" spc="-15" dirty="0">
                <a:latin typeface="Arial"/>
                <a:cs typeface="Arial"/>
              </a:rPr>
              <a:t>инфузионной </a:t>
            </a:r>
            <a:r>
              <a:rPr sz="2300" b="1" spc="-10" dirty="0">
                <a:latin typeface="Arial"/>
                <a:cs typeface="Arial"/>
              </a:rPr>
              <a:t> </a:t>
            </a:r>
            <a:r>
              <a:rPr sz="2300" b="1" dirty="0">
                <a:latin typeface="Arial"/>
                <a:cs typeface="Arial"/>
              </a:rPr>
              <a:t>терапии</a:t>
            </a:r>
            <a:r>
              <a:rPr sz="2300" b="1" spc="-21" dirty="0">
                <a:latin typeface="Arial"/>
                <a:cs typeface="Arial"/>
              </a:rPr>
              <a:t> </a:t>
            </a:r>
            <a:r>
              <a:rPr sz="2300" b="1" dirty="0">
                <a:latin typeface="Arial"/>
                <a:cs typeface="Arial"/>
              </a:rPr>
              <a:t>через</a:t>
            </a:r>
            <a:r>
              <a:rPr sz="2300" b="1" spc="-40" dirty="0">
                <a:latin typeface="Arial"/>
                <a:cs typeface="Arial"/>
              </a:rPr>
              <a:t> </a:t>
            </a:r>
            <a:r>
              <a:rPr sz="2300" b="1" dirty="0">
                <a:latin typeface="Arial"/>
                <a:cs typeface="Arial"/>
              </a:rPr>
              <a:t>8 часов</a:t>
            </a:r>
            <a:r>
              <a:rPr sz="2300" b="1" spc="-44" dirty="0">
                <a:latin typeface="Arial"/>
                <a:cs typeface="Arial"/>
              </a:rPr>
              <a:t> </a:t>
            </a:r>
            <a:r>
              <a:rPr sz="2300" b="1" spc="-10" dirty="0">
                <a:latin typeface="Arial"/>
                <a:cs typeface="Arial"/>
              </a:rPr>
              <a:t>после</a:t>
            </a:r>
            <a:r>
              <a:rPr sz="2300" b="1" spc="-30" dirty="0">
                <a:latin typeface="Arial"/>
                <a:cs typeface="Arial"/>
              </a:rPr>
              <a:t> </a:t>
            </a:r>
            <a:r>
              <a:rPr sz="2300" b="1" spc="-5" dirty="0">
                <a:latin typeface="Arial"/>
                <a:cs typeface="Arial"/>
              </a:rPr>
              <a:t>травмы</a:t>
            </a:r>
            <a:r>
              <a:rPr sz="2300" b="1" spc="-40" dirty="0">
                <a:latin typeface="Arial"/>
                <a:cs typeface="Arial"/>
              </a:rPr>
              <a:t> </a:t>
            </a:r>
            <a:r>
              <a:rPr sz="2300" b="1" spc="-15" dirty="0">
                <a:latin typeface="Arial"/>
                <a:cs typeface="Arial"/>
              </a:rPr>
              <a:t>является</a:t>
            </a:r>
            <a:r>
              <a:rPr sz="2300" b="1" spc="-80" dirty="0">
                <a:latin typeface="Arial"/>
                <a:cs typeface="Arial"/>
              </a:rPr>
              <a:t> </a:t>
            </a:r>
            <a:r>
              <a:rPr sz="23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темп </a:t>
            </a:r>
            <a:r>
              <a:rPr sz="2300" b="1" spc="-625" dirty="0">
                <a:latin typeface="Arial"/>
                <a:cs typeface="Arial"/>
              </a:rPr>
              <a:t> </a:t>
            </a:r>
            <a:r>
              <a:rPr sz="2300" b="1" u="heavy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диуреза:</a:t>
            </a:r>
            <a:endParaRPr sz="2300">
              <a:latin typeface="Arial"/>
              <a:cs typeface="Arial"/>
            </a:endParaRPr>
          </a:p>
          <a:p>
            <a:pPr marL="719385" lvl="1" indent="-344771">
              <a:buFont typeface="Wingdings"/>
              <a:buChar char=""/>
              <a:tabLst>
                <a:tab pos="719385" algn="l"/>
                <a:tab pos="720020" algn="l"/>
              </a:tabLst>
            </a:pPr>
            <a:r>
              <a:rPr sz="2300" b="1" dirty="0">
                <a:latin typeface="Arial"/>
                <a:cs typeface="Arial"/>
              </a:rPr>
              <a:t>-</a:t>
            </a:r>
            <a:r>
              <a:rPr sz="2300" b="1" spc="-21" dirty="0">
                <a:latin typeface="Arial"/>
                <a:cs typeface="Arial"/>
              </a:rPr>
              <a:t> </a:t>
            </a:r>
            <a:r>
              <a:rPr sz="2300" b="1" dirty="0">
                <a:latin typeface="Arial"/>
                <a:cs typeface="Arial"/>
              </a:rPr>
              <a:t>у </a:t>
            </a:r>
            <a:r>
              <a:rPr sz="2300" b="1" spc="-5" dirty="0">
                <a:latin typeface="Arial"/>
                <a:cs typeface="Arial"/>
              </a:rPr>
              <a:t>взрослых-</a:t>
            </a:r>
            <a:r>
              <a:rPr sz="2300" b="1" spc="-65" dirty="0">
                <a:latin typeface="Arial"/>
                <a:cs typeface="Arial"/>
              </a:rPr>
              <a:t> </a:t>
            </a:r>
            <a:r>
              <a:rPr sz="2300" b="1" spc="-5" dirty="0">
                <a:latin typeface="Arial"/>
                <a:cs typeface="Arial"/>
              </a:rPr>
              <a:t>0,5-1</a:t>
            </a:r>
            <a:r>
              <a:rPr sz="2300" b="1" spc="-25" dirty="0">
                <a:latin typeface="Arial"/>
                <a:cs typeface="Arial"/>
              </a:rPr>
              <a:t> </a:t>
            </a:r>
            <a:r>
              <a:rPr sz="2300" b="1" dirty="0">
                <a:latin typeface="Arial"/>
                <a:cs typeface="Arial"/>
              </a:rPr>
              <a:t>мл/кг</a:t>
            </a:r>
            <a:r>
              <a:rPr sz="2300" b="1" spc="-21" dirty="0">
                <a:latin typeface="Arial"/>
                <a:cs typeface="Arial"/>
              </a:rPr>
              <a:t> </a:t>
            </a:r>
            <a:r>
              <a:rPr sz="2300" b="1" spc="-10" dirty="0">
                <a:latin typeface="Arial"/>
                <a:cs typeface="Arial"/>
              </a:rPr>
              <a:t>массы</a:t>
            </a:r>
            <a:r>
              <a:rPr sz="2300" b="1" spc="-21" dirty="0">
                <a:latin typeface="Arial"/>
                <a:cs typeface="Arial"/>
              </a:rPr>
              <a:t> </a:t>
            </a:r>
            <a:r>
              <a:rPr sz="2300" b="1" spc="-5" dirty="0">
                <a:latin typeface="Arial"/>
                <a:cs typeface="Arial"/>
              </a:rPr>
              <a:t>тела</a:t>
            </a:r>
            <a:r>
              <a:rPr sz="2300" b="1" dirty="0">
                <a:latin typeface="Arial"/>
                <a:cs typeface="Arial"/>
              </a:rPr>
              <a:t> в</a:t>
            </a:r>
            <a:r>
              <a:rPr sz="2300" b="1" spc="-15" dirty="0">
                <a:latin typeface="Arial"/>
                <a:cs typeface="Arial"/>
              </a:rPr>
              <a:t> </a:t>
            </a:r>
            <a:r>
              <a:rPr sz="2300" b="1" spc="-5" dirty="0">
                <a:latin typeface="Arial"/>
                <a:cs typeface="Arial"/>
              </a:rPr>
              <a:t>час;</a:t>
            </a:r>
            <a:endParaRPr sz="2300">
              <a:latin typeface="Arial"/>
              <a:cs typeface="Arial"/>
            </a:endParaRPr>
          </a:p>
          <a:p>
            <a:pPr marL="719385" lvl="1" indent="-344771">
              <a:buFont typeface="Wingdings"/>
              <a:buChar char=""/>
              <a:tabLst>
                <a:tab pos="719385" algn="l"/>
                <a:tab pos="720020" algn="l"/>
              </a:tabLst>
            </a:pPr>
            <a:r>
              <a:rPr sz="2300" b="1" dirty="0">
                <a:latin typeface="Arial"/>
                <a:cs typeface="Arial"/>
              </a:rPr>
              <a:t>-</a:t>
            </a:r>
            <a:r>
              <a:rPr sz="2300" b="1" spc="-21" dirty="0">
                <a:latin typeface="Arial"/>
                <a:cs typeface="Arial"/>
              </a:rPr>
              <a:t> </a:t>
            </a:r>
            <a:r>
              <a:rPr sz="2300" b="1" dirty="0">
                <a:latin typeface="Arial"/>
                <a:cs typeface="Arial"/>
              </a:rPr>
              <a:t>у </a:t>
            </a:r>
            <a:r>
              <a:rPr sz="2300" b="1" spc="-10" dirty="0">
                <a:latin typeface="Arial"/>
                <a:cs typeface="Arial"/>
              </a:rPr>
              <a:t>детей-</a:t>
            </a:r>
            <a:r>
              <a:rPr sz="2300" b="1" spc="-15" dirty="0">
                <a:latin typeface="Arial"/>
                <a:cs typeface="Arial"/>
              </a:rPr>
              <a:t> </a:t>
            </a:r>
            <a:r>
              <a:rPr sz="2300" b="1" spc="-5" dirty="0">
                <a:latin typeface="Arial"/>
                <a:cs typeface="Arial"/>
              </a:rPr>
              <a:t>1-1,5</a:t>
            </a:r>
            <a:r>
              <a:rPr sz="2300" b="1" spc="-30" dirty="0">
                <a:latin typeface="Arial"/>
                <a:cs typeface="Arial"/>
              </a:rPr>
              <a:t> </a:t>
            </a:r>
            <a:r>
              <a:rPr sz="2300" b="1" dirty="0">
                <a:latin typeface="Arial"/>
                <a:cs typeface="Arial"/>
              </a:rPr>
              <a:t>мл/кг</a:t>
            </a:r>
            <a:r>
              <a:rPr sz="2300" b="1" spc="-21" dirty="0">
                <a:latin typeface="Arial"/>
                <a:cs typeface="Arial"/>
              </a:rPr>
              <a:t> </a:t>
            </a:r>
            <a:r>
              <a:rPr sz="2300" b="1" spc="-10" dirty="0">
                <a:latin typeface="Arial"/>
                <a:cs typeface="Arial"/>
              </a:rPr>
              <a:t>массы</a:t>
            </a:r>
            <a:r>
              <a:rPr sz="2300" b="1" spc="-15" dirty="0">
                <a:latin typeface="Arial"/>
                <a:cs typeface="Arial"/>
              </a:rPr>
              <a:t> </a:t>
            </a:r>
            <a:r>
              <a:rPr sz="2300" b="1" spc="-5" dirty="0">
                <a:latin typeface="Arial"/>
                <a:cs typeface="Arial"/>
              </a:rPr>
              <a:t>тела</a:t>
            </a:r>
            <a:r>
              <a:rPr sz="2300" b="1" dirty="0">
                <a:latin typeface="Arial"/>
                <a:cs typeface="Arial"/>
              </a:rPr>
              <a:t> в </a:t>
            </a:r>
            <a:r>
              <a:rPr sz="2300" b="1" spc="-5" dirty="0">
                <a:latin typeface="Arial"/>
                <a:cs typeface="Arial"/>
              </a:rPr>
              <a:t>час.</a:t>
            </a:r>
            <a:endParaRPr sz="2300">
              <a:latin typeface="Arial"/>
              <a:cs typeface="Arial"/>
            </a:endParaRPr>
          </a:p>
          <a:p>
            <a:pPr marL="356836" marR="1004471" indent="-344771">
              <a:buFont typeface="Wingdings"/>
              <a:buChar char=""/>
              <a:tabLst>
                <a:tab pos="357470" algn="l"/>
              </a:tabLst>
            </a:pPr>
            <a:r>
              <a:rPr sz="2300" b="1" spc="-5" dirty="0">
                <a:latin typeface="Arial"/>
                <a:cs typeface="Arial"/>
              </a:rPr>
              <a:t>Если</a:t>
            </a:r>
            <a:r>
              <a:rPr sz="2300" b="1" dirty="0">
                <a:latin typeface="Arial"/>
                <a:cs typeface="Arial"/>
              </a:rPr>
              <a:t> </a:t>
            </a:r>
            <a:r>
              <a:rPr sz="2300" b="1" spc="-15" dirty="0">
                <a:latin typeface="Arial"/>
                <a:cs typeface="Arial"/>
              </a:rPr>
              <a:t>диурез</a:t>
            </a:r>
            <a:r>
              <a:rPr sz="2300" b="1" spc="5" dirty="0">
                <a:latin typeface="Arial"/>
                <a:cs typeface="Arial"/>
              </a:rPr>
              <a:t> </a:t>
            </a:r>
            <a:r>
              <a:rPr sz="2300" b="1" dirty="0">
                <a:latin typeface="Arial"/>
                <a:cs typeface="Arial"/>
              </a:rPr>
              <a:t>&lt;</a:t>
            </a:r>
            <a:r>
              <a:rPr sz="2300" b="1" spc="-21" dirty="0">
                <a:latin typeface="Arial"/>
                <a:cs typeface="Arial"/>
              </a:rPr>
              <a:t> </a:t>
            </a:r>
            <a:r>
              <a:rPr sz="2300" b="1" dirty="0">
                <a:latin typeface="Arial"/>
                <a:cs typeface="Arial"/>
              </a:rPr>
              <a:t>0.5</a:t>
            </a:r>
            <a:r>
              <a:rPr sz="2300" b="1" spc="-25" dirty="0">
                <a:latin typeface="Arial"/>
                <a:cs typeface="Arial"/>
              </a:rPr>
              <a:t> </a:t>
            </a:r>
            <a:r>
              <a:rPr sz="2300" b="1" dirty="0">
                <a:latin typeface="Arial"/>
                <a:cs typeface="Arial"/>
              </a:rPr>
              <a:t>мл /</a:t>
            </a:r>
            <a:r>
              <a:rPr sz="2300" b="1" spc="-10" dirty="0">
                <a:latin typeface="Arial"/>
                <a:cs typeface="Arial"/>
              </a:rPr>
              <a:t> </a:t>
            </a:r>
            <a:r>
              <a:rPr sz="2300" b="1" spc="-5" dirty="0">
                <a:latin typeface="Arial"/>
                <a:cs typeface="Arial"/>
              </a:rPr>
              <a:t>кг</a:t>
            </a:r>
            <a:r>
              <a:rPr sz="2300" b="1" spc="-25" dirty="0">
                <a:latin typeface="Arial"/>
                <a:cs typeface="Arial"/>
              </a:rPr>
              <a:t> </a:t>
            </a:r>
            <a:r>
              <a:rPr sz="2300" b="1" dirty="0">
                <a:latin typeface="Arial"/>
                <a:cs typeface="Arial"/>
              </a:rPr>
              <a:t>/</a:t>
            </a:r>
            <a:r>
              <a:rPr sz="2300" b="1" spc="-15" dirty="0">
                <a:latin typeface="Arial"/>
                <a:cs typeface="Arial"/>
              </a:rPr>
              <a:t> </a:t>
            </a:r>
            <a:r>
              <a:rPr sz="2300" b="1" dirty="0">
                <a:latin typeface="Arial"/>
                <a:cs typeface="Arial"/>
              </a:rPr>
              <a:t>час</a:t>
            </a:r>
            <a:r>
              <a:rPr sz="2300" b="1" spc="-10" dirty="0">
                <a:latin typeface="Arial"/>
                <a:cs typeface="Arial"/>
              </a:rPr>
              <a:t> </a:t>
            </a:r>
            <a:r>
              <a:rPr sz="2300" b="1" dirty="0">
                <a:latin typeface="Arial"/>
                <a:cs typeface="Arial"/>
              </a:rPr>
              <a:t>-</a:t>
            </a:r>
            <a:r>
              <a:rPr sz="2300" b="1" spc="-21" dirty="0">
                <a:latin typeface="Arial"/>
                <a:cs typeface="Arial"/>
              </a:rPr>
              <a:t> </a:t>
            </a:r>
            <a:r>
              <a:rPr sz="2300" b="1" spc="-10" dirty="0">
                <a:latin typeface="Arial"/>
                <a:cs typeface="Arial"/>
              </a:rPr>
              <a:t>объем</a:t>
            </a:r>
            <a:r>
              <a:rPr sz="2300" b="1" spc="-21" dirty="0">
                <a:latin typeface="Arial"/>
                <a:cs typeface="Arial"/>
              </a:rPr>
              <a:t> </a:t>
            </a:r>
            <a:r>
              <a:rPr sz="2300" b="1" spc="-5" dirty="0">
                <a:latin typeface="Arial"/>
                <a:cs typeface="Arial"/>
              </a:rPr>
              <a:t>жидкости </a:t>
            </a:r>
            <a:r>
              <a:rPr sz="2300" b="1" spc="-625" dirty="0">
                <a:latin typeface="Arial"/>
                <a:cs typeface="Arial"/>
              </a:rPr>
              <a:t> </a:t>
            </a:r>
            <a:r>
              <a:rPr sz="2300" b="1" spc="-15" dirty="0">
                <a:latin typeface="Arial"/>
                <a:cs typeface="Arial"/>
              </a:rPr>
              <a:t>увеличивается</a:t>
            </a:r>
            <a:r>
              <a:rPr sz="2300" b="1" dirty="0">
                <a:latin typeface="Arial"/>
                <a:cs typeface="Arial"/>
              </a:rPr>
              <a:t> на</a:t>
            </a:r>
            <a:r>
              <a:rPr sz="2300" b="1" spc="-25" dirty="0">
                <a:latin typeface="Arial"/>
                <a:cs typeface="Arial"/>
              </a:rPr>
              <a:t> </a:t>
            </a:r>
            <a:r>
              <a:rPr sz="2300" b="1" dirty="0">
                <a:latin typeface="Arial"/>
                <a:cs typeface="Arial"/>
              </a:rPr>
              <a:t>1/3</a:t>
            </a:r>
            <a:r>
              <a:rPr sz="2300" b="1" spc="-5" dirty="0">
                <a:latin typeface="Arial"/>
                <a:cs typeface="Arial"/>
              </a:rPr>
              <a:t> </a:t>
            </a:r>
            <a:r>
              <a:rPr sz="2300" b="1" spc="-21" dirty="0">
                <a:latin typeface="Arial"/>
                <a:cs typeface="Arial"/>
              </a:rPr>
              <a:t>от</a:t>
            </a:r>
            <a:r>
              <a:rPr sz="2300" b="1" spc="-40" dirty="0">
                <a:latin typeface="Arial"/>
                <a:cs typeface="Arial"/>
              </a:rPr>
              <a:t> </a:t>
            </a:r>
            <a:r>
              <a:rPr sz="2300" b="1" spc="-10" dirty="0">
                <a:latin typeface="Arial"/>
                <a:cs typeface="Arial"/>
              </a:rPr>
              <a:t>расчетного.</a:t>
            </a:r>
            <a:endParaRPr sz="2300">
              <a:latin typeface="Arial"/>
              <a:cs typeface="Arial"/>
            </a:endParaRPr>
          </a:p>
          <a:p>
            <a:pPr marL="356836" marR="5079" indent="-344771">
              <a:buFont typeface="Wingdings"/>
              <a:buChar char=""/>
              <a:tabLst>
                <a:tab pos="357470" algn="l"/>
              </a:tabLst>
            </a:pPr>
            <a:r>
              <a:rPr sz="2300" b="1" spc="-5" dirty="0">
                <a:latin typeface="Arial"/>
                <a:cs typeface="Arial"/>
              </a:rPr>
              <a:t>Если</a:t>
            </a:r>
            <a:r>
              <a:rPr sz="2300" b="1" spc="5" dirty="0">
                <a:latin typeface="Arial"/>
                <a:cs typeface="Arial"/>
              </a:rPr>
              <a:t> </a:t>
            </a:r>
            <a:r>
              <a:rPr sz="2300" b="1" spc="-15" dirty="0">
                <a:latin typeface="Arial"/>
                <a:cs typeface="Arial"/>
              </a:rPr>
              <a:t>диурез</a:t>
            </a:r>
            <a:r>
              <a:rPr sz="2300" b="1" spc="10" dirty="0">
                <a:latin typeface="Arial"/>
                <a:cs typeface="Arial"/>
              </a:rPr>
              <a:t> </a:t>
            </a:r>
            <a:r>
              <a:rPr sz="2300" b="1" dirty="0">
                <a:latin typeface="Arial"/>
                <a:cs typeface="Arial"/>
              </a:rPr>
              <a:t>&gt;</a:t>
            </a:r>
            <a:r>
              <a:rPr sz="2300" b="1" spc="-15" dirty="0">
                <a:latin typeface="Arial"/>
                <a:cs typeface="Arial"/>
              </a:rPr>
              <a:t> </a:t>
            </a:r>
            <a:r>
              <a:rPr sz="2300" b="1" dirty="0">
                <a:latin typeface="Arial"/>
                <a:cs typeface="Arial"/>
              </a:rPr>
              <a:t>1 мл</a:t>
            </a:r>
            <a:r>
              <a:rPr sz="2300" b="1" spc="-15" dirty="0">
                <a:latin typeface="Arial"/>
                <a:cs typeface="Arial"/>
              </a:rPr>
              <a:t> </a:t>
            </a:r>
            <a:r>
              <a:rPr sz="2300" b="1" dirty="0">
                <a:latin typeface="Arial"/>
                <a:cs typeface="Arial"/>
              </a:rPr>
              <a:t>/</a:t>
            </a:r>
            <a:r>
              <a:rPr sz="2300" b="1" spc="-10" dirty="0">
                <a:latin typeface="Arial"/>
                <a:cs typeface="Arial"/>
              </a:rPr>
              <a:t> </a:t>
            </a:r>
            <a:r>
              <a:rPr sz="2300" b="1" spc="-5" dirty="0">
                <a:latin typeface="Arial"/>
                <a:cs typeface="Arial"/>
              </a:rPr>
              <a:t>кг</a:t>
            </a:r>
            <a:r>
              <a:rPr sz="2300" b="1" spc="10" dirty="0">
                <a:latin typeface="Arial"/>
                <a:cs typeface="Arial"/>
              </a:rPr>
              <a:t> </a:t>
            </a:r>
            <a:r>
              <a:rPr sz="2300" b="1" dirty="0">
                <a:latin typeface="Arial"/>
                <a:cs typeface="Arial"/>
              </a:rPr>
              <a:t>/</a:t>
            </a:r>
            <a:r>
              <a:rPr sz="2300" b="1" spc="-10" dirty="0">
                <a:latin typeface="Arial"/>
                <a:cs typeface="Arial"/>
              </a:rPr>
              <a:t> </a:t>
            </a:r>
            <a:r>
              <a:rPr sz="2300" b="1" dirty="0">
                <a:latin typeface="Arial"/>
                <a:cs typeface="Arial"/>
              </a:rPr>
              <a:t>час</a:t>
            </a:r>
            <a:r>
              <a:rPr sz="2300" b="1" spc="-25" dirty="0">
                <a:latin typeface="Arial"/>
                <a:cs typeface="Arial"/>
              </a:rPr>
              <a:t> </a:t>
            </a:r>
            <a:r>
              <a:rPr sz="2300" b="1" dirty="0">
                <a:latin typeface="Arial"/>
                <a:cs typeface="Arial"/>
              </a:rPr>
              <a:t>для</a:t>
            </a:r>
            <a:r>
              <a:rPr sz="2300" b="1" spc="-15" dirty="0">
                <a:latin typeface="Arial"/>
                <a:cs typeface="Arial"/>
              </a:rPr>
              <a:t> </a:t>
            </a:r>
            <a:r>
              <a:rPr sz="2300" b="1" spc="-5" dirty="0">
                <a:latin typeface="Arial"/>
                <a:cs typeface="Arial"/>
              </a:rPr>
              <a:t>взрослых</a:t>
            </a:r>
            <a:r>
              <a:rPr sz="2300" b="1" spc="-50" dirty="0">
                <a:latin typeface="Arial"/>
                <a:cs typeface="Arial"/>
              </a:rPr>
              <a:t> </a:t>
            </a:r>
            <a:r>
              <a:rPr sz="2300" b="1" dirty="0">
                <a:latin typeface="Arial"/>
                <a:cs typeface="Arial"/>
              </a:rPr>
              <a:t>или</a:t>
            </a:r>
            <a:r>
              <a:rPr sz="2300" b="1" spc="-15" dirty="0">
                <a:latin typeface="Arial"/>
                <a:cs typeface="Arial"/>
              </a:rPr>
              <a:t> </a:t>
            </a:r>
            <a:r>
              <a:rPr sz="2300" b="1" dirty="0">
                <a:latin typeface="Arial"/>
                <a:cs typeface="Arial"/>
              </a:rPr>
              <a:t>&gt;</a:t>
            </a:r>
            <a:r>
              <a:rPr sz="2300" b="1" spc="-10" dirty="0">
                <a:latin typeface="Arial"/>
                <a:cs typeface="Arial"/>
              </a:rPr>
              <a:t> </a:t>
            </a:r>
            <a:r>
              <a:rPr sz="2300" b="1" dirty="0">
                <a:latin typeface="Arial"/>
                <a:cs typeface="Arial"/>
              </a:rPr>
              <a:t>2 мл</a:t>
            </a:r>
            <a:r>
              <a:rPr sz="2300" b="1" spc="-15" dirty="0">
                <a:latin typeface="Arial"/>
                <a:cs typeface="Arial"/>
              </a:rPr>
              <a:t> </a:t>
            </a:r>
            <a:r>
              <a:rPr sz="2300" b="1" dirty="0">
                <a:latin typeface="Arial"/>
                <a:cs typeface="Arial"/>
              </a:rPr>
              <a:t>/ </a:t>
            </a:r>
            <a:r>
              <a:rPr sz="2300" b="1" spc="-625" dirty="0">
                <a:latin typeface="Arial"/>
                <a:cs typeface="Arial"/>
              </a:rPr>
              <a:t> </a:t>
            </a:r>
            <a:r>
              <a:rPr sz="2300" b="1" spc="-5" dirty="0">
                <a:latin typeface="Arial"/>
                <a:cs typeface="Arial"/>
              </a:rPr>
              <a:t>кг </a:t>
            </a:r>
            <a:r>
              <a:rPr sz="2300" b="1" dirty="0">
                <a:latin typeface="Arial"/>
                <a:cs typeface="Arial"/>
              </a:rPr>
              <a:t>/ час или для </a:t>
            </a:r>
            <a:r>
              <a:rPr sz="2300" b="1" spc="-10" dirty="0">
                <a:latin typeface="Arial"/>
                <a:cs typeface="Arial"/>
              </a:rPr>
              <a:t>детей </a:t>
            </a:r>
            <a:r>
              <a:rPr sz="2300" b="1" dirty="0">
                <a:latin typeface="Arial"/>
                <a:cs typeface="Arial"/>
              </a:rPr>
              <a:t>- </a:t>
            </a:r>
            <a:r>
              <a:rPr sz="2300" b="1" spc="-10" dirty="0">
                <a:latin typeface="Arial"/>
                <a:cs typeface="Arial"/>
              </a:rPr>
              <a:t>объем </a:t>
            </a:r>
            <a:r>
              <a:rPr sz="2300" b="1" spc="-5" dirty="0">
                <a:latin typeface="Arial"/>
                <a:cs typeface="Arial"/>
              </a:rPr>
              <a:t>жидкости </a:t>
            </a:r>
            <a:r>
              <a:rPr sz="2300" b="1" spc="-21" dirty="0">
                <a:latin typeface="Arial"/>
                <a:cs typeface="Arial"/>
              </a:rPr>
              <a:t>уменьшается </a:t>
            </a:r>
            <a:r>
              <a:rPr sz="2300" b="1" spc="-15" dirty="0">
                <a:latin typeface="Arial"/>
                <a:cs typeface="Arial"/>
              </a:rPr>
              <a:t> </a:t>
            </a:r>
            <a:r>
              <a:rPr sz="2300" b="1" dirty="0">
                <a:latin typeface="Arial"/>
                <a:cs typeface="Arial"/>
              </a:rPr>
              <a:t>на</a:t>
            </a:r>
            <a:r>
              <a:rPr sz="2300" b="1" spc="-5" dirty="0">
                <a:latin typeface="Arial"/>
                <a:cs typeface="Arial"/>
              </a:rPr>
              <a:t> </a:t>
            </a:r>
            <a:r>
              <a:rPr sz="2300" b="1" dirty="0">
                <a:latin typeface="Arial"/>
                <a:cs typeface="Arial"/>
              </a:rPr>
              <a:t>1/3</a:t>
            </a:r>
            <a:r>
              <a:rPr sz="2300" b="1" spc="-25" dirty="0">
                <a:latin typeface="Arial"/>
                <a:cs typeface="Arial"/>
              </a:rPr>
              <a:t> </a:t>
            </a:r>
            <a:r>
              <a:rPr sz="2300" b="1" spc="-21" dirty="0">
                <a:latin typeface="Arial"/>
                <a:cs typeface="Arial"/>
              </a:rPr>
              <a:t>от</a:t>
            </a:r>
            <a:r>
              <a:rPr sz="2300" b="1" spc="-40" dirty="0">
                <a:latin typeface="Arial"/>
                <a:cs typeface="Arial"/>
              </a:rPr>
              <a:t> </a:t>
            </a:r>
            <a:r>
              <a:rPr sz="2300" b="1" spc="-10" dirty="0">
                <a:latin typeface="Arial"/>
                <a:cs typeface="Arial"/>
              </a:rPr>
              <a:t>расчетного.</a:t>
            </a:r>
            <a:endParaRPr sz="2300">
              <a:latin typeface="Arial"/>
              <a:cs typeface="Arial"/>
            </a:endParaRPr>
          </a:p>
          <a:p>
            <a:pPr marL="356836" marR="573984" indent="-344771">
              <a:buFont typeface="Wingdings"/>
              <a:buChar char=""/>
              <a:tabLst>
                <a:tab pos="357470" algn="l"/>
              </a:tabLst>
            </a:pPr>
            <a:r>
              <a:rPr sz="2300" b="1" dirty="0">
                <a:latin typeface="Arial"/>
                <a:cs typeface="Arial"/>
              </a:rPr>
              <a:t>При</a:t>
            </a:r>
            <a:r>
              <a:rPr sz="2300" b="1" spc="-21" dirty="0">
                <a:latin typeface="Arial"/>
                <a:cs typeface="Arial"/>
              </a:rPr>
              <a:t> </a:t>
            </a:r>
            <a:r>
              <a:rPr sz="2300" b="1" spc="-15" dirty="0">
                <a:latin typeface="Arial"/>
                <a:cs typeface="Arial"/>
              </a:rPr>
              <a:t>отсутствии </a:t>
            </a:r>
            <a:r>
              <a:rPr sz="2300" b="1" spc="-21" dirty="0">
                <a:latin typeface="Arial"/>
                <a:cs typeface="Arial"/>
              </a:rPr>
              <a:t>эффекта</a:t>
            </a:r>
            <a:r>
              <a:rPr sz="2300" b="1" spc="70" dirty="0">
                <a:latin typeface="Arial"/>
                <a:cs typeface="Arial"/>
              </a:rPr>
              <a:t> </a:t>
            </a:r>
            <a:r>
              <a:rPr sz="2300" b="1" spc="-21" dirty="0">
                <a:latin typeface="Arial"/>
                <a:cs typeface="Arial"/>
              </a:rPr>
              <a:t>от </a:t>
            </a:r>
            <a:r>
              <a:rPr sz="2300" b="1" dirty="0">
                <a:latin typeface="Arial"/>
                <a:cs typeface="Arial"/>
              </a:rPr>
              <a:t>терапии </a:t>
            </a:r>
            <a:r>
              <a:rPr sz="2300" b="1" spc="5" dirty="0">
                <a:latin typeface="Arial"/>
                <a:cs typeface="Arial"/>
              </a:rPr>
              <a:t> </a:t>
            </a:r>
            <a:r>
              <a:rPr sz="2300" b="1" spc="-5" dirty="0">
                <a:latin typeface="Arial"/>
                <a:cs typeface="Arial"/>
              </a:rPr>
              <a:t>кристаллоидными растворами </a:t>
            </a:r>
            <a:r>
              <a:rPr sz="2300" b="1" spc="-21" dirty="0">
                <a:latin typeface="Arial"/>
                <a:cs typeface="Arial"/>
              </a:rPr>
              <a:t>спустя </a:t>
            </a:r>
            <a:r>
              <a:rPr sz="2300" b="1" spc="-10" dirty="0">
                <a:latin typeface="Arial"/>
                <a:cs typeface="Arial"/>
              </a:rPr>
              <a:t>8-12 </a:t>
            </a:r>
            <a:r>
              <a:rPr sz="2300" b="1" dirty="0">
                <a:latin typeface="Arial"/>
                <a:cs typeface="Arial"/>
              </a:rPr>
              <a:t>часов </a:t>
            </a:r>
            <a:r>
              <a:rPr sz="2300" b="1" spc="5" dirty="0">
                <a:latin typeface="Arial"/>
                <a:cs typeface="Arial"/>
              </a:rPr>
              <a:t> </a:t>
            </a:r>
            <a:r>
              <a:rPr sz="2300" b="1" spc="-10" dirty="0">
                <a:latin typeface="Arial"/>
                <a:cs typeface="Arial"/>
              </a:rPr>
              <a:t>после</a:t>
            </a:r>
            <a:r>
              <a:rPr sz="2300" b="1" spc="-50" dirty="0">
                <a:latin typeface="Arial"/>
                <a:cs typeface="Arial"/>
              </a:rPr>
              <a:t> </a:t>
            </a:r>
            <a:r>
              <a:rPr sz="2300" b="1" spc="-5" dirty="0">
                <a:latin typeface="Arial"/>
                <a:cs typeface="Arial"/>
              </a:rPr>
              <a:t>травмы</a:t>
            </a:r>
            <a:r>
              <a:rPr sz="2300" b="1" spc="-40" dirty="0">
                <a:latin typeface="Arial"/>
                <a:cs typeface="Arial"/>
              </a:rPr>
              <a:t> </a:t>
            </a:r>
            <a:r>
              <a:rPr sz="2300" b="1" spc="-5" dirty="0">
                <a:latin typeface="Arial"/>
                <a:cs typeface="Arial"/>
              </a:rPr>
              <a:t>дополнительно</a:t>
            </a:r>
            <a:r>
              <a:rPr sz="2300" b="1" spc="-60" dirty="0">
                <a:latin typeface="Arial"/>
                <a:cs typeface="Arial"/>
              </a:rPr>
              <a:t> </a:t>
            </a:r>
            <a:r>
              <a:rPr sz="2300" b="1" spc="-10" dirty="0">
                <a:latin typeface="Arial"/>
                <a:cs typeface="Arial"/>
              </a:rPr>
              <a:t>вводятся</a:t>
            </a:r>
            <a:r>
              <a:rPr sz="2300" b="1" spc="-70" dirty="0">
                <a:latin typeface="Arial"/>
                <a:cs typeface="Arial"/>
              </a:rPr>
              <a:t> </a:t>
            </a:r>
            <a:r>
              <a:rPr sz="2300" b="1" spc="-5" dirty="0">
                <a:latin typeface="Arial"/>
                <a:cs typeface="Arial"/>
              </a:rPr>
              <a:t>растворы </a:t>
            </a:r>
            <a:r>
              <a:rPr sz="2300" b="1" spc="-625" dirty="0">
                <a:latin typeface="Arial"/>
                <a:cs typeface="Arial"/>
              </a:rPr>
              <a:t> </a:t>
            </a:r>
            <a:r>
              <a:rPr sz="2300" b="1" spc="-10" dirty="0">
                <a:latin typeface="Arial"/>
                <a:cs typeface="Arial"/>
              </a:rPr>
              <a:t>коллоидов </a:t>
            </a:r>
            <a:r>
              <a:rPr sz="2300" b="1" spc="-5" dirty="0">
                <a:latin typeface="Arial"/>
                <a:cs typeface="Arial"/>
              </a:rPr>
              <a:t>(декстраны, гидроксикрахмалы, </a:t>
            </a:r>
            <a:r>
              <a:rPr sz="2300" b="1" dirty="0">
                <a:latin typeface="Arial"/>
                <a:cs typeface="Arial"/>
              </a:rPr>
              <a:t> </a:t>
            </a:r>
            <a:r>
              <a:rPr sz="2300" b="1" spc="-15" dirty="0">
                <a:latin typeface="Arial"/>
                <a:cs typeface="Arial"/>
              </a:rPr>
              <a:t>свежезамороженная</a:t>
            </a:r>
            <a:r>
              <a:rPr sz="2300" b="1" spc="-95" dirty="0">
                <a:latin typeface="Arial"/>
                <a:cs typeface="Arial"/>
              </a:rPr>
              <a:t> </a:t>
            </a:r>
            <a:r>
              <a:rPr sz="2300" b="1" spc="-10" dirty="0">
                <a:latin typeface="Arial"/>
                <a:cs typeface="Arial"/>
              </a:rPr>
              <a:t>плазма</a:t>
            </a:r>
            <a:r>
              <a:rPr sz="2300" b="1" spc="-25" dirty="0">
                <a:latin typeface="Arial"/>
                <a:cs typeface="Arial"/>
              </a:rPr>
              <a:t> </a:t>
            </a:r>
            <a:r>
              <a:rPr sz="2300" b="1" dirty="0">
                <a:latin typeface="Arial"/>
                <a:cs typeface="Arial"/>
              </a:rPr>
              <a:t>или</a:t>
            </a:r>
            <a:r>
              <a:rPr sz="2300" b="1" spc="-15" dirty="0">
                <a:latin typeface="Arial"/>
                <a:cs typeface="Arial"/>
              </a:rPr>
              <a:t> альбумин).</a:t>
            </a:r>
            <a:endParaRPr sz="23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213104" y="494283"/>
            <a:ext cx="8171815" cy="1213485"/>
            <a:chOff x="1213103" y="494283"/>
            <a:chExt cx="8171815" cy="1213485"/>
          </a:xfrm>
        </p:grpSpPr>
        <p:sp>
          <p:nvSpPr>
            <p:cNvPr id="4" name="object 4"/>
            <p:cNvSpPr/>
            <p:nvPr/>
          </p:nvSpPr>
          <p:spPr>
            <a:xfrm>
              <a:off x="1219199" y="500379"/>
              <a:ext cx="8159750" cy="1201420"/>
            </a:xfrm>
            <a:custGeom>
              <a:avLst/>
              <a:gdLst/>
              <a:ahLst/>
              <a:cxnLst/>
              <a:rect l="l" t="t" r="r" b="b"/>
              <a:pathLst>
                <a:path w="8159750" h="1201420">
                  <a:moveTo>
                    <a:pt x="8159496" y="0"/>
                  </a:moveTo>
                  <a:lnTo>
                    <a:pt x="0" y="0"/>
                  </a:lnTo>
                  <a:lnTo>
                    <a:pt x="0" y="1200912"/>
                  </a:lnTo>
                  <a:lnTo>
                    <a:pt x="8159496" y="1200912"/>
                  </a:lnTo>
                  <a:lnTo>
                    <a:pt x="8159496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13104" y="494283"/>
              <a:ext cx="8171815" cy="1213485"/>
            </a:xfrm>
            <a:custGeom>
              <a:avLst/>
              <a:gdLst/>
              <a:ahLst/>
              <a:cxnLst/>
              <a:rect l="l" t="t" r="r" b="b"/>
              <a:pathLst>
                <a:path w="8171815" h="1213485">
                  <a:moveTo>
                    <a:pt x="7184136" y="746760"/>
                  </a:moveTo>
                  <a:lnTo>
                    <a:pt x="984504" y="746760"/>
                  </a:lnTo>
                  <a:lnTo>
                    <a:pt x="984504" y="777240"/>
                  </a:lnTo>
                  <a:lnTo>
                    <a:pt x="7184136" y="777240"/>
                  </a:lnTo>
                  <a:lnTo>
                    <a:pt x="7184136" y="746760"/>
                  </a:lnTo>
                  <a:close/>
                </a:path>
                <a:path w="8171815" h="1213485">
                  <a:moveTo>
                    <a:pt x="7324344" y="381000"/>
                  </a:moveTo>
                  <a:lnTo>
                    <a:pt x="847344" y="381000"/>
                  </a:lnTo>
                  <a:lnTo>
                    <a:pt x="847344" y="411492"/>
                  </a:lnTo>
                  <a:lnTo>
                    <a:pt x="7324344" y="411492"/>
                  </a:lnTo>
                  <a:lnTo>
                    <a:pt x="7324344" y="381000"/>
                  </a:lnTo>
                  <a:close/>
                </a:path>
                <a:path w="8171815" h="1213485">
                  <a:moveTo>
                    <a:pt x="8171688" y="0"/>
                  </a:moveTo>
                  <a:lnTo>
                    <a:pt x="8162544" y="0"/>
                  </a:lnTo>
                  <a:lnTo>
                    <a:pt x="8162544" y="12192"/>
                  </a:lnTo>
                  <a:lnTo>
                    <a:pt x="8162544" y="1203960"/>
                  </a:lnTo>
                  <a:lnTo>
                    <a:pt x="9144" y="1203960"/>
                  </a:lnTo>
                  <a:lnTo>
                    <a:pt x="9144" y="12192"/>
                  </a:lnTo>
                  <a:lnTo>
                    <a:pt x="8162544" y="12192"/>
                  </a:lnTo>
                  <a:lnTo>
                    <a:pt x="8162544" y="0"/>
                  </a:lnTo>
                  <a:lnTo>
                    <a:pt x="0" y="0"/>
                  </a:lnTo>
                  <a:lnTo>
                    <a:pt x="0" y="1213104"/>
                  </a:lnTo>
                  <a:lnTo>
                    <a:pt x="8171688" y="1213104"/>
                  </a:lnTo>
                  <a:lnTo>
                    <a:pt x="8171688" y="1207008"/>
                  </a:lnTo>
                  <a:lnTo>
                    <a:pt x="8171688" y="1203960"/>
                  </a:lnTo>
                  <a:lnTo>
                    <a:pt x="8171688" y="12192"/>
                  </a:lnTo>
                  <a:lnTo>
                    <a:pt x="8171688" y="6096"/>
                  </a:lnTo>
                  <a:lnTo>
                    <a:pt x="81716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219201" y="500381"/>
            <a:ext cx="8159749" cy="1144541"/>
          </a:xfrm>
          <a:prstGeom prst="rect">
            <a:avLst/>
          </a:prstGeom>
        </p:spPr>
        <p:txBody>
          <a:bodyPr vert="horz" wrap="square" lIns="0" tIns="36192" rIns="0" bIns="0" rtlCol="0">
            <a:spAutoFit/>
          </a:bodyPr>
          <a:lstStyle/>
          <a:p>
            <a:pPr marL="840658" marR="830500" algn="ctr">
              <a:spcBef>
                <a:spcPts val="285"/>
              </a:spcBef>
              <a:tabLst>
                <a:tab pos="2971511" algn="l"/>
              </a:tabLst>
            </a:pPr>
            <a:r>
              <a:rPr sz="2400" b="1" spc="-15" dirty="0">
                <a:latin typeface="Arial"/>
                <a:cs typeface="Arial"/>
              </a:rPr>
              <a:t>Скорость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введения</a:t>
            </a:r>
            <a:r>
              <a:rPr sz="2400" b="1" spc="30" dirty="0">
                <a:latin typeface="Arial"/>
                <a:cs typeface="Arial"/>
              </a:rPr>
              <a:t> </a:t>
            </a:r>
            <a:r>
              <a:rPr sz="2400" b="1" spc="-21" dirty="0">
                <a:latin typeface="Arial"/>
                <a:cs typeface="Arial"/>
              </a:rPr>
              <a:t>инфузионных</a:t>
            </a:r>
            <a:r>
              <a:rPr sz="2400" b="1" spc="12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средств </a:t>
            </a:r>
            <a:r>
              <a:rPr sz="2400" b="1" spc="-65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определится	</a:t>
            </a:r>
            <a:r>
              <a:rPr sz="2400" b="1" spc="-5" dirty="0">
                <a:latin typeface="Arial"/>
                <a:cs typeface="Arial"/>
              </a:rPr>
              <a:t>не </a:t>
            </a:r>
            <a:r>
              <a:rPr sz="2400" b="1" spc="-21" dirty="0">
                <a:latin typeface="Arial"/>
                <a:cs typeface="Arial"/>
              </a:rPr>
              <a:t>расчетом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по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30" dirty="0">
                <a:latin typeface="Arial"/>
                <a:cs typeface="Arial"/>
              </a:rPr>
              <a:t>формулам,</a:t>
            </a:r>
            <a:endParaRPr sz="2400">
              <a:latin typeface="Arial"/>
              <a:cs typeface="Arial"/>
            </a:endParaRPr>
          </a:p>
          <a:p>
            <a:pPr marL="1270" algn="ctr"/>
            <a:r>
              <a:rPr sz="2400" b="1" dirty="0">
                <a:latin typeface="Arial"/>
                <a:cs typeface="Arial"/>
              </a:rPr>
              <a:t>а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на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основе</a:t>
            </a:r>
            <a:r>
              <a:rPr sz="2400" b="1" spc="-21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мониторинга</a:t>
            </a:r>
            <a:r>
              <a:rPr sz="2400" b="1" spc="50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состояния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больного!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755649" y="1606803"/>
            <a:ext cx="7084059" cy="30481"/>
          </a:xfrm>
          <a:custGeom>
            <a:avLst/>
            <a:gdLst/>
            <a:ahLst/>
            <a:cxnLst/>
            <a:rect l="l" t="t" r="r" b="b"/>
            <a:pathLst>
              <a:path w="7084059" h="30480">
                <a:moveTo>
                  <a:pt x="7083552" y="0"/>
                </a:moveTo>
                <a:lnTo>
                  <a:pt x="0" y="0"/>
                </a:lnTo>
                <a:lnTo>
                  <a:pt x="0" y="30480"/>
                </a:lnTo>
                <a:lnTo>
                  <a:pt x="7083552" y="30480"/>
                </a:lnTo>
                <a:lnTo>
                  <a:pt x="70835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52219" y="2429255"/>
            <a:ext cx="7954009" cy="4565993"/>
          </a:xfrm>
          <a:prstGeom prst="rect">
            <a:avLst/>
          </a:prstGeom>
        </p:spPr>
        <p:txBody>
          <a:bodyPr vert="horz" wrap="square" lIns="0" tIns="13334" rIns="0" bIns="0" rtlCol="0">
            <a:spAutoFit/>
          </a:bodyPr>
          <a:lstStyle/>
          <a:p>
            <a:pPr marL="356836" marR="5079" indent="-344771">
              <a:spcBef>
                <a:spcPts val="105"/>
              </a:spcBef>
              <a:buFont typeface="Wingdings"/>
              <a:buChar char=""/>
              <a:tabLst>
                <a:tab pos="357470" algn="l"/>
                <a:tab pos="6013500" algn="l"/>
              </a:tabLst>
            </a:pPr>
            <a:r>
              <a:rPr sz="29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Во </a:t>
            </a:r>
            <a:r>
              <a:rPr sz="29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2</a:t>
            </a:r>
            <a:r>
              <a:rPr sz="2900" b="1" u="heavy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900" b="1" u="heavy" spc="-21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сутки</a:t>
            </a:r>
            <a:r>
              <a:rPr sz="2900" b="1" u="heavy" spc="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9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после</a:t>
            </a:r>
            <a:r>
              <a:rPr sz="2900" b="1" u="heavy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9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травмы</a:t>
            </a:r>
            <a:r>
              <a:rPr sz="2900" b="1" spc="-15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-</a:t>
            </a:r>
            <a:r>
              <a:rPr sz="2900" b="1" spc="10" dirty="0">
                <a:latin typeface="Arial"/>
                <a:cs typeface="Arial"/>
              </a:rPr>
              <a:t> </a:t>
            </a:r>
            <a:r>
              <a:rPr sz="2900" b="1" spc="-5" dirty="0">
                <a:latin typeface="Arial"/>
                <a:cs typeface="Arial"/>
              </a:rPr>
              <a:t>объем </a:t>
            </a:r>
            <a:r>
              <a:rPr sz="2900" b="1" spc="-15" dirty="0">
                <a:latin typeface="Arial"/>
                <a:cs typeface="Arial"/>
              </a:rPr>
              <a:t>инфузии </a:t>
            </a:r>
            <a:r>
              <a:rPr sz="2900" b="1" spc="-765" dirty="0">
                <a:latin typeface="Arial"/>
                <a:cs typeface="Arial"/>
              </a:rPr>
              <a:t> </a:t>
            </a:r>
            <a:r>
              <a:rPr sz="2900" b="1" spc="-5" dirty="0">
                <a:latin typeface="Arial"/>
                <a:cs typeface="Arial"/>
              </a:rPr>
              <a:t>сокращается </a:t>
            </a:r>
            <a:r>
              <a:rPr sz="2900" b="1" dirty="0">
                <a:latin typeface="Arial"/>
                <a:cs typeface="Arial"/>
              </a:rPr>
              <a:t>в 2 </a:t>
            </a:r>
            <a:r>
              <a:rPr sz="2900" b="1" spc="-5" dirty="0">
                <a:latin typeface="Arial"/>
                <a:cs typeface="Arial"/>
              </a:rPr>
              <a:t>раза </a:t>
            </a:r>
            <a:r>
              <a:rPr sz="2900" b="1" spc="5" dirty="0">
                <a:latin typeface="Arial"/>
                <a:cs typeface="Arial"/>
              </a:rPr>
              <a:t>по </a:t>
            </a:r>
            <a:r>
              <a:rPr sz="2900" b="1" dirty="0">
                <a:latin typeface="Arial"/>
                <a:cs typeface="Arial"/>
              </a:rPr>
              <a:t>сравнению с </a:t>
            </a:r>
            <a:r>
              <a:rPr sz="2900" b="1" spc="5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первыми</a:t>
            </a:r>
            <a:r>
              <a:rPr sz="2900" b="1" spc="-30" dirty="0">
                <a:latin typeface="Arial"/>
                <a:cs typeface="Arial"/>
              </a:rPr>
              <a:t> </a:t>
            </a:r>
            <a:r>
              <a:rPr sz="2900" b="1" spc="-15" dirty="0">
                <a:latin typeface="Arial"/>
                <a:cs typeface="Arial"/>
              </a:rPr>
              <a:t>сутками,</a:t>
            </a:r>
            <a:r>
              <a:rPr sz="2900" b="1" spc="105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а</a:t>
            </a:r>
            <a:r>
              <a:rPr sz="2900" b="1" spc="5" dirty="0">
                <a:latin typeface="Arial"/>
                <a:cs typeface="Arial"/>
              </a:rPr>
              <a:t> </a:t>
            </a:r>
            <a:r>
              <a:rPr sz="29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в 3</a:t>
            </a:r>
            <a:r>
              <a:rPr sz="2900" b="1" u="heavy" spc="21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900" b="1" u="heavy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сутки</a:t>
            </a:r>
            <a:r>
              <a:rPr sz="2900" b="1" spc="114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-	в</a:t>
            </a:r>
            <a:r>
              <a:rPr sz="2900" b="1" spc="-44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3</a:t>
            </a:r>
            <a:r>
              <a:rPr sz="2900" b="1" spc="-5" dirty="0">
                <a:latin typeface="Arial"/>
                <a:cs typeface="Arial"/>
              </a:rPr>
              <a:t> раза.</a:t>
            </a:r>
            <a:endParaRPr sz="2900">
              <a:latin typeface="Arial"/>
              <a:cs typeface="Arial"/>
            </a:endParaRPr>
          </a:p>
          <a:p>
            <a:pPr marL="356836" marR="647003" indent="-344771">
              <a:spcBef>
                <a:spcPts val="675"/>
              </a:spcBef>
              <a:buFont typeface="Wingdings"/>
              <a:buChar char=""/>
              <a:tabLst>
                <a:tab pos="357470" algn="l"/>
                <a:tab pos="5026170" algn="l"/>
              </a:tabLst>
            </a:pPr>
            <a:r>
              <a:rPr sz="2900" b="1" spc="5" dirty="0">
                <a:latin typeface="Arial"/>
                <a:cs typeface="Arial"/>
              </a:rPr>
              <a:t>В </a:t>
            </a:r>
            <a:r>
              <a:rPr sz="2900" b="1" dirty="0">
                <a:latin typeface="Arial"/>
                <a:cs typeface="Arial"/>
              </a:rPr>
              <a:t>дальнейшем </a:t>
            </a:r>
            <a:r>
              <a:rPr sz="2900" b="1" spc="-5" dirty="0">
                <a:latin typeface="Arial"/>
                <a:cs typeface="Arial"/>
              </a:rPr>
              <a:t>объем </a:t>
            </a:r>
            <a:r>
              <a:rPr sz="2900" b="1" dirty="0">
                <a:latin typeface="Arial"/>
                <a:cs typeface="Arial"/>
              </a:rPr>
              <a:t>и </a:t>
            </a:r>
            <a:r>
              <a:rPr sz="2900" b="1" spc="-5" dirty="0">
                <a:latin typeface="Arial"/>
                <a:cs typeface="Arial"/>
              </a:rPr>
              <a:t>темп </a:t>
            </a:r>
            <a:r>
              <a:rPr sz="2900" b="1" dirty="0">
                <a:latin typeface="Arial"/>
                <a:cs typeface="Arial"/>
              </a:rPr>
              <a:t>введения </a:t>
            </a:r>
            <a:r>
              <a:rPr sz="2900" b="1" spc="-765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лечебных</a:t>
            </a:r>
            <a:r>
              <a:rPr sz="2900" b="1" spc="-44" dirty="0">
                <a:latin typeface="Arial"/>
                <a:cs typeface="Arial"/>
              </a:rPr>
              <a:t> </a:t>
            </a:r>
            <a:r>
              <a:rPr sz="2900" b="1" spc="-10" dirty="0">
                <a:latin typeface="Arial"/>
                <a:cs typeface="Arial"/>
              </a:rPr>
              <a:t>средств</a:t>
            </a:r>
            <a:r>
              <a:rPr sz="2900" b="1" spc="30" dirty="0">
                <a:latin typeface="Arial"/>
                <a:cs typeface="Arial"/>
              </a:rPr>
              <a:t> </a:t>
            </a:r>
            <a:r>
              <a:rPr sz="2900" b="1" spc="-10" dirty="0">
                <a:latin typeface="Arial"/>
                <a:cs typeface="Arial"/>
              </a:rPr>
              <a:t>корректируется</a:t>
            </a:r>
            <a:r>
              <a:rPr sz="2900" b="1" spc="120" dirty="0">
                <a:latin typeface="Arial"/>
                <a:cs typeface="Arial"/>
              </a:rPr>
              <a:t> </a:t>
            </a:r>
            <a:r>
              <a:rPr sz="2900" b="1" spc="5" dirty="0">
                <a:latin typeface="Arial"/>
                <a:cs typeface="Arial"/>
              </a:rPr>
              <a:t>на </a:t>
            </a:r>
            <a:r>
              <a:rPr sz="2900" b="1" spc="10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основании </a:t>
            </a:r>
            <a:r>
              <a:rPr sz="2900" b="1" spc="-5" dirty="0">
                <a:latin typeface="Arial"/>
                <a:cs typeface="Arial"/>
              </a:rPr>
              <a:t>показателей </a:t>
            </a:r>
            <a:r>
              <a:rPr sz="2900" b="1" spc="-15" dirty="0">
                <a:latin typeface="Arial"/>
                <a:cs typeface="Arial"/>
              </a:rPr>
              <a:t>диуреза, </a:t>
            </a:r>
            <a:r>
              <a:rPr sz="2900" b="1" spc="-10" dirty="0">
                <a:latin typeface="Arial"/>
                <a:cs typeface="Arial"/>
              </a:rPr>
              <a:t> </a:t>
            </a:r>
            <a:r>
              <a:rPr sz="2900" b="1" spc="-5" dirty="0">
                <a:latin typeface="Arial"/>
                <a:cs typeface="Arial"/>
              </a:rPr>
              <a:t>гематокрита,</a:t>
            </a:r>
            <a:r>
              <a:rPr sz="2900" b="1" spc="10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гемоглобина,</a:t>
            </a:r>
            <a:r>
              <a:rPr sz="2900" b="1" spc="-60" dirty="0">
                <a:latin typeface="Arial"/>
                <a:cs typeface="Arial"/>
              </a:rPr>
              <a:t> </a:t>
            </a:r>
            <a:r>
              <a:rPr sz="2900" b="1" spc="-15" dirty="0">
                <a:latin typeface="Arial"/>
                <a:cs typeface="Arial"/>
              </a:rPr>
              <a:t>пульса</a:t>
            </a:r>
            <a:r>
              <a:rPr sz="2900" b="1" spc="80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и </a:t>
            </a:r>
            <a:r>
              <a:rPr sz="2900" b="1" spc="5" dirty="0">
                <a:latin typeface="Arial"/>
                <a:cs typeface="Arial"/>
              </a:rPr>
              <a:t> </a:t>
            </a:r>
            <a:r>
              <a:rPr sz="2900" b="1" spc="-5" dirty="0">
                <a:latin typeface="Arial"/>
                <a:cs typeface="Arial"/>
              </a:rPr>
              <a:t>артериального</a:t>
            </a:r>
            <a:r>
              <a:rPr sz="2900" b="1" spc="40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давления	в</a:t>
            </a:r>
            <a:r>
              <a:rPr sz="2900" b="1" spc="-35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динамике.</a:t>
            </a:r>
            <a:endParaRPr sz="29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310640" y="533908"/>
            <a:ext cx="8010525" cy="1162050"/>
            <a:chOff x="1310639" y="533908"/>
            <a:chExt cx="8010525" cy="1162050"/>
          </a:xfrm>
        </p:grpSpPr>
        <p:sp>
          <p:nvSpPr>
            <p:cNvPr id="4" name="object 4"/>
            <p:cNvSpPr/>
            <p:nvPr/>
          </p:nvSpPr>
          <p:spPr>
            <a:xfrm>
              <a:off x="1310640" y="533907"/>
              <a:ext cx="8010525" cy="1162050"/>
            </a:xfrm>
            <a:custGeom>
              <a:avLst/>
              <a:gdLst/>
              <a:ahLst/>
              <a:cxnLst/>
              <a:rect l="l" t="t" r="r" b="b"/>
              <a:pathLst>
                <a:path w="8010525" h="1162050">
                  <a:moveTo>
                    <a:pt x="6096" y="3302"/>
                  </a:moveTo>
                  <a:lnTo>
                    <a:pt x="0" y="3302"/>
                  </a:lnTo>
                  <a:lnTo>
                    <a:pt x="0" y="1157732"/>
                  </a:lnTo>
                  <a:lnTo>
                    <a:pt x="6096" y="1157732"/>
                  </a:lnTo>
                  <a:lnTo>
                    <a:pt x="6096" y="3302"/>
                  </a:lnTo>
                  <a:close/>
                </a:path>
                <a:path w="8010525" h="1162050">
                  <a:moveTo>
                    <a:pt x="8010144" y="3060"/>
                  </a:moveTo>
                  <a:lnTo>
                    <a:pt x="8007096" y="3060"/>
                  </a:lnTo>
                  <a:lnTo>
                    <a:pt x="8007096" y="1158240"/>
                  </a:lnTo>
                  <a:lnTo>
                    <a:pt x="0" y="1158240"/>
                  </a:lnTo>
                  <a:lnTo>
                    <a:pt x="0" y="1161542"/>
                  </a:lnTo>
                  <a:lnTo>
                    <a:pt x="8010144" y="1161542"/>
                  </a:lnTo>
                  <a:lnTo>
                    <a:pt x="8010144" y="1158240"/>
                  </a:lnTo>
                  <a:lnTo>
                    <a:pt x="8010144" y="3060"/>
                  </a:lnTo>
                  <a:close/>
                </a:path>
                <a:path w="8010525" h="1162050">
                  <a:moveTo>
                    <a:pt x="8010144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8010144" y="3048"/>
                  </a:lnTo>
                  <a:lnTo>
                    <a:pt x="801014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316735" y="536957"/>
              <a:ext cx="8001000" cy="1155700"/>
            </a:xfrm>
            <a:custGeom>
              <a:avLst/>
              <a:gdLst/>
              <a:ahLst/>
              <a:cxnLst/>
              <a:rect l="l" t="t" r="r" b="b"/>
              <a:pathLst>
                <a:path w="8001000" h="1155700">
                  <a:moveTo>
                    <a:pt x="8001000" y="0"/>
                  </a:moveTo>
                  <a:lnTo>
                    <a:pt x="0" y="0"/>
                  </a:lnTo>
                  <a:lnTo>
                    <a:pt x="0" y="1155190"/>
                  </a:lnTo>
                  <a:lnTo>
                    <a:pt x="8001000" y="1155190"/>
                  </a:lnTo>
                  <a:lnTo>
                    <a:pt x="800100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310639" y="533908"/>
              <a:ext cx="8010525" cy="1161415"/>
            </a:xfrm>
            <a:custGeom>
              <a:avLst/>
              <a:gdLst/>
              <a:ahLst/>
              <a:cxnLst/>
              <a:rect l="l" t="t" r="r" b="b"/>
              <a:pathLst>
                <a:path w="8010525" h="1161414">
                  <a:moveTo>
                    <a:pt x="8010143" y="0"/>
                  </a:moveTo>
                  <a:lnTo>
                    <a:pt x="0" y="0"/>
                  </a:lnTo>
                  <a:lnTo>
                    <a:pt x="0" y="1161288"/>
                  </a:lnTo>
                  <a:lnTo>
                    <a:pt x="8010143" y="1161288"/>
                  </a:lnTo>
                  <a:lnTo>
                    <a:pt x="8010143" y="1158240"/>
                  </a:lnTo>
                  <a:lnTo>
                    <a:pt x="9143" y="1158240"/>
                  </a:lnTo>
                  <a:lnTo>
                    <a:pt x="6096" y="1152144"/>
                  </a:lnTo>
                  <a:lnTo>
                    <a:pt x="9143" y="1152144"/>
                  </a:lnTo>
                  <a:lnTo>
                    <a:pt x="9143" y="9144"/>
                  </a:lnTo>
                  <a:lnTo>
                    <a:pt x="6096" y="9144"/>
                  </a:lnTo>
                  <a:lnTo>
                    <a:pt x="9143" y="3048"/>
                  </a:lnTo>
                  <a:lnTo>
                    <a:pt x="8010143" y="3048"/>
                  </a:lnTo>
                  <a:lnTo>
                    <a:pt x="8010143" y="0"/>
                  </a:lnTo>
                  <a:close/>
                </a:path>
                <a:path w="8010525" h="1161414">
                  <a:moveTo>
                    <a:pt x="9143" y="1152144"/>
                  </a:moveTo>
                  <a:lnTo>
                    <a:pt x="6096" y="1152144"/>
                  </a:lnTo>
                  <a:lnTo>
                    <a:pt x="9143" y="1158240"/>
                  </a:lnTo>
                  <a:lnTo>
                    <a:pt x="9143" y="1152144"/>
                  </a:lnTo>
                  <a:close/>
                </a:path>
                <a:path w="8010525" h="1161414">
                  <a:moveTo>
                    <a:pt x="8001000" y="1152144"/>
                  </a:moveTo>
                  <a:lnTo>
                    <a:pt x="9143" y="1152144"/>
                  </a:lnTo>
                  <a:lnTo>
                    <a:pt x="9143" y="1158240"/>
                  </a:lnTo>
                  <a:lnTo>
                    <a:pt x="8001000" y="1158240"/>
                  </a:lnTo>
                  <a:lnTo>
                    <a:pt x="8001000" y="1152144"/>
                  </a:lnTo>
                  <a:close/>
                </a:path>
                <a:path w="8010525" h="1161414">
                  <a:moveTo>
                    <a:pt x="8001000" y="3048"/>
                  </a:moveTo>
                  <a:lnTo>
                    <a:pt x="8001000" y="1158240"/>
                  </a:lnTo>
                  <a:lnTo>
                    <a:pt x="8007095" y="1152144"/>
                  </a:lnTo>
                  <a:lnTo>
                    <a:pt x="8010143" y="1152144"/>
                  </a:lnTo>
                  <a:lnTo>
                    <a:pt x="8010143" y="9144"/>
                  </a:lnTo>
                  <a:lnTo>
                    <a:pt x="8007095" y="9144"/>
                  </a:lnTo>
                  <a:lnTo>
                    <a:pt x="8001000" y="3048"/>
                  </a:lnTo>
                  <a:close/>
                </a:path>
                <a:path w="8010525" h="1161414">
                  <a:moveTo>
                    <a:pt x="8010143" y="1152144"/>
                  </a:moveTo>
                  <a:lnTo>
                    <a:pt x="8007095" y="1152144"/>
                  </a:lnTo>
                  <a:lnTo>
                    <a:pt x="8001000" y="1158240"/>
                  </a:lnTo>
                  <a:lnTo>
                    <a:pt x="8010143" y="1158240"/>
                  </a:lnTo>
                  <a:lnTo>
                    <a:pt x="8010143" y="1152144"/>
                  </a:lnTo>
                  <a:close/>
                </a:path>
                <a:path w="8010525" h="1161414">
                  <a:moveTo>
                    <a:pt x="9143" y="3048"/>
                  </a:moveTo>
                  <a:lnTo>
                    <a:pt x="6096" y="9144"/>
                  </a:lnTo>
                  <a:lnTo>
                    <a:pt x="9143" y="9144"/>
                  </a:lnTo>
                  <a:lnTo>
                    <a:pt x="9143" y="3048"/>
                  </a:lnTo>
                  <a:close/>
                </a:path>
                <a:path w="8010525" h="1161414">
                  <a:moveTo>
                    <a:pt x="8001000" y="3048"/>
                  </a:moveTo>
                  <a:lnTo>
                    <a:pt x="9143" y="3048"/>
                  </a:lnTo>
                  <a:lnTo>
                    <a:pt x="9143" y="9144"/>
                  </a:lnTo>
                  <a:lnTo>
                    <a:pt x="8001000" y="9144"/>
                  </a:lnTo>
                  <a:lnTo>
                    <a:pt x="8001000" y="3048"/>
                  </a:lnTo>
                  <a:close/>
                </a:path>
                <a:path w="8010525" h="1161414">
                  <a:moveTo>
                    <a:pt x="8010143" y="3048"/>
                  </a:moveTo>
                  <a:lnTo>
                    <a:pt x="8001000" y="3048"/>
                  </a:lnTo>
                  <a:lnTo>
                    <a:pt x="8007095" y="9144"/>
                  </a:lnTo>
                  <a:lnTo>
                    <a:pt x="8010143" y="9144"/>
                  </a:lnTo>
                  <a:lnTo>
                    <a:pt x="8010143" y="30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56447" y="503767"/>
            <a:ext cx="10158730" cy="969352"/>
          </a:xfrm>
          <a:prstGeom prst="rect">
            <a:avLst/>
          </a:prstGeom>
        </p:spPr>
        <p:txBody>
          <a:bodyPr vert="horz" wrap="square" lIns="0" tIns="172577" rIns="0" bIns="0" rtlCol="0">
            <a:spAutoFit/>
          </a:bodyPr>
          <a:lstStyle/>
          <a:p>
            <a:pPr marL="1300354" marR="233022" indent="-911771">
              <a:lnSpc>
                <a:spcPts val="3070"/>
              </a:lnSpc>
              <a:spcBef>
                <a:spcPts val="835"/>
              </a:spcBef>
            </a:pPr>
            <a:r>
              <a:rPr sz="3200" spc="-10" dirty="0"/>
              <a:t>Принципы</a:t>
            </a:r>
            <a:r>
              <a:rPr sz="3200" spc="10" dirty="0"/>
              <a:t> </a:t>
            </a:r>
            <a:r>
              <a:rPr sz="3200" spc="-15" dirty="0"/>
              <a:t>проведения</a:t>
            </a:r>
            <a:r>
              <a:rPr sz="3200" spc="35" dirty="0"/>
              <a:t> </a:t>
            </a:r>
            <a:r>
              <a:rPr sz="3200" spc="-25" dirty="0"/>
              <a:t>инфузионной </a:t>
            </a:r>
            <a:r>
              <a:rPr sz="3200" spc="-875" dirty="0"/>
              <a:t> </a:t>
            </a:r>
            <a:r>
              <a:rPr sz="3200" spc="-15" dirty="0"/>
              <a:t>терапии</a:t>
            </a:r>
            <a:r>
              <a:rPr sz="3200" spc="44" dirty="0"/>
              <a:t> </a:t>
            </a:r>
            <a:r>
              <a:rPr sz="3200" spc="-10" dirty="0"/>
              <a:t>при</a:t>
            </a:r>
            <a:r>
              <a:rPr sz="3200" spc="-5" dirty="0"/>
              <a:t> </a:t>
            </a:r>
            <a:r>
              <a:rPr sz="3200" spc="-44" dirty="0"/>
              <a:t>ожоговом</a:t>
            </a:r>
            <a:r>
              <a:rPr sz="3200" spc="80" dirty="0"/>
              <a:t> </a:t>
            </a:r>
            <a:r>
              <a:rPr sz="3200" spc="-25" dirty="0"/>
              <a:t>шоке</a:t>
            </a:r>
            <a:endParaRPr sz="3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029968" y="533909"/>
            <a:ext cx="6705600" cy="1152525"/>
            <a:chOff x="2029967" y="533908"/>
            <a:chExt cx="6705600" cy="1152525"/>
          </a:xfrm>
        </p:grpSpPr>
        <p:sp>
          <p:nvSpPr>
            <p:cNvPr id="3" name="object 3"/>
            <p:cNvSpPr/>
            <p:nvPr/>
          </p:nvSpPr>
          <p:spPr>
            <a:xfrm>
              <a:off x="2033015" y="536956"/>
              <a:ext cx="6699884" cy="1143000"/>
            </a:xfrm>
            <a:custGeom>
              <a:avLst/>
              <a:gdLst/>
              <a:ahLst/>
              <a:cxnLst/>
              <a:rect l="l" t="t" r="r" b="b"/>
              <a:pathLst>
                <a:path w="6699884" h="1143000">
                  <a:moveTo>
                    <a:pt x="6699504" y="0"/>
                  </a:moveTo>
                  <a:lnTo>
                    <a:pt x="0" y="0"/>
                  </a:lnTo>
                  <a:lnTo>
                    <a:pt x="0" y="1143000"/>
                  </a:lnTo>
                  <a:lnTo>
                    <a:pt x="6699504" y="1143000"/>
                  </a:lnTo>
                  <a:lnTo>
                    <a:pt x="6699504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029967" y="533908"/>
              <a:ext cx="6705600" cy="1152525"/>
            </a:xfrm>
            <a:custGeom>
              <a:avLst/>
              <a:gdLst/>
              <a:ahLst/>
              <a:cxnLst/>
              <a:rect l="l" t="t" r="r" b="b"/>
              <a:pathLst>
                <a:path w="6705600" h="1152525">
                  <a:moveTo>
                    <a:pt x="6705600" y="0"/>
                  </a:moveTo>
                  <a:lnTo>
                    <a:pt x="0" y="0"/>
                  </a:lnTo>
                  <a:lnTo>
                    <a:pt x="0" y="1152144"/>
                  </a:lnTo>
                  <a:lnTo>
                    <a:pt x="6705600" y="1152144"/>
                  </a:lnTo>
                  <a:lnTo>
                    <a:pt x="6705600" y="1146048"/>
                  </a:lnTo>
                  <a:lnTo>
                    <a:pt x="9143" y="1146048"/>
                  </a:lnTo>
                  <a:lnTo>
                    <a:pt x="3048" y="1143000"/>
                  </a:lnTo>
                  <a:lnTo>
                    <a:pt x="9143" y="1143000"/>
                  </a:lnTo>
                  <a:lnTo>
                    <a:pt x="9143" y="9144"/>
                  </a:lnTo>
                  <a:lnTo>
                    <a:pt x="3048" y="9144"/>
                  </a:lnTo>
                  <a:lnTo>
                    <a:pt x="9143" y="3048"/>
                  </a:lnTo>
                  <a:lnTo>
                    <a:pt x="6705600" y="3048"/>
                  </a:lnTo>
                  <a:lnTo>
                    <a:pt x="6705600" y="0"/>
                  </a:lnTo>
                  <a:close/>
                </a:path>
                <a:path w="6705600" h="1152525">
                  <a:moveTo>
                    <a:pt x="9143" y="1143000"/>
                  </a:moveTo>
                  <a:lnTo>
                    <a:pt x="3048" y="1143000"/>
                  </a:lnTo>
                  <a:lnTo>
                    <a:pt x="9143" y="1146048"/>
                  </a:lnTo>
                  <a:lnTo>
                    <a:pt x="9143" y="1143000"/>
                  </a:lnTo>
                  <a:close/>
                </a:path>
                <a:path w="6705600" h="1152525">
                  <a:moveTo>
                    <a:pt x="6696456" y="1143000"/>
                  </a:moveTo>
                  <a:lnTo>
                    <a:pt x="9143" y="1143000"/>
                  </a:lnTo>
                  <a:lnTo>
                    <a:pt x="9143" y="1146048"/>
                  </a:lnTo>
                  <a:lnTo>
                    <a:pt x="6696456" y="1146048"/>
                  </a:lnTo>
                  <a:lnTo>
                    <a:pt x="6696456" y="1143000"/>
                  </a:lnTo>
                  <a:close/>
                </a:path>
                <a:path w="6705600" h="1152525">
                  <a:moveTo>
                    <a:pt x="6696456" y="3048"/>
                  </a:moveTo>
                  <a:lnTo>
                    <a:pt x="6696456" y="1146048"/>
                  </a:lnTo>
                  <a:lnTo>
                    <a:pt x="6702552" y="1143000"/>
                  </a:lnTo>
                  <a:lnTo>
                    <a:pt x="6705600" y="1143000"/>
                  </a:lnTo>
                  <a:lnTo>
                    <a:pt x="6705600" y="9144"/>
                  </a:lnTo>
                  <a:lnTo>
                    <a:pt x="6702552" y="9144"/>
                  </a:lnTo>
                  <a:lnTo>
                    <a:pt x="6696456" y="3048"/>
                  </a:lnTo>
                  <a:close/>
                </a:path>
                <a:path w="6705600" h="1152525">
                  <a:moveTo>
                    <a:pt x="6705600" y="1143000"/>
                  </a:moveTo>
                  <a:lnTo>
                    <a:pt x="6702552" y="1143000"/>
                  </a:lnTo>
                  <a:lnTo>
                    <a:pt x="6696456" y="1146048"/>
                  </a:lnTo>
                  <a:lnTo>
                    <a:pt x="6705600" y="1146048"/>
                  </a:lnTo>
                  <a:lnTo>
                    <a:pt x="6705600" y="1143000"/>
                  </a:lnTo>
                  <a:close/>
                </a:path>
                <a:path w="6705600" h="1152525">
                  <a:moveTo>
                    <a:pt x="9143" y="3048"/>
                  </a:moveTo>
                  <a:lnTo>
                    <a:pt x="3048" y="9144"/>
                  </a:lnTo>
                  <a:lnTo>
                    <a:pt x="9143" y="9144"/>
                  </a:lnTo>
                  <a:lnTo>
                    <a:pt x="9143" y="3048"/>
                  </a:lnTo>
                  <a:close/>
                </a:path>
                <a:path w="6705600" h="1152525">
                  <a:moveTo>
                    <a:pt x="6696456" y="3048"/>
                  </a:moveTo>
                  <a:lnTo>
                    <a:pt x="9143" y="3048"/>
                  </a:lnTo>
                  <a:lnTo>
                    <a:pt x="9143" y="9144"/>
                  </a:lnTo>
                  <a:lnTo>
                    <a:pt x="6696456" y="9144"/>
                  </a:lnTo>
                  <a:lnTo>
                    <a:pt x="6696456" y="3048"/>
                  </a:lnTo>
                  <a:close/>
                </a:path>
                <a:path w="6705600" h="1152525">
                  <a:moveTo>
                    <a:pt x="6705600" y="3048"/>
                  </a:moveTo>
                  <a:lnTo>
                    <a:pt x="6696456" y="3048"/>
                  </a:lnTo>
                  <a:lnTo>
                    <a:pt x="6702552" y="9144"/>
                  </a:lnTo>
                  <a:lnTo>
                    <a:pt x="6705600" y="9144"/>
                  </a:lnTo>
                  <a:lnTo>
                    <a:pt x="6705600" y="30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56447" y="503767"/>
            <a:ext cx="10158730" cy="1060540"/>
          </a:xfrm>
          <a:prstGeom prst="rect">
            <a:avLst/>
          </a:prstGeom>
        </p:spPr>
        <p:txBody>
          <a:bodyPr vert="horz" wrap="square" lIns="0" tIns="74923" rIns="0" bIns="0" rtlCol="0">
            <a:spAutoFit/>
          </a:bodyPr>
          <a:lstStyle/>
          <a:p>
            <a:pPr marL="1595600" marR="722560" indent="255880">
              <a:spcBef>
                <a:spcPts val="590"/>
              </a:spcBef>
            </a:pPr>
            <a:r>
              <a:rPr sz="3200" spc="-5" dirty="0"/>
              <a:t>ДРУГИЕ </a:t>
            </a:r>
            <a:r>
              <a:rPr sz="3200" spc="-10" dirty="0"/>
              <a:t>КОМПОНЕНТЫ </a:t>
            </a:r>
            <a:r>
              <a:rPr sz="3200" spc="-5" dirty="0"/>
              <a:t> </a:t>
            </a:r>
            <a:r>
              <a:rPr sz="3200" spc="-10" dirty="0"/>
              <a:t>ИНТЕНСИВНОЙ</a:t>
            </a:r>
            <a:r>
              <a:rPr sz="3200" spc="-15" dirty="0"/>
              <a:t> </a:t>
            </a:r>
            <a:r>
              <a:rPr sz="3200" spc="-21" dirty="0"/>
              <a:t>ТЕРАПИИ</a:t>
            </a:r>
            <a:endParaRPr sz="3200"/>
          </a:p>
        </p:txBody>
      </p:sp>
      <p:sp>
        <p:nvSpPr>
          <p:cNvPr id="6" name="object 6"/>
          <p:cNvSpPr txBox="1"/>
          <p:nvPr/>
        </p:nvSpPr>
        <p:spPr>
          <a:xfrm>
            <a:off x="1139445" y="1828800"/>
            <a:ext cx="8453755" cy="5386474"/>
          </a:xfrm>
          <a:prstGeom prst="rect">
            <a:avLst/>
          </a:prstGeom>
        </p:spPr>
        <p:txBody>
          <a:bodyPr vert="horz" wrap="square" lIns="0" tIns="13334" rIns="0" bIns="0" rtlCol="0">
            <a:spAutoFit/>
          </a:bodyPr>
          <a:lstStyle/>
          <a:p>
            <a:pPr marL="356836" indent="-344771">
              <a:spcBef>
                <a:spcPts val="105"/>
              </a:spcBef>
              <a:buFont typeface="Wingdings"/>
              <a:buChar char=""/>
              <a:tabLst>
                <a:tab pos="357470" algn="l"/>
              </a:tabLst>
            </a:pPr>
            <a:r>
              <a:rPr sz="2900" b="1" spc="-10" dirty="0">
                <a:latin typeface="Arial"/>
                <a:cs typeface="Arial"/>
              </a:rPr>
              <a:t>Адекватное</a:t>
            </a:r>
            <a:r>
              <a:rPr sz="2900" b="1" spc="70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обезболивание</a:t>
            </a:r>
            <a:r>
              <a:rPr sz="2900" b="1" spc="-21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и</a:t>
            </a:r>
            <a:r>
              <a:rPr sz="2900" b="1" spc="-21" dirty="0">
                <a:latin typeface="Arial"/>
                <a:cs typeface="Arial"/>
              </a:rPr>
              <a:t> </a:t>
            </a:r>
            <a:r>
              <a:rPr sz="2900" b="1" spc="-5" dirty="0">
                <a:latin typeface="Arial"/>
                <a:cs typeface="Arial"/>
              </a:rPr>
              <a:t>седация.</a:t>
            </a:r>
            <a:endParaRPr sz="2900">
              <a:latin typeface="Arial"/>
              <a:cs typeface="Arial"/>
            </a:endParaRPr>
          </a:p>
          <a:p>
            <a:pPr marL="356836" indent="-344771">
              <a:buFont typeface="Wingdings"/>
              <a:buChar char=""/>
              <a:tabLst>
                <a:tab pos="357470" algn="l"/>
              </a:tabLst>
            </a:pPr>
            <a:r>
              <a:rPr sz="2900" b="1" spc="-5" dirty="0">
                <a:latin typeface="Arial"/>
                <a:cs typeface="Arial"/>
              </a:rPr>
              <a:t>Респираторная</a:t>
            </a:r>
            <a:r>
              <a:rPr sz="2900" b="1" spc="-15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поддержка.</a:t>
            </a:r>
            <a:endParaRPr sz="2900">
              <a:latin typeface="Arial"/>
              <a:cs typeface="Arial"/>
            </a:endParaRPr>
          </a:p>
          <a:p>
            <a:pPr marL="356836" indent="-344771">
              <a:buFont typeface="Wingdings"/>
              <a:buChar char=""/>
              <a:tabLst>
                <a:tab pos="357470" algn="l"/>
              </a:tabLst>
            </a:pPr>
            <a:r>
              <a:rPr sz="2900" b="1" dirty="0">
                <a:latin typeface="Arial"/>
                <a:cs typeface="Arial"/>
              </a:rPr>
              <a:t>Форсированный</a:t>
            </a:r>
            <a:r>
              <a:rPr sz="2900" b="1" spc="-70" dirty="0">
                <a:latin typeface="Arial"/>
                <a:cs typeface="Arial"/>
              </a:rPr>
              <a:t> </a:t>
            </a:r>
            <a:r>
              <a:rPr sz="2900" b="1" spc="-15" dirty="0">
                <a:latin typeface="Arial"/>
                <a:cs typeface="Arial"/>
              </a:rPr>
              <a:t>диурез.</a:t>
            </a:r>
            <a:endParaRPr sz="2900">
              <a:latin typeface="Arial"/>
              <a:cs typeface="Arial"/>
            </a:endParaRPr>
          </a:p>
          <a:p>
            <a:pPr marL="356836" indent="-344771">
              <a:buFont typeface="Wingdings"/>
              <a:buChar char=""/>
              <a:tabLst>
                <a:tab pos="357470" algn="l"/>
              </a:tabLst>
            </a:pPr>
            <a:r>
              <a:rPr sz="2900" b="1" spc="-5" dirty="0">
                <a:latin typeface="Arial"/>
                <a:cs typeface="Arial"/>
              </a:rPr>
              <a:t>Профилактика</a:t>
            </a:r>
            <a:r>
              <a:rPr sz="2900" b="1" spc="10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поражений</a:t>
            </a:r>
            <a:r>
              <a:rPr sz="2900" b="1" spc="-50" dirty="0">
                <a:latin typeface="Arial"/>
                <a:cs typeface="Arial"/>
              </a:rPr>
              <a:t> </a:t>
            </a:r>
            <a:r>
              <a:rPr sz="2900" b="1" spc="-25" dirty="0">
                <a:latin typeface="Arial"/>
                <a:cs typeface="Arial"/>
              </a:rPr>
              <a:t>ЖКТ.</a:t>
            </a:r>
            <a:endParaRPr sz="2900">
              <a:latin typeface="Arial"/>
              <a:cs typeface="Arial"/>
            </a:endParaRPr>
          </a:p>
          <a:p>
            <a:pPr marL="356836" indent="-344771">
              <a:buFont typeface="Wingdings"/>
              <a:buChar char=""/>
              <a:tabLst>
                <a:tab pos="357470" algn="l"/>
              </a:tabLst>
            </a:pPr>
            <a:r>
              <a:rPr sz="2900" b="1" spc="5" dirty="0">
                <a:latin typeface="Arial"/>
                <a:cs typeface="Arial"/>
              </a:rPr>
              <a:t>Раннее</a:t>
            </a:r>
            <a:r>
              <a:rPr sz="2900" b="1" spc="-50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начало</a:t>
            </a:r>
            <a:r>
              <a:rPr sz="2900" b="1" spc="-30" dirty="0">
                <a:latin typeface="Arial"/>
                <a:cs typeface="Arial"/>
              </a:rPr>
              <a:t> </a:t>
            </a:r>
            <a:r>
              <a:rPr sz="2900" b="1" spc="-5" dirty="0">
                <a:latin typeface="Arial"/>
                <a:cs typeface="Arial"/>
              </a:rPr>
              <a:t>энтерального</a:t>
            </a:r>
            <a:r>
              <a:rPr sz="2900" b="1" spc="-30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питания.</a:t>
            </a:r>
            <a:endParaRPr sz="2900">
              <a:latin typeface="Arial"/>
              <a:cs typeface="Arial"/>
            </a:endParaRPr>
          </a:p>
          <a:p>
            <a:pPr marL="356836" marR="1500994" indent="-344771">
              <a:lnSpc>
                <a:spcPts val="2690"/>
              </a:lnSpc>
              <a:spcBef>
                <a:spcPts val="650"/>
              </a:spcBef>
              <a:buFont typeface="Wingdings"/>
              <a:buChar char=""/>
              <a:tabLst>
                <a:tab pos="357470" algn="l"/>
              </a:tabLst>
            </a:pPr>
            <a:r>
              <a:rPr sz="2900" b="1" spc="-10" dirty="0">
                <a:latin typeface="Arial"/>
                <a:cs typeface="Arial"/>
              </a:rPr>
              <a:t>Антикоагулянтная</a:t>
            </a:r>
            <a:r>
              <a:rPr sz="2900" b="1" spc="95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и</a:t>
            </a:r>
            <a:r>
              <a:rPr sz="2900" b="1" spc="-15" dirty="0">
                <a:latin typeface="Arial"/>
                <a:cs typeface="Arial"/>
              </a:rPr>
              <a:t> </a:t>
            </a:r>
            <a:r>
              <a:rPr sz="2900" b="1" spc="-5" dirty="0">
                <a:latin typeface="Arial"/>
                <a:cs typeface="Arial"/>
              </a:rPr>
              <a:t>антиагрегантная </a:t>
            </a:r>
            <a:r>
              <a:rPr sz="2900" b="1" spc="-760" dirty="0">
                <a:latin typeface="Arial"/>
                <a:cs typeface="Arial"/>
              </a:rPr>
              <a:t> </a:t>
            </a:r>
            <a:r>
              <a:rPr sz="2900" b="1" spc="-5" dirty="0">
                <a:latin typeface="Arial"/>
                <a:cs typeface="Arial"/>
              </a:rPr>
              <a:t>терапия.</a:t>
            </a:r>
            <a:endParaRPr sz="2900">
              <a:latin typeface="Arial"/>
              <a:cs typeface="Arial"/>
            </a:endParaRPr>
          </a:p>
          <a:p>
            <a:pPr marL="356836" marR="1522582" indent="-344771">
              <a:lnSpc>
                <a:spcPts val="2690"/>
              </a:lnSpc>
              <a:spcBef>
                <a:spcPts val="669"/>
              </a:spcBef>
              <a:buFont typeface="Wingdings"/>
              <a:buChar char=""/>
              <a:tabLst>
                <a:tab pos="357470" algn="l"/>
              </a:tabLst>
            </a:pPr>
            <a:r>
              <a:rPr sz="2900" b="1" spc="-10" dirty="0">
                <a:latin typeface="Arial"/>
                <a:cs typeface="Arial"/>
              </a:rPr>
              <a:t>Антибиотикотерапия</a:t>
            </a:r>
            <a:r>
              <a:rPr sz="2900" b="1" spc="86" dirty="0">
                <a:latin typeface="Arial"/>
                <a:cs typeface="Arial"/>
              </a:rPr>
              <a:t> </a:t>
            </a:r>
            <a:r>
              <a:rPr sz="2900" b="1" spc="5" dirty="0">
                <a:latin typeface="Arial"/>
                <a:cs typeface="Arial"/>
              </a:rPr>
              <a:t>(не</a:t>
            </a:r>
            <a:r>
              <a:rPr sz="2900" b="1" dirty="0">
                <a:latin typeface="Arial"/>
                <a:cs typeface="Arial"/>
              </a:rPr>
              <a:t> </a:t>
            </a:r>
            <a:r>
              <a:rPr sz="2900" b="1" spc="-5" dirty="0">
                <a:latin typeface="Arial"/>
                <a:cs typeface="Arial"/>
              </a:rPr>
              <a:t>назначать</a:t>
            </a:r>
            <a:r>
              <a:rPr sz="2900" b="1" dirty="0">
                <a:latin typeface="Arial"/>
                <a:cs typeface="Arial"/>
              </a:rPr>
              <a:t> с </a:t>
            </a:r>
            <a:r>
              <a:rPr sz="2900" b="1" spc="-765" dirty="0">
                <a:latin typeface="Arial"/>
                <a:cs typeface="Arial"/>
              </a:rPr>
              <a:t> </a:t>
            </a:r>
            <a:r>
              <a:rPr sz="2900" b="1" spc="-5" dirty="0">
                <a:latin typeface="Arial"/>
                <a:cs typeface="Arial"/>
              </a:rPr>
              <a:t>профилактической</a:t>
            </a:r>
            <a:r>
              <a:rPr sz="2900" b="1" spc="10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целью).</a:t>
            </a:r>
            <a:endParaRPr sz="2900">
              <a:latin typeface="Arial"/>
              <a:cs typeface="Arial"/>
            </a:endParaRPr>
          </a:p>
          <a:p>
            <a:pPr marL="356836" marR="5079" indent="-344771">
              <a:lnSpc>
                <a:spcPct val="79300"/>
              </a:lnSpc>
              <a:spcBef>
                <a:spcPts val="715"/>
              </a:spcBef>
              <a:buFont typeface="Wingdings"/>
              <a:buChar char=""/>
              <a:tabLst>
                <a:tab pos="357470" algn="l"/>
              </a:tabLst>
            </a:pPr>
            <a:r>
              <a:rPr sz="2900" b="1" spc="-5" dirty="0">
                <a:latin typeface="Arial"/>
                <a:cs typeface="Arial"/>
              </a:rPr>
              <a:t>Создание</a:t>
            </a:r>
            <a:r>
              <a:rPr sz="2900" b="1" spc="-10" dirty="0">
                <a:latin typeface="Arial"/>
                <a:cs typeface="Arial"/>
              </a:rPr>
              <a:t> комфортной</a:t>
            </a:r>
            <a:r>
              <a:rPr sz="2900" b="1" spc="40" dirty="0">
                <a:latin typeface="Arial"/>
                <a:cs typeface="Arial"/>
              </a:rPr>
              <a:t> </a:t>
            </a:r>
            <a:r>
              <a:rPr sz="2900" b="1" spc="-10" dirty="0">
                <a:latin typeface="Arial"/>
                <a:cs typeface="Arial"/>
              </a:rPr>
              <a:t>температурной</a:t>
            </a:r>
            <a:r>
              <a:rPr sz="2900" b="1" spc="114" dirty="0">
                <a:latin typeface="Arial"/>
                <a:cs typeface="Arial"/>
              </a:rPr>
              <a:t> </a:t>
            </a:r>
            <a:r>
              <a:rPr sz="2900" b="1" spc="-5" dirty="0">
                <a:latin typeface="Arial"/>
                <a:cs typeface="Arial"/>
              </a:rPr>
              <a:t>среды </a:t>
            </a:r>
            <a:r>
              <a:rPr sz="2900" b="1" spc="-760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(28-33°С).</a:t>
            </a:r>
            <a:endParaRPr sz="2900">
              <a:latin typeface="Arial"/>
              <a:cs typeface="Arial"/>
            </a:endParaRPr>
          </a:p>
          <a:p>
            <a:pPr marL="356836" marR="1622902" indent="-344771">
              <a:lnSpc>
                <a:spcPts val="2690"/>
              </a:lnSpc>
              <a:spcBef>
                <a:spcPts val="669"/>
              </a:spcBef>
              <a:buFont typeface="Wingdings"/>
              <a:buChar char=""/>
              <a:tabLst>
                <a:tab pos="357470" algn="l"/>
              </a:tabLst>
            </a:pPr>
            <a:r>
              <a:rPr sz="2900" b="1" spc="-5" dirty="0">
                <a:latin typeface="Arial"/>
                <a:cs typeface="Arial"/>
              </a:rPr>
              <a:t>Создание </a:t>
            </a:r>
            <a:r>
              <a:rPr sz="2900" b="1" dirty="0">
                <a:latin typeface="Arial"/>
                <a:cs typeface="Arial"/>
              </a:rPr>
              <a:t>максимально </a:t>
            </a:r>
            <a:r>
              <a:rPr sz="2900" b="1" spc="-5" dirty="0">
                <a:latin typeface="Arial"/>
                <a:cs typeface="Arial"/>
              </a:rPr>
              <a:t>стерильных </a:t>
            </a:r>
            <a:r>
              <a:rPr sz="2900" b="1" spc="-765" dirty="0">
                <a:latin typeface="Arial"/>
                <a:cs typeface="Arial"/>
              </a:rPr>
              <a:t> </a:t>
            </a:r>
            <a:r>
              <a:rPr sz="2900" b="1" spc="-15" dirty="0">
                <a:latin typeface="Arial"/>
                <a:cs typeface="Arial"/>
              </a:rPr>
              <a:t>условий.</a:t>
            </a:r>
            <a:endParaRPr sz="2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67383" y="594869"/>
            <a:ext cx="5986780" cy="1676400"/>
            <a:chOff x="1167383" y="594868"/>
            <a:chExt cx="5986780" cy="1676400"/>
          </a:xfrm>
        </p:grpSpPr>
        <p:sp>
          <p:nvSpPr>
            <p:cNvPr id="3" name="object 3"/>
            <p:cNvSpPr/>
            <p:nvPr/>
          </p:nvSpPr>
          <p:spPr>
            <a:xfrm>
              <a:off x="1170431" y="600964"/>
              <a:ext cx="5977255" cy="1664335"/>
            </a:xfrm>
            <a:custGeom>
              <a:avLst/>
              <a:gdLst/>
              <a:ahLst/>
              <a:cxnLst/>
              <a:rect l="l" t="t" r="r" b="b"/>
              <a:pathLst>
                <a:path w="5977255" h="1664335">
                  <a:moveTo>
                    <a:pt x="5977128" y="0"/>
                  </a:moveTo>
                  <a:lnTo>
                    <a:pt x="0" y="0"/>
                  </a:lnTo>
                  <a:lnTo>
                    <a:pt x="0" y="1664207"/>
                  </a:lnTo>
                  <a:lnTo>
                    <a:pt x="5977128" y="1664207"/>
                  </a:lnTo>
                  <a:lnTo>
                    <a:pt x="5977128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67383" y="594868"/>
              <a:ext cx="5986780" cy="1676400"/>
            </a:xfrm>
            <a:custGeom>
              <a:avLst/>
              <a:gdLst/>
              <a:ahLst/>
              <a:cxnLst/>
              <a:rect l="l" t="t" r="r" b="b"/>
              <a:pathLst>
                <a:path w="5986780" h="1676400">
                  <a:moveTo>
                    <a:pt x="5986271" y="0"/>
                  </a:moveTo>
                  <a:lnTo>
                    <a:pt x="0" y="0"/>
                  </a:lnTo>
                  <a:lnTo>
                    <a:pt x="0" y="1676399"/>
                  </a:lnTo>
                  <a:lnTo>
                    <a:pt x="5986271" y="1676399"/>
                  </a:lnTo>
                  <a:lnTo>
                    <a:pt x="5986271" y="1670303"/>
                  </a:lnTo>
                  <a:lnTo>
                    <a:pt x="9143" y="1670303"/>
                  </a:lnTo>
                  <a:lnTo>
                    <a:pt x="3047" y="1667255"/>
                  </a:lnTo>
                  <a:lnTo>
                    <a:pt x="9143" y="1667255"/>
                  </a:lnTo>
                  <a:lnTo>
                    <a:pt x="9143" y="9143"/>
                  </a:lnTo>
                  <a:lnTo>
                    <a:pt x="3047" y="9143"/>
                  </a:lnTo>
                  <a:lnTo>
                    <a:pt x="9143" y="6096"/>
                  </a:lnTo>
                  <a:lnTo>
                    <a:pt x="5986271" y="6096"/>
                  </a:lnTo>
                  <a:lnTo>
                    <a:pt x="5986271" y="0"/>
                  </a:lnTo>
                  <a:close/>
                </a:path>
                <a:path w="5986780" h="1676400">
                  <a:moveTo>
                    <a:pt x="9143" y="1667255"/>
                  </a:moveTo>
                  <a:lnTo>
                    <a:pt x="3047" y="1667255"/>
                  </a:lnTo>
                  <a:lnTo>
                    <a:pt x="9143" y="1670303"/>
                  </a:lnTo>
                  <a:lnTo>
                    <a:pt x="9143" y="1667255"/>
                  </a:lnTo>
                  <a:close/>
                </a:path>
                <a:path w="5986780" h="1676400">
                  <a:moveTo>
                    <a:pt x="5977127" y="1667255"/>
                  </a:moveTo>
                  <a:lnTo>
                    <a:pt x="9143" y="1667255"/>
                  </a:lnTo>
                  <a:lnTo>
                    <a:pt x="9143" y="1670303"/>
                  </a:lnTo>
                  <a:lnTo>
                    <a:pt x="5977127" y="1670303"/>
                  </a:lnTo>
                  <a:lnTo>
                    <a:pt x="5977127" y="1667255"/>
                  </a:lnTo>
                  <a:close/>
                </a:path>
                <a:path w="5986780" h="1676400">
                  <a:moveTo>
                    <a:pt x="5977127" y="6096"/>
                  </a:moveTo>
                  <a:lnTo>
                    <a:pt x="5977127" y="1670303"/>
                  </a:lnTo>
                  <a:lnTo>
                    <a:pt x="5980175" y="1667255"/>
                  </a:lnTo>
                  <a:lnTo>
                    <a:pt x="5986271" y="1667255"/>
                  </a:lnTo>
                  <a:lnTo>
                    <a:pt x="5986271" y="9143"/>
                  </a:lnTo>
                  <a:lnTo>
                    <a:pt x="5980175" y="9143"/>
                  </a:lnTo>
                  <a:lnTo>
                    <a:pt x="5977127" y="6096"/>
                  </a:lnTo>
                  <a:close/>
                </a:path>
                <a:path w="5986780" h="1676400">
                  <a:moveTo>
                    <a:pt x="5986271" y="1667255"/>
                  </a:moveTo>
                  <a:lnTo>
                    <a:pt x="5980175" y="1667255"/>
                  </a:lnTo>
                  <a:lnTo>
                    <a:pt x="5977127" y="1670303"/>
                  </a:lnTo>
                  <a:lnTo>
                    <a:pt x="5986271" y="1670303"/>
                  </a:lnTo>
                  <a:lnTo>
                    <a:pt x="5986271" y="1667255"/>
                  </a:lnTo>
                  <a:close/>
                </a:path>
                <a:path w="5986780" h="1676400">
                  <a:moveTo>
                    <a:pt x="9143" y="6096"/>
                  </a:moveTo>
                  <a:lnTo>
                    <a:pt x="3047" y="9143"/>
                  </a:lnTo>
                  <a:lnTo>
                    <a:pt x="9143" y="9143"/>
                  </a:lnTo>
                  <a:lnTo>
                    <a:pt x="9143" y="6096"/>
                  </a:lnTo>
                  <a:close/>
                </a:path>
                <a:path w="5986780" h="1676400">
                  <a:moveTo>
                    <a:pt x="5977127" y="6096"/>
                  </a:moveTo>
                  <a:lnTo>
                    <a:pt x="9143" y="6096"/>
                  </a:lnTo>
                  <a:lnTo>
                    <a:pt x="9143" y="9143"/>
                  </a:lnTo>
                  <a:lnTo>
                    <a:pt x="5977127" y="9143"/>
                  </a:lnTo>
                  <a:lnTo>
                    <a:pt x="5977127" y="6096"/>
                  </a:lnTo>
                  <a:close/>
                </a:path>
                <a:path w="5986780" h="1676400">
                  <a:moveTo>
                    <a:pt x="5986271" y="6096"/>
                  </a:moveTo>
                  <a:lnTo>
                    <a:pt x="5977127" y="6096"/>
                  </a:lnTo>
                  <a:lnTo>
                    <a:pt x="5980175" y="9143"/>
                  </a:lnTo>
                  <a:lnTo>
                    <a:pt x="5986271" y="9143"/>
                  </a:lnTo>
                  <a:lnTo>
                    <a:pt x="5986271" y="609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170433" y="3"/>
            <a:ext cx="5977255" cy="2057605"/>
          </a:xfrm>
          <a:prstGeom prst="rect">
            <a:avLst/>
          </a:prstGeom>
        </p:spPr>
        <p:txBody>
          <a:bodyPr vert="horz" wrap="square" lIns="0" tIns="86986" rIns="0" bIns="0" rtlCol="0">
            <a:spAutoFit/>
          </a:bodyPr>
          <a:lstStyle/>
          <a:p>
            <a:pPr marL="276833" marR="264769" algn="ctr">
              <a:spcBef>
                <a:spcPts val="685"/>
              </a:spcBef>
            </a:pPr>
            <a:r>
              <a:rPr sz="3200" spc="-10" dirty="0"/>
              <a:t>Показания </a:t>
            </a:r>
            <a:r>
              <a:rPr sz="3200" spc="-5" dirty="0"/>
              <a:t>к </a:t>
            </a:r>
            <a:r>
              <a:rPr sz="3200" spc="-15" dirty="0"/>
              <a:t>превентивной </a:t>
            </a:r>
            <a:r>
              <a:rPr sz="3200" spc="-875" dirty="0"/>
              <a:t> </a:t>
            </a:r>
            <a:r>
              <a:rPr sz="3200" spc="-21" dirty="0"/>
              <a:t>интубации</a:t>
            </a:r>
            <a:r>
              <a:rPr sz="3200" spc="90" dirty="0"/>
              <a:t> </a:t>
            </a:r>
            <a:r>
              <a:rPr sz="3200" spc="-15" dirty="0"/>
              <a:t>трахеи</a:t>
            </a:r>
            <a:r>
              <a:rPr sz="3200" spc="15" dirty="0"/>
              <a:t> </a:t>
            </a:r>
            <a:r>
              <a:rPr sz="3200" spc="-5" dirty="0"/>
              <a:t>и </a:t>
            </a:r>
            <a:r>
              <a:rPr sz="3200" dirty="0"/>
              <a:t> </a:t>
            </a:r>
            <a:r>
              <a:rPr sz="3200" spc="-15" dirty="0"/>
              <a:t>респираторной</a:t>
            </a:r>
            <a:r>
              <a:rPr sz="3200" spc="55" dirty="0"/>
              <a:t> </a:t>
            </a:r>
            <a:r>
              <a:rPr sz="3200" spc="-15" dirty="0"/>
              <a:t>поддержке</a:t>
            </a:r>
            <a:endParaRPr sz="3200"/>
          </a:p>
        </p:txBody>
      </p:sp>
      <p:sp>
        <p:nvSpPr>
          <p:cNvPr id="6" name="object 6"/>
          <p:cNvSpPr txBox="1"/>
          <p:nvPr/>
        </p:nvSpPr>
        <p:spPr>
          <a:xfrm>
            <a:off x="1179067" y="2538983"/>
            <a:ext cx="8395970" cy="4488403"/>
          </a:xfrm>
          <a:prstGeom prst="rect">
            <a:avLst/>
          </a:prstGeom>
        </p:spPr>
        <p:txBody>
          <a:bodyPr vert="horz" wrap="square" lIns="0" tIns="55875" rIns="0" bIns="0" rtlCol="0">
            <a:spAutoFit/>
          </a:bodyPr>
          <a:lstStyle/>
          <a:p>
            <a:pPr marL="356836" marR="4203926" indent="-344771">
              <a:lnSpc>
                <a:spcPts val="2810"/>
              </a:lnSpc>
              <a:spcBef>
                <a:spcPts val="440"/>
              </a:spcBef>
              <a:buFont typeface="Wingdings"/>
              <a:buChar char=""/>
              <a:tabLst>
                <a:tab pos="357470" algn="l"/>
              </a:tabLst>
            </a:pPr>
            <a:r>
              <a:rPr sz="2600" b="1" spc="-10" dirty="0">
                <a:latin typeface="Arial"/>
                <a:cs typeface="Arial"/>
              </a:rPr>
              <a:t>признаки дыхательной </a:t>
            </a:r>
            <a:r>
              <a:rPr sz="2600" b="1" spc="-710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недостаточности.</a:t>
            </a:r>
            <a:endParaRPr sz="2600">
              <a:latin typeface="Arial"/>
              <a:cs typeface="Arial"/>
            </a:endParaRPr>
          </a:p>
          <a:p>
            <a:pPr marL="356836" indent="-344771">
              <a:spcBef>
                <a:spcPts val="270"/>
              </a:spcBef>
              <a:buFont typeface="Wingdings"/>
              <a:buChar char=""/>
              <a:tabLst>
                <a:tab pos="357470" algn="l"/>
                <a:tab pos="2578484" algn="l"/>
              </a:tabLst>
            </a:pPr>
            <a:r>
              <a:rPr sz="2600" b="1" spc="-5" dirty="0">
                <a:latin typeface="Arial"/>
                <a:cs typeface="Arial"/>
              </a:rPr>
              <a:t>ожогах</a:t>
            </a:r>
            <a:r>
              <a:rPr sz="2600" b="1" spc="25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кожи	</a:t>
            </a:r>
            <a:r>
              <a:rPr sz="2600" b="1" spc="-5" dirty="0">
                <a:latin typeface="Arial"/>
                <a:cs typeface="Arial"/>
              </a:rPr>
              <a:t>III</a:t>
            </a:r>
            <a:r>
              <a:rPr sz="2600" b="1" spc="10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степени</a:t>
            </a:r>
            <a:r>
              <a:rPr sz="2600" b="1" spc="70" dirty="0">
                <a:latin typeface="Arial"/>
                <a:cs typeface="Arial"/>
              </a:rPr>
              <a:t> </a:t>
            </a:r>
            <a:r>
              <a:rPr sz="2600" b="1" spc="-5" dirty="0">
                <a:latin typeface="Arial"/>
                <a:cs typeface="Arial"/>
              </a:rPr>
              <a:t>&gt;</a:t>
            </a:r>
            <a:r>
              <a:rPr sz="2600" b="1" spc="-10" dirty="0">
                <a:latin typeface="Arial"/>
                <a:cs typeface="Arial"/>
              </a:rPr>
              <a:t> 40%</a:t>
            </a:r>
            <a:r>
              <a:rPr sz="2600" b="1" spc="10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п.т.</a:t>
            </a:r>
            <a:endParaRPr sz="2600">
              <a:latin typeface="Arial"/>
              <a:cs typeface="Arial"/>
            </a:endParaRPr>
          </a:p>
          <a:p>
            <a:pPr marL="356836" marR="709226" indent="-344771">
              <a:lnSpc>
                <a:spcPts val="2810"/>
              </a:lnSpc>
              <a:spcBef>
                <a:spcPts val="665"/>
              </a:spcBef>
              <a:buFont typeface="Wingdings"/>
              <a:buChar char=""/>
              <a:tabLst>
                <a:tab pos="357470" algn="l"/>
              </a:tabLst>
            </a:pPr>
            <a:r>
              <a:rPr sz="2600" b="1" spc="-15" dirty="0">
                <a:latin typeface="Arial"/>
                <a:cs typeface="Arial"/>
              </a:rPr>
              <a:t>угнетении</a:t>
            </a:r>
            <a:r>
              <a:rPr sz="2600" b="1" spc="100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сознания</a:t>
            </a:r>
            <a:r>
              <a:rPr sz="2600" b="1" spc="60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по</a:t>
            </a:r>
            <a:r>
              <a:rPr sz="2600" b="1" spc="15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шкале</a:t>
            </a:r>
            <a:r>
              <a:rPr sz="2600" b="1" spc="35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ком</a:t>
            </a:r>
            <a:r>
              <a:rPr sz="2600" b="1" spc="10" dirty="0">
                <a:latin typeface="Arial"/>
                <a:cs typeface="Arial"/>
              </a:rPr>
              <a:t> </a:t>
            </a:r>
            <a:r>
              <a:rPr sz="2600" b="1" spc="-5" dirty="0">
                <a:latin typeface="Arial"/>
                <a:cs typeface="Arial"/>
              </a:rPr>
              <a:t>Глазго</a:t>
            </a:r>
            <a:r>
              <a:rPr sz="2600" b="1" spc="21" dirty="0">
                <a:latin typeface="Arial"/>
                <a:cs typeface="Arial"/>
              </a:rPr>
              <a:t> </a:t>
            </a:r>
            <a:r>
              <a:rPr sz="2600" b="1" spc="-5" dirty="0">
                <a:latin typeface="Arial"/>
                <a:cs typeface="Arial"/>
              </a:rPr>
              <a:t>&lt;</a:t>
            </a:r>
            <a:r>
              <a:rPr sz="2600" b="1" spc="-10" dirty="0">
                <a:latin typeface="Arial"/>
                <a:cs typeface="Arial"/>
              </a:rPr>
              <a:t> </a:t>
            </a:r>
            <a:r>
              <a:rPr sz="2600" b="1" spc="-5" dirty="0">
                <a:latin typeface="Arial"/>
                <a:cs typeface="Arial"/>
              </a:rPr>
              <a:t>8 </a:t>
            </a:r>
            <a:r>
              <a:rPr sz="2600" b="1" spc="-705" dirty="0">
                <a:latin typeface="Arial"/>
                <a:cs typeface="Arial"/>
              </a:rPr>
              <a:t> </a:t>
            </a:r>
            <a:r>
              <a:rPr sz="2600" b="1" spc="-5" dirty="0">
                <a:latin typeface="Arial"/>
                <a:cs typeface="Arial"/>
              </a:rPr>
              <a:t>баллов.</a:t>
            </a:r>
            <a:endParaRPr sz="2600">
              <a:latin typeface="Arial"/>
              <a:cs typeface="Arial"/>
            </a:endParaRPr>
          </a:p>
          <a:p>
            <a:pPr marL="356836" marR="82542" indent="-344771">
              <a:lnSpc>
                <a:spcPts val="2810"/>
              </a:lnSpc>
              <a:spcBef>
                <a:spcPts val="620"/>
              </a:spcBef>
              <a:buFont typeface="Wingdings"/>
              <a:buChar char=""/>
              <a:tabLst>
                <a:tab pos="357470" algn="l"/>
              </a:tabLst>
            </a:pPr>
            <a:r>
              <a:rPr sz="2600" b="1" spc="-10" dirty="0">
                <a:latin typeface="Arial"/>
                <a:cs typeface="Arial"/>
              </a:rPr>
              <a:t>локализация</a:t>
            </a:r>
            <a:r>
              <a:rPr sz="2600" b="1" spc="65" dirty="0">
                <a:latin typeface="Arial"/>
                <a:cs typeface="Arial"/>
              </a:rPr>
              <a:t> </a:t>
            </a:r>
            <a:r>
              <a:rPr sz="2600" b="1" spc="-5" dirty="0">
                <a:latin typeface="Arial"/>
                <a:cs typeface="Arial"/>
              </a:rPr>
              <a:t>ожогов</a:t>
            </a:r>
            <a:r>
              <a:rPr sz="2600" b="1" spc="10" dirty="0">
                <a:latin typeface="Arial"/>
                <a:cs typeface="Arial"/>
              </a:rPr>
              <a:t> </a:t>
            </a:r>
            <a:r>
              <a:rPr sz="2600" b="1" spc="-5" dirty="0">
                <a:latin typeface="Arial"/>
                <a:cs typeface="Arial"/>
              </a:rPr>
              <a:t>III</a:t>
            </a:r>
            <a:r>
              <a:rPr sz="2600" b="1" spc="15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степени</a:t>
            </a:r>
            <a:r>
              <a:rPr sz="2600" b="1" spc="60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на</a:t>
            </a:r>
            <a:r>
              <a:rPr sz="2600" b="1" spc="21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лице</a:t>
            </a:r>
            <a:r>
              <a:rPr sz="2600" b="1" spc="44" dirty="0">
                <a:latin typeface="Arial"/>
                <a:cs typeface="Arial"/>
              </a:rPr>
              <a:t> </a:t>
            </a:r>
            <a:r>
              <a:rPr sz="2600" b="1" spc="-5" dirty="0">
                <a:latin typeface="Arial"/>
                <a:cs typeface="Arial"/>
              </a:rPr>
              <a:t>и</a:t>
            </a:r>
            <a:r>
              <a:rPr sz="2600" b="1" spc="10" dirty="0">
                <a:latin typeface="Arial"/>
                <a:cs typeface="Arial"/>
              </a:rPr>
              <a:t> </a:t>
            </a:r>
            <a:r>
              <a:rPr sz="2600" b="1" spc="-21" dirty="0">
                <a:latin typeface="Arial"/>
                <a:cs typeface="Arial"/>
              </a:rPr>
              <a:t>шее</a:t>
            </a:r>
            <a:r>
              <a:rPr sz="2600" b="1" spc="40" dirty="0">
                <a:latin typeface="Arial"/>
                <a:cs typeface="Arial"/>
              </a:rPr>
              <a:t> </a:t>
            </a:r>
            <a:r>
              <a:rPr sz="2600" b="1" spc="-5" dirty="0">
                <a:latin typeface="Arial"/>
                <a:cs typeface="Arial"/>
              </a:rPr>
              <a:t>с 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риском</a:t>
            </a:r>
            <a:r>
              <a:rPr sz="2600" b="1" spc="40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прогрессирующего</a:t>
            </a:r>
            <a:r>
              <a:rPr sz="2600" b="1" spc="120" dirty="0">
                <a:latin typeface="Arial"/>
                <a:cs typeface="Arial"/>
              </a:rPr>
              <a:t> </a:t>
            </a:r>
            <a:r>
              <a:rPr sz="2600" b="1" spc="-5" dirty="0">
                <a:latin typeface="Arial"/>
                <a:cs typeface="Arial"/>
              </a:rPr>
              <a:t>отека</a:t>
            </a:r>
            <a:r>
              <a:rPr sz="2600" b="1" spc="44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мягких</a:t>
            </a:r>
            <a:r>
              <a:rPr sz="2600" b="1" spc="44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тканей.</a:t>
            </a:r>
            <a:endParaRPr sz="2600">
              <a:latin typeface="Arial"/>
              <a:cs typeface="Arial"/>
            </a:endParaRPr>
          </a:p>
          <a:p>
            <a:pPr marL="12698">
              <a:spcBef>
                <a:spcPts val="270"/>
              </a:spcBef>
            </a:pPr>
            <a:r>
              <a:rPr sz="26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по</a:t>
            </a:r>
            <a:r>
              <a:rPr sz="26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600" b="1" u="heavy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данным</a:t>
            </a:r>
            <a:r>
              <a:rPr sz="2600" b="1" u="heavy" spc="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6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фибробронхоскопии:</a:t>
            </a:r>
            <a:endParaRPr sz="2600">
              <a:latin typeface="Arial"/>
              <a:cs typeface="Arial"/>
            </a:endParaRPr>
          </a:p>
          <a:p>
            <a:pPr marL="356836" marR="5079" indent="-344771">
              <a:lnSpc>
                <a:spcPts val="2810"/>
              </a:lnSpc>
              <a:spcBef>
                <a:spcPts val="660"/>
              </a:spcBef>
              <a:buFont typeface="Wingdings"/>
              <a:buChar char=""/>
              <a:tabLst>
                <a:tab pos="357470" algn="l"/>
              </a:tabLst>
            </a:pPr>
            <a:r>
              <a:rPr sz="2600" b="1" spc="-5" dirty="0">
                <a:latin typeface="Arial"/>
                <a:cs typeface="Arial"/>
              </a:rPr>
              <a:t>ожог</a:t>
            </a:r>
            <a:r>
              <a:rPr sz="2600" b="1" spc="-15" dirty="0">
                <a:latin typeface="Arial"/>
                <a:cs typeface="Arial"/>
              </a:rPr>
              <a:t> верхних</a:t>
            </a:r>
            <a:r>
              <a:rPr sz="2600" b="1" spc="86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дыхательных</a:t>
            </a:r>
            <a:r>
              <a:rPr sz="2600" b="1" spc="86" dirty="0">
                <a:latin typeface="Arial"/>
                <a:cs typeface="Arial"/>
              </a:rPr>
              <a:t> </a:t>
            </a:r>
            <a:r>
              <a:rPr sz="2600" b="1" spc="-25" dirty="0">
                <a:latin typeface="Arial"/>
                <a:cs typeface="Arial"/>
              </a:rPr>
              <a:t>путей</a:t>
            </a:r>
            <a:r>
              <a:rPr sz="2600" b="1" spc="120" dirty="0">
                <a:latin typeface="Arial"/>
                <a:cs typeface="Arial"/>
              </a:rPr>
              <a:t> </a:t>
            </a:r>
            <a:r>
              <a:rPr sz="2600" b="1" spc="-5" dirty="0">
                <a:latin typeface="Arial"/>
                <a:cs typeface="Arial"/>
              </a:rPr>
              <a:t>с</a:t>
            </a:r>
            <a:r>
              <a:rPr sz="2600" b="1" spc="-10" dirty="0">
                <a:latin typeface="Arial"/>
                <a:cs typeface="Arial"/>
              </a:rPr>
              <a:t> поражением </a:t>
            </a:r>
            <a:r>
              <a:rPr sz="2600" b="1" spc="-705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гортани</a:t>
            </a:r>
            <a:r>
              <a:rPr sz="2600" b="1" spc="55" dirty="0">
                <a:latin typeface="Arial"/>
                <a:cs typeface="Arial"/>
              </a:rPr>
              <a:t> </a:t>
            </a:r>
            <a:r>
              <a:rPr sz="2600" b="1" spc="-5" dirty="0">
                <a:latin typeface="Arial"/>
                <a:cs typeface="Arial"/>
              </a:rPr>
              <a:t>и</a:t>
            </a:r>
            <a:r>
              <a:rPr sz="2600" b="1" spc="10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риском</a:t>
            </a:r>
            <a:r>
              <a:rPr sz="2600" b="1" spc="21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обструкции.</a:t>
            </a:r>
            <a:endParaRPr sz="2600">
              <a:latin typeface="Arial"/>
              <a:cs typeface="Arial"/>
            </a:endParaRPr>
          </a:p>
          <a:p>
            <a:pPr marL="356836" indent="-344771">
              <a:spcBef>
                <a:spcPts val="270"/>
              </a:spcBef>
              <a:buFont typeface="Wingdings"/>
              <a:buChar char=""/>
              <a:tabLst>
                <a:tab pos="357470" algn="l"/>
              </a:tabLst>
            </a:pPr>
            <a:r>
              <a:rPr sz="2600" b="1" spc="-10" dirty="0">
                <a:latin typeface="Arial"/>
                <a:cs typeface="Arial"/>
              </a:rPr>
              <a:t>тяжелые</a:t>
            </a:r>
            <a:r>
              <a:rPr sz="2600" b="1" spc="15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поражения</a:t>
            </a:r>
            <a:r>
              <a:rPr sz="2600" b="1" spc="65" dirty="0">
                <a:latin typeface="Arial"/>
                <a:cs typeface="Arial"/>
              </a:rPr>
              <a:t> </a:t>
            </a:r>
            <a:r>
              <a:rPr sz="2600" b="1" spc="-5" dirty="0">
                <a:latin typeface="Arial"/>
                <a:cs typeface="Arial"/>
              </a:rPr>
              <a:t>III</a:t>
            </a:r>
            <a:r>
              <a:rPr sz="2600" b="1" spc="10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степени.</a:t>
            </a:r>
            <a:endParaRPr sz="26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354823" y="890524"/>
            <a:ext cx="2322830" cy="2380615"/>
            <a:chOff x="7354823" y="890524"/>
            <a:chExt cx="2322830" cy="2380615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357871" y="890524"/>
              <a:ext cx="2313431" cy="2371343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7354823" y="890524"/>
              <a:ext cx="2322830" cy="2380615"/>
            </a:xfrm>
            <a:custGeom>
              <a:avLst/>
              <a:gdLst/>
              <a:ahLst/>
              <a:cxnLst/>
              <a:rect l="l" t="t" r="r" b="b"/>
              <a:pathLst>
                <a:path w="2322829" h="2380615">
                  <a:moveTo>
                    <a:pt x="2322576" y="0"/>
                  </a:moveTo>
                  <a:lnTo>
                    <a:pt x="0" y="0"/>
                  </a:lnTo>
                  <a:lnTo>
                    <a:pt x="0" y="2380488"/>
                  </a:lnTo>
                  <a:lnTo>
                    <a:pt x="2322576" y="2380488"/>
                  </a:lnTo>
                  <a:lnTo>
                    <a:pt x="2322576" y="2374391"/>
                  </a:lnTo>
                  <a:lnTo>
                    <a:pt x="9144" y="2374391"/>
                  </a:lnTo>
                  <a:lnTo>
                    <a:pt x="3048" y="2371344"/>
                  </a:lnTo>
                  <a:lnTo>
                    <a:pt x="9144" y="2371344"/>
                  </a:lnTo>
                  <a:lnTo>
                    <a:pt x="9144" y="9144"/>
                  </a:lnTo>
                  <a:lnTo>
                    <a:pt x="3048" y="9144"/>
                  </a:lnTo>
                  <a:lnTo>
                    <a:pt x="9144" y="3048"/>
                  </a:lnTo>
                  <a:lnTo>
                    <a:pt x="2322576" y="3048"/>
                  </a:lnTo>
                  <a:lnTo>
                    <a:pt x="2322576" y="0"/>
                  </a:lnTo>
                  <a:close/>
                </a:path>
                <a:path w="2322829" h="2380615">
                  <a:moveTo>
                    <a:pt x="9144" y="2371344"/>
                  </a:moveTo>
                  <a:lnTo>
                    <a:pt x="3048" y="2371344"/>
                  </a:lnTo>
                  <a:lnTo>
                    <a:pt x="9144" y="2374391"/>
                  </a:lnTo>
                  <a:lnTo>
                    <a:pt x="9144" y="2371344"/>
                  </a:lnTo>
                  <a:close/>
                </a:path>
                <a:path w="2322829" h="2380615">
                  <a:moveTo>
                    <a:pt x="2313431" y="2371344"/>
                  </a:moveTo>
                  <a:lnTo>
                    <a:pt x="9144" y="2371344"/>
                  </a:lnTo>
                  <a:lnTo>
                    <a:pt x="9144" y="2374391"/>
                  </a:lnTo>
                  <a:lnTo>
                    <a:pt x="2313431" y="2374391"/>
                  </a:lnTo>
                  <a:lnTo>
                    <a:pt x="2313431" y="2371344"/>
                  </a:lnTo>
                  <a:close/>
                </a:path>
                <a:path w="2322829" h="2380615">
                  <a:moveTo>
                    <a:pt x="2313431" y="3048"/>
                  </a:moveTo>
                  <a:lnTo>
                    <a:pt x="2313431" y="2374391"/>
                  </a:lnTo>
                  <a:lnTo>
                    <a:pt x="2316479" y="2371344"/>
                  </a:lnTo>
                  <a:lnTo>
                    <a:pt x="2322576" y="2371344"/>
                  </a:lnTo>
                  <a:lnTo>
                    <a:pt x="2322576" y="9144"/>
                  </a:lnTo>
                  <a:lnTo>
                    <a:pt x="2316479" y="9144"/>
                  </a:lnTo>
                  <a:lnTo>
                    <a:pt x="2313431" y="3048"/>
                  </a:lnTo>
                  <a:close/>
                </a:path>
                <a:path w="2322829" h="2380615">
                  <a:moveTo>
                    <a:pt x="2322576" y="2371344"/>
                  </a:moveTo>
                  <a:lnTo>
                    <a:pt x="2316479" y="2371344"/>
                  </a:lnTo>
                  <a:lnTo>
                    <a:pt x="2313431" y="2374391"/>
                  </a:lnTo>
                  <a:lnTo>
                    <a:pt x="2322576" y="2374391"/>
                  </a:lnTo>
                  <a:lnTo>
                    <a:pt x="2322576" y="2371344"/>
                  </a:lnTo>
                  <a:close/>
                </a:path>
                <a:path w="2322829" h="2380615">
                  <a:moveTo>
                    <a:pt x="9144" y="3048"/>
                  </a:moveTo>
                  <a:lnTo>
                    <a:pt x="3048" y="9144"/>
                  </a:lnTo>
                  <a:lnTo>
                    <a:pt x="9144" y="9144"/>
                  </a:lnTo>
                  <a:lnTo>
                    <a:pt x="9144" y="3048"/>
                  </a:lnTo>
                  <a:close/>
                </a:path>
                <a:path w="2322829" h="2380615">
                  <a:moveTo>
                    <a:pt x="2313431" y="3048"/>
                  </a:moveTo>
                  <a:lnTo>
                    <a:pt x="9144" y="3048"/>
                  </a:lnTo>
                  <a:lnTo>
                    <a:pt x="9144" y="9144"/>
                  </a:lnTo>
                  <a:lnTo>
                    <a:pt x="2313431" y="9144"/>
                  </a:lnTo>
                  <a:lnTo>
                    <a:pt x="2313431" y="3048"/>
                  </a:lnTo>
                  <a:close/>
                </a:path>
                <a:path w="2322829" h="2380615">
                  <a:moveTo>
                    <a:pt x="2322576" y="3048"/>
                  </a:moveTo>
                  <a:lnTo>
                    <a:pt x="2313431" y="3048"/>
                  </a:lnTo>
                  <a:lnTo>
                    <a:pt x="2316479" y="9144"/>
                  </a:lnTo>
                  <a:lnTo>
                    <a:pt x="2322576" y="9144"/>
                  </a:lnTo>
                  <a:lnTo>
                    <a:pt x="2322576" y="30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56447" y="503767"/>
            <a:ext cx="10158730" cy="453321"/>
          </a:xfrm>
          <a:prstGeom prst="rect">
            <a:avLst/>
          </a:prstGeom>
        </p:spPr>
        <p:txBody>
          <a:bodyPr vert="horz" wrap="square" lIns="0" tIns="83177" rIns="0" bIns="0" rtlCol="0">
            <a:spAutoFit/>
          </a:bodyPr>
          <a:lstStyle/>
          <a:p>
            <a:pPr marL="1988626" marR="502236" indent="-1396229">
              <a:spcBef>
                <a:spcPts val="655"/>
              </a:spcBef>
            </a:pPr>
            <a:r>
              <a:rPr sz="2400" dirty="0"/>
              <a:t>КРИТЕРИИ</a:t>
            </a:r>
            <a:r>
              <a:rPr sz="2400" spc="-70" dirty="0"/>
              <a:t> </a:t>
            </a:r>
            <a:r>
              <a:rPr sz="2400" dirty="0"/>
              <a:t>ВЫХОДА</a:t>
            </a:r>
            <a:r>
              <a:rPr sz="2400" spc="-50" dirty="0"/>
              <a:t> </a:t>
            </a:r>
            <a:r>
              <a:rPr sz="2400" spc="-10" dirty="0"/>
              <a:t>ПОСТРАДАВШЕГО </a:t>
            </a:r>
            <a:r>
              <a:rPr sz="2400" spc="-765" dirty="0"/>
              <a:t> </a:t>
            </a:r>
            <a:r>
              <a:rPr sz="2400" dirty="0"/>
              <a:t>ИЗ</a:t>
            </a:r>
            <a:r>
              <a:rPr sz="2400" spc="-25" dirty="0"/>
              <a:t> </a:t>
            </a:r>
            <a:r>
              <a:rPr sz="2400" spc="-10" dirty="0"/>
              <a:t>ОЖОГОВОГО</a:t>
            </a:r>
            <a:r>
              <a:rPr sz="2400" spc="30" dirty="0"/>
              <a:t> </a:t>
            </a:r>
            <a:r>
              <a:rPr sz="2400" spc="-25" dirty="0"/>
              <a:t>ШОКА*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idx="1"/>
          </p:nvPr>
        </p:nvSpPr>
        <p:spPr>
          <a:xfrm>
            <a:off x="356447" y="1712458"/>
            <a:ext cx="10158730" cy="5705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0965" indent="-354296">
              <a:lnSpc>
                <a:spcPts val="3169"/>
              </a:lnSpc>
              <a:buSzPct val="115384"/>
              <a:buFont typeface="Wingdings"/>
              <a:buChar char=""/>
              <a:tabLst>
                <a:tab pos="462235" algn="l"/>
              </a:tabLst>
            </a:pPr>
            <a:r>
              <a:rPr spc="-15" dirty="0"/>
              <a:t>повышение</a:t>
            </a:r>
            <a:r>
              <a:rPr spc="130" dirty="0"/>
              <a:t> </a:t>
            </a:r>
            <a:r>
              <a:rPr spc="-15" dirty="0"/>
              <a:t>температуры</a:t>
            </a:r>
            <a:r>
              <a:rPr spc="130" dirty="0"/>
              <a:t> </a:t>
            </a:r>
            <a:r>
              <a:rPr spc="-5" dirty="0"/>
              <a:t>тела</a:t>
            </a:r>
            <a:r>
              <a:rPr spc="-10" dirty="0"/>
              <a:t> </a:t>
            </a:r>
            <a:r>
              <a:rPr spc="-5" dirty="0"/>
              <a:t>более</a:t>
            </a:r>
            <a:r>
              <a:rPr spc="15" dirty="0"/>
              <a:t> </a:t>
            </a:r>
            <a:r>
              <a:rPr spc="-10" dirty="0"/>
              <a:t>37</a:t>
            </a:r>
            <a:r>
              <a:rPr sz="2500" spc="-15" baseline="26143" dirty="0"/>
              <a:t>0</a:t>
            </a:r>
            <a:r>
              <a:rPr sz="2600" spc="-10" dirty="0"/>
              <a:t>С,</a:t>
            </a:r>
            <a:endParaRPr sz="2600"/>
          </a:p>
          <a:p>
            <a:pPr marL="107304" marR="1345434">
              <a:lnSpc>
                <a:spcPct val="87200"/>
              </a:lnSpc>
              <a:spcBef>
                <a:spcPts val="330"/>
              </a:spcBef>
              <a:buSzPct val="115384"/>
              <a:buFont typeface="Wingdings"/>
              <a:buChar char=""/>
              <a:tabLst>
                <a:tab pos="462235" algn="l"/>
              </a:tabLst>
            </a:pPr>
            <a:r>
              <a:rPr spc="-10" dirty="0"/>
              <a:t>нормализация</a:t>
            </a:r>
            <a:r>
              <a:rPr spc="75" dirty="0"/>
              <a:t> </a:t>
            </a:r>
            <a:r>
              <a:rPr spc="-10" dirty="0"/>
              <a:t>показателей</a:t>
            </a:r>
            <a:r>
              <a:rPr spc="55" dirty="0"/>
              <a:t> </a:t>
            </a:r>
            <a:r>
              <a:rPr spc="-10" dirty="0"/>
              <a:t>центральной </a:t>
            </a:r>
            <a:r>
              <a:rPr spc="-710" dirty="0"/>
              <a:t> </a:t>
            </a:r>
            <a:r>
              <a:rPr spc="-10" dirty="0"/>
              <a:t>гемодинамики</a:t>
            </a:r>
            <a:r>
              <a:rPr spc="75" dirty="0"/>
              <a:t> </a:t>
            </a:r>
            <a:r>
              <a:rPr spc="-5" dirty="0"/>
              <a:t>(ЧСС</a:t>
            </a:r>
            <a:r>
              <a:rPr spc="21" dirty="0"/>
              <a:t> </a:t>
            </a:r>
            <a:r>
              <a:rPr spc="-5" dirty="0"/>
              <a:t>и</a:t>
            </a:r>
            <a:r>
              <a:rPr spc="5" dirty="0"/>
              <a:t> </a:t>
            </a:r>
            <a:r>
              <a:rPr spc="-21" dirty="0"/>
              <a:t>А/Д),</a:t>
            </a:r>
          </a:p>
          <a:p>
            <a:pPr marL="107304" marR="2154346">
              <a:lnSpc>
                <a:spcPct val="87200"/>
              </a:lnSpc>
              <a:spcBef>
                <a:spcPts val="290"/>
              </a:spcBef>
              <a:buSzPct val="115384"/>
              <a:buFont typeface="Wingdings"/>
              <a:buChar char=""/>
              <a:tabLst>
                <a:tab pos="462235" algn="l"/>
              </a:tabLst>
            </a:pPr>
            <a:r>
              <a:rPr spc="-10" dirty="0"/>
              <a:t>нормализация</a:t>
            </a:r>
            <a:r>
              <a:rPr spc="86" dirty="0"/>
              <a:t> </a:t>
            </a:r>
            <a:r>
              <a:rPr spc="-25" dirty="0"/>
              <a:t>уровня</a:t>
            </a:r>
            <a:r>
              <a:rPr spc="109" dirty="0"/>
              <a:t> </a:t>
            </a:r>
            <a:r>
              <a:rPr spc="-10" dirty="0"/>
              <a:t>гемоглобина, </a:t>
            </a:r>
            <a:r>
              <a:rPr spc="-710" dirty="0"/>
              <a:t> </a:t>
            </a:r>
            <a:r>
              <a:rPr spc="-10" dirty="0"/>
              <a:t>гематокрита,</a:t>
            </a:r>
            <a:r>
              <a:rPr spc="86" dirty="0"/>
              <a:t> </a:t>
            </a:r>
            <a:r>
              <a:rPr spc="-10" dirty="0"/>
              <a:t>эритроцитов,</a:t>
            </a:r>
          </a:p>
          <a:p>
            <a:pPr marL="107304" marR="897803">
              <a:lnSpc>
                <a:spcPct val="87200"/>
              </a:lnSpc>
              <a:spcBef>
                <a:spcPts val="285"/>
              </a:spcBef>
              <a:buSzPct val="115384"/>
              <a:buFont typeface="Wingdings"/>
              <a:buChar char=""/>
              <a:tabLst>
                <a:tab pos="462235" algn="l"/>
              </a:tabLst>
            </a:pPr>
            <a:r>
              <a:rPr spc="-10" dirty="0"/>
              <a:t>нормализация</a:t>
            </a:r>
            <a:r>
              <a:rPr spc="75" dirty="0"/>
              <a:t> </a:t>
            </a:r>
            <a:r>
              <a:rPr spc="-10" dirty="0"/>
              <a:t>показателей</a:t>
            </a:r>
            <a:r>
              <a:rPr spc="50" dirty="0"/>
              <a:t> </a:t>
            </a:r>
            <a:r>
              <a:rPr spc="-15" dirty="0"/>
              <a:t>КЩС</a:t>
            </a:r>
            <a:r>
              <a:rPr spc="15" dirty="0"/>
              <a:t> </a:t>
            </a:r>
            <a:r>
              <a:rPr spc="-5" dirty="0"/>
              <a:t>и</a:t>
            </a:r>
            <a:r>
              <a:rPr spc="5" dirty="0"/>
              <a:t> </a:t>
            </a:r>
            <a:r>
              <a:rPr spc="-5" dirty="0"/>
              <a:t>газового </a:t>
            </a:r>
            <a:r>
              <a:rPr spc="-710" dirty="0"/>
              <a:t> </a:t>
            </a:r>
            <a:r>
              <a:rPr spc="-10" dirty="0"/>
              <a:t>состава</a:t>
            </a:r>
            <a:r>
              <a:rPr spc="60" dirty="0"/>
              <a:t> </a:t>
            </a:r>
            <a:r>
              <a:rPr spc="-15" dirty="0"/>
              <a:t>крови,</a:t>
            </a:r>
          </a:p>
          <a:p>
            <a:pPr marL="460965" indent="-354296">
              <a:lnSpc>
                <a:spcPts val="3389"/>
              </a:lnSpc>
              <a:buSzPct val="115384"/>
              <a:buFont typeface="Wingdings"/>
              <a:buChar char=""/>
              <a:tabLst>
                <a:tab pos="462235" algn="l"/>
              </a:tabLst>
            </a:pPr>
            <a:r>
              <a:rPr spc="-21" dirty="0"/>
              <a:t>диурез</a:t>
            </a:r>
            <a:r>
              <a:rPr spc="86" dirty="0"/>
              <a:t> </a:t>
            </a:r>
            <a:r>
              <a:rPr spc="-5" dirty="0"/>
              <a:t>&gt;</a:t>
            </a:r>
            <a:r>
              <a:rPr spc="-15" dirty="0"/>
              <a:t> </a:t>
            </a:r>
            <a:r>
              <a:rPr spc="-10" dirty="0"/>
              <a:t>0,5-1</a:t>
            </a:r>
            <a:r>
              <a:rPr spc="30" dirty="0"/>
              <a:t> </a:t>
            </a:r>
            <a:r>
              <a:rPr spc="-10" dirty="0"/>
              <a:t>мл</a:t>
            </a:r>
            <a:r>
              <a:rPr spc="-5" dirty="0"/>
              <a:t> /кг/ч,</a:t>
            </a:r>
          </a:p>
          <a:p>
            <a:pPr marL="107304" marR="683193">
              <a:lnSpc>
                <a:spcPct val="87200"/>
              </a:lnSpc>
              <a:spcBef>
                <a:spcPts val="335"/>
              </a:spcBef>
              <a:buSzPct val="115384"/>
              <a:buFont typeface="Wingdings"/>
              <a:buChar char=""/>
              <a:tabLst>
                <a:tab pos="462235" algn="l"/>
              </a:tabLst>
            </a:pPr>
            <a:r>
              <a:rPr spc="-10" dirty="0"/>
              <a:t>прекращение</a:t>
            </a:r>
            <a:r>
              <a:rPr spc="105" dirty="0"/>
              <a:t> </a:t>
            </a:r>
            <a:r>
              <a:rPr spc="-10" dirty="0"/>
              <a:t>диспепсических</a:t>
            </a:r>
            <a:r>
              <a:rPr spc="109" dirty="0"/>
              <a:t> </a:t>
            </a:r>
            <a:r>
              <a:rPr spc="-10" dirty="0"/>
              <a:t>расстройств</a:t>
            </a:r>
            <a:r>
              <a:rPr spc="75" dirty="0"/>
              <a:t> </a:t>
            </a:r>
            <a:r>
              <a:rPr spc="-5" dirty="0"/>
              <a:t>и </a:t>
            </a:r>
            <a:r>
              <a:rPr spc="-705" dirty="0"/>
              <a:t> </a:t>
            </a:r>
            <a:r>
              <a:rPr spc="-15" dirty="0"/>
              <a:t>усвоение</a:t>
            </a:r>
            <a:r>
              <a:rPr spc="109" dirty="0"/>
              <a:t> </a:t>
            </a:r>
            <a:r>
              <a:rPr spc="-15" dirty="0"/>
              <a:t>выпиваемой</a:t>
            </a:r>
            <a:r>
              <a:rPr spc="105" dirty="0"/>
              <a:t> </a:t>
            </a:r>
            <a:r>
              <a:rPr spc="-10" dirty="0"/>
              <a:t>жидкости.</a:t>
            </a:r>
          </a:p>
          <a:p>
            <a:pPr marL="56509">
              <a:spcBef>
                <a:spcPts val="35"/>
              </a:spcBef>
            </a:pPr>
            <a:endParaRPr sz="2700"/>
          </a:p>
          <a:p>
            <a:pPr marL="143497">
              <a:spcBef>
                <a:spcPts val="5"/>
              </a:spcBef>
            </a:pPr>
            <a:r>
              <a:rPr sz="2100" spc="-5" dirty="0"/>
              <a:t>*Продолжительность</a:t>
            </a:r>
            <a:r>
              <a:rPr sz="2100" spc="40" dirty="0"/>
              <a:t> </a:t>
            </a:r>
            <a:r>
              <a:rPr sz="2100" dirty="0"/>
              <a:t>ожогового</a:t>
            </a:r>
            <a:r>
              <a:rPr sz="2100" spc="-21" dirty="0"/>
              <a:t> </a:t>
            </a:r>
            <a:r>
              <a:rPr sz="2100" spc="-10" dirty="0"/>
              <a:t>шока</a:t>
            </a:r>
            <a:r>
              <a:rPr sz="2100" spc="15" dirty="0"/>
              <a:t> </a:t>
            </a:r>
            <a:r>
              <a:rPr sz="2100" spc="-5" dirty="0"/>
              <a:t>в </a:t>
            </a:r>
            <a:r>
              <a:rPr sz="2100" spc="-10" dirty="0"/>
              <a:t>среднем</a:t>
            </a:r>
            <a:r>
              <a:rPr sz="2100" spc="30" dirty="0"/>
              <a:t> </a:t>
            </a:r>
            <a:r>
              <a:rPr sz="2100" spc="-5" dirty="0"/>
              <a:t>от</a:t>
            </a:r>
            <a:r>
              <a:rPr sz="2100" dirty="0"/>
              <a:t> </a:t>
            </a:r>
            <a:r>
              <a:rPr sz="2100" spc="-5" dirty="0"/>
              <a:t>1 до</a:t>
            </a:r>
            <a:r>
              <a:rPr sz="2100" dirty="0"/>
              <a:t> </a:t>
            </a:r>
            <a:r>
              <a:rPr sz="2100" spc="-10" dirty="0"/>
              <a:t>3-х</a:t>
            </a:r>
            <a:r>
              <a:rPr sz="2100" spc="-5" dirty="0"/>
              <a:t> </a:t>
            </a:r>
            <a:r>
              <a:rPr sz="2100" spc="-15" dirty="0"/>
              <a:t>суток.</a:t>
            </a:r>
            <a:endParaRPr sz="21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70304" y="488187"/>
            <a:ext cx="7571740" cy="990600"/>
            <a:chOff x="1670304" y="488187"/>
            <a:chExt cx="7571740" cy="990600"/>
          </a:xfrm>
        </p:grpSpPr>
        <p:sp>
          <p:nvSpPr>
            <p:cNvPr id="3" name="object 3"/>
            <p:cNvSpPr/>
            <p:nvPr/>
          </p:nvSpPr>
          <p:spPr>
            <a:xfrm>
              <a:off x="1676400" y="494283"/>
              <a:ext cx="7559040" cy="981710"/>
            </a:xfrm>
            <a:custGeom>
              <a:avLst/>
              <a:gdLst/>
              <a:ahLst/>
              <a:cxnLst/>
              <a:rect l="l" t="t" r="r" b="b"/>
              <a:pathLst>
                <a:path w="7559040" h="981710">
                  <a:moveTo>
                    <a:pt x="7559040" y="0"/>
                  </a:moveTo>
                  <a:lnTo>
                    <a:pt x="0" y="0"/>
                  </a:lnTo>
                  <a:lnTo>
                    <a:pt x="0" y="981456"/>
                  </a:lnTo>
                  <a:lnTo>
                    <a:pt x="7559040" y="981456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670304" y="488187"/>
              <a:ext cx="7571740" cy="990600"/>
            </a:xfrm>
            <a:custGeom>
              <a:avLst/>
              <a:gdLst/>
              <a:ahLst/>
              <a:cxnLst/>
              <a:rect l="l" t="t" r="r" b="b"/>
              <a:pathLst>
                <a:path w="7571740" h="990600">
                  <a:moveTo>
                    <a:pt x="7571232" y="0"/>
                  </a:moveTo>
                  <a:lnTo>
                    <a:pt x="0" y="0"/>
                  </a:lnTo>
                  <a:lnTo>
                    <a:pt x="0" y="990599"/>
                  </a:lnTo>
                  <a:lnTo>
                    <a:pt x="7571232" y="990599"/>
                  </a:lnTo>
                  <a:lnTo>
                    <a:pt x="7571232" y="987551"/>
                  </a:lnTo>
                  <a:lnTo>
                    <a:pt x="9143" y="987551"/>
                  </a:lnTo>
                  <a:lnTo>
                    <a:pt x="6095" y="981455"/>
                  </a:lnTo>
                  <a:lnTo>
                    <a:pt x="9143" y="981455"/>
                  </a:lnTo>
                  <a:lnTo>
                    <a:pt x="9143" y="9143"/>
                  </a:lnTo>
                  <a:lnTo>
                    <a:pt x="6095" y="9143"/>
                  </a:lnTo>
                  <a:lnTo>
                    <a:pt x="9143" y="6095"/>
                  </a:lnTo>
                  <a:lnTo>
                    <a:pt x="7571232" y="6095"/>
                  </a:lnTo>
                  <a:lnTo>
                    <a:pt x="7571232" y="0"/>
                  </a:lnTo>
                  <a:close/>
                </a:path>
                <a:path w="7571740" h="990600">
                  <a:moveTo>
                    <a:pt x="9143" y="981455"/>
                  </a:moveTo>
                  <a:lnTo>
                    <a:pt x="6095" y="981455"/>
                  </a:lnTo>
                  <a:lnTo>
                    <a:pt x="9143" y="987551"/>
                  </a:lnTo>
                  <a:lnTo>
                    <a:pt x="9143" y="981455"/>
                  </a:lnTo>
                  <a:close/>
                </a:path>
                <a:path w="7571740" h="990600">
                  <a:moveTo>
                    <a:pt x="7559040" y="981455"/>
                  </a:moveTo>
                  <a:lnTo>
                    <a:pt x="9143" y="981455"/>
                  </a:lnTo>
                  <a:lnTo>
                    <a:pt x="9143" y="987551"/>
                  </a:lnTo>
                  <a:lnTo>
                    <a:pt x="7559040" y="987551"/>
                  </a:lnTo>
                  <a:lnTo>
                    <a:pt x="7559040" y="981455"/>
                  </a:lnTo>
                  <a:close/>
                </a:path>
                <a:path w="7571740" h="990600">
                  <a:moveTo>
                    <a:pt x="7559040" y="6095"/>
                  </a:moveTo>
                  <a:lnTo>
                    <a:pt x="7559040" y="987551"/>
                  </a:lnTo>
                  <a:lnTo>
                    <a:pt x="7565136" y="981455"/>
                  </a:lnTo>
                  <a:lnTo>
                    <a:pt x="7571232" y="981455"/>
                  </a:lnTo>
                  <a:lnTo>
                    <a:pt x="7571232" y="9143"/>
                  </a:lnTo>
                  <a:lnTo>
                    <a:pt x="7565136" y="9143"/>
                  </a:lnTo>
                  <a:lnTo>
                    <a:pt x="7559040" y="6095"/>
                  </a:lnTo>
                  <a:close/>
                </a:path>
                <a:path w="7571740" h="990600">
                  <a:moveTo>
                    <a:pt x="7571232" y="981455"/>
                  </a:moveTo>
                  <a:lnTo>
                    <a:pt x="7565136" y="981455"/>
                  </a:lnTo>
                  <a:lnTo>
                    <a:pt x="7559040" y="987551"/>
                  </a:lnTo>
                  <a:lnTo>
                    <a:pt x="7571232" y="987551"/>
                  </a:lnTo>
                  <a:lnTo>
                    <a:pt x="7571232" y="981455"/>
                  </a:lnTo>
                  <a:close/>
                </a:path>
                <a:path w="7571740" h="990600">
                  <a:moveTo>
                    <a:pt x="9143" y="6095"/>
                  </a:moveTo>
                  <a:lnTo>
                    <a:pt x="6095" y="9143"/>
                  </a:lnTo>
                  <a:lnTo>
                    <a:pt x="9143" y="9143"/>
                  </a:lnTo>
                  <a:lnTo>
                    <a:pt x="9143" y="6095"/>
                  </a:lnTo>
                  <a:close/>
                </a:path>
                <a:path w="7571740" h="990600">
                  <a:moveTo>
                    <a:pt x="7559040" y="6095"/>
                  </a:moveTo>
                  <a:lnTo>
                    <a:pt x="9143" y="6095"/>
                  </a:lnTo>
                  <a:lnTo>
                    <a:pt x="9143" y="9143"/>
                  </a:lnTo>
                  <a:lnTo>
                    <a:pt x="7559040" y="9143"/>
                  </a:lnTo>
                  <a:lnTo>
                    <a:pt x="7559040" y="6095"/>
                  </a:lnTo>
                  <a:close/>
                </a:path>
                <a:path w="7571740" h="990600">
                  <a:moveTo>
                    <a:pt x="7571232" y="6095"/>
                  </a:moveTo>
                  <a:lnTo>
                    <a:pt x="7559040" y="6095"/>
                  </a:lnTo>
                  <a:lnTo>
                    <a:pt x="7565136" y="9143"/>
                  </a:lnTo>
                  <a:lnTo>
                    <a:pt x="7571232" y="9143"/>
                  </a:lnTo>
                  <a:lnTo>
                    <a:pt x="7571232" y="609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676400" y="494283"/>
            <a:ext cx="7559040" cy="911783"/>
          </a:xfrm>
          <a:prstGeom prst="rect">
            <a:avLst/>
          </a:prstGeom>
        </p:spPr>
        <p:txBody>
          <a:bodyPr vert="horz" wrap="square" lIns="0" tIns="49525" rIns="0" bIns="0" rtlCol="0">
            <a:spAutoFit/>
          </a:bodyPr>
          <a:lstStyle/>
          <a:p>
            <a:pPr marL="2770236" marR="483823" indent="-2280063">
              <a:spcBef>
                <a:spcPts val="390"/>
              </a:spcBef>
            </a:pPr>
            <a:r>
              <a:rPr sz="2800" dirty="0"/>
              <a:t>ЛЕЧЕНИЕ </a:t>
            </a:r>
            <a:r>
              <a:rPr sz="2800" spc="-15" dirty="0"/>
              <a:t>ОБОЖЖЕННЫХ </a:t>
            </a:r>
            <a:r>
              <a:rPr sz="2800" spc="5" dirty="0"/>
              <a:t>В </a:t>
            </a:r>
            <a:r>
              <a:rPr sz="2800" dirty="0"/>
              <a:t>ПЕРИОД </a:t>
            </a:r>
            <a:r>
              <a:rPr sz="2800" spc="-765" dirty="0"/>
              <a:t> </a:t>
            </a:r>
            <a:r>
              <a:rPr sz="2800" dirty="0"/>
              <a:t>ТОКСЕМИИ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79069" y="1783081"/>
            <a:ext cx="8244839" cy="4497384"/>
          </a:xfrm>
          <a:prstGeom prst="rect">
            <a:avLst/>
          </a:prstGeom>
        </p:spPr>
        <p:txBody>
          <a:bodyPr vert="horz" wrap="square" lIns="0" tIns="11429" rIns="0" bIns="0" rtlCol="0">
            <a:spAutoFit/>
          </a:bodyPr>
          <a:lstStyle/>
          <a:p>
            <a:pPr marL="356836" marR="176513" indent="-344771">
              <a:spcBef>
                <a:spcPts val="90"/>
              </a:spcBef>
              <a:buSzPct val="96875"/>
              <a:buFont typeface="Wingdings"/>
              <a:buChar char=""/>
              <a:tabLst>
                <a:tab pos="375884" algn="l"/>
                <a:tab pos="4262341" algn="l"/>
              </a:tabLst>
            </a:pPr>
            <a:r>
              <a:rPr sz="32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Токсемия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-</a:t>
            </a:r>
            <a:r>
              <a:rPr sz="3200" b="1" spc="-10" dirty="0">
                <a:latin typeface="Arial"/>
                <a:cs typeface="Arial"/>
              </a:rPr>
              <a:t> клинический</a:t>
            </a:r>
            <a:r>
              <a:rPr sz="3200" b="1" spc="1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синдром, </a:t>
            </a:r>
            <a:r>
              <a:rPr sz="3200" b="1" spc="-10" dirty="0">
                <a:latin typeface="Arial"/>
                <a:cs typeface="Arial"/>
              </a:rPr>
              <a:t> связанный</a:t>
            </a:r>
            <a:r>
              <a:rPr sz="3200" b="1" spc="1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с </a:t>
            </a:r>
            <a:r>
              <a:rPr sz="3200" b="1" spc="-15" dirty="0">
                <a:latin typeface="Arial"/>
                <a:cs typeface="Arial"/>
              </a:rPr>
              <a:t>действием 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циркулирующих</a:t>
            </a:r>
            <a:r>
              <a:rPr sz="3200" b="1" spc="114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в	</a:t>
            </a:r>
            <a:r>
              <a:rPr sz="3200" b="1" spc="-10" dirty="0">
                <a:latin typeface="Arial"/>
                <a:cs typeface="Arial"/>
              </a:rPr>
              <a:t>крови токсических </a:t>
            </a:r>
            <a:r>
              <a:rPr sz="3200" b="1" spc="-88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веществ</a:t>
            </a:r>
            <a:r>
              <a:rPr sz="3200" b="1" spc="86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различного</a:t>
            </a:r>
            <a:r>
              <a:rPr sz="3200" b="1" spc="80" dirty="0">
                <a:latin typeface="Arial"/>
                <a:cs typeface="Arial"/>
              </a:rPr>
              <a:t> </a:t>
            </a:r>
            <a:r>
              <a:rPr sz="3200" b="1" spc="-10" dirty="0">
                <a:latin typeface="Arial"/>
                <a:cs typeface="Arial"/>
              </a:rPr>
              <a:t>происхождения.</a:t>
            </a:r>
            <a:endParaRPr sz="3200">
              <a:latin typeface="Arial"/>
              <a:cs typeface="Arial"/>
            </a:endParaRPr>
          </a:p>
          <a:p>
            <a:pPr>
              <a:spcBef>
                <a:spcPts val="30"/>
              </a:spcBef>
            </a:pPr>
            <a:endParaRPr sz="4700">
              <a:latin typeface="Arial"/>
              <a:cs typeface="Arial"/>
            </a:endParaRPr>
          </a:p>
          <a:p>
            <a:pPr marL="469854" indent="-457156">
              <a:buFont typeface="Arial MT"/>
              <a:buChar char="•"/>
              <a:tabLst>
                <a:tab pos="469220" algn="l"/>
                <a:tab pos="469854" algn="l"/>
              </a:tabLst>
            </a:pPr>
            <a:r>
              <a:rPr sz="3200" b="1" spc="-15" dirty="0">
                <a:latin typeface="Arial"/>
                <a:cs typeface="Arial"/>
              </a:rPr>
              <a:t>Лечение</a:t>
            </a:r>
            <a:r>
              <a:rPr sz="3200" b="1" spc="44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должно</a:t>
            </a:r>
            <a:r>
              <a:rPr sz="3200" b="1" spc="6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быть</a:t>
            </a:r>
            <a:r>
              <a:rPr sz="3200" b="1" spc="5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направлено</a:t>
            </a:r>
            <a:r>
              <a:rPr sz="3200" b="1" spc="7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на:</a:t>
            </a:r>
            <a:endParaRPr sz="3200">
              <a:latin typeface="Arial"/>
              <a:cs typeface="Arial"/>
            </a:endParaRPr>
          </a:p>
          <a:p>
            <a:pPr marL="356836" indent="-344771">
              <a:spcBef>
                <a:spcPts val="585"/>
              </a:spcBef>
              <a:buFont typeface="Wingdings"/>
              <a:buChar char=""/>
              <a:tabLst>
                <a:tab pos="357470" algn="l"/>
              </a:tabLst>
            </a:pPr>
            <a:r>
              <a:rPr sz="2400" b="1" spc="-10" dirty="0">
                <a:latin typeface="Arial"/>
                <a:cs typeface="Arial"/>
              </a:rPr>
              <a:t>детоксикацию;</a:t>
            </a:r>
            <a:endParaRPr sz="2400">
              <a:latin typeface="Arial"/>
              <a:cs typeface="Arial"/>
            </a:endParaRPr>
          </a:p>
          <a:p>
            <a:pPr marL="356836" indent="-344771">
              <a:spcBef>
                <a:spcPts val="575"/>
              </a:spcBef>
              <a:buFont typeface="Wingdings"/>
              <a:buChar char=""/>
              <a:tabLst>
                <a:tab pos="357470" algn="l"/>
              </a:tabLst>
            </a:pPr>
            <a:r>
              <a:rPr sz="2400" b="1" spc="-5" dirty="0">
                <a:latin typeface="Arial"/>
                <a:cs typeface="Arial"/>
              </a:rPr>
              <a:t>коррекцию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метаболических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нарушений;</a:t>
            </a:r>
            <a:endParaRPr sz="2400">
              <a:latin typeface="Arial"/>
              <a:cs typeface="Arial"/>
            </a:endParaRPr>
          </a:p>
          <a:p>
            <a:pPr marL="356836" indent="-344771">
              <a:spcBef>
                <a:spcPts val="575"/>
              </a:spcBef>
              <a:buFont typeface="Wingdings"/>
              <a:buChar char=""/>
              <a:tabLst>
                <a:tab pos="357470" algn="l"/>
              </a:tabLst>
            </a:pPr>
            <a:r>
              <a:rPr sz="2400" b="1" spc="-5" dirty="0">
                <a:latin typeface="Arial"/>
                <a:cs typeface="Arial"/>
              </a:rPr>
              <a:t>органопротекцию.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743456" y="457708"/>
            <a:ext cx="7282180" cy="948055"/>
            <a:chOff x="1743455" y="457708"/>
            <a:chExt cx="7282180" cy="948055"/>
          </a:xfrm>
        </p:grpSpPr>
        <p:sp>
          <p:nvSpPr>
            <p:cNvPr id="3" name="object 3"/>
            <p:cNvSpPr/>
            <p:nvPr/>
          </p:nvSpPr>
          <p:spPr>
            <a:xfrm>
              <a:off x="1746503" y="460756"/>
              <a:ext cx="7272655" cy="942340"/>
            </a:xfrm>
            <a:custGeom>
              <a:avLst/>
              <a:gdLst/>
              <a:ahLst/>
              <a:cxnLst/>
              <a:rect l="l" t="t" r="r" b="b"/>
              <a:pathLst>
                <a:path w="7272655" h="942340">
                  <a:moveTo>
                    <a:pt x="7272528" y="0"/>
                  </a:moveTo>
                  <a:lnTo>
                    <a:pt x="0" y="0"/>
                  </a:lnTo>
                  <a:lnTo>
                    <a:pt x="0" y="941832"/>
                  </a:lnTo>
                  <a:lnTo>
                    <a:pt x="7272528" y="941832"/>
                  </a:lnTo>
                  <a:lnTo>
                    <a:pt x="7272528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743455" y="457708"/>
              <a:ext cx="7282180" cy="948055"/>
            </a:xfrm>
            <a:custGeom>
              <a:avLst/>
              <a:gdLst/>
              <a:ahLst/>
              <a:cxnLst/>
              <a:rect l="l" t="t" r="r" b="b"/>
              <a:pathLst>
                <a:path w="7282180" h="948055">
                  <a:moveTo>
                    <a:pt x="7281672" y="0"/>
                  </a:moveTo>
                  <a:lnTo>
                    <a:pt x="0" y="0"/>
                  </a:lnTo>
                  <a:lnTo>
                    <a:pt x="0" y="947928"/>
                  </a:lnTo>
                  <a:lnTo>
                    <a:pt x="7281672" y="947928"/>
                  </a:lnTo>
                  <a:lnTo>
                    <a:pt x="7281672" y="944880"/>
                  </a:lnTo>
                  <a:lnTo>
                    <a:pt x="9143" y="944880"/>
                  </a:lnTo>
                  <a:lnTo>
                    <a:pt x="3048" y="938784"/>
                  </a:lnTo>
                  <a:lnTo>
                    <a:pt x="9143" y="938784"/>
                  </a:lnTo>
                  <a:lnTo>
                    <a:pt x="9143" y="9144"/>
                  </a:lnTo>
                  <a:lnTo>
                    <a:pt x="3048" y="9144"/>
                  </a:lnTo>
                  <a:lnTo>
                    <a:pt x="9143" y="3048"/>
                  </a:lnTo>
                  <a:lnTo>
                    <a:pt x="7281672" y="3048"/>
                  </a:lnTo>
                  <a:lnTo>
                    <a:pt x="7281672" y="0"/>
                  </a:lnTo>
                  <a:close/>
                </a:path>
                <a:path w="7282180" h="948055">
                  <a:moveTo>
                    <a:pt x="9143" y="938784"/>
                  </a:moveTo>
                  <a:lnTo>
                    <a:pt x="3048" y="938784"/>
                  </a:lnTo>
                  <a:lnTo>
                    <a:pt x="9143" y="944880"/>
                  </a:lnTo>
                  <a:lnTo>
                    <a:pt x="9143" y="938784"/>
                  </a:lnTo>
                  <a:close/>
                </a:path>
                <a:path w="7282180" h="948055">
                  <a:moveTo>
                    <a:pt x="7272528" y="938784"/>
                  </a:moveTo>
                  <a:lnTo>
                    <a:pt x="9143" y="938784"/>
                  </a:lnTo>
                  <a:lnTo>
                    <a:pt x="9143" y="944880"/>
                  </a:lnTo>
                  <a:lnTo>
                    <a:pt x="7272528" y="944880"/>
                  </a:lnTo>
                  <a:lnTo>
                    <a:pt x="7272528" y="938784"/>
                  </a:lnTo>
                  <a:close/>
                </a:path>
                <a:path w="7282180" h="948055">
                  <a:moveTo>
                    <a:pt x="7272528" y="3048"/>
                  </a:moveTo>
                  <a:lnTo>
                    <a:pt x="7272528" y="944880"/>
                  </a:lnTo>
                  <a:lnTo>
                    <a:pt x="7275576" y="938784"/>
                  </a:lnTo>
                  <a:lnTo>
                    <a:pt x="7281672" y="938784"/>
                  </a:lnTo>
                  <a:lnTo>
                    <a:pt x="7281672" y="9144"/>
                  </a:lnTo>
                  <a:lnTo>
                    <a:pt x="7275576" y="9144"/>
                  </a:lnTo>
                  <a:lnTo>
                    <a:pt x="7272528" y="3048"/>
                  </a:lnTo>
                  <a:close/>
                </a:path>
                <a:path w="7282180" h="948055">
                  <a:moveTo>
                    <a:pt x="7281672" y="938784"/>
                  </a:moveTo>
                  <a:lnTo>
                    <a:pt x="7275576" y="938784"/>
                  </a:lnTo>
                  <a:lnTo>
                    <a:pt x="7272528" y="944880"/>
                  </a:lnTo>
                  <a:lnTo>
                    <a:pt x="7281672" y="944880"/>
                  </a:lnTo>
                  <a:lnTo>
                    <a:pt x="7281672" y="938784"/>
                  </a:lnTo>
                  <a:close/>
                </a:path>
                <a:path w="7282180" h="948055">
                  <a:moveTo>
                    <a:pt x="9143" y="3048"/>
                  </a:moveTo>
                  <a:lnTo>
                    <a:pt x="3048" y="9144"/>
                  </a:lnTo>
                  <a:lnTo>
                    <a:pt x="9143" y="9144"/>
                  </a:lnTo>
                  <a:lnTo>
                    <a:pt x="9143" y="3048"/>
                  </a:lnTo>
                  <a:close/>
                </a:path>
                <a:path w="7282180" h="948055">
                  <a:moveTo>
                    <a:pt x="7272528" y="3048"/>
                  </a:moveTo>
                  <a:lnTo>
                    <a:pt x="9143" y="3048"/>
                  </a:lnTo>
                  <a:lnTo>
                    <a:pt x="9143" y="9144"/>
                  </a:lnTo>
                  <a:lnTo>
                    <a:pt x="7272528" y="9144"/>
                  </a:lnTo>
                  <a:lnTo>
                    <a:pt x="7272528" y="3048"/>
                  </a:lnTo>
                  <a:close/>
                </a:path>
                <a:path w="7282180" h="948055">
                  <a:moveTo>
                    <a:pt x="7281672" y="3048"/>
                  </a:moveTo>
                  <a:lnTo>
                    <a:pt x="7272528" y="3048"/>
                  </a:lnTo>
                  <a:lnTo>
                    <a:pt x="7275576" y="9144"/>
                  </a:lnTo>
                  <a:lnTo>
                    <a:pt x="7281672" y="9144"/>
                  </a:lnTo>
                  <a:lnTo>
                    <a:pt x="7281672" y="30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746505" y="460755"/>
            <a:ext cx="7272655" cy="770080"/>
          </a:xfrm>
          <a:prstGeom prst="rect">
            <a:avLst/>
          </a:prstGeom>
        </p:spPr>
        <p:txBody>
          <a:bodyPr vert="horz" wrap="square" lIns="0" tIns="31112" rIns="0" bIns="0" rtlCol="0">
            <a:spAutoFit/>
          </a:bodyPr>
          <a:lstStyle/>
          <a:p>
            <a:pPr marL="1770208" marR="337788" indent="-1420357">
              <a:spcBef>
                <a:spcPts val="245"/>
              </a:spcBef>
            </a:pPr>
            <a:r>
              <a:rPr sz="2400" dirty="0"/>
              <a:t>ЛЕЧЕНИЕ </a:t>
            </a:r>
            <a:r>
              <a:rPr sz="2400" spc="-15" dirty="0"/>
              <a:t>ОБОЖЖЕННЫХ </a:t>
            </a:r>
            <a:r>
              <a:rPr sz="2400" spc="5" dirty="0"/>
              <a:t>В </a:t>
            </a:r>
            <a:r>
              <a:rPr sz="2400" dirty="0"/>
              <a:t>ПЕРИОД </a:t>
            </a:r>
            <a:r>
              <a:rPr sz="2400" spc="-765" dirty="0"/>
              <a:t> </a:t>
            </a:r>
            <a:r>
              <a:rPr sz="2400" dirty="0"/>
              <a:t>СЕПТИКОТОКСЕМИИ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05917" y="1417319"/>
            <a:ext cx="8362315" cy="6658873"/>
          </a:xfrm>
          <a:prstGeom prst="rect">
            <a:avLst/>
          </a:prstGeom>
        </p:spPr>
        <p:txBody>
          <a:bodyPr vert="horz" wrap="square" lIns="0" tIns="13334" rIns="0" bIns="0" rtlCol="0">
            <a:spAutoFit/>
          </a:bodyPr>
          <a:lstStyle/>
          <a:p>
            <a:pPr marL="356836" marR="149845" indent="-344771">
              <a:spcBef>
                <a:spcPts val="105"/>
              </a:spcBef>
              <a:buFont typeface="Wingdings"/>
              <a:buChar char=""/>
              <a:tabLst>
                <a:tab pos="357470" algn="l"/>
              </a:tabLst>
            </a:pPr>
            <a:r>
              <a:rPr sz="29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Септикотоксемия</a:t>
            </a:r>
            <a:r>
              <a:rPr sz="2900" b="1" spc="-5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- </a:t>
            </a:r>
            <a:r>
              <a:rPr sz="2900" b="1" spc="5" dirty="0">
                <a:latin typeface="Arial"/>
                <a:cs typeface="Arial"/>
              </a:rPr>
              <a:t>клинический </a:t>
            </a:r>
            <a:r>
              <a:rPr sz="2900" b="1" dirty="0">
                <a:latin typeface="Arial"/>
                <a:cs typeface="Arial"/>
              </a:rPr>
              <a:t>синдром, </a:t>
            </a:r>
            <a:r>
              <a:rPr sz="2900" b="1" spc="5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связанный с </a:t>
            </a:r>
            <a:r>
              <a:rPr sz="2900" b="1" spc="-5" dirty="0">
                <a:latin typeface="Arial"/>
                <a:cs typeface="Arial"/>
              </a:rPr>
              <a:t>развитием </a:t>
            </a:r>
            <a:r>
              <a:rPr sz="2900" b="1" dirty="0">
                <a:latin typeface="Arial"/>
                <a:cs typeface="Arial"/>
              </a:rPr>
              <a:t>инфекции и </a:t>
            </a:r>
            <a:r>
              <a:rPr sz="2900" b="1" spc="5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метаболических изменений </a:t>
            </a:r>
            <a:r>
              <a:rPr sz="2900" b="1" spc="5" dirty="0">
                <a:latin typeface="Arial"/>
                <a:cs typeface="Arial"/>
              </a:rPr>
              <a:t>на </a:t>
            </a:r>
            <a:r>
              <a:rPr sz="2900" b="1" spc="-10" dirty="0">
                <a:latin typeface="Arial"/>
                <a:cs typeface="Arial"/>
              </a:rPr>
              <a:t>фоне </a:t>
            </a:r>
            <a:r>
              <a:rPr sz="2900" b="1" spc="-5" dirty="0">
                <a:latin typeface="Arial"/>
                <a:cs typeface="Arial"/>
              </a:rPr>
              <a:t> длительного</a:t>
            </a:r>
            <a:r>
              <a:rPr sz="2900" b="1" dirty="0">
                <a:latin typeface="Arial"/>
                <a:cs typeface="Arial"/>
              </a:rPr>
              <a:t> </a:t>
            </a:r>
            <a:r>
              <a:rPr sz="2900" b="1" spc="-10" dirty="0">
                <a:latin typeface="Arial"/>
                <a:cs typeface="Arial"/>
              </a:rPr>
              <a:t>существования</a:t>
            </a:r>
            <a:r>
              <a:rPr sz="2900" b="1" spc="105" dirty="0">
                <a:latin typeface="Arial"/>
                <a:cs typeface="Arial"/>
              </a:rPr>
              <a:t> </a:t>
            </a:r>
            <a:r>
              <a:rPr sz="2900" b="1" spc="-5" dirty="0">
                <a:latin typeface="Arial"/>
                <a:cs typeface="Arial"/>
              </a:rPr>
              <a:t>ожоговых</a:t>
            </a:r>
            <a:r>
              <a:rPr sz="2900" b="1" spc="-10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ран.</a:t>
            </a:r>
            <a:endParaRPr sz="2900">
              <a:latin typeface="Arial"/>
              <a:cs typeface="Arial"/>
            </a:endParaRPr>
          </a:p>
          <a:p>
            <a:pPr>
              <a:spcBef>
                <a:spcPts val="44"/>
              </a:spcBef>
            </a:pPr>
            <a:endParaRPr sz="3500">
              <a:latin typeface="Arial"/>
              <a:cs typeface="Arial"/>
            </a:endParaRPr>
          </a:p>
          <a:p>
            <a:pPr marL="356836" marR="607001" indent="-344771">
              <a:buFont typeface="Arial MT"/>
              <a:buChar char="•"/>
              <a:tabLst>
                <a:tab pos="356836" algn="l"/>
                <a:tab pos="357470" algn="l"/>
              </a:tabLst>
            </a:pPr>
            <a:r>
              <a:rPr sz="2900" b="1" spc="5" dirty="0">
                <a:latin typeface="Arial"/>
                <a:cs typeface="Arial"/>
              </a:rPr>
              <a:t>Основными</a:t>
            </a:r>
            <a:r>
              <a:rPr sz="2900" b="1" spc="-65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принципами</a:t>
            </a:r>
            <a:r>
              <a:rPr sz="2900" b="1" spc="-95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общего</a:t>
            </a:r>
            <a:r>
              <a:rPr sz="2900" b="1" spc="-25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лечения </a:t>
            </a:r>
            <a:r>
              <a:rPr sz="2900" b="1" spc="-765" dirty="0">
                <a:latin typeface="Arial"/>
                <a:cs typeface="Arial"/>
              </a:rPr>
              <a:t> </a:t>
            </a:r>
            <a:r>
              <a:rPr sz="2900" b="1" spc="-5" dirty="0">
                <a:latin typeface="Arial"/>
                <a:cs typeface="Arial"/>
              </a:rPr>
              <a:t>являются:</a:t>
            </a:r>
            <a:endParaRPr sz="2900">
              <a:latin typeface="Arial"/>
              <a:cs typeface="Arial"/>
            </a:endParaRPr>
          </a:p>
          <a:p>
            <a:pPr marL="356836" indent="-344771">
              <a:spcBef>
                <a:spcPts val="515"/>
              </a:spcBef>
              <a:buFont typeface="Wingdings"/>
              <a:buChar char=""/>
              <a:tabLst>
                <a:tab pos="356836" algn="l"/>
                <a:tab pos="357470" algn="l"/>
              </a:tabLst>
            </a:pPr>
            <a:r>
              <a:rPr sz="2100" b="1" spc="-10" dirty="0">
                <a:latin typeface="Arial"/>
                <a:cs typeface="Arial"/>
              </a:rPr>
              <a:t>профилактика</a:t>
            </a:r>
            <a:r>
              <a:rPr sz="2100" b="1" spc="95" dirty="0">
                <a:latin typeface="Arial"/>
                <a:cs typeface="Arial"/>
              </a:rPr>
              <a:t> </a:t>
            </a:r>
            <a:r>
              <a:rPr sz="2100" b="1" spc="-5" dirty="0">
                <a:latin typeface="Arial"/>
                <a:cs typeface="Arial"/>
              </a:rPr>
              <a:t>и</a:t>
            </a:r>
            <a:r>
              <a:rPr sz="2100" b="1" dirty="0">
                <a:latin typeface="Arial"/>
                <a:cs typeface="Arial"/>
              </a:rPr>
              <a:t> </a:t>
            </a:r>
            <a:r>
              <a:rPr sz="2100" b="1" spc="-10" dirty="0">
                <a:latin typeface="Arial"/>
                <a:cs typeface="Arial"/>
              </a:rPr>
              <a:t>компенсация</a:t>
            </a:r>
            <a:r>
              <a:rPr sz="2100" b="1" spc="70" dirty="0">
                <a:latin typeface="Arial"/>
                <a:cs typeface="Arial"/>
              </a:rPr>
              <a:t> </a:t>
            </a:r>
            <a:r>
              <a:rPr sz="2100" b="1" spc="-10" dirty="0">
                <a:latin typeface="Arial"/>
                <a:cs typeface="Arial"/>
              </a:rPr>
              <a:t>белково-энергетических</a:t>
            </a:r>
            <a:r>
              <a:rPr sz="2100" b="1" spc="75" dirty="0">
                <a:latin typeface="Arial"/>
                <a:cs typeface="Arial"/>
              </a:rPr>
              <a:t> </a:t>
            </a:r>
            <a:r>
              <a:rPr sz="2100" b="1" spc="-10" dirty="0">
                <a:latin typeface="Arial"/>
                <a:cs typeface="Arial"/>
              </a:rPr>
              <a:t>потерь;</a:t>
            </a:r>
            <a:endParaRPr sz="2100">
              <a:latin typeface="Arial"/>
              <a:cs typeface="Arial"/>
            </a:endParaRPr>
          </a:p>
          <a:p>
            <a:pPr marL="356836" indent="-344771">
              <a:spcBef>
                <a:spcPts val="480"/>
              </a:spcBef>
              <a:buFont typeface="Wingdings"/>
              <a:buChar char=""/>
              <a:tabLst>
                <a:tab pos="356836" algn="l"/>
                <a:tab pos="357470" algn="l"/>
                <a:tab pos="2317524" algn="l"/>
                <a:tab pos="2614041" algn="l"/>
                <a:tab pos="3797565" algn="l"/>
              </a:tabLst>
            </a:pPr>
            <a:r>
              <a:rPr sz="2100" b="1" spc="-10" dirty="0">
                <a:latin typeface="Arial"/>
                <a:cs typeface="Arial"/>
              </a:rPr>
              <a:t>профилактика	</a:t>
            </a:r>
            <a:r>
              <a:rPr sz="2100" b="1" spc="-5" dirty="0">
                <a:latin typeface="Arial"/>
                <a:cs typeface="Arial"/>
              </a:rPr>
              <a:t>и	</a:t>
            </a:r>
            <a:r>
              <a:rPr sz="2100" b="1" spc="-10" dirty="0">
                <a:latin typeface="Arial"/>
                <a:cs typeface="Arial"/>
              </a:rPr>
              <a:t>лечение	анемии;</a:t>
            </a:r>
            <a:endParaRPr sz="2100">
              <a:latin typeface="Arial"/>
              <a:cs typeface="Arial"/>
            </a:endParaRPr>
          </a:p>
          <a:p>
            <a:pPr marL="356836" indent="-344771">
              <a:spcBef>
                <a:spcPts val="480"/>
              </a:spcBef>
              <a:buFont typeface="Wingdings"/>
              <a:buChar char=""/>
              <a:tabLst>
                <a:tab pos="356836" algn="l"/>
                <a:tab pos="357470" algn="l"/>
              </a:tabLst>
            </a:pPr>
            <a:r>
              <a:rPr sz="2100" b="1" spc="-10" dirty="0">
                <a:latin typeface="Arial"/>
                <a:cs typeface="Arial"/>
              </a:rPr>
              <a:t>дезинтоксикационная</a:t>
            </a:r>
            <a:r>
              <a:rPr sz="2100" b="1" spc="65" dirty="0">
                <a:latin typeface="Arial"/>
                <a:cs typeface="Arial"/>
              </a:rPr>
              <a:t> </a:t>
            </a:r>
            <a:r>
              <a:rPr sz="2100" b="1" spc="-10" dirty="0">
                <a:latin typeface="Arial"/>
                <a:cs typeface="Arial"/>
              </a:rPr>
              <a:t>терапия;</a:t>
            </a:r>
            <a:endParaRPr sz="2100">
              <a:latin typeface="Arial"/>
              <a:cs typeface="Arial"/>
            </a:endParaRPr>
          </a:p>
          <a:p>
            <a:pPr marL="356836" indent="-344771">
              <a:spcBef>
                <a:spcPts val="480"/>
              </a:spcBef>
              <a:buFont typeface="Wingdings"/>
              <a:buChar char=""/>
              <a:tabLst>
                <a:tab pos="356836" algn="l"/>
                <a:tab pos="357470" algn="l"/>
              </a:tabLst>
            </a:pPr>
            <a:r>
              <a:rPr sz="2100" b="1" spc="-10" dirty="0">
                <a:latin typeface="Arial"/>
                <a:cs typeface="Arial"/>
              </a:rPr>
              <a:t>нормализация</a:t>
            </a:r>
            <a:r>
              <a:rPr sz="2100" b="1" spc="44" dirty="0">
                <a:latin typeface="Arial"/>
                <a:cs typeface="Arial"/>
              </a:rPr>
              <a:t> </a:t>
            </a:r>
            <a:r>
              <a:rPr sz="2100" b="1" spc="-5" dirty="0">
                <a:latin typeface="Arial"/>
                <a:cs typeface="Arial"/>
              </a:rPr>
              <a:t>водно-электролитного</a:t>
            </a:r>
            <a:r>
              <a:rPr sz="2100" b="1" spc="35" dirty="0">
                <a:latin typeface="Arial"/>
                <a:cs typeface="Arial"/>
              </a:rPr>
              <a:t> </a:t>
            </a:r>
            <a:r>
              <a:rPr sz="2100" b="1" spc="-10" dirty="0">
                <a:latin typeface="Arial"/>
                <a:cs typeface="Arial"/>
              </a:rPr>
              <a:t>баланса;</a:t>
            </a:r>
            <a:endParaRPr sz="2100">
              <a:latin typeface="Arial"/>
              <a:cs typeface="Arial"/>
            </a:endParaRPr>
          </a:p>
          <a:p>
            <a:pPr marL="356836" indent="-344771">
              <a:spcBef>
                <a:spcPts val="480"/>
              </a:spcBef>
              <a:buFont typeface="Wingdings"/>
              <a:buChar char=""/>
              <a:tabLst>
                <a:tab pos="356836" algn="l"/>
                <a:tab pos="357470" algn="l"/>
              </a:tabLst>
            </a:pPr>
            <a:r>
              <a:rPr sz="2100" b="1" spc="-15" dirty="0">
                <a:latin typeface="Arial"/>
                <a:cs typeface="Arial"/>
              </a:rPr>
              <a:t>системная</a:t>
            </a:r>
            <a:r>
              <a:rPr sz="2100" b="1" spc="44" dirty="0">
                <a:latin typeface="Arial"/>
                <a:cs typeface="Arial"/>
              </a:rPr>
              <a:t> </a:t>
            </a:r>
            <a:r>
              <a:rPr sz="2100" b="1" spc="-10" dirty="0">
                <a:latin typeface="Arial"/>
                <a:cs typeface="Arial"/>
              </a:rPr>
              <a:t>антибактериальная</a:t>
            </a:r>
            <a:r>
              <a:rPr sz="2100" b="1" spc="95" dirty="0">
                <a:latin typeface="Arial"/>
                <a:cs typeface="Arial"/>
              </a:rPr>
              <a:t> </a:t>
            </a:r>
            <a:r>
              <a:rPr sz="2100" b="1" spc="-10" dirty="0">
                <a:latin typeface="Arial"/>
                <a:cs typeface="Arial"/>
              </a:rPr>
              <a:t>терапия;</a:t>
            </a:r>
            <a:endParaRPr sz="2100">
              <a:latin typeface="Arial"/>
              <a:cs typeface="Arial"/>
            </a:endParaRPr>
          </a:p>
          <a:p>
            <a:pPr marL="356836" indent="-344771">
              <a:spcBef>
                <a:spcPts val="480"/>
              </a:spcBef>
              <a:buFont typeface="Wingdings"/>
              <a:buChar char=""/>
              <a:tabLst>
                <a:tab pos="356836" algn="l"/>
                <a:tab pos="357470" algn="l"/>
              </a:tabLst>
            </a:pPr>
            <a:r>
              <a:rPr sz="2100" b="1" spc="-15" dirty="0">
                <a:latin typeface="Arial"/>
                <a:cs typeface="Arial"/>
              </a:rPr>
              <a:t>иммунотерапия;</a:t>
            </a:r>
            <a:endParaRPr sz="2100">
              <a:latin typeface="Arial"/>
              <a:cs typeface="Arial"/>
            </a:endParaRPr>
          </a:p>
          <a:p>
            <a:pPr marL="356836" indent="-344771">
              <a:spcBef>
                <a:spcPts val="480"/>
              </a:spcBef>
              <a:buFont typeface="Wingdings"/>
              <a:buChar char=""/>
              <a:tabLst>
                <a:tab pos="356836" algn="l"/>
                <a:tab pos="357470" algn="l"/>
              </a:tabLst>
            </a:pPr>
            <a:r>
              <a:rPr sz="2100" b="1" spc="-5" dirty="0">
                <a:latin typeface="Arial"/>
                <a:cs typeface="Arial"/>
              </a:rPr>
              <a:t>органопротекция</a:t>
            </a:r>
            <a:r>
              <a:rPr sz="2100" b="1" spc="35" dirty="0">
                <a:latin typeface="Arial"/>
                <a:cs typeface="Arial"/>
              </a:rPr>
              <a:t> </a:t>
            </a:r>
            <a:r>
              <a:rPr sz="2100" b="1" spc="-5" dirty="0">
                <a:latin typeface="Arial"/>
                <a:cs typeface="Arial"/>
              </a:rPr>
              <a:t>и</a:t>
            </a:r>
            <a:r>
              <a:rPr sz="2100" b="1" spc="-21" dirty="0">
                <a:latin typeface="Arial"/>
                <a:cs typeface="Arial"/>
              </a:rPr>
              <a:t> </a:t>
            </a:r>
            <a:r>
              <a:rPr sz="2100" b="1" spc="-10" dirty="0">
                <a:latin typeface="Arial"/>
                <a:cs typeface="Arial"/>
              </a:rPr>
              <a:t>симптоматическая</a:t>
            </a:r>
            <a:r>
              <a:rPr sz="2100" b="1" spc="80" dirty="0">
                <a:latin typeface="Arial"/>
                <a:cs typeface="Arial"/>
              </a:rPr>
              <a:t> </a:t>
            </a:r>
            <a:r>
              <a:rPr sz="2100" b="1" spc="-10" dirty="0">
                <a:latin typeface="Arial"/>
                <a:cs typeface="Arial"/>
              </a:rPr>
              <a:t>терапия.</a:t>
            </a:r>
            <a:endParaRPr sz="2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79068" y="1600201"/>
            <a:ext cx="8137525" cy="5446362"/>
          </a:xfrm>
          <a:prstGeom prst="rect">
            <a:avLst/>
          </a:prstGeom>
        </p:spPr>
        <p:txBody>
          <a:bodyPr vert="horz" wrap="square" lIns="0" tIns="11429" rIns="0" bIns="0" rtlCol="0">
            <a:spAutoFit/>
          </a:bodyPr>
          <a:lstStyle/>
          <a:p>
            <a:pPr marL="356836" marR="5079" indent="-344771">
              <a:spcBef>
                <a:spcPts val="90"/>
              </a:spcBef>
              <a:buFont typeface="Wingdings"/>
              <a:buChar char=""/>
              <a:tabLst>
                <a:tab pos="357470" algn="l"/>
              </a:tabLst>
            </a:pPr>
            <a:r>
              <a:rPr sz="2600" b="1" spc="-10" dirty="0">
                <a:latin typeface="Arial"/>
                <a:cs typeface="Arial"/>
              </a:rPr>
              <a:t>Комплекс</a:t>
            </a:r>
            <a:r>
              <a:rPr sz="2600" b="1" spc="40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лечебно-профилактических 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мероприятий,</a:t>
            </a:r>
            <a:r>
              <a:rPr sz="2600" b="1" spc="86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направленных</a:t>
            </a:r>
            <a:r>
              <a:rPr sz="2600" b="1" spc="114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на 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предотвращение</a:t>
            </a:r>
            <a:r>
              <a:rPr sz="2600" b="1" spc="109" dirty="0">
                <a:latin typeface="Arial"/>
                <a:cs typeface="Arial"/>
              </a:rPr>
              <a:t> </a:t>
            </a:r>
            <a:r>
              <a:rPr sz="2600" b="1" spc="-5" dirty="0">
                <a:latin typeface="Arial"/>
                <a:cs typeface="Arial"/>
              </a:rPr>
              <a:t>и</a:t>
            </a:r>
            <a:r>
              <a:rPr sz="2600" b="1" spc="10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устранение</a:t>
            </a:r>
            <a:r>
              <a:rPr sz="2600" b="1" spc="114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патологических </a:t>
            </a:r>
            <a:r>
              <a:rPr sz="2600" b="1" spc="-705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последствий</a:t>
            </a:r>
            <a:r>
              <a:rPr sz="2600" b="1" spc="75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ожоговой</a:t>
            </a:r>
            <a:r>
              <a:rPr sz="2600" b="1" spc="35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травмы.</a:t>
            </a:r>
            <a:endParaRPr sz="2600">
              <a:latin typeface="Arial"/>
              <a:cs typeface="Arial"/>
            </a:endParaRPr>
          </a:p>
          <a:p>
            <a:pPr marL="356836" marR="1318131" indent="-344771">
              <a:spcBef>
                <a:spcPts val="625"/>
              </a:spcBef>
              <a:buFont typeface="Arial MT"/>
              <a:buChar char="•"/>
              <a:tabLst>
                <a:tab pos="356836" algn="l"/>
                <a:tab pos="357470" algn="l"/>
              </a:tabLst>
            </a:pPr>
            <a:r>
              <a:rPr sz="2600" b="1" u="heavy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Принципы</a:t>
            </a:r>
            <a:r>
              <a:rPr sz="2600" b="1" u="heavy" spc="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6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медицинской</a:t>
            </a:r>
            <a:r>
              <a:rPr sz="2600" b="1" u="heavy" spc="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6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реабилитации </a:t>
            </a:r>
            <a:r>
              <a:rPr sz="2600" b="1" spc="-705" dirty="0">
                <a:latin typeface="Arial"/>
                <a:cs typeface="Arial"/>
              </a:rPr>
              <a:t> </a:t>
            </a:r>
            <a:r>
              <a:rPr sz="26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пострадавших</a:t>
            </a:r>
            <a:r>
              <a:rPr sz="2600" b="1" u="heavy" spc="109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6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от</a:t>
            </a:r>
            <a:r>
              <a:rPr sz="2600" b="1" u="heavy" spc="21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6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ожогов:</a:t>
            </a:r>
            <a:endParaRPr sz="2600">
              <a:latin typeface="Arial"/>
              <a:cs typeface="Arial"/>
            </a:endParaRPr>
          </a:p>
          <a:p>
            <a:pPr marL="356836" marR="600017" indent="-344771">
              <a:spcBef>
                <a:spcPts val="585"/>
              </a:spcBef>
              <a:buSzPct val="75000"/>
              <a:buFont typeface="Wingdings"/>
              <a:buChar char=""/>
              <a:tabLst>
                <a:tab pos="356836" algn="l"/>
                <a:tab pos="357470" algn="l"/>
              </a:tabLst>
            </a:pPr>
            <a:r>
              <a:rPr sz="2400" b="1" spc="-5" dirty="0">
                <a:latin typeface="Arial"/>
                <a:cs typeface="Arial"/>
              </a:rPr>
              <a:t>Раннее </a:t>
            </a:r>
            <a:r>
              <a:rPr sz="2400" b="1" dirty="0">
                <a:latin typeface="Arial"/>
                <a:cs typeface="Arial"/>
              </a:rPr>
              <a:t>начало (сразу после </a:t>
            </a:r>
            <a:r>
              <a:rPr sz="2400" b="1" spc="-10" dirty="0">
                <a:latin typeface="Arial"/>
                <a:cs typeface="Arial"/>
              </a:rPr>
              <a:t>травмы </a:t>
            </a:r>
            <a:r>
              <a:rPr sz="2400" b="1" dirty="0">
                <a:latin typeface="Arial"/>
                <a:cs typeface="Arial"/>
              </a:rPr>
              <a:t>с началом </a:t>
            </a:r>
            <a:r>
              <a:rPr sz="2400" b="1" spc="-65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лечения).</a:t>
            </a:r>
            <a:endParaRPr sz="2400">
              <a:latin typeface="Arial"/>
              <a:cs typeface="Arial"/>
            </a:endParaRPr>
          </a:p>
          <a:p>
            <a:pPr marL="356836" indent="-344771">
              <a:spcBef>
                <a:spcPts val="575"/>
              </a:spcBef>
              <a:buSzPct val="75000"/>
              <a:buFont typeface="Wingdings"/>
              <a:buChar char=""/>
              <a:tabLst>
                <a:tab pos="356836" algn="l"/>
                <a:tab pos="357470" algn="l"/>
              </a:tabLst>
            </a:pPr>
            <a:r>
              <a:rPr sz="2400" b="1" spc="-5" dirty="0">
                <a:latin typeface="Arial"/>
                <a:cs typeface="Arial"/>
              </a:rPr>
              <a:t>Комплексное</a:t>
            </a:r>
            <a:r>
              <a:rPr sz="2400" b="1" spc="-21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лечение.</a:t>
            </a:r>
            <a:endParaRPr sz="2400">
              <a:latin typeface="Arial"/>
              <a:cs typeface="Arial"/>
            </a:endParaRPr>
          </a:p>
          <a:p>
            <a:pPr marL="356836" marR="162545" indent="-344771">
              <a:spcBef>
                <a:spcPts val="575"/>
              </a:spcBef>
              <a:buSzPct val="75000"/>
              <a:buFont typeface="Wingdings"/>
              <a:buChar char=""/>
              <a:tabLst>
                <a:tab pos="356836" algn="l"/>
                <a:tab pos="357470" algn="l"/>
              </a:tabLst>
            </a:pPr>
            <a:r>
              <a:rPr sz="2400" b="1" spc="-5" dirty="0">
                <a:latin typeface="Arial"/>
                <a:cs typeface="Arial"/>
              </a:rPr>
              <a:t>Непрерывность</a:t>
            </a:r>
            <a:r>
              <a:rPr sz="2400" b="1" spc="21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и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последовательность</a:t>
            </a:r>
            <a:r>
              <a:rPr sz="2400" b="1" spc="2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лечебных </a:t>
            </a:r>
            <a:r>
              <a:rPr sz="2400" b="1" spc="-65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мероприятий.</a:t>
            </a:r>
            <a:endParaRPr sz="2400">
              <a:latin typeface="Arial"/>
              <a:cs typeface="Arial"/>
            </a:endParaRPr>
          </a:p>
          <a:p>
            <a:pPr marL="356836" indent="-344771">
              <a:spcBef>
                <a:spcPts val="575"/>
              </a:spcBef>
              <a:buSzPct val="75000"/>
              <a:buFont typeface="Wingdings"/>
              <a:buChar char=""/>
              <a:tabLst>
                <a:tab pos="356836" algn="l"/>
                <a:tab pos="357470" algn="l"/>
              </a:tabLst>
            </a:pPr>
            <a:r>
              <a:rPr sz="2400" b="1" spc="-10" dirty="0">
                <a:latin typeface="Arial"/>
                <a:cs typeface="Arial"/>
              </a:rPr>
              <a:t>Индивидуальный</a:t>
            </a:r>
            <a:r>
              <a:rPr sz="2400" b="1" spc="5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подход.</a:t>
            </a:r>
            <a:endParaRPr sz="2400">
              <a:latin typeface="Arial"/>
              <a:cs typeface="Arial"/>
            </a:endParaRPr>
          </a:p>
          <a:p>
            <a:pPr marL="356836" indent="-344771">
              <a:spcBef>
                <a:spcPts val="575"/>
              </a:spcBef>
              <a:buSzPct val="75000"/>
              <a:buFont typeface="Wingdings"/>
              <a:buChar char=""/>
              <a:tabLst>
                <a:tab pos="356836" algn="l"/>
                <a:tab pos="357470" algn="l"/>
              </a:tabLst>
            </a:pPr>
            <a:r>
              <a:rPr sz="2400" b="1" spc="-10" dirty="0">
                <a:latin typeface="Arial"/>
                <a:cs typeface="Arial"/>
              </a:rPr>
              <a:t>Преемственность</a:t>
            </a:r>
            <a:r>
              <a:rPr sz="2400" b="1" spc="6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при </a:t>
            </a:r>
            <a:r>
              <a:rPr sz="2400" b="1" spc="-10" dirty="0">
                <a:latin typeface="Arial"/>
                <a:cs typeface="Arial"/>
              </a:rPr>
              <a:t>ведении</a:t>
            </a:r>
            <a:r>
              <a:rPr sz="2400" b="1" spc="21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пациента.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535936" y="533908"/>
            <a:ext cx="5840094" cy="944880"/>
            <a:chOff x="2535935" y="533908"/>
            <a:chExt cx="5840095" cy="944880"/>
          </a:xfrm>
        </p:grpSpPr>
        <p:sp>
          <p:nvSpPr>
            <p:cNvPr id="4" name="object 4"/>
            <p:cNvSpPr/>
            <p:nvPr/>
          </p:nvSpPr>
          <p:spPr>
            <a:xfrm>
              <a:off x="2538983" y="536956"/>
              <a:ext cx="5834380" cy="935990"/>
            </a:xfrm>
            <a:custGeom>
              <a:avLst/>
              <a:gdLst/>
              <a:ahLst/>
              <a:cxnLst/>
              <a:rect l="l" t="t" r="r" b="b"/>
              <a:pathLst>
                <a:path w="5834380" h="935990">
                  <a:moveTo>
                    <a:pt x="5833872" y="0"/>
                  </a:moveTo>
                  <a:lnTo>
                    <a:pt x="0" y="0"/>
                  </a:lnTo>
                  <a:lnTo>
                    <a:pt x="0" y="935736"/>
                  </a:lnTo>
                  <a:lnTo>
                    <a:pt x="5833872" y="935736"/>
                  </a:lnTo>
                  <a:lnTo>
                    <a:pt x="5833872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535935" y="533908"/>
              <a:ext cx="5840095" cy="944880"/>
            </a:xfrm>
            <a:custGeom>
              <a:avLst/>
              <a:gdLst/>
              <a:ahLst/>
              <a:cxnLst/>
              <a:rect l="l" t="t" r="r" b="b"/>
              <a:pathLst>
                <a:path w="5840095" h="944880">
                  <a:moveTo>
                    <a:pt x="5839968" y="0"/>
                  </a:moveTo>
                  <a:lnTo>
                    <a:pt x="0" y="0"/>
                  </a:lnTo>
                  <a:lnTo>
                    <a:pt x="0" y="944880"/>
                  </a:lnTo>
                  <a:lnTo>
                    <a:pt x="5839968" y="944880"/>
                  </a:lnTo>
                  <a:lnTo>
                    <a:pt x="5839968" y="938784"/>
                  </a:lnTo>
                  <a:lnTo>
                    <a:pt x="9143" y="938784"/>
                  </a:lnTo>
                  <a:lnTo>
                    <a:pt x="3047" y="935736"/>
                  </a:lnTo>
                  <a:lnTo>
                    <a:pt x="9143" y="935736"/>
                  </a:lnTo>
                  <a:lnTo>
                    <a:pt x="9143" y="9144"/>
                  </a:lnTo>
                  <a:lnTo>
                    <a:pt x="3047" y="9144"/>
                  </a:lnTo>
                  <a:lnTo>
                    <a:pt x="9143" y="3048"/>
                  </a:lnTo>
                  <a:lnTo>
                    <a:pt x="5839968" y="3048"/>
                  </a:lnTo>
                  <a:lnTo>
                    <a:pt x="5839968" y="0"/>
                  </a:lnTo>
                  <a:close/>
                </a:path>
                <a:path w="5840095" h="944880">
                  <a:moveTo>
                    <a:pt x="9143" y="935736"/>
                  </a:moveTo>
                  <a:lnTo>
                    <a:pt x="3047" y="935736"/>
                  </a:lnTo>
                  <a:lnTo>
                    <a:pt x="9143" y="938784"/>
                  </a:lnTo>
                  <a:lnTo>
                    <a:pt x="9143" y="935736"/>
                  </a:lnTo>
                  <a:close/>
                </a:path>
                <a:path w="5840095" h="944880">
                  <a:moveTo>
                    <a:pt x="5830823" y="935736"/>
                  </a:moveTo>
                  <a:lnTo>
                    <a:pt x="9143" y="935736"/>
                  </a:lnTo>
                  <a:lnTo>
                    <a:pt x="9143" y="938784"/>
                  </a:lnTo>
                  <a:lnTo>
                    <a:pt x="5830823" y="938784"/>
                  </a:lnTo>
                  <a:lnTo>
                    <a:pt x="5830823" y="935736"/>
                  </a:lnTo>
                  <a:close/>
                </a:path>
                <a:path w="5840095" h="944880">
                  <a:moveTo>
                    <a:pt x="5830823" y="3048"/>
                  </a:moveTo>
                  <a:lnTo>
                    <a:pt x="5830823" y="938784"/>
                  </a:lnTo>
                  <a:lnTo>
                    <a:pt x="5836920" y="935736"/>
                  </a:lnTo>
                  <a:lnTo>
                    <a:pt x="5839968" y="935736"/>
                  </a:lnTo>
                  <a:lnTo>
                    <a:pt x="5839968" y="9144"/>
                  </a:lnTo>
                  <a:lnTo>
                    <a:pt x="5836920" y="9144"/>
                  </a:lnTo>
                  <a:lnTo>
                    <a:pt x="5830823" y="3048"/>
                  </a:lnTo>
                  <a:close/>
                </a:path>
                <a:path w="5840095" h="944880">
                  <a:moveTo>
                    <a:pt x="5839968" y="935736"/>
                  </a:moveTo>
                  <a:lnTo>
                    <a:pt x="5836920" y="935736"/>
                  </a:lnTo>
                  <a:lnTo>
                    <a:pt x="5830823" y="938784"/>
                  </a:lnTo>
                  <a:lnTo>
                    <a:pt x="5839968" y="938784"/>
                  </a:lnTo>
                  <a:lnTo>
                    <a:pt x="5839968" y="935736"/>
                  </a:lnTo>
                  <a:close/>
                </a:path>
                <a:path w="5840095" h="944880">
                  <a:moveTo>
                    <a:pt x="9143" y="3048"/>
                  </a:moveTo>
                  <a:lnTo>
                    <a:pt x="3047" y="9144"/>
                  </a:lnTo>
                  <a:lnTo>
                    <a:pt x="9143" y="9144"/>
                  </a:lnTo>
                  <a:lnTo>
                    <a:pt x="9143" y="3048"/>
                  </a:lnTo>
                  <a:close/>
                </a:path>
                <a:path w="5840095" h="944880">
                  <a:moveTo>
                    <a:pt x="5830823" y="3048"/>
                  </a:moveTo>
                  <a:lnTo>
                    <a:pt x="9143" y="3048"/>
                  </a:lnTo>
                  <a:lnTo>
                    <a:pt x="9143" y="9144"/>
                  </a:lnTo>
                  <a:lnTo>
                    <a:pt x="5830823" y="9144"/>
                  </a:lnTo>
                  <a:lnTo>
                    <a:pt x="5830823" y="3048"/>
                  </a:lnTo>
                  <a:close/>
                </a:path>
                <a:path w="5840095" h="944880">
                  <a:moveTo>
                    <a:pt x="5839968" y="3048"/>
                  </a:moveTo>
                  <a:lnTo>
                    <a:pt x="5830823" y="3048"/>
                  </a:lnTo>
                  <a:lnTo>
                    <a:pt x="5836920" y="9144"/>
                  </a:lnTo>
                  <a:lnTo>
                    <a:pt x="5839968" y="9144"/>
                  </a:lnTo>
                  <a:lnTo>
                    <a:pt x="5839968" y="30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56447" y="503767"/>
            <a:ext cx="10158730" cy="398184"/>
          </a:xfrm>
          <a:prstGeom prst="rect">
            <a:avLst/>
          </a:prstGeom>
        </p:spPr>
        <p:txBody>
          <a:bodyPr vert="horz" wrap="square" lIns="0" tIns="28573" rIns="0" bIns="0" rtlCol="0">
            <a:spAutoFit/>
          </a:bodyPr>
          <a:lstStyle/>
          <a:p>
            <a:pPr marL="1583535" marR="202545" indent="1215907">
              <a:spcBef>
                <a:spcPts val="225"/>
              </a:spcBef>
            </a:pPr>
            <a:r>
              <a:rPr sz="2400" spc="-15" dirty="0"/>
              <a:t>РЕАБИЛИТАЦИЯ </a:t>
            </a:r>
            <a:r>
              <a:rPr sz="2400" spc="-10" dirty="0"/>
              <a:t> </a:t>
            </a:r>
            <a:r>
              <a:rPr sz="2400" spc="-15" dirty="0"/>
              <a:t>ПОСТРАДАВШИХ</a:t>
            </a:r>
            <a:r>
              <a:rPr sz="2400" spc="90" dirty="0"/>
              <a:t> </a:t>
            </a:r>
            <a:r>
              <a:rPr sz="2400" spc="5" dirty="0"/>
              <a:t>ОТ</a:t>
            </a:r>
            <a:r>
              <a:rPr sz="2400" spc="-35" dirty="0"/>
              <a:t> </a:t>
            </a:r>
            <a:r>
              <a:rPr sz="2400" spc="-15" dirty="0"/>
              <a:t>ОЖОГОВ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5916" y="1210058"/>
            <a:ext cx="8330566" cy="3793986"/>
          </a:xfrm>
          <a:prstGeom prst="rect">
            <a:avLst/>
          </a:prstGeom>
        </p:spPr>
        <p:txBody>
          <a:bodyPr vert="horz" wrap="square" lIns="0" tIns="13334" rIns="0" bIns="0" rtlCol="0">
            <a:spAutoFit/>
          </a:bodyPr>
          <a:lstStyle/>
          <a:p>
            <a:pPr marL="12698" marR="65399">
              <a:spcBef>
                <a:spcPts val="105"/>
              </a:spcBef>
              <a:tabLst>
                <a:tab pos="4471870" algn="l"/>
              </a:tabLst>
            </a:pPr>
            <a:endParaRPr lang="ru-RU" sz="2200" b="1" dirty="0" smtClean="0">
              <a:latin typeface="Arial"/>
              <a:cs typeface="Arial"/>
            </a:endParaRPr>
          </a:p>
          <a:p>
            <a:pPr marL="12698" marR="65399">
              <a:spcBef>
                <a:spcPts val="105"/>
              </a:spcBef>
              <a:tabLst>
                <a:tab pos="4471870" algn="l"/>
              </a:tabLst>
            </a:pPr>
            <a:endParaRPr lang="ru-RU" sz="2200" b="1" dirty="0">
              <a:latin typeface="Arial"/>
              <a:cs typeface="Arial"/>
            </a:endParaRPr>
          </a:p>
          <a:p>
            <a:pPr marL="12698" marR="65399">
              <a:spcBef>
                <a:spcPts val="105"/>
              </a:spcBef>
              <a:tabLst>
                <a:tab pos="4471870" algn="l"/>
              </a:tabLst>
            </a:pPr>
            <a:r>
              <a:rPr lang="ru-RU" sz="2200" b="1" dirty="0" smtClean="0">
                <a:latin typeface="Arial"/>
                <a:cs typeface="Arial"/>
              </a:rPr>
              <a:t>ОБ </a:t>
            </a:r>
            <a:r>
              <a:rPr sz="2200" b="1" smtClean="0">
                <a:latin typeface="Arial"/>
                <a:cs typeface="Arial"/>
              </a:rPr>
              <a:t>– </a:t>
            </a:r>
            <a:r>
              <a:rPr sz="2200" b="1" spc="-15" dirty="0">
                <a:latin typeface="Arial"/>
                <a:cs typeface="Arial"/>
              </a:rPr>
              <a:t>это </a:t>
            </a:r>
            <a:r>
              <a:rPr sz="2200" b="1" spc="-5" dirty="0">
                <a:latin typeface="Arial"/>
                <a:cs typeface="Arial"/>
              </a:rPr>
              <a:t>сложный </a:t>
            </a:r>
            <a:r>
              <a:rPr sz="2200" b="1" spc="-10" dirty="0">
                <a:latin typeface="Arial"/>
                <a:cs typeface="Arial"/>
              </a:rPr>
              <a:t>комплекс взаимосвязанных </a:t>
            </a:r>
            <a:r>
              <a:rPr sz="2200" b="1" spc="-5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патофизиологических</a:t>
            </a:r>
            <a:r>
              <a:rPr sz="2200" b="1" spc="-55" dirty="0">
                <a:latin typeface="Arial"/>
                <a:cs typeface="Arial"/>
              </a:rPr>
              <a:t> </a:t>
            </a:r>
            <a:r>
              <a:rPr sz="2200" b="1" dirty="0">
                <a:latin typeface="Arial"/>
                <a:cs typeface="Arial"/>
              </a:rPr>
              <a:t>реакций	и</a:t>
            </a:r>
            <a:r>
              <a:rPr sz="2200" b="1" spc="-50" dirty="0">
                <a:latin typeface="Arial"/>
                <a:cs typeface="Arial"/>
              </a:rPr>
              <a:t> </a:t>
            </a:r>
            <a:r>
              <a:rPr sz="2200" b="1" dirty="0">
                <a:latin typeface="Arial"/>
                <a:cs typeface="Arial"/>
              </a:rPr>
              <a:t>клинических</a:t>
            </a:r>
            <a:r>
              <a:rPr sz="2200" b="1" spc="-7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проявлений </a:t>
            </a:r>
            <a:r>
              <a:rPr sz="2200" b="1" spc="-595" dirty="0">
                <a:latin typeface="Arial"/>
                <a:cs typeface="Arial"/>
              </a:rPr>
              <a:t> </a:t>
            </a:r>
            <a:r>
              <a:rPr sz="2200" b="1" dirty="0">
                <a:latin typeface="Arial"/>
                <a:cs typeface="Arial"/>
              </a:rPr>
              <a:t>в</a:t>
            </a:r>
            <a:r>
              <a:rPr sz="2200" b="1" spc="-10" dirty="0">
                <a:latin typeface="Arial"/>
                <a:cs typeface="Arial"/>
              </a:rPr>
              <a:t> </a:t>
            </a:r>
            <a:r>
              <a:rPr sz="2200" b="1" spc="-21" dirty="0">
                <a:latin typeface="Arial"/>
                <a:cs typeface="Arial"/>
              </a:rPr>
              <a:t>ответ</a:t>
            </a:r>
            <a:r>
              <a:rPr sz="2200" b="1" spc="-35" dirty="0">
                <a:latin typeface="Arial"/>
                <a:cs typeface="Arial"/>
              </a:rPr>
              <a:t> </a:t>
            </a:r>
            <a:r>
              <a:rPr sz="2200" b="1" spc="5" dirty="0">
                <a:latin typeface="Arial"/>
                <a:cs typeface="Arial"/>
              </a:rPr>
              <a:t>на</a:t>
            </a:r>
            <a:r>
              <a:rPr sz="2200" b="1" spc="-40" dirty="0">
                <a:latin typeface="Arial"/>
                <a:cs typeface="Arial"/>
              </a:rPr>
              <a:t> </a:t>
            </a:r>
            <a:r>
              <a:rPr sz="2200" b="1" spc="-15" dirty="0">
                <a:latin typeface="Arial"/>
                <a:cs typeface="Arial"/>
              </a:rPr>
              <a:t>ожоговое</a:t>
            </a:r>
            <a:r>
              <a:rPr sz="2200" b="1" spc="5" dirty="0">
                <a:latin typeface="Arial"/>
                <a:cs typeface="Arial"/>
              </a:rPr>
              <a:t> </a:t>
            </a:r>
            <a:r>
              <a:rPr sz="2200" b="1" dirty="0">
                <a:latin typeface="Arial"/>
                <a:cs typeface="Arial"/>
              </a:rPr>
              <a:t>поражение.</a:t>
            </a:r>
            <a:endParaRPr sz="2200">
              <a:latin typeface="Arial"/>
              <a:cs typeface="Arial"/>
            </a:endParaRPr>
          </a:p>
          <a:p>
            <a:pPr>
              <a:spcBef>
                <a:spcPts val="55"/>
              </a:spcBef>
            </a:pPr>
            <a:endParaRPr sz="2300">
              <a:latin typeface="Arial"/>
              <a:cs typeface="Arial"/>
            </a:endParaRPr>
          </a:p>
          <a:p>
            <a:pPr marL="441916" indent="-429853">
              <a:buSzPct val="138636"/>
              <a:buFont typeface="Wingdings"/>
              <a:buChar char=""/>
              <a:tabLst>
                <a:tab pos="442552" algn="l"/>
              </a:tabLst>
            </a:pPr>
            <a:r>
              <a:rPr sz="2200" b="1" spc="5" dirty="0">
                <a:latin typeface="Arial"/>
                <a:cs typeface="Arial"/>
              </a:rPr>
              <a:t>Обычно</a:t>
            </a:r>
            <a:r>
              <a:rPr sz="2200" b="1" spc="-7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развивается</a:t>
            </a:r>
            <a:r>
              <a:rPr sz="2200" b="1" spc="-75" dirty="0">
                <a:latin typeface="Arial"/>
                <a:cs typeface="Arial"/>
              </a:rPr>
              <a:t> </a:t>
            </a:r>
            <a:r>
              <a:rPr sz="2200" b="1" dirty="0">
                <a:latin typeface="Arial"/>
                <a:cs typeface="Arial"/>
              </a:rPr>
              <a:t>при</a:t>
            </a:r>
            <a:r>
              <a:rPr sz="2200" b="1" spc="-30" dirty="0">
                <a:latin typeface="Arial"/>
                <a:cs typeface="Arial"/>
              </a:rPr>
              <a:t> </a:t>
            </a:r>
            <a:r>
              <a:rPr sz="2200" b="1" spc="-15" dirty="0">
                <a:latin typeface="Arial"/>
                <a:cs typeface="Arial"/>
              </a:rPr>
              <a:t>глубоких</a:t>
            </a:r>
            <a:r>
              <a:rPr sz="2200" b="1" spc="25" dirty="0">
                <a:latin typeface="Arial"/>
                <a:cs typeface="Arial"/>
              </a:rPr>
              <a:t> </a:t>
            </a:r>
            <a:r>
              <a:rPr sz="2200" b="1" spc="-15" dirty="0">
                <a:latin typeface="Arial"/>
                <a:cs typeface="Arial"/>
              </a:rPr>
              <a:t>ожогах более</a:t>
            </a:r>
            <a:endParaRPr sz="2200">
              <a:latin typeface="Arial"/>
              <a:cs typeface="Arial"/>
            </a:endParaRPr>
          </a:p>
          <a:p>
            <a:pPr marL="12698" marR="417789"/>
            <a:r>
              <a:rPr sz="2200" b="1" dirty="0">
                <a:latin typeface="Arial"/>
                <a:cs typeface="Arial"/>
              </a:rPr>
              <a:t>10%</a:t>
            </a:r>
            <a:r>
              <a:rPr sz="2200" b="1" spc="-1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поверхности</a:t>
            </a:r>
            <a:r>
              <a:rPr sz="2200" b="1" spc="-75" dirty="0">
                <a:latin typeface="Arial"/>
                <a:cs typeface="Arial"/>
              </a:rPr>
              <a:t> </a:t>
            </a:r>
            <a:r>
              <a:rPr sz="2200" b="1" dirty="0">
                <a:latin typeface="Arial"/>
                <a:cs typeface="Arial"/>
              </a:rPr>
              <a:t>тела и</a:t>
            </a:r>
            <a:r>
              <a:rPr sz="2200" b="1" spc="-5" dirty="0">
                <a:latin typeface="Arial"/>
                <a:cs typeface="Arial"/>
              </a:rPr>
              <a:t> </a:t>
            </a:r>
            <a:r>
              <a:rPr sz="2200" b="1" dirty="0">
                <a:latin typeface="Arial"/>
                <a:cs typeface="Arial"/>
              </a:rPr>
              <a:t>при</a:t>
            </a:r>
            <a:r>
              <a:rPr sz="2200" b="1" spc="-35" dirty="0">
                <a:latin typeface="Arial"/>
                <a:cs typeface="Arial"/>
              </a:rPr>
              <a:t> </a:t>
            </a:r>
            <a:r>
              <a:rPr sz="2200" b="1" dirty="0">
                <a:latin typeface="Arial"/>
                <a:cs typeface="Arial"/>
              </a:rPr>
              <a:t>общей</a:t>
            </a:r>
            <a:r>
              <a:rPr sz="2200" b="1" spc="2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площади </a:t>
            </a:r>
            <a:r>
              <a:rPr sz="2200" b="1" dirty="0">
                <a:latin typeface="Arial"/>
                <a:cs typeface="Arial"/>
              </a:rPr>
              <a:t>поражения </a:t>
            </a:r>
            <a:r>
              <a:rPr sz="2200" b="1" spc="-600" dirty="0">
                <a:latin typeface="Arial"/>
                <a:cs typeface="Arial"/>
              </a:rPr>
              <a:t> </a:t>
            </a:r>
            <a:r>
              <a:rPr sz="2200" b="1" spc="-15" dirty="0">
                <a:latin typeface="Arial"/>
                <a:cs typeface="Arial"/>
              </a:rPr>
              <a:t>более</a:t>
            </a:r>
            <a:r>
              <a:rPr sz="2200" b="1" spc="-21" dirty="0">
                <a:latin typeface="Arial"/>
                <a:cs typeface="Arial"/>
              </a:rPr>
              <a:t> </a:t>
            </a:r>
            <a:r>
              <a:rPr sz="2200" b="1" dirty="0">
                <a:latin typeface="Arial"/>
                <a:cs typeface="Arial"/>
              </a:rPr>
              <a:t>15-20%</a:t>
            </a:r>
            <a:r>
              <a:rPr sz="2200" b="1" spc="-1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поверхности</a:t>
            </a:r>
            <a:r>
              <a:rPr sz="2200" b="1" spc="-50" dirty="0">
                <a:latin typeface="Arial"/>
                <a:cs typeface="Arial"/>
              </a:rPr>
              <a:t> </a:t>
            </a:r>
            <a:r>
              <a:rPr sz="2200" b="1" dirty="0">
                <a:latin typeface="Arial"/>
                <a:cs typeface="Arial"/>
              </a:rPr>
              <a:t>тела.</a:t>
            </a:r>
            <a:endParaRPr sz="2200">
              <a:latin typeface="Arial"/>
              <a:cs typeface="Arial"/>
            </a:endParaRPr>
          </a:p>
          <a:p>
            <a:pPr marL="363184" indent="-350486">
              <a:lnSpc>
                <a:spcPts val="2724"/>
              </a:lnSpc>
              <a:buSzPct val="138636"/>
              <a:buFont typeface="Wingdings"/>
              <a:buChar char=""/>
              <a:tabLst>
                <a:tab pos="363184" algn="l"/>
              </a:tabLst>
            </a:pPr>
            <a:r>
              <a:rPr sz="2200" b="1" spc="5" dirty="0">
                <a:latin typeface="Arial"/>
                <a:cs typeface="Arial"/>
              </a:rPr>
              <a:t>У</a:t>
            </a:r>
            <a:r>
              <a:rPr sz="2200" b="1" spc="-2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детей </a:t>
            </a:r>
            <a:r>
              <a:rPr sz="2200" b="1" dirty="0">
                <a:latin typeface="Arial"/>
                <a:cs typeface="Arial"/>
              </a:rPr>
              <a:t>и</a:t>
            </a:r>
            <a:r>
              <a:rPr sz="2200" b="1" spc="-5" dirty="0">
                <a:latin typeface="Arial"/>
                <a:cs typeface="Arial"/>
              </a:rPr>
              <a:t> </a:t>
            </a:r>
            <a:r>
              <a:rPr sz="2200" b="1" dirty="0">
                <a:latin typeface="Arial"/>
                <a:cs typeface="Arial"/>
              </a:rPr>
              <a:t>пожилых</a:t>
            </a:r>
            <a:r>
              <a:rPr sz="2200" b="1" spc="-4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пациентов</a:t>
            </a:r>
            <a:r>
              <a:rPr sz="2200" b="1" spc="-75" dirty="0">
                <a:latin typeface="Arial"/>
                <a:cs typeface="Arial"/>
              </a:rPr>
              <a:t> </a:t>
            </a:r>
            <a:r>
              <a:rPr sz="2200" b="1" dirty="0">
                <a:latin typeface="Arial"/>
                <a:cs typeface="Arial"/>
              </a:rPr>
              <a:t>–</a:t>
            </a:r>
            <a:r>
              <a:rPr sz="2200" b="1" spc="5" dirty="0">
                <a:latin typeface="Arial"/>
                <a:cs typeface="Arial"/>
              </a:rPr>
              <a:t> </a:t>
            </a:r>
            <a:r>
              <a:rPr sz="2200" b="1" dirty="0">
                <a:latin typeface="Arial"/>
                <a:cs typeface="Arial"/>
              </a:rPr>
              <a:t>при</a:t>
            </a:r>
            <a:r>
              <a:rPr sz="2200" b="1" spc="-3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площади </a:t>
            </a:r>
            <a:r>
              <a:rPr sz="2200" b="1" dirty="0">
                <a:latin typeface="Arial"/>
                <a:cs typeface="Arial"/>
              </a:rPr>
              <a:t>поражения</a:t>
            </a:r>
            <a:endParaRPr sz="2200">
              <a:latin typeface="Arial"/>
              <a:cs typeface="Arial"/>
            </a:endParaRPr>
          </a:p>
          <a:p>
            <a:pPr marL="12698">
              <a:lnSpc>
                <a:spcPts val="2554"/>
              </a:lnSpc>
            </a:pPr>
            <a:r>
              <a:rPr sz="2200" b="1" spc="-15" dirty="0">
                <a:latin typeface="Arial"/>
                <a:cs typeface="Arial"/>
              </a:rPr>
              <a:t>более</a:t>
            </a:r>
            <a:r>
              <a:rPr sz="2200" b="1" spc="-35" dirty="0">
                <a:latin typeface="Arial"/>
                <a:cs typeface="Arial"/>
              </a:rPr>
              <a:t> </a:t>
            </a:r>
            <a:r>
              <a:rPr sz="2200" b="1" dirty="0">
                <a:latin typeface="Arial"/>
                <a:cs typeface="Arial"/>
              </a:rPr>
              <a:t>5%</a:t>
            </a:r>
            <a:r>
              <a:rPr sz="2200" b="1" spc="-2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поверхности</a:t>
            </a:r>
            <a:r>
              <a:rPr sz="2200" b="1" spc="-65" dirty="0">
                <a:latin typeface="Arial"/>
                <a:cs typeface="Arial"/>
              </a:rPr>
              <a:t> </a:t>
            </a:r>
            <a:r>
              <a:rPr sz="2200" b="1" dirty="0">
                <a:latin typeface="Arial"/>
                <a:cs typeface="Arial"/>
              </a:rPr>
              <a:t>тела</a:t>
            </a:r>
            <a:endParaRPr sz="22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565900" y="4947285"/>
            <a:ext cx="3904615" cy="2609215"/>
            <a:chOff x="5263896" y="4316476"/>
            <a:chExt cx="3904615" cy="260921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66944" y="4319525"/>
              <a:ext cx="3895344" cy="259994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5263896" y="4316476"/>
              <a:ext cx="3904615" cy="2609215"/>
            </a:xfrm>
            <a:custGeom>
              <a:avLst/>
              <a:gdLst/>
              <a:ahLst/>
              <a:cxnLst/>
              <a:rect l="l" t="t" r="r" b="b"/>
              <a:pathLst>
                <a:path w="3904615" h="2609215">
                  <a:moveTo>
                    <a:pt x="3904487" y="0"/>
                  </a:moveTo>
                  <a:lnTo>
                    <a:pt x="0" y="0"/>
                  </a:lnTo>
                  <a:lnTo>
                    <a:pt x="0" y="2609088"/>
                  </a:lnTo>
                  <a:lnTo>
                    <a:pt x="3904487" y="2609088"/>
                  </a:lnTo>
                  <a:lnTo>
                    <a:pt x="3904487" y="2606040"/>
                  </a:lnTo>
                  <a:lnTo>
                    <a:pt x="9143" y="2606040"/>
                  </a:lnTo>
                  <a:lnTo>
                    <a:pt x="3048" y="2599944"/>
                  </a:lnTo>
                  <a:lnTo>
                    <a:pt x="9143" y="2599944"/>
                  </a:lnTo>
                  <a:lnTo>
                    <a:pt x="9143" y="9143"/>
                  </a:lnTo>
                  <a:lnTo>
                    <a:pt x="3048" y="9143"/>
                  </a:lnTo>
                  <a:lnTo>
                    <a:pt x="9143" y="6096"/>
                  </a:lnTo>
                  <a:lnTo>
                    <a:pt x="3904487" y="6096"/>
                  </a:lnTo>
                  <a:lnTo>
                    <a:pt x="3904487" y="0"/>
                  </a:lnTo>
                  <a:close/>
                </a:path>
                <a:path w="3904615" h="2609215">
                  <a:moveTo>
                    <a:pt x="9143" y="2599944"/>
                  </a:moveTo>
                  <a:lnTo>
                    <a:pt x="3048" y="2599944"/>
                  </a:lnTo>
                  <a:lnTo>
                    <a:pt x="9143" y="2606040"/>
                  </a:lnTo>
                  <a:lnTo>
                    <a:pt x="9143" y="2599944"/>
                  </a:lnTo>
                  <a:close/>
                </a:path>
                <a:path w="3904615" h="2609215">
                  <a:moveTo>
                    <a:pt x="3895344" y="2599944"/>
                  </a:moveTo>
                  <a:lnTo>
                    <a:pt x="9143" y="2599944"/>
                  </a:lnTo>
                  <a:lnTo>
                    <a:pt x="9143" y="2606040"/>
                  </a:lnTo>
                  <a:lnTo>
                    <a:pt x="3895344" y="2606040"/>
                  </a:lnTo>
                  <a:lnTo>
                    <a:pt x="3895344" y="2599944"/>
                  </a:lnTo>
                  <a:close/>
                </a:path>
                <a:path w="3904615" h="2609215">
                  <a:moveTo>
                    <a:pt x="3895344" y="6096"/>
                  </a:moveTo>
                  <a:lnTo>
                    <a:pt x="3895344" y="2606040"/>
                  </a:lnTo>
                  <a:lnTo>
                    <a:pt x="3901439" y="2599944"/>
                  </a:lnTo>
                  <a:lnTo>
                    <a:pt x="3904487" y="2599943"/>
                  </a:lnTo>
                  <a:lnTo>
                    <a:pt x="3904487" y="9143"/>
                  </a:lnTo>
                  <a:lnTo>
                    <a:pt x="3901439" y="9143"/>
                  </a:lnTo>
                  <a:lnTo>
                    <a:pt x="3895344" y="6096"/>
                  </a:lnTo>
                  <a:close/>
                </a:path>
                <a:path w="3904615" h="2609215">
                  <a:moveTo>
                    <a:pt x="3904487" y="2599943"/>
                  </a:moveTo>
                  <a:lnTo>
                    <a:pt x="3901439" y="2599944"/>
                  </a:lnTo>
                  <a:lnTo>
                    <a:pt x="3895344" y="2606040"/>
                  </a:lnTo>
                  <a:lnTo>
                    <a:pt x="3904487" y="2606040"/>
                  </a:lnTo>
                  <a:lnTo>
                    <a:pt x="3904487" y="2599943"/>
                  </a:lnTo>
                  <a:close/>
                </a:path>
                <a:path w="3904615" h="2609215">
                  <a:moveTo>
                    <a:pt x="9143" y="6096"/>
                  </a:moveTo>
                  <a:lnTo>
                    <a:pt x="3048" y="9143"/>
                  </a:lnTo>
                  <a:lnTo>
                    <a:pt x="9143" y="9143"/>
                  </a:lnTo>
                  <a:lnTo>
                    <a:pt x="9143" y="6096"/>
                  </a:lnTo>
                  <a:close/>
                </a:path>
                <a:path w="3904615" h="2609215">
                  <a:moveTo>
                    <a:pt x="3895344" y="6096"/>
                  </a:moveTo>
                  <a:lnTo>
                    <a:pt x="9143" y="6096"/>
                  </a:lnTo>
                  <a:lnTo>
                    <a:pt x="9143" y="9143"/>
                  </a:lnTo>
                  <a:lnTo>
                    <a:pt x="3895344" y="9143"/>
                  </a:lnTo>
                  <a:lnTo>
                    <a:pt x="3895344" y="6096"/>
                  </a:lnTo>
                  <a:close/>
                </a:path>
                <a:path w="3904615" h="2609215">
                  <a:moveTo>
                    <a:pt x="3904487" y="6096"/>
                  </a:moveTo>
                  <a:lnTo>
                    <a:pt x="3895344" y="6096"/>
                  </a:lnTo>
                  <a:lnTo>
                    <a:pt x="3901439" y="9143"/>
                  </a:lnTo>
                  <a:lnTo>
                    <a:pt x="3904487" y="9143"/>
                  </a:lnTo>
                  <a:lnTo>
                    <a:pt x="3904487" y="609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3112006" y="533908"/>
            <a:ext cx="4846320" cy="594360"/>
            <a:chOff x="3112007" y="533908"/>
            <a:chExt cx="4846320" cy="594360"/>
          </a:xfrm>
        </p:grpSpPr>
        <p:sp>
          <p:nvSpPr>
            <p:cNvPr id="7" name="object 7"/>
            <p:cNvSpPr/>
            <p:nvPr/>
          </p:nvSpPr>
          <p:spPr>
            <a:xfrm>
              <a:off x="3115055" y="536956"/>
              <a:ext cx="4837430" cy="585470"/>
            </a:xfrm>
            <a:custGeom>
              <a:avLst/>
              <a:gdLst/>
              <a:ahLst/>
              <a:cxnLst/>
              <a:rect l="l" t="t" r="r" b="b"/>
              <a:pathLst>
                <a:path w="4837430" h="585469">
                  <a:moveTo>
                    <a:pt x="4837176" y="0"/>
                  </a:moveTo>
                  <a:lnTo>
                    <a:pt x="0" y="0"/>
                  </a:lnTo>
                  <a:lnTo>
                    <a:pt x="0" y="585216"/>
                  </a:lnTo>
                  <a:lnTo>
                    <a:pt x="4837176" y="585216"/>
                  </a:lnTo>
                  <a:lnTo>
                    <a:pt x="4837176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112007" y="533908"/>
              <a:ext cx="4846320" cy="594360"/>
            </a:xfrm>
            <a:custGeom>
              <a:avLst/>
              <a:gdLst/>
              <a:ahLst/>
              <a:cxnLst/>
              <a:rect l="l" t="t" r="r" b="b"/>
              <a:pathLst>
                <a:path w="4846320" h="594360">
                  <a:moveTo>
                    <a:pt x="4843272" y="0"/>
                  </a:moveTo>
                  <a:lnTo>
                    <a:pt x="0" y="0"/>
                  </a:lnTo>
                  <a:lnTo>
                    <a:pt x="0" y="594360"/>
                  </a:lnTo>
                  <a:lnTo>
                    <a:pt x="4843272" y="594360"/>
                  </a:lnTo>
                  <a:lnTo>
                    <a:pt x="4846320" y="591312"/>
                  </a:lnTo>
                  <a:lnTo>
                    <a:pt x="4846320" y="588264"/>
                  </a:lnTo>
                  <a:lnTo>
                    <a:pt x="9143" y="588264"/>
                  </a:lnTo>
                  <a:lnTo>
                    <a:pt x="3048" y="585216"/>
                  </a:lnTo>
                  <a:lnTo>
                    <a:pt x="9143" y="585216"/>
                  </a:lnTo>
                  <a:lnTo>
                    <a:pt x="9143" y="9144"/>
                  </a:lnTo>
                  <a:lnTo>
                    <a:pt x="3048" y="9144"/>
                  </a:lnTo>
                  <a:lnTo>
                    <a:pt x="9143" y="3048"/>
                  </a:lnTo>
                  <a:lnTo>
                    <a:pt x="4846320" y="3048"/>
                  </a:lnTo>
                  <a:lnTo>
                    <a:pt x="4843272" y="0"/>
                  </a:lnTo>
                  <a:close/>
                </a:path>
                <a:path w="4846320" h="594360">
                  <a:moveTo>
                    <a:pt x="9143" y="585216"/>
                  </a:moveTo>
                  <a:lnTo>
                    <a:pt x="3048" y="585216"/>
                  </a:lnTo>
                  <a:lnTo>
                    <a:pt x="9143" y="588264"/>
                  </a:lnTo>
                  <a:lnTo>
                    <a:pt x="9143" y="585216"/>
                  </a:lnTo>
                  <a:close/>
                </a:path>
                <a:path w="4846320" h="594360">
                  <a:moveTo>
                    <a:pt x="4837176" y="585216"/>
                  </a:moveTo>
                  <a:lnTo>
                    <a:pt x="9143" y="585216"/>
                  </a:lnTo>
                  <a:lnTo>
                    <a:pt x="9143" y="588264"/>
                  </a:lnTo>
                  <a:lnTo>
                    <a:pt x="4837176" y="588264"/>
                  </a:lnTo>
                  <a:lnTo>
                    <a:pt x="4837176" y="585216"/>
                  </a:lnTo>
                  <a:close/>
                </a:path>
                <a:path w="4846320" h="594360">
                  <a:moveTo>
                    <a:pt x="4837176" y="3048"/>
                  </a:moveTo>
                  <a:lnTo>
                    <a:pt x="4837176" y="588264"/>
                  </a:lnTo>
                  <a:lnTo>
                    <a:pt x="4840224" y="585216"/>
                  </a:lnTo>
                  <a:lnTo>
                    <a:pt x="4846320" y="585216"/>
                  </a:lnTo>
                  <a:lnTo>
                    <a:pt x="4846320" y="9144"/>
                  </a:lnTo>
                  <a:lnTo>
                    <a:pt x="4840224" y="9144"/>
                  </a:lnTo>
                  <a:lnTo>
                    <a:pt x="4837176" y="3048"/>
                  </a:lnTo>
                  <a:close/>
                </a:path>
                <a:path w="4846320" h="594360">
                  <a:moveTo>
                    <a:pt x="4846320" y="585216"/>
                  </a:moveTo>
                  <a:lnTo>
                    <a:pt x="4840224" y="585216"/>
                  </a:lnTo>
                  <a:lnTo>
                    <a:pt x="4837176" y="588264"/>
                  </a:lnTo>
                  <a:lnTo>
                    <a:pt x="4846320" y="588264"/>
                  </a:lnTo>
                  <a:lnTo>
                    <a:pt x="4846320" y="585216"/>
                  </a:lnTo>
                  <a:close/>
                </a:path>
                <a:path w="4846320" h="594360">
                  <a:moveTo>
                    <a:pt x="9143" y="3048"/>
                  </a:moveTo>
                  <a:lnTo>
                    <a:pt x="3048" y="9144"/>
                  </a:lnTo>
                  <a:lnTo>
                    <a:pt x="9143" y="9144"/>
                  </a:lnTo>
                  <a:lnTo>
                    <a:pt x="9143" y="3048"/>
                  </a:lnTo>
                  <a:close/>
                </a:path>
                <a:path w="4846320" h="594360">
                  <a:moveTo>
                    <a:pt x="4837176" y="3048"/>
                  </a:moveTo>
                  <a:lnTo>
                    <a:pt x="9143" y="3048"/>
                  </a:lnTo>
                  <a:lnTo>
                    <a:pt x="9143" y="9144"/>
                  </a:lnTo>
                  <a:lnTo>
                    <a:pt x="4837176" y="9144"/>
                  </a:lnTo>
                  <a:lnTo>
                    <a:pt x="4837176" y="3048"/>
                  </a:lnTo>
                  <a:close/>
                </a:path>
                <a:path w="4846320" h="594360">
                  <a:moveTo>
                    <a:pt x="4846320" y="3048"/>
                  </a:moveTo>
                  <a:lnTo>
                    <a:pt x="4837176" y="3048"/>
                  </a:lnTo>
                  <a:lnTo>
                    <a:pt x="4840224" y="9144"/>
                  </a:lnTo>
                  <a:lnTo>
                    <a:pt x="4846320" y="9144"/>
                  </a:lnTo>
                  <a:lnTo>
                    <a:pt x="4846320" y="30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115055" y="536955"/>
            <a:ext cx="4837430" cy="528347"/>
          </a:xfrm>
          <a:prstGeom prst="rect">
            <a:avLst/>
          </a:prstGeom>
        </p:spPr>
        <p:txBody>
          <a:bodyPr vert="horz" wrap="square" lIns="0" tIns="35557" rIns="0" bIns="0" rtlCol="0">
            <a:spAutoFit/>
          </a:bodyPr>
          <a:lstStyle/>
          <a:p>
            <a:pPr marL="115559">
              <a:spcBef>
                <a:spcPts val="281"/>
              </a:spcBef>
            </a:pPr>
            <a:r>
              <a:rPr sz="3200" spc="-55" dirty="0"/>
              <a:t>ОЖОГОВАЯ</a:t>
            </a:r>
            <a:r>
              <a:rPr sz="3200" spc="60" dirty="0"/>
              <a:t> </a:t>
            </a:r>
            <a:r>
              <a:rPr sz="3200" spc="-21" dirty="0"/>
              <a:t>БОЛЕЗНЬ</a:t>
            </a:r>
            <a:endParaRPr sz="3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972312" y="869188"/>
            <a:ext cx="8772526" cy="914400"/>
            <a:chOff x="972311" y="869188"/>
            <a:chExt cx="8772525" cy="914400"/>
          </a:xfrm>
        </p:grpSpPr>
        <p:sp>
          <p:nvSpPr>
            <p:cNvPr id="4" name="object 4"/>
            <p:cNvSpPr/>
            <p:nvPr/>
          </p:nvSpPr>
          <p:spPr>
            <a:xfrm>
              <a:off x="978407" y="872236"/>
              <a:ext cx="8763000" cy="905510"/>
            </a:xfrm>
            <a:custGeom>
              <a:avLst/>
              <a:gdLst/>
              <a:ahLst/>
              <a:cxnLst/>
              <a:rect l="l" t="t" r="r" b="b"/>
              <a:pathLst>
                <a:path w="8763000" h="905510">
                  <a:moveTo>
                    <a:pt x="8763000" y="0"/>
                  </a:moveTo>
                  <a:lnTo>
                    <a:pt x="0" y="0"/>
                  </a:lnTo>
                  <a:lnTo>
                    <a:pt x="0" y="905256"/>
                  </a:lnTo>
                  <a:lnTo>
                    <a:pt x="8763000" y="905256"/>
                  </a:lnTo>
                  <a:lnTo>
                    <a:pt x="876300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72311" y="869188"/>
              <a:ext cx="8772525" cy="914400"/>
            </a:xfrm>
            <a:custGeom>
              <a:avLst/>
              <a:gdLst/>
              <a:ahLst/>
              <a:cxnLst/>
              <a:rect l="l" t="t" r="r" b="b"/>
              <a:pathLst>
                <a:path w="8772525" h="914400">
                  <a:moveTo>
                    <a:pt x="8772144" y="0"/>
                  </a:moveTo>
                  <a:lnTo>
                    <a:pt x="0" y="0"/>
                  </a:lnTo>
                  <a:lnTo>
                    <a:pt x="0" y="914399"/>
                  </a:lnTo>
                  <a:lnTo>
                    <a:pt x="8772144" y="914399"/>
                  </a:lnTo>
                  <a:lnTo>
                    <a:pt x="8772144" y="908303"/>
                  </a:lnTo>
                  <a:lnTo>
                    <a:pt x="9143" y="908303"/>
                  </a:lnTo>
                  <a:lnTo>
                    <a:pt x="6096" y="905255"/>
                  </a:lnTo>
                  <a:lnTo>
                    <a:pt x="9143" y="905255"/>
                  </a:lnTo>
                  <a:lnTo>
                    <a:pt x="9143" y="9143"/>
                  </a:lnTo>
                  <a:lnTo>
                    <a:pt x="6096" y="9143"/>
                  </a:lnTo>
                  <a:lnTo>
                    <a:pt x="9143" y="3047"/>
                  </a:lnTo>
                  <a:lnTo>
                    <a:pt x="8772144" y="3047"/>
                  </a:lnTo>
                  <a:lnTo>
                    <a:pt x="8772144" y="0"/>
                  </a:lnTo>
                  <a:close/>
                </a:path>
                <a:path w="8772525" h="914400">
                  <a:moveTo>
                    <a:pt x="9143" y="905255"/>
                  </a:moveTo>
                  <a:lnTo>
                    <a:pt x="6096" y="905255"/>
                  </a:lnTo>
                  <a:lnTo>
                    <a:pt x="9143" y="908303"/>
                  </a:lnTo>
                  <a:lnTo>
                    <a:pt x="9143" y="905255"/>
                  </a:lnTo>
                  <a:close/>
                </a:path>
                <a:path w="8772525" h="914400">
                  <a:moveTo>
                    <a:pt x="8763000" y="905255"/>
                  </a:moveTo>
                  <a:lnTo>
                    <a:pt x="9143" y="905255"/>
                  </a:lnTo>
                  <a:lnTo>
                    <a:pt x="9143" y="908303"/>
                  </a:lnTo>
                  <a:lnTo>
                    <a:pt x="8763000" y="908303"/>
                  </a:lnTo>
                  <a:lnTo>
                    <a:pt x="8763000" y="905255"/>
                  </a:lnTo>
                  <a:close/>
                </a:path>
                <a:path w="8772525" h="914400">
                  <a:moveTo>
                    <a:pt x="8763000" y="3047"/>
                  </a:moveTo>
                  <a:lnTo>
                    <a:pt x="8763000" y="908303"/>
                  </a:lnTo>
                  <a:lnTo>
                    <a:pt x="8769096" y="905255"/>
                  </a:lnTo>
                  <a:lnTo>
                    <a:pt x="8772144" y="905255"/>
                  </a:lnTo>
                  <a:lnTo>
                    <a:pt x="8772144" y="9143"/>
                  </a:lnTo>
                  <a:lnTo>
                    <a:pt x="8769096" y="9143"/>
                  </a:lnTo>
                  <a:lnTo>
                    <a:pt x="8763000" y="3047"/>
                  </a:lnTo>
                  <a:close/>
                </a:path>
                <a:path w="8772525" h="914400">
                  <a:moveTo>
                    <a:pt x="8772144" y="905255"/>
                  </a:moveTo>
                  <a:lnTo>
                    <a:pt x="8769096" y="905255"/>
                  </a:lnTo>
                  <a:lnTo>
                    <a:pt x="8763000" y="908303"/>
                  </a:lnTo>
                  <a:lnTo>
                    <a:pt x="8772144" y="908303"/>
                  </a:lnTo>
                  <a:lnTo>
                    <a:pt x="8772144" y="905255"/>
                  </a:lnTo>
                  <a:close/>
                </a:path>
                <a:path w="8772525" h="914400">
                  <a:moveTo>
                    <a:pt x="9143" y="3047"/>
                  </a:moveTo>
                  <a:lnTo>
                    <a:pt x="6096" y="9143"/>
                  </a:lnTo>
                  <a:lnTo>
                    <a:pt x="9143" y="9143"/>
                  </a:lnTo>
                  <a:lnTo>
                    <a:pt x="9143" y="3047"/>
                  </a:lnTo>
                  <a:close/>
                </a:path>
                <a:path w="8772525" h="914400">
                  <a:moveTo>
                    <a:pt x="8763000" y="3047"/>
                  </a:moveTo>
                  <a:lnTo>
                    <a:pt x="9143" y="3047"/>
                  </a:lnTo>
                  <a:lnTo>
                    <a:pt x="9143" y="9143"/>
                  </a:lnTo>
                  <a:lnTo>
                    <a:pt x="8763000" y="9143"/>
                  </a:lnTo>
                  <a:lnTo>
                    <a:pt x="8763000" y="3047"/>
                  </a:lnTo>
                  <a:close/>
                </a:path>
                <a:path w="8772525" h="914400">
                  <a:moveTo>
                    <a:pt x="8772144" y="3047"/>
                  </a:moveTo>
                  <a:lnTo>
                    <a:pt x="8763000" y="3047"/>
                  </a:lnTo>
                  <a:lnTo>
                    <a:pt x="8769096" y="9143"/>
                  </a:lnTo>
                  <a:lnTo>
                    <a:pt x="8772144" y="9143"/>
                  </a:lnTo>
                  <a:lnTo>
                    <a:pt x="8772144" y="304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78408" y="872236"/>
            <a:ext cx="8763000" cy="720053"/>
          </a:xfrm>
          <a:prstGeom prst="rect">
            <a:avLst/>
          </a:prstGeom>
        </p:spPr>
        <p:txBody>
          <a:bodyPr vert="horz" wrap="square" lIns="0" tIns="164449" rIns="0" bIns="0" rtlCol="0">
            <a:spAutoFit/>
          </a:bodyPr>
          <a:lstStyle/>
          <a:p>
            <a:pPr marL="575889">
              <a:spcBef>
                <a:spcPts val="1294"/>
              </a:spcBef>
            </a:pPr>
            <a:endParaRPr sz="3600"/>
          </a:p>
        </p:txBody>
      </p:sp>
      <p:pic>
        <p:nvPicPr>
          <p:cNvPr id="8" name="Рисунок 7" descr="image-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400"/>
            <a:ext cx="10693400" cy="80200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52219" y="2228087"/>
            <a:ext cx="7830184" cy="3638174"/>
          </a:xfrm>
          <a:prstGeom prst="rect">
            <a:avLst/>
          </a:prstGeom>
        </p:spPr>
        <p:txBody>
          <a:bodyPr vert="horz" wrap="square" lIns="0" tIns="11429" rIns="0" bIns="0" rtlCol="0">
            <a:spAutoFit/>
          </a:bodyPr>
          <a:lstStyle/>
          <a:p>
            <a:pPr marL="356836" marR="5079" indent="-344771">
              <a:spcBef>
                <a:spcPts val="90"/>
              </a:spcBef>
              <a:buFont typeface="Arial MT"/>
              <a:buChar char="•"/>
              <a:tabLst>
                <a:tab pos="356836" algn="l"/>
                <a:tab pos="357470" algn="l"/>
              </a:tabLst>
            </a:pPr>
            <a:r>
              <a:rPr sz="3200" b="1" spc="-15" dirty="0">
                <a:latin typeface="Arial"/>
                <a:cs typeface="Arial"/>
              </a:rPr>
              <a:t>Противошоковая</a:t>
            </a:r>
            <a:r>
              <a:rPr sz="3200" b="1" spc="9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терапия</a:t>
            </a:r>
            <a:r>
              <a:rPr sz="3200" b="1" spc="21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должна 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начинаться</a:t>
            </a:r>
            <a:r>
              <a:rPr sz="3200" b="1" spc="50" dirty="0">
                <a:latin typeface="Arial"/>
                <a:cs typeface="Arial"/>
              </a:rPr>
              <a:t> </a:t>
            </a:r>
            <a:r>
              <a:rPr sz="3200" b="1" spc="-10" dirty="0">
                <a:latin typeface="Arial"/>
                <a:cs typeface="Arial"/>
              </a:rPr>
              <a:t>при</a:t>
            </a:r>
            <a:r>
              <a:rPr sz="3200" b="1" spc="15" dirty="0">
                <a:latin typeface="Arial"/>
                <a:cs typeface="Arial"/>
              </a:rPr>
              <a:t> </a:t>
            </a:r>
            <a:r>
              <a:rPr sz="3200" b="1" spc="-10" dirty="0">
                <a:latin typeface="Arial"/>
                <a:cs typeface="Arial"/>
              </a:rPr>
              <a:t>оказании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10" dirty="0">
                <a:latin typeface="Arial"/>
                <a:cs typeface="Arial"/>
              </a:rPr>
              <a:t>скорой 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10" dirty="0">
                <a:latin typeface="Arial"/>
                <a:cs typeface="Arial"/>
              </a:rPr>
              <a:t>медицинской </a:t>
            </a:r>
            <a:r>
              <a:rPr sz="3200" b="1" spc="-25" dirty="0">
                <a:latin typeface="Arial"/>
                <a:cs typeface="Arial"/>
              </a:rPr>
              <a:t>помощи</a:t>
            </a:r>
            <a:r>
              <a:rPr sz="3200" b="1" spc="9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и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10" dirty="0">
                <a:latin typeface="Arial"/>
                <a:cs typeface="Arial"/>
              </a:rPr>
              <a:t>проводится:</a:t>
            </a:r>
            <a:endParaRPr sz="3200">
              <a:latin typeface="Arial"/>
              <a:cs typeface="Arial"/>
            </a:endParaRPr>
          </a:p>
          <a:p>
            <a:pPr marL="356836" marR="1439405" indent="-344771">
              <a:spcBef>
                <a:spcPts val="770"/>
              </a:spcBef>
              <a:buFont typeface="Wingdings"/>
              <a:buChar char=""/>
              <a:tabLst>
                <a:tab pos="357470" algn="l"/>
              </a:tabLst>
            </a:pPr>
            <a:r>
              <a:rPr sz="3200" b="1" spc="-10" dirty="0">
                <a:latin typeface="Arial"/>
                <a:cs typeface="Arial"/>
              </a:rPr>
              <a:t>В</a:t>
            </a:r>
            <a:r>
              <a:rPr sz="3200" b="1" spc="-21" dirty="0">
                <a:latin typeface="Arial"/>
                <a:cs typeface="Arial"/>
              </a:rPr>
              <a:t> </a:t>
            </a:r>
            <a:r>
              <a:rPr sz="3200" b="1" spc="-10" dirty="0">
                <a:latin typeface="Arial"/>
                <a:cs typeface="Arial"/>
              </a:rPr>
              <a:t>ОРИТ</a:t>
            </a:r>
            <a:r>
              <a:rPr sz="3200" b="1" spc="5" dirty="0">
                <a:latin typeface="Arial"/>
                <a:cs typeface="Arial"/>
              </a:rPr>
              <a:t> </a:t>
            </a:r>
            <a:r>
              <a:rPr sz="3200" b="1" spc="-10" dirty="0">
                <a:latin typeface="Arial"/>
                <a:cs typeface="Arial"/>
              </a:rPr>
              <a:t>многопрофильных 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стационаров</a:t>
            </a:r>
            <a:r>
              <a:rPr sz="3200" b="1" spc="35" dirty="0">
                <a:latin typeface="Arial"/>
                <a:cs typeface="Arial"/>
              </a:rPr>
              <a:t> </a:t>
            </a:r>
            <a:r>
              <a:rPr sz="3200" b="1" spc="-10" dirty="0">
                <a:latin typeface="Arial"/>
                <a:cs typeface="Arial"/>
              </a:rPr>
              <a:t>или </a:t>
            </a:r>
            <a:r>
              <a:rPr sz="3200" b="1" spc="-25" dirty="0">
                <a:latin typeface="Arial"/>
                <a:cs typeface="Arial"/>
              </a:rPr>
              <a:t>других</a:t>
            </a:r>
            <a:r>
              <a:rPr sz="3200" b="1" spc="10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ЛПУ.</a:t>
            </a:r>
            <a:endParaRPr sz="3200">
              <a:latin typeface="Arial"/>
              <a:cs typeface="Arial"/>
            </a:endParaRPr>
          </a:p>
          <a:p>
            <a:pPr marL="356836" marR="850182" indent="-344771">
              <a:spcBef>
                <a:spcPts val="765"/>
              </a:spcBef>
              <a:buFont typeface="Wingdings"/>
              <a:buChar char=""/>
              <a:tabLst>
                <a:tab pos="357470" algn="l"/>
              </a:tabLst>
            </a:pPr>
            <a:r>
              <a:rPr sz="3200" b="1" spc="-10" dirty="0">
                <a:latin typeface="Arial"/>
                <a:cs typeface="Arial"/>
              </a:rPr>
              <a:t>Специализированных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10" dirty="0">
                <a:latin typeface="Arial"/>
                <a:cs typeface="Arial"/>
              </a:rPr>
              <a:t>ожоговых </a:t>
            </a:r>
            <a:r>
              <a:rPr sz="3200" b="1" spc="-869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отделениях</a:t>
            </a:r>
            <a:r>
              <a:rPr sz="3200" b="1" spc="60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/ </a:t>
            </a:r>
            <a:r>
              <a:rPr sz="3200" b="1" spc="-15" dirty="0">
                <a:latin typeface="Arial"/>
                <a:cs typeface="Arial"/>
              </a:rPr>
              <a:t>центрах.</a:t>
            </a:r>
            <a:endParaRPr sz="32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167385" y="750316"/>
            <a:ext cx="8391525" cy="1018540"/>
            <a:chOff x="1167383" y="750316"/>
            <a:chExt cx="8391525" cy="1018540"/>
          </a:xfrm>
        </p:grpSpPr>
        <p:sp>
          <p:nvSpPr>
            <p:cNvPr id="4" name="object 4"/>
            <p:cNvSpPr/>
            <p:nvPr/>
          </p:nvSpPr>
          <p:spPr>
            <a:xfrm>
              <a:off x="1170431" y="753364"/>
              <a:ext cx="8382000" cy="1009015"/>
            </a:xfrm>
            <a:custGeom>
              <a:avLst/>
              <a:gdLst/>
              <a:ahLst/>
              <a:cxnLst/>
              <a:rect l="l" t="t" r="r" b="b"/>
              <a:pathLst>
                <a:path w="8382000" h="1009014">
                  <a:moveTo>
                    <a:pt x="8382000" y="0"/>
                  </a:moveTo>
                  <a:lnTo>
                    <a:pt x="0" y="0"/>
                  </a:lnTo>
                  <a:lnTo>
                    <a:pt x="0" y="1008888"/>
                  </a:lnTo>
                  <a:lnTo>
                    <a:pt x="8382000" y="1008888"/>
                  </a:lnTo>
                  <a:lnTo>
                    <a:pt x="838200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67383" y="750316"/>
              <a:ext cx="8391525" cy="1018540"/>
            </a:xfrm>
            <a:custGeom>
              <a:avLst/>
              <a:gdLst/>
              <a:ahLst/>
              <a:cxnLst/>
              <a:rect l="l" t="t" r="r" b="b"/>
              <a:pathLst>
                <a:path w="8391525" h="1018539">
                  <a:moveTo>
                    <a:pt x="8391144" y="0"/>
                  </a:moveTo>
                  <a:lnTo>
                    <a:pt x="0" y="0"/>
                  </a:lnTo>
                  <a:lnTo>
                    <a:pt x="0" y="1018031"/>
                  </a:lnTo>
                  <a:lnTo>
                    <a:pt x="8388096" y="1018031"/>
                  </a:lnTo>
                  <a:lnTo>
                    <a:pt x="8391144" y="1014983"/>
                  </a:lnTo>
                  <a:lnTo>
                    <a:pt x="8391144" y="1011935"/>
                  </a:lnTo>
                  <a:lnTo>
                    <a:pt x="9143" y="1011935"/>
                  </a:lnTo>
                  <a:lnTo>
                    <a:pt x="3047" y="1005839"/>
                  </a:lnTo>
                  <a:lnTo>
                    <a:pt x="9143" y="1005839"/>
                  </a:lnTo>
                  <a:lnTo>
                    <a:pt x="9143" y="9143"/>
                  </a:lnTo>
                  <a:lnTo>
                    <a:pt x="3047" y="9143"/>
                  </a:lnTo>
                  <a:lnTo>
                    <a:pt x="9143" y="3048"/>
                  </a:lnTo>
                  <a:lnTo>
                    <a:pt x="8391144" y="3048"/>
                  </a:lnTo>
                  <a:lnTo>
                    <a:pt x="8391144" y="0"/>
                  </a:lnTo>
                  <a:close/>
                </a:path>
                <a:path w="8391525" h="1018539">
                  <a:moveTo>
                    <a:pt x="9143" y="1005839"/>
                  </a:moveTo>
                  <a:lnTo>
                    <a:pt x="3047" y="1005839"/>
                  </a:lnTo>
                  <a:lnTo>
                    <a:pt x="9143" y="1011935"/>
                  </a:lnTo>
                  <a:lnTo>
                    <a:pt x="9143" y="1005839"/>
                  </a:lnTo>
                  <a:close/>
                </a:path>
                <a:path w="8391525" h="1018539">
                  <a:moveTo>
                    <a:pt x="8382000" y="1005839"/>
                  </a:moveTo>
                  <a:lnTo>
                    <a:pt x="9143" y="1005839"/>
                  </a:lnTo>
                  <a:lnTo>
                    <a:pt x="9143" y="1011935"/>
                  </a:lnTo>
                  <a:lnTo>
                    <a:pt x="8382000" y="1011935"/>
                  </a:lnTo>
                  <a:lnTo>
                    <a:pt x="8382000" y="1005839"/>
                  </a:lnTo>
                  <a:close/>
                </a:path>
                <a:path w="8391525" h="1018539">
                  <a:moveTo>
                    <a:pt x="8382000" y="3048"/>
                  </a:moveTo>
                  <a:lnTo>
                    <a:pt x="8382000" y="1011935"/>
                  </a:lnTo>
                  <a:lnTo>
                    <a:pt x="8385048" y="1005839"/>
                  </a:lnTo>
                  <a:lnTo>
                    <a:pt x="8391144" y="1005839"/>
                  </a:lnTo>
                  <a:lnTo>
                    <a:pt x="8391144" y="9143"/>
                  </a:lnTo>
                  <a:lnTo>
                    <a:pt x="8385048" y="9143"/>
                  </a:lnTo>
                  <a:lnTo>
                    <a:pt x="8382000" y="3048"/>
                  </a:lnTo>
                  <a:close/>
                </a:path>
                <a:path w="8391525" h="1018539">
                  <a:moveTo>
                    <a:pt x="8391144" y="1005839"/>
                  </a:moveTo>
                  <a:lnTo>
                    <a:pt x="8385048" y="1005839"/>
                  </a:lnTo>
                  <a:lnTo>
                    <a:pt x="8382000" y="1011935"/>
                  </a:lnTo>
                  <a:lnTo>
                    <a:pt x="8391144" y="1011935"/>
                  </a:lnTo>
                  <a:lnTo>
                    <a:pt x="8391144" y="1005839"/>
                  </a:lnTo>
                  <a:close/>
                </a:path>
                <a:path w="8391525" h="1018539">
                  <a:moveTo>
                    <a:pt x="9143" y="3048"/>
                  </a:moveTo>
                  <a:lnTo>
                    <a:pt x="3047" y="9143"/>
                  </a:lnTo>
                  <a:lnTo>
                    <a:pt x="9143" y="9143"/>
                  </a:lnTo>
                  <a:lnTo>
                    <a:pt x="9143" y="3048"/>
                  </a:lnTo>
                  <a:close/>
                </a:path>
                <a:path w="8391525" h="1018539">
                  <a:moveTo>
                    <a:pt x="8382000" y="3048"/>
                  </a:moveTo>
                  <a:lnTo>
                    <a:pt x="9143" y="3048"/>
                  </a:lnTo>
                  <a:lnTo>
                    <a:pt x="9143" y="9143"/>
                  </a:lnTo>
                  <a:lnTo>
                    <a:pt x="8382000" y="9143"/>
                  </a:lnTo>
                  <a:lnTo>
                    <a:pt x="8382000" y="3048"/>
                  </a:lnTo>
                  <a:close/>
                </a:path>
                <a:path w="8391525" h="1018539">
                  <a:moveTo>
                    <a:pt x="8391144" y="3048"/>
                  </a:moveTo>
                  <a:lnTo>
                    <a:pt x="8382000" y="3048"/>
                  </a:lnTo>
                  <a:lnTo>
                    <a:pt x="8385048" y="9143"/>
                  </a:lnTo>
                  <a:lnTo>
                    <a:pt x="8391144" y="9143"/>
                  </a:lnTo>
                  <a:lnTo>
                    <a:pt x="8391144" y="30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170431" y="753364"/>
            <a:ext cx="8382000" cy="927169"/>
          </a:xfrm>
          <a:prstGeom prst="rect">
            <a:avLst/>
          </a:prstGeom>
        </p:spPr>
        <p:txBody>
          <a:bodyPr vert="horz" wrap="square" lIns="0" tIns="64762" rIns="0" bIns="0" rtlCol="0">
            <a:spAutoFit/>
          </a:bodyPr>
          <a:lstStyle/>
          <a:p>
            <a:pPr marL="1441309" marR="772720" indent="-652717" algn="ctr">
              <a:spcBef>
                <a:spcPts val="509"/>
              </a:spcBef>
            </a:pPr>
            <a:r>
              <a:rPr sz="2800"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РЕКОМЕНДАЦИИ</a:t>
            </a:r>
            <a:r>
              <a:rPr sz="2800" spc="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sz="2800" spc="-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ДИАГНОСТИКЕ</a:t>
            </a:r>
            <a:r>
              <a:rPr sz="2800" spc="8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sz="2800" spc="-76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ЛЕЧЕНИЮ</a:t>
            </a:r>
            <a:r>
              <a:rPr sz="2800" spc="-4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ОЖОГОВОГО</a:t>
            </a:r>
            <a:r>
              <a:rPr sz="2800" spc="3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ШОКА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389632" y="686309"/>
            <a:ext cx="6276341" cy="1152525"/>
            <a:chOff x="2389632" y="686308"/>
            <a:chExt cx="6276340" cy="1152525"/>
          </a:xfrm>
        </p:grpSpPr>
        <p:sp>
          <p:nvSpPr>
            <p:cNvPr id="3" name="object 3"/>
            <p:cNvSpPr/>
            <p:nvPr/>
          </p:nvSpPr>
          <p:spPr>
            <a:xfrm>
              <a:off x="2395728" y="689356"/>
              <a:ext cx="6263640" cy="1143000"/>
            </a:xfrm>
            <a:custGeom>
              <a:avLst/>
              <a:gdLst/>
              <a:ahLst/>
              <a:cxnLst/>
              <a:rect l="l" t="t" r="r" b="b"/>
              <a:pathLst>
                <a:path w="6263640" h="1143000">
                  <a:moveTo>
                    <a:pt x="6263639" y="0"/>
                  </a:moveTo>
                  <a:lnTo>
                    <a:pt x="0" y="0"/>
                  </a:lnTo>
                  <a:lnTo>
                    <a:pt x="0" y="1143000"/>
                  </a:lnTo>
                  <a:lnTo>
                    <a:pt x="6263639" y="1143000"/>
                  </a:lnTo>
                  <a:lnTo>
                    <a:pt x="6263639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389632" y="686308"/>
              <a:ext cx="6276340" cy="1152525"/>
            </a:xfrm>
            <a:custGeom>
              <a:avLst/>
              <a:gdLst/>
              <a:ahLst/>
              <a:cxnLst/>
              <a:rect l="l" t="t" r="r" b="b"/>
              <a:pathLst>
                <a:path w="6276340" h="1152525">
                  <a:moveTo>
                    <a:pt x="6275832" y="0"/>
                  </a:moveTo>
                  <a:lnTo>
                    <a:pt x="0" y="0"/>
                  </a:lnTo>
                  <a:lnTo>
                    <a:pt x="0" y="1152144"/>
                  </a:lnTo>
                  <a:lnTo>
                    <a:pt x="6275832" y="1152144"/>
                  </a:lnTo>
                  <a:lnTo>
                    <a:pt x="6275832" y="1146048"/>
                  </a:lnTo>
                  <a:lnTo>
                    <a:pt x="9143" y="1146048"/>
                  </a:lnTo>
                  <a:lnTo>
                    <a:pt x="6095" y="1143000"/>
                  </a:lnTo>
                  <a:lnTo>
                    <a:pt x="9143" y="1143000"/>
                  </a:lnTo>
                  <a:lnTo>
                    <a:pt x="9143" y="9144"/>
                  </a:lnTo>
                  <a:lnTo>
                    <a:pt x="6095" y="9144"/>
                  </a:lnTo>
                  <a:lnTo>
                    <a:pt x="9143" y="3048"/>
                  </a:lnTo>
                  <a:lnTo>
                    <a:pt x="6275832" y="3048"/>
                  </a:lnTo>
                  <a:lnTo>
                    <a:pt x="6275832" y="0"/>
                  </a:lnTo>
                  <a:close/>
                </a:path>
                <a:path w="6276340" h="1152525">
                  <a:moveTo>
                    <a:pt x="9143" y="1143000"/>
                  </a:moveTo>
                  <a:lnTo>
                    <a:pt x="6095" y="1143000"/>
                  </a:lnTo>
                  <a:lnTo>
                    <a:pt x="9143" y="1146048"/>
                  </a:lnTo>
                  <a:lnTo>
                    <a:pt x="9143" y="1143000"/>
                  </a:lnTo>
                  <a:close/>
                </a:path>
                <a:path w="6276340" h="1152525">
                  <a:moveTo>
                    <a:pt x="6266688" y="1143000"/>
                  </a:moveTo>
                  <a:lnTo>
                    <a:pt x="9143" y="1143000"/>
                  </a:lnTo>
                  <a:lnTo>
                    <a:pt x="9143" y="1146048"/>
                  </a:lnTo>
                  <a:lnTo>
                    <a:pt x="6266688" y="1146048"/>
                  </a:lnTo>
                  <a:lnTo>
                    <a:pt x="6266688" y="1143000"/>
                  </a:lnTo>
                  <a:close/>
                </a:path>
                <a:path w="6276340" h="1152525">
                  <a:moveTo>
                    <a:pt x="6266688" y="3048"/>
                  </a:moveTo>
                  <a:lnTo>
                    <a:pt x="6266688" y="1146048"/>
                  </a:lnTo>
                  <a:lnTo>
                    <a:pt x="6269736" y="1143000"/>
                  </a:lnTo>
                  <a:lnTo>
                    <a:pt x="6275832" y="1143000"/>
                  </a:lnTo>
                  <a:lnTo>
                    <a:pt x="6275832" y="9144"/>
                  </a:lnTo>
                  <a:lnTo>
                    <a:pt x="6269736" y="9144"/>
                  </a:lnTo>
                  <a:lnTo>
                    <a:pt x="6266688" y="3048"/>
                  </a:lnTo>
                  <a:close/>
                </a:path>
                <a:path w="6276340" h="1152525">
                  <a:moveTo>
                    <a:pt x="6275832" y="1143000"/>
                  </a:moveTo>
                  <a:lnTo>
                    <a:pt x="6269736" y="1143000"/>
                  </a:lnTo>
                  <a:lnTo>
                    <a:pt x="6266688" y="1146048"/>
                  </a:lnTo>
                  <a:lnTo>
                    <a:pt x="6275832" y="1146048"/>
                  </a:lnTo>
                  <a:lnTo>
                    <a:pt x="6275832" y="1143000"/>
                  </a:lnTo>
                  <a:close/>
                </a:path>
                <a:path w="6276340" h="1152525">
                  <a:moveTo>
                    <a:pt x="9143" y="3048"/>
                  </a:moveTo>
                  <a:lnTo>
                    <a:pt x="6095" y="9144"/>
                  </a:lnTo>
                  <a:lnTo>
                    <a:pt x="9143" y="9144"/>
                  </a:lnTo>
                  <a:lnTo>
                    <a:pt x="9143" y="3048"/>
                  </a:lnTo>
                  <a:close/>
                </a:path>
                <a:path w="6276340" h="1152525">
                  <a:moveTo>
                    <a:pt x="6266688" y="3048"/>
                  </a:moveTo>
                  <a:lnTo>
                    <a:pt x="9143" y="3048"/>
                  </a:lnTo>
                  <a:lnTo>
                    <a:pt x="9143" y="9144"/>
                  </a:lnTo>
                  <a:lnTo>
                    <a:pt x="6266688" y="9144"/>
                  </a:lnTo>
                  <a:lnTo>
                    <a:pt x="6266688" y="3048"/>
                  </a:lnTo>
                  <a:close/>
                </a:path>
                <a:path w="6276340" h="1152525">
                  <a:moveTo>
                    <a:pt x="6275832" y="3048"/>
                  </a:moveTo>
                  <a:lnTo>
                    <a:pt x="6266688" y="3048"/>
                  </a:lnTo>
                  <a:lnTo>
                    <a:pt x="6269736" y="9144"/>
                  </a:lnTo>
                  <a:lnTo>
                    <a:pt x="6275832" y="9144"/>
                  </a:lnTo>
                  <a:lnTo>
                    <a:pt x="6275832" y="30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395728" y="689355"/>
            <a:ext cx="6263640" cy="900865"/>
          </a:xfrm>
          <a:prstGeom prst="rect">
            <a:avLst/>
          </a:prstGeom>
        </p:spPr>
        <p:txBody>
          <a:bodyPr vert="horz" wrap="square" lIns="0" tIns="221593" rIns="0" bIns="0" rtlCol="0">
            <a:spAutoFit/>
          </a:bodyPr>
          <a:lstStyle/>
          <a:p>
            <a:pPr marL="645732">
              <a:spcBef>
                <a:spcPts val="1745"/>
              </a:spcBef>
            </a:pPr>
            <a:r>
              <a:rPr sz="4400" spc="-15" dirty="0"/>
              <a:t>ОЖОГОВЫЙ</a:t>
            </a:r>
            <a:r>
              <a:rPr sz="4400" spc="60" dirty="0"/>
              <a:t> </a:t>
            </a:r>
            <a:r>
              <a:rPr sz="4400" spc="-10" dirty="0"/>
              <a:t>ШОК</a:t>
            </a:r>
            <a:endParaRPr sz="4400"/>
          </a:p>
        </p:txBody>
      </p:sp>
      <p:sp>
        <p:nvSpPr>
          <p:cNvPr id="6" name="object 6"/>
          <p:cNvSpPr txBox="1"/>
          <p:nvPr/>
        </p:nvSpPr>
        <p:spPr>
          <a:xfrm>
            <a:off x="1252219" y="2225039"/>
            <a:ext cx="8091170" cy="4476224"/>
          </a:xfrm>
          <a:prstGeom prst="rect">
            <a:avLst/>
          </a:prstGeom>
        </p:spPr>
        <p:txBody>
          <a:bodyPr vert="horz" wrap="square" lIns="0" tIns="13334" rIns="0" bIns="0" rtlCol="0">
            <a:spAutoFit/>
          </a:bodyPr>
          <a:lstStyle/>
          <a:p>
            <a:pPr marL="356836" marR="5079" indent="-344771">
              <a:spcBef>
                <a:spcPts val="105"/>
              </a:spcBef>
              <a:tabLst>
                <a:tab pos="356836" algn="l"/>
              </a:tabLst>
            </a:pPr>
            <a:r>
              <a:rPr sz="2900" dirty="0">
                <a:latin typeface="Arial MT"/>
                <a:cs typeface="Arial MT"/>
              </a:rPr>
              <a:t>-	</a:t>
            </a:r>
            <a:r>
              <a:rPr sz="2900" b="1" spc="-5" dirty="0">
                <a:latin typeface="Arial"/>
                <a:cs typeface="Arial"/>
              </a:rPr>
              <a:t>представляет</a:t>
            </a:r>
            <a:r>
              <a:rPr sz="2900" b="1" spc="25" dirty="0">
                <a:latin typeface="Arial"/>
                <a:cs typeface="Arial"/>
              </a:rPr>
              <a:t> </a:t>
            </a:r>
            <a:r>
              <a:rPr sz="2900" b="1" spc="-5" dirty="0">
                <a:latin typeface="Arial"/>
                <a:cs typeface="Arial"/>
              </a:rPr>
              <a:t>собой</a:t>
            </a:r>
            <a:r>
              <a:rPr sz="2900" b="1" spc="15" dirty="0">
                <a:latin typeface="Arial"/>
                <a:cs typeface="Arial"/>
              </a:rPr>
              <a:t> </a:t>
            </a:r>
            <a:r>
              <a:rPr sz="2900" b="1" spc="-5" dirty="0">
                <a:latin typeface="Arial"/>
                <a:cs typeface="Arial"/>
              </a:rPr>
              <a:t>патологический </a:t>
            </a:r>
            <a:r>
              <a:rPr sz="2900" b="1" dirty="0">
                <a:latin typeface="Arial"/>
                <a:cs typeface="Arial"/>
              </a:rPr>
              <a:t> процесс,</a:t>
            </a:r>
            <a:r>
              <a:rPr sz="2900" b="1" spc="-5" dirty="0">
                <a:latin typeface="Arial"/>
                <a:cs typeface="Arial"/>
              </a:rPr>
              <a:t> </a:t>
            </a:r>
            <a:r>
              <a:rPr sz="2900" b="1" spc="-10" dirty="0">
                <a:latin typeface="Arial"/>
                <a:cs typeface="Arial"/>
              </a:rPr>
              <a:t>который</a:t>
            </a:r>
            <a:r>
              <a:rPr sz="2900" b="1" spc="10" dirty="0">
                <a:latin typeface="Arial"/>
                <a:cs typeface="Arial"/>
              </a:rPr>
              <a:t> </a:t>
            </a:r>
            <a:r>
              <a:rPr sz="2900" b="1" spc="-5" dirty="0">
                <a:latin typeface="Arial"/>
                <a:cs typeface="Arial"/>
              </a:rPr>
              <a:t>развивается</a:t>
            </a:r>
            <a:r>
              <a:rPr sz="2900" b="1" spc="30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при </a:t>
            </a:r>
            <a:r>
              <a:rPr sz="2900" b="1" spc="5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обширных</a:t>
            </a:r>
            <a:r>
              <a:rPr sz="2900" b="1" spc="-21" dirty="0">
                <a:latin typeface="Arial"/>
                <a:cs typeface="Arial"/>
              </a:rPr>
              <a:t> </a:t>
            </a:r>
            <a:r>
              <a:rPr sz="2900" b="1" spc="-5" dirty="0">
                <a:latin typeface="Arial"/>
                <a:cs typeface="Arial"/>
              </a:rPr>
              <a:t>ожоговых</a:t>
            </a:r>
            <a:r>
              <a:rPr sz="2900" b="1" spc="-21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повреждениях</a:t>
            </a:r>
            <a:r>
              <a:rPr sz="2900" b="1" spc="-21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кожи</a:t>
            </a:r>
            <a:r>
              <a:rPr sz="2900" b="1" spc="-44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и </a:t>
            </a:r>
            <a:r>
              <a:rPr sz="2900" b="1" spc="-765" dirty="0">
                <a:latin typeface="Arial"/>
                <a:cs typeface="Arial"/>
              </a:rPr>
              <a:t> </a:t>
            </a:r>
            <a:r>
              <a:rPr sz="2900" b="1" spc="-15" dirty="0">
                <a:latin typeface="Arial"/>
                <a:cs typeface="Arial"/>
              </a:rPr>
              <a:t>глубже</a:t>
            </a:r>
            <a:r>
              <a:rPr sz="2900" b="1" spc="75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лежащих</a:t>
            </a:r>
            <a:r>
              <a:rPr sz="2900" b="1" spc="-40" dirty="0">
                <a:latin typeface="Arial"/>
                <a:cs typeface="Arial"/>
              </a:rPr>
              <a:t> </a:t>
            </a:r>
            <a:r>
              <a:rPr sz="2900" b="1" spc="-5" dirty="0">
                <a:latin typeface="Arial"/>
                <a:cs typeface="Arial"/>
              </a:rPr>
              <a:t>тканей</a:t>
            </a:r>
            <a:r>
              <a:rPr sz="2900" b="1" spc="10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и</a:t>
            </a:r>
            <a:r>
              <a:rPr sz="2900" b="1" spc="-15" dirty="0">
                <a:latin typeface="Arial"/>
                <a:cs typeface="Arial"/>
              </a:rPr>
              <a:t> </a:t>
            </a:r>
            <a:r>
              <a:rPr sz="2900" b="1" spc="-5" dirty="0">
                <a:latin typeface="Arial"/>
                <a:cs typeface="Arial"/>
              </a:rPr>
              <a:t>проявляется </a:t>
            </a:r>
            <a:r>
              <a:rPr sz="2900" b="1" dirty="0">
                <a:latin typeface="Arial"/>
                <a:cs typeface="Arial"/>
              </a:rPr>
              <a:t> гиповолемией, </a:t>
            </a:r>
            <a:r>
              <a:rPr sz="2900" b="1" spc="-5" dirty="0">
                <a:latin typeface="Arial"/>
                <a:cs typeface="Arial"/>
              </a:rPr>
              <a:t>расстройствами </a:t>
            </a:r>
            <a:r>
              <a:rPr sz="2900" b="1" dirty="0">
                <a:latin typeface="Arial"/>
                <a:cs typeface="Arial"/>
              </a:rPr>
              <a:t> </a:t>
            </a:r>
            <a:r>
              <a:rPr sz="2900" b="1" spc="-5" dirty="0">
                <a:latin typeface="Arial"/>
                <a:cs typeface="Arial"/>
              </a:rPr>
              <a:t>микроциркуляции, </a:t>
            </a:r>
            <a:r>
              <a:rPr sz="2900" b="1" dirty="0">
                <a:latin typeface="Arial"/>
                <a:cs typeface="Arial"/>
              </a:rPr>
              <a:t>гемодинамики, водно- </a:t>
            </a:r>
            <a:r>
              <a:rPr sz="2900" b="1" spc="5" dirty="0">
                <a:latin typeface="Arial"/>
                <a:cs typeface="Arial"/>
              </a:rPr>
              <a:t> </a:t>
            </a:r>
            <a:r>
              <a:rPr sz="2900" b="1" spc="-5" dirty="0">
                <a:latin typeface="Arial"/>
                <a:cs typeface="Arial"/>
              </a:rPr>
              <a:t>электролитного</a:t>
            </a:r>
            <a:r>
              <a:rPr sz="2900" b="1" spc="21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и</a:t>
            </a:r>
            <a:r>
              <a:rPr sz="2900" b="1" spc="-10" dirty="0">
                <a:latin typeface="Arial"/>
                <a:cs typeface="Arial"/>
              </a:rPr>
              <a:t> </a:t>
            </a:r>
            <a:r>
              <a:rPr sz="2900" b="1" spc="-5" dirty="0">
                <a:latin typeface="Arial"/>
                <a:cs typeface="Arial"/>
              </a:rPr>
              <a:t>кислотно-щелочного </a:t>
            </a:r>
            <a:r>
              <a:rPr sz="2900" b="1" dirty="0">
                <a:latin typeface="Arial"/>
                <a:cs typeface="Arial"/>
              </a:rPr>
              <a:t> баланса,</a:t>
            </a:r>
            <a:r>
              <a:rPr sz="2900" b="1" spc="-30" dirty="0">
                <a:latin typeface="Arial"/>
                <a:cs typeface="Arial"/>
              </a:rPr>
              <a:t> </a:t>
            </a:r>
            <a:r>
              <a:rPr sz="2900" b="1" spc="-15" dirty="0">
                <a:latin typeface="Arial"/>
                <a:cs typeface="Arial"/>
              </a:rPr>
              <a:t>функции</a:t>
            </a:r>
            <a:r>
              <a:rPr sz="2900" b="1" spc="86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почек,</a:t>
            </a:r>
            <a:r>
              <a:rPr sz="2900" b="1" spc="-44" dirty="0">
                <a:latin typeface="Arial"/>
                <a:cs typeface="Arial"/>
              </a:rPr>
              <a:t> </a:t>
            </a:r>
            <a:r>
              <a:rPr sz="2900" b="1" spc="-15" dirty="0">
                <a:latin typeface="Arial"/>
                <a:cs typeface="Arial"/>
              </a:rPr>
              <a:t>желудочно- </a:t>
            </a:r>
            <a:r>
              <a:rPr sz="2900" b="1" spc="-10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кишечного</a:t>
            </a:r>
            <a:r>
              <a:rPr sz="2900" b="1" spc="-50" dirty="0">
                <a:latin typeface="Arial"/>
                <a:cs typeface="Arial"/>
              </a:rPr>
              <a:t> </a:t>
            </a:r>
            <a:r>
              <a:rPr sz="2900" b="1" spc="-10" dirty="0">
                <a:latin typeface="Arial"/>
                <a:cs typeface="Arial"/>
              </a:rPr>
              <a:t>тракта</a:t>
            </a:r>
            <a:r>
              <a:rPr sz="2900" b="1" spc="55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и</a:t>
            </a:r>
            <a:r>
              <a:rPr sz="2900" b="1" spc="-15" dirty="0">
                <a:latin typeface="Arial"/>
                <a:cs typeface="Arial"/>
              </a:rPr>
              <a:t> </a:t>
            </a:r>
            <a:r>
              <a:rPr sz="2900" b="1" spc="-10" dirty="0">
                <a:latin typeface="Arial"/>
                <a:cs typeface="Arial"/>
              </a:rPr>
              <a:t>нарушениями</a:t>
            </a:r>
            <a:r>
              <a:rPr sz="2900" b="1" spc="86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психо- </a:t>
            </a:r>
            <a:r>
              <a:rPr sz="2900" b="1" spc="5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эмоциональной</a:t>
            </a:r>
            <a:r>
              <a:rPr sz="2900" b="1" spc="-40" dirty="0">
                <a:latin typeface="Arial"/>
                <a:cs typeface="Arial"/>
              </a:rPr>
              <a:t> </a:t>
            </a:r>
            <a:r>
              <a:rPr sz="2900" b="1" spc="-5" dirty="0">
                <a:latin typeface="Arial"/>
                <a:cs typeface="Arial"/>
              </a:rPr>
              <a:t>сферы.</a:t>
            </a:r>
            <a:endParaRPr sz="2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310639" y="533909"/>
            <a:ext cx="8217534" cy="1152525"/>
            <a:chOff x="1310639" y="533908"/>
            <a:chExt cx="8217534" cy="1152525"/>
          </a:xfrm>
        </p:grpSpPr>
        <p:sp>
          <p:nvSpPr>
            <p:cNvPr id="3" name="object 3"/>
            <p:cNvSpPr/>
            <p:nvPr/>
          </p:nvSpPr>
          <p:spPr>
            <a:xfrm>
              <a:off x="1316735" y="536956"/>
              <a:ext cx="8208645" cy="1143000"/>
            </a:xfrm>
            <a:custGeom>
              <a:avLst/>
              <a:gdLst/>
              <a:ahLst/>
              <a:cxnLst/>
              <a:rect l="l" t="t" r="r" b="b"/>
              <a:pathLst>
                <a:path w="8208645" h="1143000">
                  <a:moveTo>
                    <a:pt x="8208263" y="0"/>
                  </a:moveTo>
                  <a:lnTo>
                    <a:pt x="0" y="0"/>
                  </a:lnTo>
                  <a:lnTo>
                    <a:pt x="0" y="1143000"/>
                  </a:lnTo>
                  <a:lnTo>
                    <a:pt x="8208263" y="1143000"/>
                  </a:lnTo>
                  <a:lnTo>
                    <a:pt x="8208263" y="0"/>
                  </a:lnTo>
                  <a:close/>
                </a:path>
              </a:pathLst>
            </a:custGeom>
            <a:solidFill>
              <a:srgbClr val="EEF0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310639" y="533908"/>
              <a:ext cx="8217534" cy="1152525"/>
            </a:xfrm>
            <a:custGeom>
              <a:avLst/>
              <a:gdLst/>
              <a:ahLst/>
              <a:cxnLst/>
              <a:rect l="l" t="t" r="r" b="b"/>
              <a:pathLst>
                <a:path w="8217534" h="1152525">
                  <a:moveTo>
                    <a:pt x="8217408" y="0"/>
                  </a:moveTo>
                  <a:lnTo>
                    <a:pt x="3047" y="0"/>
                  </a:lnTo>
                  <a:lnTo>
                    <a:pt x="0" y="3048"/>
                  </a:lnTo>
                  <a:lnTo>
                    <a:pt x="0" y="1149096"/>
                  </a:lnTo>
                  <a:lnTo>
                    <a:pt x="3047" y="1152144"/>
                  </a:lnTo>
                  <a:lnTo>
                    <a:pt x="8217408" y="1152144"/>
                  </a:lnTo>
                  <a:lnTo>
                    <a:pt x="8217408" y="1146048"/>
                  </a:lnTo>
                  <a:lnTo>
                    <a:pt x="9143" y="1146048"/>
                  </a:lnTo>
                  <a:lnTo>
                    <a:pt x="6096" y="1143000"/>
                  </a:lnTo>
                  <a:lnTo>
                    <a:pt x="9143" y="1143000"/>
                  </a:lnTo>
                  <a:lnTo>
                    <a:pt x="9143" y="9144"/>
                  </a:lnTo>
                  <a:lnTo>
                    <a:pt x="6096" y="9144"/>
                  </a:lnTo>
                  <a:lnTo>
                    <a:pt x="9143" y="3048"/>
                  </a:lnTo>
                  <a:lnTo>
                    <a:pt x="8217408" y="3048"/>
                  </a:lnTo>
                  <a:lnTo>
                    <a:pt x="8217408" y="0"/>
                  </a:lnTo>
                  <a:close/>
                </a:path>
                <a:path w="8217534" h="1152525">
                  <a:moveTo>
                    <a:pt x="9143" y="1143000"/>
                  </a:moveTo>
                  <a:lnTo>
                    <a:pt x="6096" y="1143000"/>
                  </a:lnTo>
                  <a:lnTo>
                    <a:pt x="9143" y="1146048"/>
                  </a:lnTo>
                  <a:lnTo>
                    <a:pt x="9143" y="1143000"/>
                  </a:lnTo>
                  <a:close/>
                </a:path>
                <a:path w="8217534" h="1152525">
                  <a:moveTo>
                    <a:pt x="8208263" y="1143000"/>
                  </a:moveTo>
                  <a:lnTo>
                    <a:pt x="9143" y="1143000"/>
                  </a:lnTo>
                  <a:lnTo>
                    <a:pt x="9143" y="1146048"/>
                  </a:lnTo>
                  <a:lnTo>
                    <a:pt x="8208263" y="1146048"/>
                  </a:lnTo>
                  <a:lnTo>
                    <a:pt x="8208263" y="1143000"/>
                  </a:lnTo>
                  <a:close/>
                </a:path>
                <a:path w="8217534" h="1152525">
                  <a:moveTo>
                    <a:pt x="8208263" y="3048"/>
                  </a:moveTo>
                  <a:lnTo>
                    <a:pt x="8208263" y="1146048"/>
                  </a:lnTo>
                  <a:lnTo>
                    <a:pt x="8214359" y="1143000"/>
                  </a:lnTo>
                  <a:lnTo>
                    <a:pt x="8217408" y="1143000"/>
                  </a:lnTo>
                  <a:lnTo>
                    <a:pt x="8217408" y="9144"/>
                  </a:lnTo>
                  <a:lnTo>
                    <a:pt x="8214359" y="9144"/>
                  </a:lnTo>
                  <a:lnTo>
                    <a:pt x="8208263" y="3048"/>
                  </a:lnTo>
                  <a:close/>
                </a:path>
                <a:path w="8217534" h="1152525">
                  <a:moveTo>
                    <a:pt x="8217408" y="1143000"/>
                  </a:moveTo>
                  <a:lnTo>
                    <a:pt x="8214359" y="1143000"/>
                  </a:lnTo>
                  <a:lnTo>
                    <a:pt x="8208263" y="1146048"/>
                  </a:lnTo>
                  <a:lnTo>
                    <a:pt x="8217408" y="1146048"/>
                  </a:lnTo>
                  <a:lnTo>
                    <a:pt x="8217408" y="1143000"/>
                  </a:lnTo>
                  <a:close/>
                </a:path>
                <a:path w="8217534" h="1152525">
                  <a:moveTo>
                    <a:pt x="9143" y="3048"/>
                  </a:moveTo>
                  <a:lnTo>
                    <a:pt x="6096" y="9144"/>
                  </a:lnTo>
                  <a:lnTo>
                    <a:pt x="9143" y="9144"/>
                  </a:lnTo>
                  <a:lnTo>
                    <a:pt x="9143" y="3048"/>
                  </a:lnTo>
                  <a:close/>
                </a:path>
                <a:path w="8217534" h="1152525">
                  <a:moveTo>
                    <a:pt x="8208263" y="3048"/>
                  </a:moveTo>
                  <a:lnTo>
                    <a:pt x="9143" y="3048"/>
                  </a:lnTo>
                  <a:lnTo>
                    <a:pt x="9143" y="9144"/>
                  </a:lnTo>
                  <a:lnTo>
                    <a:pt x="8208263" y="9144"/>
                  </a:lnTo>
                  <a:lnTo>
                    <a:pt x="8208263" y="3048"/>
                  </a:lnTo>
                  <a:close/>
                </a:path>
                <a:path w="8217534" h="1152525">
                  <a:moveTo>
                    <a:pt x="8217408" y="3048"/>
                  </a:moveTo>
                  <a:lnTo>
                    <a:pt x="8208263" y="3048"/>
                  </a:lnTo>
                  <a:lnTo>
                    <a:pt x="8214359" y="9144"/>
                  </a:lnTo>
                  <a:lnTo>
                    <a:pt x="8217408" y="9144"/>
                  </a:lnTo>
                  <a:lnTo>
                    <a:pt x="8217408" y="30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56447" y="503767"/>
            <a:ext cx="10158730" cy="997696"/>
          </a:xfrm>
          <a:prstGeom prst="rect">
            <a:avLst/>
          </a:prstGeom>
        </p:spPr>
        <p:txBody>
          <a:bodyPr vert="horz" wrap="square" lIns="0" tIns="134607" rIns="0" bIns="0" rtlCol="0">
            <a:spAutoFit/>
          </a:bodyPr>
          <a:lstStyle/>
          <a:p>
            <a:pPr marL="2144821" marR="535888" indent="-1450834">
              <a:spcBef>
                <a:spcPts val="1059"/>
              </a:spcBef>
            </a:pPr>
            <a:r>
              <a:rPr sz="2800" dirty="0"/>
              <a:t>ПОРЯДОК</a:t>
            </a:r>
            <a:r>
              <a:rPr sz="2800" spc="-44" dirty="0"/>
              <a:t> </a:t>
            </a:r>
            <a:r>
              <a:rPr sz="2800" dirty="0"/>
              <a:t>ПЕРВИЧНЫХ</a:t>
            </a:r>
            <a:r>
              <a:rPr sz="2800" spc="-86" dirty="0"/>
              <a:t> </a:t>
            </a:r>
            <a:r>
              <a:rPr sz="2800" spc="-5" dirty="0"/>
              <a:t>МАНИПУЛЯЦИЙ </a:t>
            </a:r>
            <a:r>
              <a:rPr sz="2800" spc="-760" dirty="0"/>
              <a:t> </a:t>
            </a:r>
            <a:r>
              <a:rPr sz="2800" dirty="0"/>
              <a:t>ПРИ</a:t>
            </a:r>
            <a:r>
              <a:rPr sz="2800" spc="-21" dirty="0"/>
              <a:t> </a:t>
            </a:r>
            <a:r>
              <a:rPr sz="2800" spc="-10" dirty="0"/>
              <a:t>ОЖОГОВОМ</a:t>
            </a:r>
            <a:r>
              <a:rPr sz="2800" spc="44" dirty="0"/>
              <a:t> </a:t>
            </a:r>
            <a:r>
              <a:rPr sz="2800" spc="-10" dirty="0"/>
              <a:t>ШОКЕ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252219" y="1695475"/>
            <a:ext cx="8268334" cy="5447639"/>
          </a:xfrm>
          <a:prstGeom prst="rect">
            <a:avLst/>
          </a:prstGeom>
        </p:spPr>
        <p:txBody>
          <a:bodyPr vert="horz" wrap="square" lIns="0" tIns="58414" rIns="0" bIns="0" rtlCol="0">
            <a:spAutoFit/>
          </a:bodyPr>
          <a:lstStyle/>
          <a:p>
            <a:pPr marL="356836" indent="-344771">
              <a:spcBef>
                <a:spcPts val="458"/>
              </a:spcBef>
              <a:buFont typeface="Wingdings"/>
              <a:buChar char=""/>
              <a:tabLst>
                <a:tab pos="357470" algn="l"/>
              </a:tabLst>
            </a:pPr>
            <a:r>
              <a:rPr sz="29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Неотложные:</a:t>
            </a:r>
            <a:endParaRPr sz="2900">
              <a:latin typeface="Arial"/>
              <a:cs typeface="Arial"/>
            </a:endParaRPr>
          </a:p>
          <a:p>
            <a:pPr marL="356836" marR="431123" indent="-344771">
              <a:lnSpc>
                <a:spcPts val="2590"/>
              </a:lnSpc>
              <a:spcBef>
                <a:spcPts val="630"/>
              </a:spcBef>
              <a:buFont typeface="Arial MT"/>
              <a:buChar char="•"/>
              <a:tabLst>
                <a:tab pos="356836" algn="l"/>
                <a:tab pos="357470" algn="l"/>
              </a:tabLst>
            </a:pPr>
            <a:r>
              <a:rPr sz="2400" b="1" spc="-5" dirty="0">
                <a:latin typeface="Arial"/>
                <a:cs typeface="Arial"/>
              </a:rPr>
              <a:t>обеспечить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проходимость</a:t>
            </a:r>
            <a:r>
              <a:rPr sz="2400" b="1" spc="3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дыхательных</a:t>
            </a:r>
            <a:r>
              <a:rPr sz="2400" b="1" spc="44" dirty="0">
                <a:latin typeface="Arial"/>
                <a:cs typeface="Arial"/>
              </a:rPr>
              <a:t> </a:t>
            </a:r>
            <a:r>
              <a:rPr sz="2400" b="1" spc="-21" dirty="0">
                <a:latin typeface="Arial"/>
                <a:cs typeface="Arial"/>
              </a:rPr>
              <a:t>путей</a:t>
            </a:r>
            <a:r>
              <a:rPr sz="2400" b="1" spc="7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и </a:t>
            </a:r>
            <a:r>
              <a:rPr sz="2400" b="1" spc="-65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респираторную</a:t>
            </a:r>
            <a:r>
              <a:rPr sz="2400" b="1" spc="86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поддержку,</a:t>
            </a:r>
            <a:r>
              <a:rPr sz="2400" b="1" spc="44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при</a:t>
            </a:r>
            <a:r>
              <a:rPr sz="2400" b="1" spc="-10" dirty="0">
                <a:latin typeface="Arial"/>
                <a:cs typeface="Arial"/>
              </a:rPr>
              <a:t> необходимости 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21" dirty="0">
                <a:latin typeface="Arial"/>
                <a:cs typeface="Arial"/>
              </a:rPr>
              <a:t>путем</a:t>
            </a:r>
            <a:r>
              <a:rPr sz="2400" b="1" spc="70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интубации</a:t>
            </a:r>
            <a:r>
              <a:rPr sz="2400" b="1" spc="109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трахеи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или</a:t>
            </a:r>
            <a:r>
              <a:rPr sz="2400" b="1" spc="-10" dirty="0">
                <a:latin typeface="Arial"/>
                <a:cs typeface="Arial"/>
              </a:rPr>
              <a:t> трахеостомии.</a:t>
            </a:r>
            <a:endParaRPr sz="2400">
              <a:latin typeface="Arial"/>
              <a:cs typeface="Arial"/>
            </a:endParaRPr>
          </a:p>
          <a:p>
            <a:pPr marL="356836" marR="678749" indent="-344771">
              <a:lnSpc>
                <a:spcPts val="2590"/>
              </a:lnSpc>
              <a:spcBef>
                <a:spcPts val="585"/>
              </a:spcBef>
              <a:buFont typeface="Arial MT"/>
              <a:buChar char="•"/>
              <a:tabLst>
                <a:tab pos="356836" algn="l"/>
                <a:tab pos="357470" algn="l"/>
              </a:tabLst>
            </a:pPr>
            <a:r>
              <a:rPr sz="2400" b="1" spc="-10" dirty="0">
                <a:latin typeface="Arial"/>
                <a:cs typeface="Arial"/>
              </a:rPr>
              <a:t>провести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обезболивание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и</a:t>
            </a:r>
            <a:r>
              <a:rPr sz="2400" b="1" spc="-5" dirty="0">
                <a:latin typeface="Arial"/>
                <a:cs typeface="Arial"/>
              </a:rPr>
              <a:t> при</a:t>
            </a:r>
            <a:r>
              <a:rPr sz="2400" b="1" spc="-10" dirty="0">
                <a:latin typeface="Arial"/>
                <a:cs typeface="Arial"/>
              </a:rPr>
              <a:t> необходимости </a:t>
            </a:r>
            <a:r>
              <a:rPr sz="2400" b="1" spc="-65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седация,</a:t>
            </a:r>
            <a:endParaRPr sz="2400">
              <a:latin typeface="Arial"/>
              <a:cs typeface="Arial"/>
            </a:endParaRPr>
          </a:p>
          <a:p>
            <a:pPr marL="356836" marR="5079" indent="-344771">
              <a:lnSpc>
                <a:spcPts val="2590"/>
              </a:lnSpc>
              <a:spcBef>
                <a:spcPts val="580"/>
              </a:spcBef>
              <a:buFont typeface="Arial MT"/>
              <a:buChar char="•"/>
              <a:tabLst>
                <a:tab pos="356836" algn="l"/>
                <a:tab pos="357470" algn="l"/>
              </a:tabLst>
            </a:pPr>
            <a:r>
              <a:rPr sz="2400" b="1" spc="-5" dirty="0">
                <a:latin typeface="Arial"/>
                <a:cs typeface="Arial"/>
              </a:rPr>
              <a:t>обеспечить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адекватный</a:t>
            </a:r>
            <a:r>
              <a:rPr sz="2400" b="1" spc="3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венозный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spc="-21" dirty="0">
                <a:latin typeface="Arial"/>
                <a:cs typeface="Arial"/>
              </a:rPr>
              <a:t>доступ</a:t>
            </a:r>
            <a:r>
              <a:rPr sz="2400" b="1" spc="8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(и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начать </a:t>
            </a:r>
            <a:r>
              <a:rPr sz="2400" b="1" spc="-65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инфузионную</a:t>
            </a:r>
            <a:r>
              <a:rPr sz="2400" b="1" spc="109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терапию;</a:t>
            </a:r>
            <a:endParaRPr sz="2400">
              <a:latin typeface="Arial"/>
              <a:cs typeface="Arial"/>
            </a:endParaRPr>
          </a:p>
          <a:p>
            <a:pPr marL="356836" indent="-344771">
              <a:spcBef>
                <a:spcPts val="284"/>
              </a:spcBef>
              <a:buFont typeface="Wingdings"/>
              <a:buChar char=""/>
              <a:tabLst>
                <a:tab pos="357470" algn="l"/>
              </a:tabLst>
            </a:pPr>
            <a:r>
              <a:rPr sz="29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Отсроченные:</a:t>
            </a:r>
            <a:endParaRPr sz="2900">
              <a:latin typeface="Arial"/>
              <a:cs typeface="Arial"/>
            </a:endParaRPr>
          </a:p>
          <a:p>
            <a:pPr marL="356836" indent="-344771">
              <a:spcBef>
                <a:spcPts val="300"/>
              </a:spcBef>
              <a:buFont typeface="Arial MT"/>
              <a:buChar char="•"/>
              <a:tabLst>
                <a:tab pos="356836" algn="l"/>
                <a:tab pos="357470" algn="l"/>
              </a:tabLst>
            </a:pPr>
            <a:r>
              <a:rPr sz="2400" b="1" spc="-10" dirty="0">
                <a:latin typeface="Arial"/>
                <a:cs typeface="Arial"/>
              </a:rPr>
              <a:t>катетеризация</a:t>
            </a:r>
            <a:r>
              <a:rPr sz="2400" b="1" spc="4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мочевого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пузыря,</a:t>
            </a:r>
            <a:endParaRPr sz="2400">
              <a:latin typeface="Arial"/>
              <a:cs typeface="Arial"/>
            </a:endParaRPr>
          </a:p>
          <a:p>
            <a:pPr marL="356836" indent="-344771">
              <a:spcBef>
                <a:spcPts val="290"/>
              </a:spcBef>
              <a:buFont typeface="Arial MT"/>
              <a:buChar char="•"/>
              <a:tabLst>
                <a:tab pos="356836" algn="l"/>
                <a:tab pos="357470" algn="l"/>
              </a:tabLst>
            </a:pPr>
            <a:r>
              <a:rPr sz="2400" b="1" spc="-10" dirty="0">
                <a:latin typeface="Arial"/>
                <a:cs typeface="Arial"/>
              </a:rPr>
              <a:t>введение</a:t>
            </a:r>
            <a:r>
              <a:rPr sz="2400" b="1" spc="21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зонда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в</a:t>
            </a:r>
            <a:r>
              <a:rPr sz="2400" b="1" spc="-21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желудок,</a:t>
            </a:r>
            <a:endParaRPr sz="2400">
              <a:latin typeface="Arial"/>
              <a:cs typeface="Arial"/>
            </a:endParaRPr>
          </a:p>
          <a:p>
            <a:pPr marL="356836" marR="329533" indent="-344771">
              <a:lnSpc>
                <a:spcPts val="2590"/>
              </a:lnSpc>
              <a:spcBef>
                <a:spcPts val="615"/>
              </a:spcBef>
              <a:buFont typeface="Arial MT"/>
              <a:buChar char="•"/>
              <a:tabLst>
                <a:tab pos="356836" algn="l"/>
                <a:tab pos="357470" algn="l"/>
              </a:tabLst>
            </a:pPr>
            <a:r>
              <a:rPr sz="2400" b="1" dirty="0">
                <a:latin typeface="Arial"/>
                <a:cs typeface="Arial"/>
              </a:rPr>
              <a:t>наложение </a:t>
            </a:r>
            <a:r>
              <a:rPr sz="2400" b="1" spc="-5" dirty="0">
                <a:latin typeface="Arial"/>
                <a:cs typeface="Arial"/>
              </a:rPr>
              <a:t>повязок на </a:t>
            </a:r>
            <a:r>
              <a:rPr sz="2400" b="1" dirty="0">
                <a:latin typeface="Arial"/>
                <a:cs typeface="Arial"/>
              </a:rPr>
              <a:t>обожженные </a:t>
            </a:r>
            <a:r>
              <a:rPr sz="2400" b="1" spc="-10" dirty="0">
                <a:latin typeface="Arial"/>
                <a:cs typeface="Arial"/>
              </a:rPr>
              <a:t>поверхности, </a:t>
            </a:r>
            <a:r>
              <a:rPr sz="2400" b="1" spc="-65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обработка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-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только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после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стабилизации 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гемодинамики.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40536" y="750318"/>
            <a:ext cx="8239126" cy="1152525"/>
            <a:chOff x="1240536" y="750316"/>
            <a:chExt cx="8239125" cy="1152525"/>
          </a:xfrm>
        </p:grpSpPr>
        <p:sp>
          <p:nvSpPr>
            <p:cNvPr id="3" name="object 3"/>
            <p:cNvSpPr/>
            <p:nvPr/>
          </p:nvSpPr>
          <p:spPr>
            <a:xfrm>
              <a:off x="1243584" y="753364"/>
              <a:ext cx="8229600" cy="1143000"/>
            </a:xfrm>
            <a:custGeom>
              <a:avLst/>
              <a:gdLst/>
              <a:ahLst/>
              <a:cxnLst/>
              <a:rect l="l" t="t" r="r" b="b"/>
              <a:pathLst>
                <a:path w="8229600" h="1143000">
                  <a:moveTo>
                    <a:pt x="8229600" y="0"/>
                  </a:moveTo>
                  <a:lnTo>
                    <a:pt x="0" y="0"/>
                  </a:lnTo>
                  <a:lnTo>
                    <a:pt x="0" y="1143000"/>
                  </a:lnTo>
                  <a:lnTo>
                    <a:pt x="8229600" y="114300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40536" y="750316"/>
              <a:ext cx="8239125" cy="1152525"/>
            </a:xfrm>
            <a:custGeom>
              <a:avLst/>
              <a:gdLst/>
              <a:ahLst/>
              <a:cxnLst/>
              <a:rect l="l" t="t" r="r" b="b"/>
              <a:pathLst>
                <a:path w="8239125" h="1152525">
                  <a:moveTo>
                    <a:pt x="8238744" y="0"/>
                  </a:moveTo>
                  <a:lnTo>
                    <a:pt x="0" y="0"/>
                  </a:lnTo>
                  <a:lnTo>
                    <a:pt x="0" y="1152143"/>
                  </a:lnTo>
                  <a:lnTo>
                    <a:pt x="8238744" y="1152143"/>
                  </a:lnTo>
                  <a:lnTo>
                    <a:pt x="8238744" y="1146047"/>
                  </a:lnTo>
                  <a:lnTo>
                    <a:pt x="9143" y="1146047"/>
                  </a:lnTo>
                  <a:lnTo>
                    <a:pt x="3047" y="1142999"/>
                  </a:lnTo>
                  <a:lnTo>
                    <a:pt x="9143" y="1142999"/>
                  </a:lnTo>
                  <a:lnTo>
                    <a:pt x="9143" y="9143"/>
                  </a:lnTo>
                  <a:lnTo>
                    <a:pt x="3047" y="9143"/>
                  </a:lnTo>
                  <a:lnTo>
                    <a:pt x="9143" y="3048"/>
                  </a:lnTo>
                  <a:lnTo>
                    <a:pt x="8238744" y="3048"/>
                  </a:lnTo>
                  <a:lnTo>
                    <a:pt x="8238744" y="0"/>
                  </a:lnTo>
                  <a:close/>
                </a:path>
                <a:path w="8239125" h="1152525">
                  <a:moveTo>
                    <a:pt x="9143" y="1142999"/>
                  </a:moveTo>
                  <a:lnTo>
                    <a:pt x="3047" y="1142999"/>
                  </a:lnTo>
                  <a:lnTo>
                    <a:pt x="9143" y="1146047"/>
                  </a:lnTo>
                  <a:lnTo>
                    <a:pt x="9143" y="1142999"/>
                  </a:lnTo>
                  <a:close/>
                </a:path>
                <a:path w="8239125" h="1152525">
                  <a:moveTo>
                    <a:pt x="8229600" y="1142999"/>
                  </a:moveTo>
                  <a:lnTo>
                    <a:pt x="9143" y="1142999"/>
                  </a:lnTo>
                  <a:lnTo>
                    <a:pt x="9143" y="1146047"/>
                  </a:lnTo>
                  <a:lnTo>
                    <a:pt x="8229600" y="1146047"/>
                  </a:lnTo>
                  <a:lnTo>
                    <a:pt x="8229600" y="1142999"/>
                  </a:lnTo>
                  <a:close/>
                </a:path>
                <a:path w="8239125" h="1152525">
                  <a:moveTo>
                    <a:pt x="8229600" y="3048"/>
                  </a:moveTo>
                  <a:lnTo>
                    <a:pt x="8229600" y="1146047"/>
                  </a:lnTo>
                  <a:lnTo>
                    <a:pt x="8232648" y="1142999"/>
                  </a:lnTo>
                  <a:lnTo>
                    <a:pt x="8238744" y="1142999"/>
                  </a:lnTo>
                  <a:lnTo>
                    <a:pt x="8238744" y="9143"/>
                  </a:lnTo>
                  <a:lnTo>
                    <a:pt x="8232648" y="9143"/>
                  </a:lnTo>
                  <a:lnTo>
                    <a:pt x="8229600" y="3048"/>
                  </a:lnTo>
                  <a:close/>
                </a:path>
                <a:path w="8239125" h="1152525">
                  <a:moveTo>
                    <a:pt x="8238744" y="1142999"/>
                  </a:moveTo>
                  <a:lnTo>
                    <a:pt x="8232648" y="1142999"/>
                  </a:lnTo>
                  <a:lnTo>
                    <a:pt x="8229600" y="1146047"/>
                  </a:lnTo>
                  <a:lnTo>
                    <a:pt x="8238744" y="1146047"/>
                  </a:lnTo>
                  <a:lnTo>
                    <a:pt x="8238744" y="1142999"/>
                  </a:lnTo>
                  <a:close/>
                </a:path>
                <a:path w="8239125" h="1152525">
                  <a:moveTo>
                    <a:pt x="9143" y="3048"/>
                  </a:moveTo>
                  <a:lnTo>
                    <a:pt x="3047" y="9143"/>
                  </a:lnTo>
                  <a:lnTo>
                    <a:pt x="9143" y="9143"/>
                  </a:lnTo>
                  <a:lnTo>
                    <a:pt x="9143" y="3048"/>
                  </a:lnTo>
                  <a:close/>
                </a:path>
                <a:path w="8239125" h="1152525">
                  <a:moveTo>
                    <a:pt x="8229600" y="3048"/>
                  </a:moveTo>
                  <a:lnTo>
                    <a:pt x="9143" y="3048"/>
                  </a:lnTo>
                  <a:lnTo>
                    <a:pt x="9143" y="9143"/>
                  </a:lnTo>
                  <a:lnTo>
                    <a:pt x="8229600" y="9143"/>
                  </a:lnTo>
                  <a:lnTo>
                    <a:pt x="8229600" y="3048"/>
                  </a:lnTo>
                  <a:close/>
                </a:path>
                <a:path w="8239125" h="1152525">
                  <a:moveTo>
                    <a:pt x="8238744" y="3048"/>
                  </a:moveTo>
                  <a:lnTo>
                    <a:pt x="8229600" y="3048"/>
                  </a:lnTo>
                  <a:lnTo>
                    <a:pt x="8232648" y="9143"/>
                  </a:lnTo>
                  <a:lnTo>
                    <a:pt x="8238744" y="9143"/>
                  </a:lnTo>
                  <a:lnTo>
                    <a:pt x="8238744" y="30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243583" y="753363"/>
            <a:ext cx="8229600" cy="995131"/>
          </a:xfrm>
          <a:prstGeom prst="rect">
            <a:avLst/>
          </a:prstGeom>
        </p:spPr>
        <p:txBody>
          <a:bodyPr vert="horz" wrap="square" lIns="0" tIns="132067" rIns="0" bIns="0" rtlCol="0">
            <a:spAutoFit/>
          </a:bodyPr>
          <a:lstStyle/>
          <a:p>
            <a:pPr marL="1840685" marR="1361308" indent="-466679">
              <a:spcBef>
                <a:spcPts val="1040"/>
              </a:spcBef>
            </a:pPr>
            <a:r>
              <a:rPr sz="2800" dirty="0"/>
              <a:t>Основы</a:t>
            </a:r>
            <a:r>
              <a:rPr sz="2800" spc="-60" dirty="0"/>
              <a:t> </a:t>
            </a:r>
            <a:r>
              <a:rPr sz="2800" spc="-10" dirty="0"/>
              <a:t>инфузионной</a:t>
            </a:r>
            <a:r>
              <a:rPr sz="2800" spc="55" dirty="0"/>
              <a:t> </a:t>
            </a:r>
            <a:r>
              <a:rPr sz="2800" spc="-5" dirty="0"/>
              <a:t>терапии </a:t>
            </a:r>
            <a:r>
              <a:rPr sz="2800" spc="-765" dirty="0"/>
              <a:t> </a:t>
            </a:r>
            <a:r>
              <a:rPr sz="2800" dirty="0"/>
              <a:t>в</a:t>
            </a:r>
            <a:r>
              <a:rPr sz="2800" spc="-15" dirty="0"/>
              <a:t> </a:t>
            </a:r>
            <a:r>
              <a:rPr sz="2800" spc="-5" dirty="0"/>
              <a:t>период</a:t>
            </a:r>
            <a:r>
              <a:rPr sz="2800" spc="-21" dirty="0"/>
              <a:t> </a:t>
            </a:r>
            <a:r>
              <a:rPr sz="2800" spc="-5" dirty="0"/>
              <a:t>ожогового </a:t>
            </a:r>
            <a:r>
              <a:rPr sz="2800" dirty="0"/>
              <a:t>шока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05916" y="2432305"/>
            <a:ext cx="8229600" cy="3458638"/>
          </a:xfrm>
          <a:prstGeom prst="rect">
            <a:avLst/>
          </a:prstGeom>
        </p:spPr>
        <p:txBody>
          <a:bodyPr vert="horz" wrap="square" lIns="0" tIns="11429" rIns="0" bIns="0" rtlCol="0">
            <a:spAutoFit/>
          </a:bodyPr>
          <a:lstStyle/>
          <a:p>
            <a:pPr marL="356836" marR="5079" indent="-344771">
              <a:spcBef>
                <a:spcPts val="90"/>
              </a:spcBef>
              <a:buFont typeface="Arial MT"/>
              <a:buChar char="•"/>
              <a:tabLst>
                <a:tab pos="356836" algn="l"/>
                <a:tab pos="357470" algn="l"/>
                <a:tab pos="3431841" algn="l"/>
              </a:tabLst>
            </a:pPr>
            <a:r>
              <a:rPr sz="3200" b="1" spc="-10" dirty="0">
                <a:latin typeface="Arial"/>
                <a:cs typeface="Arial"/>
              </a:rPr>
              <a:t>В</a:t>
            </a:r>
            <a:r>
              <a:rPr sz="3200" b="1" spc="1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проведении	инфузионной</a:t>
            </a:r>
            <a:r>
              <a:rPr sz="3200" b="1" spc="86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терапии 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нуждаются</a:t>
            </a:r>
            <a:r>
              <a:rPr sz="3200" b="1" spc="95" dirty="0">
                <a:latin typeface="Arial"/>
                <a:cs typeface="Arial"/>
              </a:rPr>
              <a:t> </a:t>
            </a:r>
            <a:r>
              <a:rPr sz="3200" b="1" spc="-10" dirty="0">
                <a:latin typeface="Arial"/>
                <a:cs typeface="Arial"/>
              </a:rPr>
              <a:t>все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1" dirty="0">
                <a:latin typeface="Arial"/>
                <a:cs typeface="Arial"/>
              </a:rPr>
              <a:t>пострадавшие</a:t>
            </a:r>
            <a:r>
              <a:rPr sz="3200" b="1" spc="86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с 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ожогами</a:t>
            </a:r>
            <a:r>
              <a:rPr sz="3200" b="1" spc="44" dirty="0">
                <a:latin typeface="Arial"/>
                <a:cs typeface="Arial"/>
              </a:rPr>
              <a:t> </a:t>
            </a:r>
            <a:r>
              <a:rPr sz="3200" b="1" spc="-10" dirty="0">
                <a:latin typeface="Arial"/>
                <a:cs typeface="Arial"/>
              </a:rPr>
              <a:t>кожи</a:t>
            </a:r>
            <a:r>
              <a:rPr sz="3200" b="1" spc="21" dirty="0">
                <a:latin typeface="Arial"/>
                <a:cs typeface="Arial"/>
              </a:rPr>
              <a:t> </a:t>
            </a:r>
            <a:r>
              <a:rPr sz="3200" b="1" spc="-10" dirty="0">
                <a:latin typeface="Arial"/>
                <a:cs typeface="Arial"/>
              </a:rPr>
              <a:t>на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1" dirty="0">
                <a:latin typeface="Arial"/>
                <a:cs typeface="Arial"/>
              </a:rPr>
              <a:t>площади</a:t>
            </a:r>
            <a:r>
              <a:rPr sz="3200" b="1" spc="9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более</a:t>
            </a:r>
            <a:r>
              <a:rPr sz="3200" b="1" spc="3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15% 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поверхности</a:t>
            </a:r>
            <a:r>
              <a:rPr sz="3200" b="1" spc="65" dirty="0">
                <a:latin typeface="Arial"/>
                <a:cs typeface="Arial"/>
              </a:rPr>
              <a:t> </a:t>
            </a:r>
            <a:r>
              <a:rPr sz="3200" b="1" spc="-21" dirty="0">
                <a:latin typeface="Arial"/>
                <a:cs typeface="Arial"/>
              </a:rPr>
              <a:t>тела</a:t>
            </a:r>
            <a:r>
              <a:rPr sz="3200" b="1" spc="4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(эритема</a:t>
            </a:r>
            <a:r>
              <a:rPr sz="3200" b="1" spc="44" dirty="0">
                <a:latin typeface="Arial"/>
                <a:cs typeface="Arial"/>
              </a:rPr>
              <a:t> </a:t>
            </a:r>
            <a:r>
              <a:rPr sz="3200" b="1" spc="-10" dirty="0">
                <a:latin typeface="Arial"/>
                <a:cs typeface="Arial"/>
              </a:rPr>
              <a:t>при 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расчете</a:t>
            </a:r>
            <a:r>
              <a:rPr sz="3200" b="1" spc="40" dirty="0">
                <a:latin typeface="Arial"/>
                <a:cs typeface="Arial"/>
              </a:rPr>
              <a:t> </a:t>
            </a:r>
            <a:r>
              <a:rPr sz="3200" b="1" spc="-21" dirty="0">
                <a:latin typeface="Arial"/>
                <a:cs typeface="Arial"/>
              </a:rPr>
              <a:t>площади</a:t>
            </a:r>
            <a:r>
              <a:rPr sz="3200" b="1" spc="114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поражения</a:t>
            </a:r>
            <a:r>
              <a:rPr sz="3200" b="1" spc="50" dirty="0">
                <a:latin typeface="Arial"/>
                <a:cs typeface="Arial"/>
              </a:rPr>
              <a:t> </a:t>
            </a:r>
            <a:r>
              <a:rPr sz="3200" b="1" spc="-10" dirty="0">
                <a:latin typeface="Arial"/>
                <a:cs typeface="Arial"/>
              </a:rPr>
              <a:t>не 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1" dirty="0">
                <a:latin typeface="Arial"/>
                <a:cs typeface="Arial"/>
              </a:rPr>
              <a:t>учитывается!)</a:t>
            </a:r>
            <a:r>
              <a:rPr sz="3200" b="1" spc="109" dirty="0">
                <a:latin typeface="Arial"/>
                <a:cs typeface="Arial"/>
              </a:rPr>
              <a:t> </a:t>
            </a:r>
            <a:r>
              <a:rPr sz="3200" b="1" spc="-10" dirty="0">
                <a:latin typeface="Arial"/>
                <a:cs typeface="Arial"/>
              </a:rPr>
              <a:t>или</a:t>
            </a:r>
            <a:r>
              <a:rPr sz="3200" b="1" spc="21" dirty="0">
                <a:latin typeface="Arial"/>
                <a:cs typeface="Arial"/>
              </a:rPr>
              <a:t> </a:t>
            </a:r>
            <a:r>
              <a:rPr sz="3200" b="1" spc="-21" dirty="0">
                <a:latin typeface="Arial"/>
                <a:cs typeface="Arial"/>
              </a:rPr>
              <a:t>глубокими</a:t>
            </a:r>
            <a:r>
              <a:rPr sz="3200" b="1" spc="12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ожогами </a:t>
            </a:r>
            <a:r>
              <a:rPr sz="3200" b="1" spc="-87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более</a:t>
            </a:r>
            <a:r>
              <a:rPr sz="3200" b="1" spc="10" dirty="0">
                <a:latin typeface="Arial"/>
                <a:cs typeface="Arial"/>
              </a:rPr>
              <a:t> </a:t>
            </a:r>
            <a:r>
              <a:rPr sz="3200" b="1" spc="-10" dirty="0">
                <a:latin typeface="Arial"/>
                <a:cs typeface="Arial"/>
              </a:rPr>
              <a:t>10%</a:t>
            </a:r>
            <a:r>
              <a:rPr sz="3200" b="1" spc="1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п.т.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956817" y="533401"/>
            <a:ext cx="6852284" cy="1881505"/>
            <a:chOff x="1956816" y="533400"/>
            <a:chExt cx="6852284" cy="1881505"/>
          </a:xfrm>
        </p:grpSpPr>
        <p:sp>
          <p:nvSpPr>
            <p:cNvPr id="3" name="object 3"/>
            <p:cNvSpPr/>
            <p:nvPr/>
          </p:nvSpPr>
          <p:spPr>
            <a:xfrm>
              <a:off x="1956816" y="533399"/>
              <a:ext cx="6852284" cy="1880870"/>
            </a:xfrm>
            <a:custGeom>
              <a:avLst/>
              <a:gdLst/>
              <a:ahLst/>
              <a:cxnLst/>
              <a:rect l="l" t="t" r="r" b="b"/>
              <a:pathLst>
                <a:path w="6852284" h="1880870">
                  <a:moveTo>
                    <a:pt x="6851904" y="1878330"/>
                  </a:moveTo>
                  <a:lnTo>
                    <a:pt x="6096" y="1878330"/>
                  </a:lnTo>
                  <a:lnTo>
                    <a:pt x="6096" y="3810"/>
                  </a:lnTo>
                  <a:lnTo>
                    <a:pt x="0" y="3810"/>
                  </a:lnTo>
                  <a:lnTo>
                    <a:pt x="0" y="1878330"/>
                  </a:lnTo>
                  <a:lnTo>
                    <a:pt x="0" y="1880870"/>
                  </a:lnTo>
                  <a:lnTo>
                    <a:pt x="6851904" y="1880870"/>
                  </a:lnTo>
                  <a:lnTo>
                    <a:pt x="6851904" y="1878330"/>
                  </a:lnTo>
                  <a:close/>
                </a:path>
                <a:path w="6852284" h="1880870">
                  <a:moveTo>
                    <a:pt x="6851904" y="0"/>
                  </a:moveTo>
                  <a:lnTo>
                    <a:pt x="0" y="0"/>
                  </a:lnTo>
                  <a:lnTo>
                    <a:pt x="0" y="3556"/>
                  </a:lnTo>
                  <a:lnTo>
                    <a:pt x="6848856" y="3556"/>
                  </a:lnTo>
                  <a:lnTo>
                    <a:pt x="6848856" y="1878076"/>
                  </a:lnTo>
                  <a:lnTo>
                    <a:pt x="6851904" y="1878076"/>
                  </a:lnTo>
                  <a:lnTo>
                    <a:pt x="6851904" y="3556"/>
                  </a:lnTo>
                  <a:lnTo>
                    <a:pt x="685190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962912" y="536956"/>
              <a:ext cx="6842759" cy="1874520"/>
            </a:xfrm>
            <a:custGeom>
              <a:avLst/>
              <a:gdLst/>
              <a:ahLst/>
              <a:cxnLst/>
              <a:rect l="l" t="t" r="r" b="b"/>
              <a:pathLst>
                <a:path w="6842759" h="1874520">
                  <a:moveTo>
                    <a:pt x="6842759" y="0"/>
                  </a:moveTo>
                  <a:lnTo>
                    <a:pt x="0" y="0"/>
                  </a:lnTo>
                  <a:lnTo>
                    <a:pt x="0" y="1874520"/>
                  </a:lnTo>
                  <a:lnTo>
                    <a:pt x="6842759" y="1874520"/>
                  </a:lnTo>
                  <a:lnTo>
                    <a:pt x="6842759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956816" y="533907"/>
              <a:ext cx="6852284" cy="1880870"/>
            </a:xfrm>
            <a:custGeom>
              <a:avLst/>
              <a:gdLst/>
              <a:ahLst/>
              <a:cxnLst/>
              <a:rect l="l" t="t" r="r" b="b"/>
              <a:pathLst>
                <a:path w="6852284" h="1880870">
                  <a:moveTo>
                    <a:pt x="6851904" y="0"/>
                  </a:moveTo>
                  <a:lnTo>
                    <a:pt x="0" y="0"/>
                  </a:lnTo>
                  <a:lnTo>
                    <a:pt x="0" y="1880616"/>
                  </a:lnTo>
                  <a:lnTo>
                    <a:pt x="6851904" y="1880616"/>
                  </a:lnTo>
                  <a:lnTo>
                    <a:pt x="6851904" y="1877568"/>
                  </a:lnTo>
                  <a:lnTo>
                    <a:pt x="12191" y="1877568"/>
                  </a:lnTo>
                  <a:lnTo>
                    <a:pt x="6095" y="1871472"/>
                  </a:lnTo>
                  <a:lnTo>
                    <a:pt x="12191" y="1871472"/>
                  </a:lnTo>
                  <a:lnTo>
                    <a:pt x="12191" y="9144"/>
                  </a:lnTo>
                  <a:lnTo>
                    <a:pt x="6095" y="9144"/>
                  </a:lnTo>
                  <a:lnTo>
                    <a:pt x="12191" y="3048"/>
                  </a:lnTo>
                  <a:lnTo>
                    <a:pt x="6851904" y="3048"/>
                  </a:lnTo>
                  <a:lnTo>
                    <a:pt x="6851904" y="0"/>
                  </a:lnTo>
                  <a:close/>
                </a:path>
                <a:path w="6852284" h="1880870">
                  <a:moveTo>
                    <a:pt x="12191" y="1871472"/>
                  </a:moveTo>
                  <a:lnTo>
                    <a:pt x="6095" y="1871472"/>
                  </a:lnTo>
                  <a:lnTo>
                    <a:pt x="12191" y="1877568"/>
                  </a:lnTo>
                  <a:lnTo>
                    <a:pt x="12191" y="1871472"/>
                  </a:lnTo>
                  <a:close/>
                </a:path>
                <a:path w="6852284" h="1880870">
                  <a:moveTo>
                    <a:pt x="6842759" y="1871472"/>
                  </a:moveTo>
                  <a:lnTo>
                    <a:pt x="12191" y="1871472"/>
                  </a:lnTo>
                  <a:lnTo>
                    <a:pt x="12191" y="1877568"/>
                  </a:lnTo>
                  <a:lnTo>
                    <a:pt x="6842759" y="1877568"/>
                  </a:lnTo>
                  <a:lnTo>
                    <a:pt x="6842759" y="1871472"/>
                  </a:lnTo>
                  <a:close/>
                </a:path>
                <a:path w="6852284" h="1880870">
                  <a:moveTo>
                    <a:pt x="6842759" y="3048"/>
                  </a:moveTo>
                  <a:lnTo>
                    <a:pt x="6842759" y="1877568"/>
                  </a:lnTo>
                  <a:lnTo>
                    <a:pt x="6848856" y="1871472"/>
                  </a:lnTo>
                  <a:lnTo>
                    <a:pt x="6851904" y="1871472"/>
                  </a:lnTo>
                  <a:lnTo>
                    <a:pt x="6851904" y="9144"/>
                  </a:lnTo>
                  <a:lnTo>
                    <a:pt x="6848856" y="9144"/>
                  </a:lnTo>
                  <a:lnTo>
                    <a:pt x="6842759" y="3048"/>
                  </a:lnTo>
                  <a:close/>
                </a:path>
                <a:path w="6852284" h="1880870">
                  <a:moveTo>
                    <a:pt x="6851904" y="1871472"/>
                  </a:moveTo>
                  <a:lnTo>
                    <a:pt x="6848856" y="1871472"/>
                  </a:lnTo>
                  <a:lnTo>
                    <a:pt x="6842759" y="1877568"/>
                  </a:lnTo>
                  <a:lnTo>
                    <a:pt x="6851904" y="1877568"/>
                  </a:lnTo>
                  <a:lnTo>
                    <a:pt x="6851904" y="1871472"/>
                  </a:lnTo>
                  <a:close/>
                </a:path>
                <a:path w="6852284" h="1880870">
                  <a:moveTo>
                    <a:pt x="12191" y="3048"/>
                  </a:moveTo>
                  <a:lnTo>
                    <a:pt x="6095" y="9144"/>
                  </a:lnTo>
                  <a:lnTo>
                    <a:pt x="12191" y="9144"/>
                  </a:lnTo>
                  <a:lnTo>
                    <a:pt x="12191" y="3048"/>
                  </a:lnTo>
                  <a:close/>
                </a:path>
                <a:path w="6852284" h="1880870">
                  <a:moveTo>
                    <a:pt x="6842759" y="3048"/>
                  </a:moveTo>
                  <a:lnTo>
                    <a:pt x="12191" y="3048"/>
                  </a:lnTo>
                  <a:lnTo>
                    <a:pt x="12191" y="9144"/>
                  </a:lnTo>
                  <a:lnTo>
                    <a:pt x="6842759" y="9144"/>
                  </a:lnTo>
                  <a:lnTo>
                    <a:pt x="6842759" y="3048"/>
                  </a:lnTo>
                  <a:close/>
                </a:path>
                <a:path w="6852284" h="1880870">
                  <a:moveTo>
                    <a:pt x="6851904" y="3048"/>
                  </a:moveTo>
                  <a:lnTo>
                    <a:pt x="6842759" y="3048"/>
                  </a:lnTo>
                  <a:lnTo>
                    <a:pt x="6848856" y="9144"/>
                  </a:lnTo>
                  <a:lnTo>
                    <a:pt x="6851904" y="9144"/>
                  </a:lnTo>
                  <a:lnTo>
                    <a:pt x="6851904" y="30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962911" y="460247"/>
            <a:ext cx="6842759" cy="1901534"/>
          </a:xfrm>
          <a:prstGeom prst="rect">
            <a:avLst/>
          </a:prstGeom>
        </p:spPr>
        <p:txBody>
          <a:bodyPr vert="horz" wrap="square" lIns="0" tIns="121908" rIns="0" bIns="0" rtlCol="0">
            <a:spAutoFit/>
          </a:bodyPr>
          <a:lstStyle/>
          <a:p>
            <a:pPr marL="487633" marR="479379" algn="ctr">
              <a:lnSpc>
                <a:spcPct val="80000"/>
              </a:lnSpc>
              <a:spcBef>
                <a:spcPts val="960"/>
              </a:spcBef>
            </a:pPr>
            <a:r>
              <a:rPr sz="3600" spc="-15" dirty="0"/>
              <a:t>Ориентировочный </a:t>
            </a:r>
            <a:r>
              <a:rPr sz="3600" spc="-21" dirty="0"/>
              <a:t>объем </a:t>
            </a:r>
            <a:r>
              <a:rPr sz="3600" spc="-990" dirty="0"/>
              <a:t> </a:t>
            </a:r>
            <a:r>
              <a:rPr sz="3600" spc="-21" dirty="0"/>
              <a:t>инфузионной</a:t>
            </a:r>
            <a:r>
              <a:rPr sz="3600" spc="70" dirty="0"/>
              <a:t> </a:t>
            </a:r>
            <a:r>
              <a:rPr sz="3600" spc="-15" dirty="0"/>
              <a:t>терапии </a:t>
            </a:r>
            <a:r>
              <a:rPr sz="3600" spc="-10" dirty="0"/>
              <a:t> </a:t>
            </a:r>
            <a:r>
              <a:rPr sz="3600" dirty="0"/>
              <a:t>при</a:t>
            </a:r>
            <a:r>
              <a:rPr sz="3600" spc="-25" dirty="0"/>
              <a:t> </a:t>
            </a:r>
            <a:r>
              <a:rPr sz="3600" spc="-40" dirty="0"/>
              <a:t>ожоговом</a:t>
            </a:r>
            <a:r>
              <a:rPr sz="3600" dirty="0"/>
              <a:t> </a:t>
            </a:r>
            <a:r>
              <a:rPr sz="3600" spc="-21" dirty="0"/>
              <a:t>шоке</a:t>
            </a:r>
            <a:endParaRPr sz="3600"/>
          </a:p>
          <a:p>
            <a:pPr marL="1270" algn="ctr">
              <a:lnSpc>
                <a:spcPts val="3453"/>
              </a:lnSpc>
            </a:pPr>
            <a:r>
              <a:rPr sz="3600" dirty="0"/>
              <a:t>в</a:t>
            </a:r>
            <a:r>
              <a:rPr sz="3600" spc="-15" dirty="0"/>
              <a:t> </a:t>
            </a:r>
            <a:r>
              <a:rPr sz="3600" dirty="0"/>
              <a:t>1</a:t>
            </a:r>
            <a:r>
              <a:rPr sz="3600" spc="-21" dirty="0"/>
              <a:t> </a:t>
            </a:r>
            <a:r>
              <a:rPr sz="3600" spc="-15" dirty="0"/>
              <a:t>сутки</a:t>
            </a:r>
            <a:r>
              <a:rPr sz="3600" spc="80" dirty="0"/>
              <a:t> </a:t>
            </a:r>
            <a:r>
              <a:rPr sz="3600" spc="-21" dirty="0"/>
              <a:t>после</a:t>
            </a:r>
            <a:r>
              <a:rPr sz="3600" spc="-25" dirty="0"/>
              <a:t> </a:t>
            </a:r>
            <a:r>
              <a:rPr sz="3600" spc="-21" dirty="0"/>
              <a:t>травмы</a:t>
            </a:r>
            <a:endParaRPr sz="3600"/>
          </a:p>
        </p:txBody>
      </p:sp>
      <p:sp>
        <p:nvSpPr>
          <p:cNvPr id="7" name="object 7"/>
          <p:cNvSpPr/>
          <p:nvPr/>
        </p:nvSpPr>
        <p:spPr>
          <a:xfrm>
            <a:off x="1027176" y="6062978"/>
            <a:ext cx="8714740" cy="36831"/>
          </a:xfrm>
          <a:custGeom>
            <a:avLst/>
            <a:gdLst/>
            <a:ahLst/>
            <a:cxnLst/>
            <a:rect l="l" t="t" r="r" b="b"/>
            <a:pathLst>
              <a:path w="8714740" h="36829">
                <a:moveTo>
                  <a:pt x="8714232" y="0"/>
                </a:moveTo>
                <a:lnTo>
                  <a:pt x="0" y="0"/>
                </a:lnTo>
                <a:lnTo>
                  <a:pt x="0" y="36576"/>
                </a:lnTo>
                <a:lnTo>
                  <a:pt x="8714232" y="36576"/>
                </a:lnTo>
                <a:lnTo>
                  <a:pt x="87142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52220" y="2502408"/>
            <a:ext cx="8066404" cy="4596128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201275">
              <a:spcBef>
                <a:spcPts val="100"/>
              </a:spcBef>
            </a:pPr>
            <a:r>
              <a:rPr sz="3600" b="1" dirty="0">
                <a:latin typeface="Arial"/>
                <a:cs typeface="Arial"/>
              </a:rPr>
              <a:t>V*</a:t>
            </a:r>
            <a:r>
              <a:rPr sz="3600" b="1" spc="-15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мл</a:t>
            </a:r>
            <a:r>
              <a:rPr sz="3600" b="1" spc="-10" dirty="0">
                <a:latin typeface="Arial"/>
                <a:cs typeface="Arial"/>
              </a:rPr>
              <a:t> растворов</a:t>
            </a:r>
            <a:r>
              <a:rPr sz="3600" b="1" spc="35" dirty="0">
                <a:latin typeface="Arial"/>
                <a:cs typeface="Arial"/>
              </a:rPr>
              <a:t> </a:t>
            </a:r>
            <a:r>
              <a:rPr sz="3600" b="1" spc="-10" dirty="0">
                <a:latin typeface="Arial"/>
                <a:cs typeface="Arial"/>
              </a:rPr>
              <a:t>кристаллоидов**</a:t>
            </a:r>
            <a:endParaRPr sz="3600">
              <a:latin typeface="Arial"/>
              <a:cs typeface="Arial"/>
            </a:endParaRPr>
          </a:p>
          <a:p>
            <a:pPr marL="201275" marR="575254"/>
            <a:r>
              <a:rPr sz="3600" b="1" dirty="0">
                <a:latin typeface="Arial"/>
                <a:cs typeface="Arial"/>
              </a:rPr>
              <a:t>=</a:t>
            </a:r>
            <a:r>
              <a:rPr sz="3600" b="1" spc="-21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4</a:t>
            </a:r>
            <a:r>
              <a:rPr sz="3600" b="1" spc="-15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мл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х</a:t>
            </a:r>
            <a:r>
              <a:rPr sz="3600" b="1" spc="-10" dirty="0">
                <a:latin typeface="Arial"/>
                <a:cs typeface="Arial"/>
              </a:rPr>
              <a:t> </a:t>
            </a:r>
            <a:r>
              <a:rPr sz="3600" b="1" spc="-15" dirty="0">
                <a:latin typeface="Arial"/>
                <a:cs typeface="Arial"/>
              </a:rPr>
              <a:t>площадь</a:t>
            </a:r>
            <a:r>
              <a:rPr sz="3600" b="1" spc="86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ожога</a:t>
            </a:r>
            <a:r>
              <a:rPr sz="3600" b="1" spc="-15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в</a:t>
            </a:r>
            <a:r>
              <a:rPr sz="3600" b="1" spc="-10" dirty="0">
                <a:latin typeface="Arial"/>
                <a:cs typeface="Arial"/>
              </a:rPr>
              <a:t> </a:t>
            </a:r>
            <a:r>
              <a:rPr sz="3600" b="1" spc="-15" dirty="0">
                <a:latin typeface="Arial"/>
                <a:cs typeface="Arial"/>
              </a:rPr>
              <a:t>%***</a:t>
            </a:r>
            <a:r>
              <a:rPr sz="3600" b="1" spc="40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х </a:t>
            </a:r>
            <a:r>
              <a:rPr sz="3600" b="1" spc="-985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1</a:t>
            </a:r>
            <a:r>
              <a:rPr sz="3600" b="1" spc="-10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кг</a:t>
            </a:r>
            <a:r>
              <a:rPr sz="3600" b="1" spc="-10" dirty="0">
                <a:latin typeface="Arial"/>
                <a:cs typeface="Arial"/>
              </a:rPr>
              <a:t> масса</a:t>
            </a:r>
            <a:r>
              <a:rPr sz="3600" b="1" spc="15" dirty="0">
                <a:latin typeface="Arial"/>
                <a:cs typeface="Arial"/>
              </a:rPr>
              <a:t> </a:t>
            </a:r>
            <a:r>
              <a:rPr sz="3600" b="1" spc="-21" dirty="0">
                <a:latin typeface="Arial"/>
                <a:cs typeface="Arial"/>
              </a:rPr>
              <a:t>тела</a:t>
            </a:r>
            <a:endParaRPr sz="3600">
              <a:latin typeface="Arial"/>
              <a:cs typeface="Arial"/>
            </a:endParaRPr>
          </a:p>
          <a:p>
            <a:pPr marL="375249" marR="351755" indent="-363184">
              <a:spcBef>
                <a:spcPts val="695"/>
              </a:spcBef>
              <a:tabLst>
                <a:tab pos="292706" algn="l"/>
                <a:tab pos="5948736" algn="l"/>
              </a:tabLst>
            </a:pPr>
            <a:r>
              <a:rPr b="1" dirty="0">
                <a:latin typeface="Arial"/>
                <a:cs typeface="Arial"/>
              </a:rPr>
              <a:t>*	</a:t>
            </a:r>
            <a:r>
              <a:rPr b="1" spc="-90" dirty="0">
                <a:latin typeface="Arial"/>
                <a:cs typeface="Arial"/>
              </a:rPr>
              <a:t>у</a:t>
            </a:r>
            <a:r>
              <a:rPr b="1" spc="-30" dirty="0">
                <a:latin typeface="Arial"/>
                <a:cs typeface="Arial"/>
              </a:rPr>
              <a:t>в</a:t>
            </a:r>
            <a:r>
              <a:rPr b="1" spc="5" dirty="0">
                <a:latin typeface="Arial"/>
                <a:cs typeface="Arial"/>
              </a:rPr>
              <a:t>ел</a:t>
            </a:r>
            <a:r>
              <a:rPr b="1" spc="-5" dirty="0">
                <a:latin typeface="Arial"/>
                <a:cs typeface="Arial"/>
              </a:rPr>
              <a:t>и</a:t>
            </a:r>
            <a:r>
              <a:rPr b="1" spc="5" dirty="0">
                <a:latin typeface="Arial"/>
                <a:cs typeface="Arial"/>
              </a:rPr>
              <a:t>ч</a:t>
            </a:r>
            <a:r>
              <a:rPr b="1" spc="21" dirty="0">
                <a:latin typeface="Arial"/>
                <a:cs typeface="Arial"/>
              </a:rPr>
              <a:t>и</a:t>
            </a:r>
            <a:r>
              <a:rPr b="1" spc="-44" dirty="0">
                <a:latin typeface="Arial"/>
                <a:cs typeface="Arial"/>
              </a:rPr>
              <a:t>т</a:t>
            </a:r>
            <a:r>
              <a:rPr b="1" dirty="0">
                <a:latin typeface="Arial"/>
                <a:cs typeface="Arial"/>
              </a:rPr>
              <a:t>ь</a:t>
            </a:r>
            <a:r>
              <a:rPr b="1" spc="95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о</a:t>
            </a:r>
            <a:r>
              <a:rPr b="1" spc="-30" dirty="0">
                <a:latin typeface="Arial"/>
                <a:cs typeface="Arial"/>
              </a:rPr>
              <a:t>б</a:t>
            </a:r>
            <a:r>
              <a:rPr b="1" spc="5" dirty="0">
                <a:latin typeface="Arial"/>
                <a:cs typeface="Arial"/>
              </a:rPr>
              <a:t>ъ</a:t>
            </a:r>
            <a:r>
              <a:rPr b="1" spc="-21" dirty="0">
                <a:latin typeface="Arial"/>
                <a:cs typeface="Arial"/>
              </a:rPr>
              <a:t>е</a:t>
            </a:r>
            <a:r>
              <a:rPr b="1" dirty="0">
                <a:latin typeface="Arial"/>
                <a:cs typeface="Arial"/>
              </a:rPr>
              <a:t>м</a:t>
            </a:r>
            <a:r>
              <a:rPr b="1" spc="15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-</a:t>
            </a:r>
            <a:r>
              <a:rPr b="1" spc="-21" dirty="0">
                <a:latin typeface="Arial"/>
                <a:cs typeface="Arial"/>
              </a:rPr>
              <a:t> </a:t>
            </a:r>
            <a:r>
              <a:rPr b="1" spc="-10" dirty="0">
                <a:latin typeface="Arial"/>
                <a:cs typeface="Arial"/>
              </a:rPr>
              <a:t>н</a:t>
            </a:r>
            <a:r>
              <a:rPr b="1" dirty="0">
                <a:latin typeface="Arial"/>
                <a:cs typeface="Arial"/>
              </a:rPr>
              <a:t>а</a:t>
            </a:r>
            <a:r>
              <a:rPr b="1" spc="5" dirty="0">
                <a:latin typeface="Arial"/>
                <a:cs typeface="Arial"/>
              </a:rPr>
              <a:t> 15</a:t>
            </a:r>
            <a:r>
              <a:rPr b="1" dirty="0">
                <a:latin typeface="Arial"/>
                <a:cs typeface="Arial"/>
              </a:rPr>
              <a:t>%</a:t>
            </a:r>
            <a:r>
              <a:rPr b="1" spc="-15" dirty="0">
                <a:latin typeface="Arial"/>
                <a:cs typeface="Arial"/>
              </a:rPr>
              <a:t> </a:t>
            </a:r>
            <a:r>
              <a:rPr b="1" spc="-44" dirty="0">
                <a:latin typeface="Arial"/>
                <a:cs typeface="Arial"/>
              </a:rPr>
              <a:t>о</a:t>
            </a:r>
            <a:r>
              <a:rPr b="1" dirty="0">
                <a:latin typeface="Arial"/>
                <a:cs typeface="Arial"/>
              </a:rPr>
              <a:t>т</a:t>
            </a:r>
            <a:r>
              <a:rPr b="1" spc="5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р</a:t>
            </a:r>
            <a:r>
              <a:rPr b="1" spc="5" dirty="0">
                <a:latin typeface="Arial"/>
                <a:cs typeface="Arial"/>
              </a:rPr>
              <a:t>ас</a:t>
            </a:r>
            <a:r>
              <a:rPr b="1" spc="-40" dirty="0">
                <a:latin typeface="Arial"/>
                <a:cs typeface="Arial"/>
              </a:rPr>
              <a:t>с</a:t>
            </a:r>
            <a:r>
              <a:rPr b="1" spc="5" dirty="0">
                <a:latin typeface="Arial"/>
                <a:cs typeface="Arial"/>
              </a:rPr>
              <a:t>ч</a:t>
            </a:r>
            <a:r>
              <a:rPr b="1" spc="-5" dirty="0">
                <a:latin typeface="Arial"/>
                <a:cs typeface="Arial"/>
              </a:rPr>
              <a:t>и</a:t>
            </a:r>
            <a:r>
              <a:rPr b="1" spc="-65" dirty="0">
                <a:latin typeface="Arial"/>
                <a:cs typeface="Arial"/>
              </a:rPr>
              <a:t>т</a:t>
            </a:r>
            <a:r>
              <a:rPr b="1" spc="5" dirty="0">
                <a:latin typeface="Arial"/>
                <a:cs typeface="Arial"/>
              </a:rPr>
              <a:t>а</a:t>
            </a:r>
            <a:r>
              <a:rPr b="1" spc="-10" dirty="0">
                <a:latin typeface="Arial"/>
                <a:cs typeface="Arial"/>
              </a:rPr>
              <a:t>нн</a:t>
            </a:r>
            <a:r>
              <a:rPr b="1" dirty="0">
                <a:latin typeface="Arial"/>
                <a:cs typeface="Arial"/>
              </a:rPr>
              <a:t>о</a:t>
            </a:r>
            <a:r>
              <a:rPr b="1" spc="-30" dirty="0">
                <a:latin typeface="Arial"/>
                <a:cs typeface="Arial"/>
              </a:rPr>
              <a:t>г</a:t>
            </a:r>
            <a:r>
              <a:rPr b="1" dirty="0">
                <a:latin typeface="Arial"/>
                <a:cs typeface="Arial"/>
              </a:rPr>
              <a:t>о</a:t>
            </a:r>
            <a:r>
              <a:rPr b="1" spc="50" dirty="0">
                <a:latin typeface="Arial"/>
                <a:cs typeface="Arial"/>
              </a:rPr>
              <a:t> </a:t>
            </a:r>
            <a:r>
              <a:rPr b="1" spc="-10" dirty="0">
                <a:latin typeface="Arial"/>
                <a:cs typeface="Arial"/>
              </a:rPr>
              <a:t>п</a:t>
            </a:r>
            <a:r>
              <a:rPr b="1" dirty="0">
                <a:latin typeface="Arial"/>
                <a:cs typeface="Arial"/>
              </a:rPr>
              <a:t>ри	</a:t>
            </a:r>
            <a:r>
              <a:rPr b="1" spc="-5" dirty="0">
                <a:latin typeface="Arial"/>
                <a:cs typeface="Arial"/>
              </a:rPr>
              <a:t>и</a:t>
            </a:r>
            <a:r>
              <a:rPr b="1" spc="-10" dirty="0">
                <a:latin typeface="Arial"/>
                <a:cs typeface="Arial"/>
              </a:rPr>
              <a:t>н</a:t>
            </a:r>
            <a:r>
              <a:rPr b="1" spc="-5" dirty="0">
                <a:latin typeface="Arial"/>
                <a:cs typeface="Arial"/>
              </a:rPr>
              <a:t>г</a:t>
            </a:r>
            <a:r>
              <a:rPr b="1" spc="5" dirty="0">
                <a:latin typeface="Arial"/>
                <a:cs typeface="Arial"/>
              </a:rPr>
              <a:t>ал</a:t>
            </a:r>
            <a:r>
              <a:rPr b="1" dirty="0">
                <a:latin typeface="Arial"/>
                <a:cs typeface="Arial"/>
              </a:rPr>
              <a:t>я</a:t>
            </a:r>
            <a:r>
              <a:rPr b="1" spc="-5" dirty="0">
                <a:latin typeface="Arial"/>
                <a:cs typeface="Arial"/>
              </a:rPr>
              <a:t>ци</a:t>
            </a:r>
            <a:r>
              <a:rPr b="1" dirty="0">
                <a:latin typeface="Arial"/>
                <a:cs typeface="Arial"/>
              </a:rPr>
              <a:t>о</a:t>
            </a:r>
            <a:r>
              <a:rPr b="1" spc="-10" dirty="0">
                <a:latin typeface="Arial"/>
                <a:cs typeface="Arial"/>
              </a:rPr>
              <a:t>нн</a:t>
            </a:r>
            <a:r>
              <a:rPr b="1" dirty="0">
                <a:latin typeface="Arial"/>
                <a:cs typeface="Arial"/>
              </a:rPr>
              <a:t>ой  </a:t>
            </a:r>
            <a:r>
              <a:rPr b="1" spc="-15" dirty="0">
                <a:latin typeface="Arial"/>
                <a:cs typeface="Arial"/>
              </a:rPr>
              <a:t>травме;</a:t>
            </a:r>
            <a:r>
              <a:rPr b="1" spc="65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- в 2</a:t>
            </a:r>
            <a:r>
              <a:rPr b="1" spc="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раза</a:t>
            </a:r>
            <a:r>
              <a:rPr b="1" spc="-10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- </a:t>
            </a:r>
            <a:r>
              <a:rPr b="1" spc="-5" dirty="0">
                <a:latin typeface="Arial"/>
                <a:cs typeface="Arial"/>
              </a:rPr>
              <a:t>при</a:t>
            </a:r>
            <a:r>
              <a:rPr b="1" dirty="0">
                <a:latin typeface="Arial"/>
                <a:cs typeface="Arial"/>
              </a:rPr>
              <a:t> </a:t>
            </a:r>
            <a:r>
              <a:rPr b="1" spc="-15" dirty="0">
                <a:latin typeface="Arial"/>
                <a:cs typeface="Arial"/>
              </a:rPr>
              <a:t>электроожогах.</a:t>
            </a:r>
            <a:endParaRPr>
              <a:latin typeface="Arial"/>
              <a:cs typeface="Arial"/>
            </a:endParaRPr>
          </a:p>
          <a:p>
            <a:pPr marL="375249" marR="73018" indent="-363184">
              <a:tabLst>
                <a:tab pos="316834" algn="l"/>
              </a:tabLst>
            </a:pPr>
            <a:r>
              <a:rPr b="1" spc="-5" dirty="0">
                <a:latin typeface="Arial"/>
                <a:cs typeface="Arial"/>
              </a:rPr>
              <a:t>**	</a:t>
            </a:r>
            <a:r>
              <a:rPr b="1" spc="-10" dirty="0">
                <a:latin typeface="Arial"/>
                <a:cs typeface="Arial"/>
              </a:rPr>
              <a:t>Предпочтительным</a:t>
            </a:r>
            <a:r>
              <a:rPr b="1" spc="95" dirty="0">
                <a:latin typeface="Arial"/>
                <a:cs typeface="Arial"/>
              </a:rPr>
              <a:t> </a:t>
            </a:r>
            <a:r>
              <a:rPr b="1" spc="-21" dirty="0">
                <a:latin typeface="Arial"/>
                <a:cs typeface="Arial"/>
              </a:rPr>
              <a:t>является</a:t>
            </a:r>
            <a:r>
              <a:rPr b="1" spc="21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введение </a:t>
            </a:r>
            <a:r>
              <a:rPr b="1" spc="-10" dirty="0">
                <a:latin typeface="Arial"/>
                <a:cs typeface="Arial"/>
              </a:rPr>
              <a:t>растворов</a:t>
            </a:r>
            <a:r>
              <a:rPr b="1" spc="3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кристаллоидов, </a:t>
            </a:r>
            <a:r>
              <a:rPr b="1" spc="-484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особенно</a:t>
            </a:r>
            <a:r>
              <a:rPr b="1" dirty="0">
                <a:latin typeface="Arial"/>
                <a:cs typeface="Arial"/>
              </a:rPr>
              <a:t> </a:t>
            </a:r>
            <a:r>
              <a:rPr b="1" spc="-10" dirty="0">
                <a:latin typeface="Arial"/>
                <a:cs typeface="Arial"/>
              </a:rPr>
              <a:t>раствора</a:t>
            </a:r>
            <a:r>
              <a:rPr b="1" spc="30" dirty="0">
                <a:latin typeface="Arial"/>
                <a:cs typeface="Arial"/>
              </a:rPr>
              <a:t> </a:t>
            </a:r>
            <a:r>
              <a:rPr b="1" spc="-21" dirty="0">
                <a:latin typeface="Arial"/>
                <a:cs typeface="Arial"/>
              </a:rPr>
              <a:t>Рингера-лактат.</a:t>
            </a:r>
            <a:endParaRPr>
              <a:latin typeface="Arial"/>
              <a:cs typeface="Arial"/>
            </a:endParaRPr>
          </a:p>
          <a:p>
            <a:pPr marL="12698"/>
            <a:r>
              <a:rPr b="1" spc="-5" dirty="0">
                <a:latin typeface="Arial"/>
                <a:cs typeface="Arial"/>
              </a:rPr>
              <a:t>***</a:t>
            </a:r>
            <a:r>
              <a:rPr b="1" spc="-15" dirty="0">
                <a:latin typeface="Arial"/>
                <a:cs typeface="Arial"/>
              </a:rPr>
              <a:t> </a:t>
            </a:r>
            <a:r>
              <a:rPr b="1" spc="-10" dirty="0">
                <a:latin typeface="Arial"/>
                <a:cs typeface="Arial"/>
              </a:rPr>
              <a:t>расчет</a:t>
            </a:r>
            <a:r>
              <a:rPr b="1" spc="-21" dirty="0">
                <a:latin typeface="Arial"/>
                <a:cs typeface="Arial"/>
              </a:rPr>
              <a:t> </a:t>
            </a:r>
            <a:r>
              <a:rPr b="1" spc="-15" dirty="0">
                <a:latin typeface="Arial"/>
                <a:cs typeface="Arial"/>
              </a:rPr>
              <a:t>проводится</a:t>
            </a:r>
            <a:r>
              <a:rPr b="1" spc="44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до</a:t>
            </a:r>
            <a:r>
              <a:rPr b="1" spc="-25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50%</a:t>
            </a:r>
            <a:r>
              <a:rPr b="1" spc="-25" dirty="0">
                <a:latin typeface="Arial"/>
                <a:cs typeface="Arial"/>
              </a:rPr>
              <a:t> </a:t>
            </a:r>
            <a:r>
              <a:rPr b="1" spc="-65" dirty="0">
                <a:latin typeface="Arial"/>
                <a:cs typeface="Arial"/>
              </a:rPr>
              <a:t>п.т.</a:t>
            </a:r>
            <a:endParaRPr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100">
              <a:latin typeface="Arial"/>
              <a:cs typeface="Arial"/>
            </a:endParaRPr>
          </a:p>
          <a:p>
            <a:pPr>
              <a:spcBef>
                <a:spcPts val="25"/>
              </a:spcBef>
            </a:pPr>
            <a:endParaRPr sz="1900">
              <a:latin typeface="Arial"/>
              <a:cs typeface="Arial"/>
            </a:endParaRPr>
          </a:p>
          <a:p>
            <a:pPr marL="372074"/>
            <a:r>
              <a:rPr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Пример:</a:t>
            </a:r>
            <a:endParaRPr>
              <a:latin typeface="Arial"/>
              <a:cs typeface="Arial"/>
            </a:endParaRPr>
          </a:p>
          <a:p>
            <a:pPr marL="372074" marR="5079"/>
            <a:r>
              <a:rPr b="1" dirty="0">
                <a:latin typeface="Arial"/>
                <a:cs typeface="Arial"/>
              </a:rPr>
              <a:t>для</a:t>
            </a:r>
            <a:r>
              <a:rPr b="1" spc="-35" dirty="0">
                <a:latin typeface="Arial"/>
                <a:cs typeface="Arial"/>
              </a:rPr>
              <a:t> </a:t>
            </a:r>
            <a:r>
              <a:rPr b="1" spc="-15" dirty="0">
                <a:latin typeface="Arial"/>
                <a:cs typeface="Arial"/>
              </a:rPr>
              <a:t>пациента</a:t>
            </a:r>
            <a:r>
              <a:rPr b="1" spc="109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70</a:t>
            </a:r>
            <a:r>
              <a:rPr b="1" spc="-10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кг</a:t>
            </a:r>
            <a:r>
              <a:rPr b="1" spc="-21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с</a:t>
            </a:r>
            <a:r>
              <a:rPr b="1" spc="1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общей</a:t>
            </a:r>
            <a:r>
              <a:rPr b="1" spc="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площадью</a:t>
            </a:r>
            <a:r>
              <a:rPr b="1" spc="10" dirty="0">
                <a:latin typeface="Arial"/>
                <a:cs typeface="Arial"/>
              </a:rPr>
              <a:t> </a:t>
            </a:r>
            <a:r>
              <a:rPr b="1" spc="-15" dirty="0">
                <a:latin typeface="Arial"/>
                <a:cs typeface="Arial"/>
              </a:rPr>
              <a:t>термического</a:t>
            </a:r>
            <a:r>
              <a:rPr b="1" spc="55" dirty="0">
                <a:latin typeface="Arial"/>
                <a:cs typeface="Arial"/>
              </a:rPr>
              <a:t> </a:t>
            </a:r>
            <a:r>
              <a:rPr b="1" spc="-15" dirty="0">
                <a:latin typeface="Arial"/>
                <a:cs typeface="Arial"/>
              </a:rPr>
              <a:t>ожога</a:t>
            </a:r>
            <a:r>
              <a:rPr b="1" spc="-30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25%</a:t>
            </a:r>
            <a:r>
              <a:rPr b="1" spc="-10" dirty="0">
                <a:latin typeface="Arial"/>
                <a:cs typeface="Arial"/>
              </a:rPr>
              <a:t> </a:t>
            </a:r>
            <a:r>
              <a:rPr b="1" spc="-65" dirty="0">
                <a:latin typeface="Arial"/>
                <a:cs typeface="Arial"/>
              </a:rPr>
              <a:t>п.т. </a:t>
            </a:r>
            <a:r>
              <a:rPr b="1" spc="-484" dirty="0">
                <a:latin typeface="Arial"/>
                <a:cs typeface="Arial"/>
              </a:rPr>
              <a:t> </a:t>
            </a:r>
            <a:r>
              <a:rPr b="1" spc="-10" dirty="0">
                <a:latin typeface="Arial"/>
                <a:cs typeface="Arial"/>
              </a:rPr>
              <a:t>объем</a:t>
            </a:r>
            <a:r>
              <a:rPr b="1" spc="-15" dirty="0">
                <a:latin typeface="Arial"/>
                <a:cs typeface="Arial"/>
              </a:rPr>
              <a:t> инфузионной</a:t>
            </a:r>
            <a:r>
              <a:rPr b="1" spc="95" dirty="0">
                <a:latin typeface="Arial"/>
                <a:cs typeface="Arial"/>
              </a:rPr>
              <a:t> </a:t>
            </a:r>
            <a:r>
              <a:rPr b="1" spc="-10" dirty="0">
                <a:latin typeface="Arial"/>
                <a:cs typeface="Arial"/>
              </a:rPr>
              <a:t>терапии</a:t>
            </a:r>
            <a:r>
              <a:rPr b="1" spc="70" dirty="0">
                <a:latin typeface="Arial"/>
                <a:cs typeface="Arial"/>
              </a:rPr>
              <a:t> </a:t>
            </a:r>
            <a:r>
              <a:rPr b="1" spc="-15" dirty="0">
                <a:latin typeface="Arial"/>
                <a:cs typeface="Arial"/>
              </a:rPr>
              <a:t>составляет</a:t>
            </a:r>
            <a:r>
              <a:rPr b="1" spc="35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7000</a:t>
            </a:r>
            <a:r>
              <a:rPr b="1" spc="-1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мл.</a:t>
            </a:r>
            <a:endParaRPr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310640" y="533908"/>
            <a:ext cx="8010525" cy="1162050"/>
            <a:chOff x="1310639" y="533908"/>
            <a:chExt cx="8010525" cy="1162050"/>
          </a:xfrm>
        </p:grpSpPr>
        <p:sp>
          <p:nvSpPr>
            <p:cNvPr id="3" name="object 3"/>
            <p:cNvSpPr/>
            <p:nvPr/>
          </p:nvSpPr>
          <p:spPr>
            <a:xfrm>
              <a:off x="1310640" y="533907"/>
              <a:ext cx="8010525" cy="1162050"/>
            </a:xfrm>
            <a:custGeom>
              <a:avLst/>
              <a:gdLst/>
              <a:ahLst/>
              <a:cxnLst/>
              <a:rect l="l" t="t" r="r" b="b"/>
              <a:pathLst>
                <a:path w="8010525" h="1162050">
                  <a:moveTo>
                    <a:pt x="6096" y="3302"/>
                  </a:moveTo>
                  <a:lnTo>
                    <a:pt x="0" y="3302"/>
                  </a:lnTo>
                  <a:lnTo>
                    <a:pt x="0" y="1157732"/>
                  </a:lnTo>
                  <a:lnTo>
                    <a:pt x="6096" y="1157732"/>
                  </a:lnTo>
                  <a:lnTo>
                    <a:pt x="6096" y="3302"/>
                  </a:lnTo>
                  <a:close/>
                </a:path>
                <a:path w="8010525" h="1162050">
                  <a:moveTo>
                    <a:pt x="8010144" y="3060"/>
                  </a:moveTo>
                  <a:lnTo>
                    <a:pt x="8007096" y="3060"/>
                  </a:lnTo>
                  <a:lnTo>
                    <a:pt x="8007096" y="1158240"/>
                  </a:lnTo>
                  <a:lnTo>
                    <a:pt x="0" y="1158240"/>
                  </a:lnTo>
                  <a:lnTo>
                    <a:pt x="0" y="1161542"/>
                  </a:lnTo>
                  <a:lnTo>
                    <a:pt x="8010144" y="1161542"/>
                  </a:lnTo>
                  <a:lnTo>
                    <a:pt x="8010144" y="1158240"/>
                  </a:lnTo>
                  <a:lnTo>
                    <a:pt x="8010144" y="3060"/>
                  </a:lnTo>
                  <a:close/>
                </a:path>
                <a:path w="8010525" h="1162050">
                  <a:moveTo>
                    <a:pt x="8010144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8010144" y="3048"/>
                  </a:lnTo>
                  <a:lnTo>
                    <a:pt x="801014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316735" y="536957"/>
              <a:ext cx="8001000" cy="1155700"/>
            </a:xfrm>
            <a:custGeom>
              <a:avLst/>
              <a:gdLst/>
              <a:ahLst/>
              <a:cxnLst/>
              <a:rect l="l" t="t" r="r" b="b"/>
              <a:pathLst>
                <a:path w="8001000" h="1155700">
                  <a:moveTo>
                    <a:pt x="8001000" y="0"/>
                  </a:moveTo>
                  <a:lnTo>
                    <a:pt x="0" y="0"/>
                  </a:lnTo>
                  <a:lnTo>
                    <a:pt x="0" y="1155190"/>
                  </a:lnTo>
                  <a:lnTo>
                    <a:pt x="8001000" y="1155190"/>
                  </a:lnTo>
                  <a:lnTo>
                    <a:pt x="800100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310639" y="533908"/>
              <a:ext cx="8010525" cy="1161415"/>
            </a:xfrm>
            <a:custGeom>
              <a:avLst/>
              <a:gdLst/>
              <a:ahLst/>
              <a:cxnLst/>
              <a:rect l="l" t="t" r="r" b="b"/>
              <a:pathLst>
                <a:path w="8010525" h="1161414">
                  <a:moveTo>
                    <a:pt x="8010143" y="0"/>
                  </a:moveTo>
                  <a:lnTo>
                    <a:pt x="0" y="0"/>
                  </a:lnTo>
                  <a:lnTo>
                    <a:pt x="0" y="1161288"/>
                  </a:lnTo>
                  <a:lnTo>
                    <a:pt x="8010143" y="1161288"/>
                  </a:lnTo>
                  <a:lnTo>
                    <a:pt x="8010143" y="1158240"/>
                  </a:lnTo>
                  <a:lnTo>
                    <a:pt x="9143" y="1158240"/>
                  </a:lnTo>
                  <a:lnTo>
                    <a:pt x="6096" y="1152144"/>
                  </a:lnTo>
                  <a:lnTo>
                    <a:pt x="9143" y="1152144"/>
                  </a:lnTo>
                  <a:lnTo>
                    <a:pt x="9143" y="9144"/>
                  </a:lnTo>
                  <a:lnTo>
                    <a:pt x="6096" y="9144"/>
                  </a:lnTo>
                  <a:lnTo>
                    <a:pt x="9143" y="3048"/>
                  </a:lnTo>
                  <a:lnTo>
                    <a:pt x="8010143" y="3048"/>
                  </a:lnTo>
                  <a:lnTo>
                    <a:pt x="8010143" y="0"/>
                  </a:lnTo>
                  <a:close/>
                </a:path>
                <a:path w="8010525" h="1161414">
                  <a:moveTo>
                    <a:pt x="9143" y="1152144"/>
                  </a:moveTo>
                  <a:lnTo>
                    <a:pt x="6096" y="1152144"/>
                  </a:lnTo>
                  <a:lnTo>
                    <a:pt x="9143" y="1158240"/>
                  </a:lnTo>
                  <a:lnTo>
                    <a:pt x="9143" y="1152144"/>
                  </a:lnTo>
                  <a:close/>
                </a:path>
                <a:path w="8010525" h="1161414">
                  <a:moveTo>
                    <a:pt x="8001000" y="1152144"/>
                  </a:moveTo>
                  <a:lnTo>
                    <a:pt x="9143" y="1152144"/>
                  </a:lnTo>
                  <a:lnTo>
                    <a:pt x="9143" y="1158240"/>
                  </a:lnTo>
                  <a:lnTo>
                    <a:pt x="8001000" y="1158240"/>
                  </a:lnTo>
                  <a:lnTo>
                    <a:pt x="8001000" y="1152144"/>
                  </a:lnTo>
                  <a:close/>
                </a:path>
                <a:path w="8010525" h="1161414">
                  <a:moveTo>
                    <a:pt x="8001000" y="3048"/>
                  </a:moveTo>
                  <a:lnTo>
                    <a:pt x="8001000" y="1158240"/>
                  </a:lnTo>
                  <a:lnTo>
                    <a:pt x="8007095" y="1152144"/>
                  </a:lnTo>
                  <a:lnTo>
                    <a:pt x="8010143" y="1152144"/>
                  </a:lnTo>
                  <a:lnTo>
                    <a:pt x="8010143" y="9144"/>
                  </a:lnTo>
                  <a:lnTo>
                    <a:pt x="8007095" y="9144"/>
                  </a:lnTo>
                  <a:lnTo>
                    <a:pt x="8001000" y="3048"/>
                  </a:lnTo>
                  <a:close/>
                </a:path>
                <a:path w="8010525" h="1161414">
                  <a:moveTo>
                    <a:pt x="8010143" y="1152144"/>
                  </a:moveTo>
                  <a:lnTo>
                    <a:pt x="8007095" y="1152144"/>
                  </a:lnTo>
                  <a:lnTo>
                    <a:pt x="8001000" y="1158240"/>
                  </a:lnTo>
                  <a:lnTo>
                    <a:pt x="8010143" y="1158240"/>
                  </a:lnTo>
                  <a:lnTo>
                    <a:pt x="8010143" y="1152144"/>
                  </a:lnTo>
                  <a:close/>
                </a:path>
                <a:path w="8010525" h="1161414">
                  <a:moveTo>
                    <a:pt x="9143" y="3048"/>
                  </a:moveTo>
                  <a:lnTo>
                    <a:pt x="6096" y="9144"/>
                  </a:lnTo>
                  <a:lnTo>
                    <a:pt x="9143" y="9144"/>
                  </a:lnTo>
                  <a:lnTo>
                    <a:pt x="9143" y="3048"/>
                  </a:lnTo>
                  <a:close/>
                </a:path>
                <a:path w="8010525" h="1161414">
                  <a:moveTo>
                    <a:pt x="8001000" y="3048"/>
                  </a:moveTo>
                  <a:lnTo>
                    <a:pt x="9143" y="3048"/>
                  </a:lnTo>
                  <a:lnTo>
                    <a:pt x="9143" y="9144"/>
                  </a:lnTo>
                  <a:lnTo>
                    <a:pt x="8001000" y="9144"/>
                  </a:lnTo>
                  <a:lnTo>
                    <a:pt x="8001000" y="3048"/>
                  </a:lnTo>
                  <a:close/>
                </a:path>
                <a:path w="8010525" h="1161414">
                  <a:moveTo>
                    <a:pt x="8010143" y="3048"/>
                  </a:moveTo>
                  <a:lnTo>
                    <a:pt x="8001000" y="3048"/>
                  </a:lnTo>
                  <a:lnTo>
                    <a:pt x="8007095" y="9144"/>
                  </a:lnTo>
                  <a:lnTo>
                    <a:pt x="8010143" y="9144"/>
                  </a:lnTo>
                  <a:lnTo>
                    <a:pt x="8010143" y="30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56447" y="503767"/>
            <a:ext cx="10158730" cy="969352"/>
          </a:xfrm>
          <a:prstGeom prst="rect">
            <a:avLst/>
          </a:prstGeom>
        </p:spPr>
        <p:txBody>
          <a:bodyPr vert="horz" wrap="square" lIns="0" tIns="172577" rIns="0" bIns="0" rtlCol="0">
            <a:spAutoFit/>
          </a:bodyPr>
          <a:lstStyle/>
          <a:p>
            <a:pPr marL="1300354" marR="233022" indent="-911771">
              <a:lnSpc>
                <a:spcPts val="3070"/>
              </a:lnSpc>
              <a:spcBef>
                <a:spcPts val="835"/>
              </a:spcBef>
            </a:pPr>
            <a:r>
              <a:rPr sz="3200" spc="-10" dirty="0"/>
              <a:t>Принципы</a:t>
            </a:r>
            <a:r>
              <a:rPr sz="3200" spc="10" dirty="0"/>
              <a:t> </a:t>
            </a:r>
            <a:r>
              <a:rPr sz="3200" spc="-15" dirty="0"/>
              <a:t>проведения</a:t>
            </a:r>
            <a:r>
              <a:rPr sz="3200" spc="35" dirty="0"/>
              <a:t> </a:t>
            </a:r>
            <a:r>
              <a:rPr sz="3200" spc="-25" dirty="0"/>
              <a:t>инфузионной </a:t>
            </a:r>
            <a:r>
              <a:rPr sz="3200" spc="-875" dirty="0"/>
              <a:t> </a:t>
            </a:r>
            <a:r>
              <a:rPr sz="3200" spc="-15" dirty="0"/>
              <a:t>терапии</a:t>
            </a:r>
            <a:r>
              <a:rPr sz="3200" spc="44" dirty="0"/>
              <a:t> </a:t>
            </a:r>
            <a:r>
              <a:rPr sz="3200" spc="-10" dirty="0"/>
              <a:t>при</a:t>
            </a:r>
            <a:r>
              <a:rPr sz="3200" spc="-5" dirty="0"/>
              <a:t> </a:t>
            </a:r>
            <a:r>
              <a:rPr sz="3200" spc="-44" dirty="0"/>
              <a:t>ожоговом</a:t>
            </a:r>
            <a:r>
              <a:rPr sz="3200" spc="80" dirty="0"/>
              <a:t> </a:t>
            </a:r>
            <a:r>
              <a:rPr sz="3200" spc="-25" dirty="0"/>
              <a:t>шоке</a:t>
            </a:r>
            <a:endParaRPr sz="3200"/>
          </a:p>
        </p:txBody>
      </p:sp>
      <p:sp>
        <p:nvSpPr>
          <p:cNvPr id="7" name="object 7"/>
          <p:cNvSpPr txBox="1"/>
          <p:nvPr/>
        </p:nvSpPr>
        <p:spPr>
          <a:xfrm>
            <a:off x="1072389" y="2008632"/>
            <a:ext cx="8475345" cy="5118062"/>
          </a:xfrm>
          <a:prstGeom prst="rect">
            <a:avLst/>
          </a:prstGeom>
        </p:spPr>
        <p:txBody>
          <a:bodyPr vert="horz" wrap="square" lIns="0" tIns="62224" rIns="0" bIns="0" rtlCol="0">
            <a:spAutoFit/>
          </a:bodyPr>
          <a:lstStyle/>
          <a:p>
            <a:pPr marL="356836" marR="296517" indent="-344771">
              <a:lnSpc>
                <a:spcPts val="3020"/>
              </a:lnSpc>
              <a:spcBef>
                <a:spcPts val="490"/>
              </a:spcBef>
              <a:buFont typeface="Wingdings"/>
              <a:buChar char=""/>
              <a:tabLst>
                <a:tab pos="357470" algn="l"/>
              </a:tabLst>
            </a:pPr>
            <a:r>
              <a:rPr sz="2900" b="1" spc="-10" dirty="0">
                <a:latin typeface="Arial"/>
                <a:cs typeface="Arial"/>
              </a:rPr>
              <a:t>Инфузионная</a:t>
            </a:r>
            <a:r>
              <a:rPr sz="2900" b="1" spc="65" dirty="0">
                <a:latin typeface="Arial"/>
                <a:cs typeface="Arial"/>
              </a:rPr>
              <a:t> </a:t>
            </a:r>
            <a:r>
              <a:rPr sz="2900" b="1" spc="-5" dirty="0">
                <a:latin typeface="Arial"/>
                <a:cs typeface="Arial"/>
              </a:rPr>
              <a:t>терапия </a:t>
            </a:r>
            <a:r>
              <a:rPr sz="2900" b="1" dirty="0">
                <a:latin typeface="Arial"/>
                <a:cs typeface="Arial"/>
              </a:rPr>
              <a:t>должна</a:t>
            </a:r>
            <a:r>
              <a:rPr sz="2900" b="1" spc="-21" dirty="0">
                <a:latin typeface="Arial"/>
                <a:cs typeface="Arial"/>
              </a:rPr>
              <a:t> </a:t>
            </a:r>
            <a:r>
              <a:rPr sz="2900" b="1" spc="-5" dirty="0">
                <a:latin typeface="Arial"/>
                <a:cs typeface="Arial"/>
              </a:rPr>
              <a:t>проводиться </a:t>
            </a:r>
            <a:r>
              <a:rPr sz="2900" b="1" spc="-765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все</a:t>
            </a:r>
            <a:r>
              <a:rPr sz="2900" b="1" spc="-15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время</a:t>
            </a:r>
            <a:r>
              <a:rPr sz="2900" b="1" spc="5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без</a:t>
            </a:r>
            <a:r>
              <a:rPr sz="2900" b="1" spc="-21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перерыва.</a:t>
            </a:r>
            <a:endParaRPr sz="2900">
              <a:latin typeface="Arial"/>
              <a:cs typeface="Arial"/>
            </a:endParaRPr>
          </a:p>
          <a:p>
            <a:pPr marL="356836" marR="580969" indent="-344771">
              <a:lnSpc>
                <a:spcPts val="3020"/>
              </a:lnSpc>
              <a:spcBef>
                <a:spcPts val="680"/>
              </a:spcBef>
              <a:buFont typeface="Wingdings"/>
              <a:buChar char=""/>
              <a:tabLst>
                <a:tab pos="357470" algn="l"/>
              </a:tabLst>
            </a:pPr>
            <a:r>
              <a:rPr sz="2900" b="1" dirty="0">
                <a:latin typeface="Arial"/>
                <a:cs typeface="Arial"/>
              </a:rPr>
              <a:t>Возможно</a:t>
            </a:r>
            <a:r>
              <a:rPr sz="2900" b="1" spc="-30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использование</a:t>
            </a:r>
            <a:r>
              <a:rPr sz="2900" b="1" spc="-40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нескольких</a:t>
            </a:r>
            <a:r>
              <a:rPr sz="2900" b="1" spc="-44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вен </a:t>
            </a:r>
            <a:r>
              <a:rPr sz="2900" b="1" spc="-760" dirty="0">
                <a:latin typeface="Arial"/>
                <a:cs typeface="Arial"/>
              </a:rPr>
              <a:t> </a:t>
            </a:r>
            <a:r>
              <a:rPr sz="2900" b="1" spc="-5" dirty="0">
                <a:latin typeface="Arial"/>
                <a:cs typeface="Arial"/>
              </a:rPr>
              <a:t>для</a:t>
            </a:r>
            <a:r>
              <a:rPr sz="2900" b="1" spc="-21" dirty="0">
                <a:latin typeface="Arial"/>
                <a:cs typeface="Arial"/>
              </a:rPr>
              <a:t> </a:t>
            </a:r>
            <a:r>
              <a:rPr sz="2900" b="1" spc="-15" dirty="0">
                <a:latin typeface="Arial"/>
                <a:cs typeface="Arial"/>
              </a:rPr>
              <a:t>инфузии.</a:t>
            </a:r>
            <a:endParaRPr sz="2900">
              <a:latin typeface="Arial"/>
              <a:cs typeface="Arial"/>
            </a:endParaRPr>
          </a:p>
          <a:p>
            <a:pPr marL="356836" indent="-344771">
              <a:lnSpc>
                <a:spcPts val="3190"/>
              </a:lnSpc>
              <a:spcBef>
                <a:spcPts val="295"/>
              </a:spcBef>
              <a:buFont typeface="Wingdings"/>
              <a:buChar char=""/>
              <a:tabLst>
                <a:tab pos="357470" algn="l"/>
              </a:tabLst>
            </a:pPr>
            <a:r>
              <a:rPr sz="2900" b="1" dirty="0">
                <a:latin typeface="Arial"/>
                <a:cs typeface="Arial"/>
              </a:rPr>
              <a:t>Темп</a:t>
            </a:r>
            <a:r>
              <a:rPr sz="2900" b="1" spc="-15" dirty="0">
                <a:latin typeface="Arial"/>
                <a:cs typeface="Arial"/>
              </a:rPr>
              <a:t> инфузии</a:t>
            </a:r>
            <a:r>
              <a:rPr sz="2900" b="1" spc="75" dirty="0">
                <a:latin typeface="Arial"/>
                <a:cs typeface="Arial"/>
              </a:rPr>
              <a:t> </a:t>
            </a:r>
            <a:r>
              <a:rPr sz="2900" b="1" spc="-5" dirty="0">
                <a:latin typeface="Arial"/>
                <a:cs typeface="Arial"/>
              </a:rPr>
              <a:t>жидкости</a:t>
            </a:r>
            <a:r>
              <a:rPr sz="2900" b="1" spc="10" dirty="0">
                <a:latin typeface="Arial"/>
                <a:cs typeface="Arial"/>
              </a:rPr>
              <a:t> </a:t>
            </a:r>
            <a:r>
              <a:rPr sz="29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в</a:t>
            </a:r>
            <a:r>
              <a:rPr sz="2900" b="1" u="heavy" spc="-21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9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первые</a:t>
            </a:r>
            <a:r>
              <a:rPr sz="2900" b="1" u="heavy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900" b="1" u="heavy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сутки:</a:t>
            </a:r>
            <a:endParaRPr sz="2900">
              <a:latin typeface="Arial"/>
              <a:cs typeface="Arial"/>
            </a:endParaRPr>
          </a:p>
          <a:p>
            <a:pPr marL="356836" marR="5079">
              <a:lnSpc>
                <a:spcPts val="3020"/>
              </a:lnSpc>
              <a:spcBef>
                <a:spcPts val="219"/>
              </a:spcBef>
            </a:pPr>
            <a:r>
              <a:rPr sz="2900" b="1" dirty="0">
                <a:latin typeface="Arial"/>
                <a:cs typeface="Arial"/>
              </a:rPr>
              <a:t>-</a:t>
            </a:r>
            <a:r>
              <a:rPr sz="2900" b="1" spc="-15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за</a:t>
            </a:r>
            <a:r>
              <a:rPr sz="2900" b="1" spc="10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первые</a:t>
            </a:r>
            <a:r>
              <a:rPr sz="2900" b="1" spc="-35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8</a:t>
            </a:r>
            <a:r>
              <a:rPr sz="2900" b="1" spc="-10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часов</a:t>
            </a:r>
            <a:r>
              <a:rPr sz="2900" b="1" spc="15" dirty="0">
                <a:latin typeface="Arial"/>
                <a:cs typeface="Arial"/>
              </a:rPr>
              <a:t> </a:t>
            </a:r>
            <a:r>
              <a:rPr sz="2900" b="1" spc="-5" dirty="0">
                <a:latin typeface="Arial"/>
                <a:cs typeface="Arial"/>
              </a:rPr>
              <a:t>после</a:t>
            </a:r>
            <a:r>
              <a:rPr sz="2900" b="1" spc="-10" dirty="0">
                <a:latin typeface="Arial"/>
                <a:cs typeface="Arial"/>
              </a:rPr>
              <a:t> получения</a:t>
            </a:r>
            <a:r>
              <a:rPr sz="2900" b="1" spc="55" dirty="0">
                <a:latin typeface="Arial"/>
                <a:cs typeface="Arial"/>
              </a:rPr>
              <a:t> </a:t>
            </a:r>
            <a:r>
              <a:rPr sz="2900" b="1" spc="-5" dirty="0">
                <a:latin typeface="Arial"/>
                <a:cs typeface="Arial"/>
              </a:rPr>
              <a:t>ожога </a:t>
            </a:r>
            <a:r>
              <a:rPr sz="2900" b="1" dirty="0">
                <a:latin typeface="Arial"/>
                <a:cs typeface="Arial"/>
              </a:rPr>
              <a:t> </a:t>
            </a:r>
            <a:r>
              <a:rPr sz="2900" b="1" spc="-5" dirty="0">
                <a:latin typeface="Arial"/>
                <a:cs typeface="Arial"/>
              </a:rPr>
              <a:t>вводится</a:t>
            </a:r>
            <a:r>
              <a:rPr sz="2900" b="1" spc="30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половина</a:t>
            </a:r>
            <a:r>
              <a:rPr sz="2900" b="1" spc="-35" dirty="0">
                <a:latin typeface="Arial"/>
                <a:cs typeface="Arial"/>
              </a:rPr>
              <a:t> </a:t>
            </a:r>
            <a:r>
              <a:rPr sz="2900" b="1" spc="-5" dirty="0">
                <a:latin typeface="Arial"/>
                <a:cs typeface="Arial"/>
              </a:rPr>
              <a:t>рассчитанного</a:t>
            </a:r>
            <a:r>
              <a:rPr sz="2900" b="1" dirty="0">
                <a:latin typeface="Arial"/>
                <a:cs typeface="Arial"/>
              </a:rPr>
              <a:t> </a:t>
            </a:r>
            <a:r>
              <a:rPr sz="2900" b="1" spc="-15" dirty="0">
                <a:latin typeface="Arial"/>
                <a:cs typeface="Arial"/>
              </a:rPr>
              <a:t>суточного </a:t>
            </a:r>
            <a:r>
              <a:rPr sz="2900" b="1" spc="-765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объема*,</a:t>
            </a:r>
            <a:endParaRPr sz="2900">
              <a:latin typeface="Arial"/>
              <a:cs typeface="Arial"/>
            </a:endParaRPr>
          </a:p>
          <a:p>
            <a:pPr marL="356836">
              <a:lnSpc>
                <a:spcPts val="2990"/>
              </a:lnSpc>
            </a:pPr>
            <a:r>
              <a:rPr sz="2900" b="1" dirty="0">
                <a:latin typeface="Arial"/>
                <a:cs typeface="Arial"/>
              </a:rPr>
              <a:t>-за</a:t>
            </a:r>
            <a:r>
              <a:rPr sz="2900" b="1" spc="-15" dirty="0">
                <a:latin typeface="Arial"/>
                <a:cs typeface="Arial"/>
              </a:rPr>
              <a:t> </a:t>
            </a:r>
            <a:r>
              <a:rPr sz="2900" b="1" spc="-5" dirty="0">
                <a:latin typeface="Arial"/>
                <a:cs typeface="Arial"/>
              </a:rPr>
              <a:t>остальные</a:t>
            </a:r>
            <a:r>
              <a:rPr sz="2900" b="1" spc="5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16</a:t>
            </a:r>
            <a:r>
              <a:rPr sz="2900" b="1" spc="5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часов</a:t>
            </a:r>
            <a:r>
              <a:rPr sz="2900" b="1" spc="-30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–</a:t>
            </a:r>
            <a:r>
              <a:rPr sz="2900" b="1" spc="-21" dirty="0">
                <a:latin typeface="Arial"/>
                <a:cs typeface="Arial"/>
              </a:rPr>
              <a:t> </a:t>
            </a:r>
            <a:r>
              <a:rPr sz="2900" b="1" spc="-10" dirty="0">
                <a:latin typeface="Arial"/>
                <a:cs typeface="Arial"/>
              </a:rPr>
              <a:t>вторая</a:t>
            </a:r>
            <a:r>
              <a:rPr sz="2900" b="1" spc="55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половина.</a:t>
            </a:r>
            <a:endParaRPr sz="2900">
              <a:latin typeface="Arial"/>
              <a:cs typeface="Arial"/>
            </a:endParaRPr>
          </a:p>
          <a:p>
            <a:pPr>
              <a:spcBef>
                <a:spcPts val="44"/>
              </a:spcBef>
            </a:pPr>
            <a:endParaRPr sz="2600">
              <a:latin typeface="Arial"/>
              <a:cs typeface="Arial"/>
            </a:endParaRPr>
          </a:p>
          <a:p>
            <a:pPr marL="119368">
              <a:lnSpc>
                <a:spcPts val="3254"/>
              </a:lnSpc>
              <a:tabLst>
                <a:tab pos="6216046" algn="l"/>
              </a:tabLst>
            </a:pPr>
            <a:r>
              <a:rPr sz="2900" b="1" dirty="0">
                <a:latin typeface="Arial"/>
                <a:cs typeface="Arial"/>
              </a:rPr>
              <a:t>*</a:t>
            </a:r>
            <a:r>
              <a:rPr sz="2900" b="1" spc="-229" dirty="0">
                <a:latin typeface="Arial"/>
                <a:cs typeface="Arial"/>
              </a:rPr>
              <a:t> </a:t>
            </a:r>
            <a:r>
              <a:rPr sz="2100" b="1" spc="-15" dirty="0">
                <a:latin typeface="Arial"/>
                <a:cs typeface="Arial"/>
              </a:rPr>
              <a:t>если</a:t>
            </a:r>
            <a:r>
              <a:rPr sz="2100" b="1" spc="30" dirty="0">
                <a:latin typeface="Arial"/>
                <a:cs typeface="Arial"/>
              </a:rPr>
              <a:t> </a:t>
            </a:r>
            <a:r>
              <a:rPr sz="2100" b="1" spc="-21" dirty="0">
                <a:latin typeface="Arial"/>
                <a:cs typeface="Arial"/>
              </a:rPr>
              <a:t>инфузионная</a:t>
            </a:r>
            <a:r>
              <a:rPr sz="2100" b="1" spc="120" dirty="0">
                <a:latin typeface="Arial"/>
                <a:cs typeface="Arial"/>
              </a:rPr>
              <a:t> </a:t>
            </a:r>
            <a:r>
              <a:rPr sz="2100" b="1" spc="-10" dirty="0">
                <a:latin typeface="Arial"/>
                <a:cs typeface="Arial"/>
              </a:rPr>
              <a:t>терапия</a:t>
            </a:r>
            <a:r>
              <a:rPr sz="2100" b="1" spc="44" dirty="0">
                <a:latin typeface="Arial"/>
                <a:cs typeface="Arial"/>
              </a:rPr>
              <a:t> </a:t>
            </a:r>
            <a:r>
              <a:rPr sz="2100" b="1" spc="-21" dirty="0">
                <a:latin typeface="Arial"/>
                <a:cs typeface="Arial"/>
              </a:rPr>
              <a:t>начинается</a:t>
            </a:r>
            <a:r>
              <a:rPr sz="2100" b="1" spc="95" dirty="0">
                <a:latin typeface="Arial"/>
                <a:cs typeface="Arial"/>
              </a:rPr>
              <a:t> </a:t>
            </a:r>
            <a:r>
              <a:rPr sz="2100" b="1" spc="-10" dirty="0">
                <a:latin typeface="Arial"/>
                <a:cs typeface="Arial"/>
              </a:rPr>
              <a:t>через	</a:t>
            </a:r>
            <a:r>
              <a:rPr sz="2100" b="1" spc="-5" dirty="0">
                <a:latin typeface="Arial"/>
                <a:cs typeface="Arial"/>
              </a:rPr>
              <a:t>2</a:t>
            </a:r>
            <a:r>
              <a:rPr sz="2100" b="1" spc="-40" dirty="0">
                <a:latin typeface="Arial"/>
                <a:cs typeface="Arial"/>
              </a:rPr>
              <a:t> </a:t>
            </a:r>
            <a:r>
              <a:rPr sz="2100" b="1" spc="-5" dirty="0">
                <a:latin typeface="Arial"/>
                <a:cs typeface="Arial"/>
              </a:rPr>
              <a:t>часа</a:t>
            </a:r>
            <a:endParaRPr sz="2100">
              <a:latin typeface="Arial"/>
              <a:cs typeface="Arial"/>
            </a:endParaRPr>
          </a:p>
          <a:p>
            <a:pPr marL="119368" marR="137782">
              <a:lnSpc>
                <a:spcPts val="2160"/>
              </a:lnSpc>
              <a:spcBef>
                <a:spcPts val="170"/>
              </a:spcBef>
            </a:pPr>
            <a:r>
              <a:rPr sz="2100" b="1" spc="-15" dirty="0">
                <a:latin typeface="Arial"/>
                <a:cs typeface="Arial"/>
              </a:rPr>
              <a:t>после</a:t>
            </a:r>
            <a:r>
              <a:rPr sz="2100" b="1" spc="10" dirty="0">
                <a:latin typeface="Arial"/>
                <a:cs typeface="Arial"/>
              </a:rPr>
              <a:t> </a:t>
            </a:r>
            <a:r>
              <a:rPr sz="2100" b="1" spc="-15" dirty="0">
                <a:latin typeface="Arial"/>
                <a:cs typeface="Arial"/>
              </a:rPr>
              <a:t>травмы,</a:t>
            </a:r>
            <a:r>
              <a:rPr sz="2100" b="1" spc="40" dirty="0">
                <a:latin typeface="Arial"/>
                <a:cs typeface="Arial"/>
              </a:rPr>
              <a:t> </a:t>
            </a:r>
            <a:r>
              <a:rPr sz="2100" b="1" spc="-25" dirty="0">
                <a:latin typeface="Arial"/>
                <a:cs typeface="Arial"/>
              </a:rPr>
              <a:t>то</a:t>
            </a:r>
            <a:r>
              <a:rPr sz="2100" b="1" dirty="0">
                <a:latin typeface="Arial"/>
                <a:cs typeface="Arial"/>
              </a:rPr>
              <a:t> </a:t>
            </a:r>
            <a:r>
              <a:rPr sz="2100" b="1" spc="-15" dirty="0">
                <a:latin typeface="Arial"/>
                <a:cs typeface="Arial"/>
              </a:rPr>
              <a:t>половина</a:t>
            </a:r>
            <a:r>
              <a:rPr sz="2100" b="1" spc="40" dirty="0">
                <a:latin typeface="Arial"/>
                <a:cs typeface="Arial"/>
              </a:rPr>
              <a:t> </a:t>
            </a:r>
            <a:r>
              <a:rPr sz="2100" b="1" spc="-15" dirty="0">
                <a:latin typeface="Arial"/>
                <a:cs typeface="Arial"/>
              </a:rPr>
              <a:t>рассчитанного</a:t>
            </a:r>
            <a:r>
              <a:rPr sz="2100" b="1" spc="65" dirty="0">
                <a:latin typeface="Arial"/>
                <a:cs typeface="Arial"/>
              </a:rPr>
              <a:t> </a:t>
            </a:r>
            <a:r>
              <a:rPr sz="2100" b="1" spc="-21" dirty="0">
                <a:latin typeface="Arial"/>
                <a:cs typeface="Arial"/>
              </a:rPr>
              <a:t>количества</a:t>
            </a:r>
            <a:r>
              <a:rPr sz="2100" b="1" spc="15" dirty="0">
                <a:latin typeface="Arial"/>
                <a:cs typeface="Arial"/>
              </a:rPr>
              <a:t> </a:t>
            </a:r>
            <a:r>
              <a:rPr sz="2100" b="1" spc="-10" dirty="0">
                <a:latin typeface="Arial"/>
                <a:cs typeface="Arial"/>
              </a:rPr>
              <a:t>жидкости </a:t>
            </a:r>
            <a:r>
              <a:rPr sz="2100" b="1" spc="-539" dirty="0">
                <a:latin typeface="Arial"/>
                <a:cs typeface="Arial"/>
              </a:rPr>
              <a:t> </a:t>
            </a:r>
            <a:r>
              <a:rPr sz="2100" b="1" spc="-10" dirty="0">
                <a:latin typeface="Arial"/>
                <a:cs typeface="Arial"/>
              </a:rPr>
              <a:t>должна </a:t>
            </a:r>
            <a:r>
              <a:rPr sz="2100" b="1" spc="-15" dirty="0">
                <a:latin typeface="Arial"/>
                <a:cs typeface="Arial"/>
              </a:rPr>
              <a:t>быть</a:t>
            </a:r>
            <a:r>
              <a:rPr sz="2100" b="1" spc="21" dirty="0">
                <a:latin typeface="Arial"/>
                <a:cs typeface="Arial"/>
              </a:rPr>
              <a:t> </a:t>
            </a:r>
            <a:r>
              <a:rPr sz="2100" b="1" spc="-10" dirty="0">
                <a:latin typeface="Arial"/>
                <a:cs typeface="Arial"/>
              </a:rPr>
              <a:t>введена</a:t>
            </a:r>
            <a:r>
              <a:rPr sz="2100" b="1" spc="40" dirty="0">
                <a:latin typeface="Arial"/>
                <a:cs typeface="Arial"/>
              </a:rPr>
              <a:t> </a:t>
            </a:r>
            <a:r>
              <a:rPr sz="2100" b="1" spc="-21" dirty="0">
                <a:latin typeface="Arial"/>
                <a:cs typeface="Arial"/>
              </a:rPr>
              <a:t>за</a:t>
            </a:r>
            <a:r>
              <a:rPr sz="2100" b="1" spc="15" dirty="0">
                <a:latin typeface="Arial"/>
                <a:cs typeface="Arial"/>
              </a:rPr>
              <a:t> </a:t>
            </a:r>
            <a:r>
              <a:rPr sz="2100" b="1" spc="-5" dirty="0">
                <a:latin typeface="Arial"/>
                <a:cs typeface="Arial"/>
              </a:rPr>
              <a:t>6 </a:t>
            </a:r>
            <a:r>
              <a:rPr sz="2100" b="1" spc="-10" dirty="0">
                <a:latin typeface="Arial"/>
                <a:cs typeface="Arial"/>
              </a:rPr>
              <a:t>часов.</a:t>
            </a:r>
            <a:endParaRPr sz="21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27176" y="6062978"/>
            <a:ext cx="8714740" cy="36831"/>
          </a:xfrm>
          <a:custGeom>
            <a:avLst/>
            <a:gdLst/>
            <a:ahLst/>
            <a:cxnLst/>
            <a:rect l="l" t="t" r="r" b="b"/>
            <a:pathLst>
              <a:path w="8714740" h="36829">
                <a:moveTo>
                  <a:pt x="8714232" y="0"/>
                </a:moveTo>
                <a:lnTo>
                  <a:pt x="0" y="0"/>
                </a:lnTo>
                <a:lnTo>
                  <a:pt x="0" y="36576"/>
                </a:lnTo>
                <a:lnTo>
                  <a:pt x="8714232" y="36576"/>
                </a:lnTo>
                <a:lnTo>
                  <a:pt x="87142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</TotalTime>
  <Words>484</Words>
  <Application>Microsoft Office PowerPoint</Application>
  <PresentationFormat>Произвольный</PresentationFormat>
  <Paragraphs>111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Модульная</vt:lpstr>
      <vt:lpstr>ОЖОГОВАЯ БОЛЕЗНЬ</vt:lpstr>
      <vt:lpstr>ОЖОГОВАЯ БОЛЕЗНЬ</vt:lpstr>
      <vt:lpstr>Слайд 3</vt:lpstr>
      <vt:lpstr>РЕКОМЕНДАЦИИ ПО ДИАГНОСТИКЕ И  ЛЕЧЕНИЮ ОЖОГОВОГО ШОКА</vt:lpstr>
      <vt:lpstr>ОЖОГОВЫЙ ШОК</vt:lpstr>
      <vt:lpstr>ПОРЯДОК ПЕРВИЧНЫХ МАНИПУЛЯЦИЙ  ПРИ ОЖОГОВОМ ШОКЕ</vt:lpstr>
      <vt:lpstr>Основы инфузионной терапии  в период ожогового шока</vt:lpstr>
      <vt:lpstr>Ориентировочный объем  инфузионной терапии  при ожоговом шоке в 1 сутки после травмы</vt:lpstr>
      <vt:lpstr>Принципы проведения инфузионной  терапии при ожоговом шоке</vt:lpstr>
      <vt:lpstr>Слайд 10</vt:lpstr>
      <vt:lpstr>Принципы проведения инфузионной  терапии при ожоговом шоке</vt:lpstr>
      <vt:lpstr>ДРУГИЕ КОМПОНЕНТЫ  ИНТЕНСИВНОЙ ТЕРАПИИ</vt:lpstr>
      <vt:lpstr>Показания к превентивной  интубации трахеи и  респираторной поддержке</vt:lpstr>
      <vt:lpstr>КРИТЕРИИ ВЫХОДА ПОСТРАДАВШЕГО  ИЗ ОЖОГОВОГО ШОКА*</vt:lpstr>
      <vt:lpstr>ЛЕЧЕНИЕ ОБОЖЖЕННЫХ В ПЕРИОД  ТОКСЕМИИ</vt:lpstr>
      <vt:lpstr>ЛЕЧЕНИЕ ОБОЖЖЕННЫХ В ПЕРИОД  СЕПТИКОТОКСЕМИИ</vt:lpstr>
      <vt:lpstr>РЕАБИЛИТАЦИЯ  ПОСТРАДАВШИХ ОТ ОЖОГОВ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ОЖОГОВАЯ БОЛЕЗНЬ</dc:title>
  <dc:creator>Пользователь Biostar</dc:creator>
  <cp:lastModifiedBy>Пользователь Biostar</cp:lastModifiedBy>
  <cp:revision>3</cp:revision>
  <dcterms:created xsi:type="dcterms:W3CDTF">2021-06-08T03:16:32Z</dcterms:created>
  <dcterms:modified xsi:type="dcterms:W3CDTF">2021-06-08T03:35:43Z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2014-09-22T00:00:00Z</vt:filetime>
  </property>
  <property fmtid="{D5CDD505-2E9C-101B-9397-08002B2CF9AE}" pid="3" name="LastSaved">
    <vt:filetime>2014-09-22T00:00:00Z</vt:filetime>
  </property>
</Properties>
</file>