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48" r:id="rId1"/>
  </p:sldMasterIdLst>
  <p:notesMasterIdLst>
    <p:notesMasterId r:id="rId48"/>
  </p:notesMasterIdLst>
  <p:sldIdLst>
    <p:sldId id="362" r:id="rId2"/>
    <p:sldId id="363" r:id="rId3"/>
    <p:sldId id="882" r:id="rId4"/>
    <p:sldId id="883" r:id="rId5"/>
    <p:sldId id="884" r:id="rId6"/>
    <p:sldId id="885" r:id="rId7"/>
    <p:sldId id="886" r:id="rId8"/>
    <p:sldId id="887" r:id="rId9"/>
    <p:sldId id="888" r:id="rId10"/>
    <p:sldId id="889" r:id="rId11"/>
    <p:sldId id="890" r:id="rId12"/>
    <p:sldId id="891" r:id="rId13"/>
    <p:sldId id="892" r:id="rId14"/>
    <p:sldId id="893" r:id="rId15"/>
    <p:sldId id="894" r:id="rId16"/>
    <p:sldId id="895" r:id="rId17"/>
    <p:sldId id="896" r:id="rId18"/>
    <p:sldId id="897" r:id="rId19"/>
    <p:sldId id="898" r:id="rId20"/>
    <p:sldId id="899" r:id="rId21"/>
    <p:sldId id="900" r:id="rId22"/>
    <p:sldId id="901" r:id="rId23"/>
    <p:sldId id="902" r:id="rId24"/>
    <p:sldId id="928" r:id="rId25"/>
    <p:sldId id="929" r:id="rId26"/>
    <p:sldId id="908" r:id="rId27"/>
    <p:sldId id="930" r:id="rId28"/>
    <p:sldId id="931" r:id="rId29"/>
    <p:sldId id="910" r:id="rId30"/>
    <p:sldId id="911" r:id="rId31"/>
    <p:sldId id="912" r:id="rId32"/>
    <p:sldId id="913" r:id="rId33"/>
    <p:sldId id="914" r:id="rId34"/>
    <p:sldId id="915" r:id="rId35"/>
    <p:sldId id="916" r:id="rId36"/>
    <p:sldId id="917" r:id="rId37"/>
    <p:sldId id="918" r:id="rId38"/>
    <p:sldId id="919" r:id="rId39"/>
    <p:sldId id="920" r:id="rId40"/>
    <p:sldId id="921" r:id="rId41"/>
    <p:sldId id="922" r:id="rId42"/>
    <p:sldId id="923" r:id="rId43"/>
    <p:sldId id="924" r:id="rId44"/>
    <p:sldId id="925" r:id="rId45"/>
    <p:sldId id="926" r:id="rId46"/>
    <p:sldId id="927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2" autoAdjust="0"/>
    <p:restoredTop sz="94660"/>
  </p:normalViewPr>
  <p:slideViewPr>
    <p:cSldViewPr>
      <p:cViewPr varScale="1">
        <p:scale>
          <a:sx n="77" d="100"/>
          <a:sy n="77" d="100"/>
        </p:scale>
        <p:origin x="-108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07.05.2023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6989" y="4346296"/>
            <a:ext cx="6798251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311905" y="4650539"/>
            <a:ext cx="3401479" cy="1192038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" y="6794311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" y="2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-3378440" y="3410286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 descr="C:\Users\ПК\Documents\ИКТ для УПД\ВФрозовы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naeff.ru/forum/download/file.php?id=1839&amp;sid=151a4cf9840d7863e609b41f4aaab954&amp;mode=vie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manaeff.ru/forum/download/file.php?id=1842&amp;sid=151a4cf9840d7863e609b41f4aaab954&amp;mode=view" TargetMode="Externa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ru-ru/windows/win32/opengl/opengl-on-windows-nt--windows-2000--and-windows-95-98" TargetMode="External"/><Relationship Id="rId2" Type="http://schemas.openxmlformats.org/officeDocument/2006/relationships/hyperlink" Target="https://www.helloworld.ru/texts/comp/games/opengl/opengl/2.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cppstudio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244325" y="2996951"/>
            <a:ext cx="4912659" cy="190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" algn="just">
              <a:defRPr/>
            </a:pPr>
            <a:r>
              <a:rPr lang="ru-RU" sz="3600" b="0" dirty="0"/>
              <a:t>Поддержка графики и графические компоненты</a:t>
            </a:r>
            <a:endParaRPr lang="ru-RU" sz="3600" b="0" dirty="0"/>
          </a:p>
        </p:txBody>
      </p:sp>
      <p:sp>
        <p:nvSpPr>
          <p:cNvPr id="206" name="Google Shape;206;p29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9" descr="C:\Users\ПК\Documents\ИКТ для УПД\ВФрозовы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690285" y="385483"/>
            <a:ext cx="86240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635628" y="842685"/>
            <a:ext cx="4912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35280" y="6278880"/>
            <a:ext cx="938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1" y="5343128"/>
            <a:ext cx="9036496" cy="7920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Лекция №</a:t>
            </a:r>
            <a:r>
              <a:rPr lang="ru-RU" sz="1800" b="0" u="none" dirty="0" smtClean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 b="0" u="none" dirty="0" smtClean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ru-RU" sz="1800" b="0" u="none" dirty="0" smtClean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по дисциплине «Информационные технологии и программирование» для студентов, обучающихся по специальности </a:t>
            </a:r>
            <a:r>
              <a:rPr lang="ru-RU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30.05.03 – Кибернетика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2D73D2-1A34-4C26-BF0E-0F46FBA3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32" y="1697984"/>
            <a:ext cx="3048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5" y="167417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Графические процедуры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10</a:t>
            </a:fld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12094" y="1492980"/>
            <a:ext cx="11413582" cy="171946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Можно использовать полную палитру цветов (режим </a:t>
            </a:r>
            <a:r>
              <a:rPr lang="ru-RU" dirty="0" err="1">
                <a:latin typeface="+mj-lt"/>
              </a:rPr>
              <a:t>True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Color</a:t>
            </a:r>
            <a:r>
              <a:rPr lang="ru-RU" dirty="0">
                <a:latin typeface="+mj-lt"/>
              </a:rPr>
              <a:t>, истинный цвет). В этом случае цвет строится из трех составляющих: красной (R) , зеленой (G) и синей (B). </a:t>
            </a:r>
          </a:p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Каждая из этих составляющих – целое число от 0 до 255 (256 вариантов), таким образом, всего получается 256</a:t>
            </a:r>
            <a:r>
              <a:rPr lang="ru-RU" baseline="30000" dirty="0">
                <a:latin typeface="+mj-lt"/>
              </a:rPr>
              <a:t>3</a:t>
            </a:r>
            <a:r>
              <a:rPr lang="ru-RU" dirty="0">
                <a:latin typeface="+mj-lt"/>
              </a:rPr>
              <a:t> =16 777 216 цветов.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292149"/>
              </p:ext>
            </p:extLst>
          </p:nvPr>
        </p:nvGraphicFramePr>
        <p:xfrm>
          <a:off x="2497566" y="3622778"/>
          <a:ext cx="6542088" cy="21945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273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COLOR(0,0,0)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черный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COLOR(255, 0, 0)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красный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COLOR(0, 255, 0)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зеленый</a:t>
                      </a:r>
                      <a:endParaRPr lang="ru-RU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COLOR(0, 0, 255)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синий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COLOR(255, 255, 255)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белый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COLOR(100, 100, 100)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серый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COLOR(255, 0, 255)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фиолетовый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COLOR(0, 255, 0)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желтый</a:t>
                      </a:r>
                      <a:endParaRPr lang="ru-RU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4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65" y="142704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Графические процедуры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11</a:t>
            </a:fld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24449" y="1285627"/>
            <a:ext cx="11253831" cy="1452768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en-US" sz="2400" dirty="0" err="1">
                <a:latin typeface="+mj-lt"/>
              </a:rPr>
              <a:t>setcolor</a:t>
            </a:r>
            <a:r>
              <a:rPr lang="ru-RU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</a:t>
            </a:r>
            <a:r>
              <a:rPr lang="ru-RU" sz="2400" dirty="0">
                <a:latin typeface="+mj-lt"/>
              </a:rPr>
              <a:t>10</a:t>
            </a:r>
            <a:r>
              <a:rPr lang="en-US" sz="2400" dirty="0">
                <a:latin typeface="+mj-lt"/>
              </a:rPr>
              <a:t>);</a:t>
            </a:r>
            <a:r>
              <a:rPr lang="ru-RU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// </a:t>
            </a:r>
            <a:r>
              <a:rPr lang="ru-RU" sz="2400" dirty="0">
                <a:latin typeface="+mj-lt"/>
              </a:rPr>
              <a:t>установить светло-зеленый цвет</a:t>
            </a:r>
          </a:p>
          <a:p>
            <a:pPr>
              <a:buClr>
                <a:srgbClr val="C00000"/>
              </a:buClr>
            </a:pPr>
            <a:r>
              <a:rPr lang="ru-RU" sz="2400" dirty="0" err="1">
                <a:latin typeface="+mj-lt"/>
              </a:rPr>
              <a:t>setcolor</a:t>
            </a:r>
            <a:r>
              <a:rPr lang="ru-RU" sz="2400" dirty="0">
                <a:latin typeface="+mj-lt"/>
              </a:rPr>
              <a:t> ( COLOR(255,0,255) ); // установить фиолетовый цвет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324449" y="2959556"/>
            <a:ext cx="11253831" cy="1147969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en-US" sz="2400" dirty="0" err="1">
                <a:latin typeface="+mj-lt"/>
              </a:rPr>
              <a:t>putpixel</a:t>
            </a:r>
            <a:r>
              <a:rPr lang="en-US" sz="2400" dirty="0">
                <a:latin typeface="+mj-lt"/>
              </a:rPr>
              <a:t> (</a:t>
            </a:r>
            <a:r>
              <a:rPr lang="ru-RU" sz="2400" dirty="0">
                <a:latin typeface="+mj-lt"/>
              </a:rPr>
              <a:t>х</a:t>
            </a:r>
            <a:r>
              <a:rPr lang="en-US" sz="2400" dirty="0">
                <a:latin typeface="+mj-lt"/>
              </a:rPr>
              <a:t>,</a:t>
            </a:r>
            <a:r>
              <a:rPr lang="ru-RU" sz="2400" dirty="0">
                <a:latin typeface="+mj-lt"/>
              </a:rPr>
              <a:t> у</a:t>
            </a:r>
            <a:r>
              <a:rPr lang="en-US" sz="2400" dirty="0">
                <a:latin typeface="+mj-lt"/>
              </a:rPr>
              <a:t>,</a:t>
            </a:r>
            <a:r>
              <a:rPr lang="ru-RU" sz="2400" dirty="0">
                <a:latin typeface="+mj-lt"/>
              </a:rPr>
              <a:t> с</a:t>
            </a:r>
            <a:r>
              <a:rPr lang="en-US" sz="2400" dirty="0">
                <a:latin typeface="+mj-lt"/>
              </a:rPr>
              <a:t>);</a:t>
            </a:r>
            <a:r>
              <a:rPr lang="ru-RU" sz="2400" dirty="0">
                <a:latin typeface="+mj-lt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// c - 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цвет 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  <a:p>
            <a:pPr>
              <a:buClr>
                <a:srgbClr val="C00000"/>
              </a:buClr>
            </a:pPr>
            <a:r>
              <a:rPr lang="en-US" sz="2400" dirty="0" err="1">
                <a:latin typeface="+mj-lt"/>
              </a:rPr>
              <a:t>getpixel</a:t>
            </a:r>
            <a:r>
              <a:rPr lang="en-US" sz="2400" dirty="0">
                <a:latin typeface="+mj-lt"/>
              </a:rPr>
              <a:t> (x, y);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// n=</a:t>
            </a:r>
            <a:r>
              <a:rPr lang="en-US" sz="2400" dirty="0" err="1">
                <a:solidFill>
                  <a:srgbClr val="00B0F0"/>
                </a:solidFill>
                <a:latin typeface="+mj-lt"/>
              </a:rPr>
              <a:t>getpixel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 (x, y)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  </a:t>
            </a: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24448" y="4273034"/>
            <a:ext cx="11253831" cy="1917806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en-US" sz="2400" dirty="0">
                <a:latin typeface="+mj-lt"/>
              </a:rPr>
              <a:t>line(x1, y1, x2, y2);		</a:t>
            </a:r>
            <a:r>
              <a:rPr lang="ru-RU" sz="2400" dirty="0">
                <a:latin typeface="+mj-lt"/>
              </a:rPr>
              <a:t>или</a:t>
            </a:r>
            <a:endParaRPr lang="en-US" sz="2400" dirty="0">
              <a:latin typeface="+mj-lt"/>
            </a:endParaRPr>
          </a:p>
          <a:p>
            <a:pPr>
              <a:buClr>
                <a:srgbClr val="C00000"/>
              </a:buClr>
            </a:pPr>
            <a:r>
              <a:rPr lang="ru-RU" sz="2400" dirty="0">
                <a:latin typeface="+mj-lt"/>
              </a:rPr>
              <a:t>или					   </a:t>
            </a:r>
            <a:r>
              <a:rPr lang="en-US" sz="2400" dirty="0" err="1">
                <a:latin typeface="+mj-lt"/>
              </a:rPr>
              <a:t>linerel</a:t>
            </a:r>
            <a:r>
              <a:rPr lang="en-US" sz="2400" dirty="0">
                <a:latin typeface="+mj-lt"/>
              </a:rPr>
              <a:t> (</a:t>
            </a:r>
            <a:r>
              <a:rPr lang="en-US" sz="2400" dirty="0" err="1">
                <a:latin typeface="+mj-lt"/>
              </a:rPr>
              <a:t>dx,dy</a:t>
            </a:r>
            <a:r>
              <a:rPr lang="en-US" sz="2400" dirty="0">
                <a:latin typeface="+mj-lt"/>
              </a:rPr>
              <a:t>);</a:t>
            </a:r>
          </a:p>
          <a:p>
            <a:pPr>
              <a:buClr>
                <a:srgbClr val="C00000"/>
              </a:buClr>
            </a:pPr>
            <a:r>
              <a:rPr lang="en-US" sz="2400" dirty="0" err="1">
                <a:latin typeface="+mj-lt"/>
              </a:rPr>
              <a:t>moveto</a:t>
            </a:r>
            <a:r>
              <a:rPr lang="en-US" sz="2400" dirty="0">
                <a:latin typeface="+mj-lt"/>
              </a:rPr>
              <a:t> ( x1, y1 );</a:t>
            </a:r>
          </a:p>
          <a:p>
            <a:pPr>
              <a:buClr>
                <a:srgbClr val="C00000"/>
              </a:buClr>
            </a:pPr>
            <a:r>
              <a:rPr lang="en-US" sz="2400" dirty="0" err="1" smtClean="0">
                <a:latin typeface="+mj-lt"/>
              </a:rPr>
              <a:t>lineto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 x2, y2 ); </a:t>
            </a:r>
          </a:p>
          <a:p>
            <a:pPr>
              <a:buClr>
                <a:srgbClr val="C00000"/>
              </a:buClr>
            </a:pP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07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78" y="142703"/>
            <a:ext cx="11605053" cy="1325563"/>
          </a:xfrm>
        </p:spPr>
        <p:txBody>
          <a:bodyPr/>
          <a:lstStyle/>
          <a:p>
            <a:r>
              <a:rPr lang="ru-RU" dirty="0"/>
              <a:t>Графические процедуры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12</a:t>
            </a:fld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61522" y="1589738"/>
            <a:ext cx="10992278" cy="1808369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</a:rPr>
              <a:t>rectangle (x1, y1, x2, y2);</a:t>
            </a:r>
            <a:endParaRPr lang="ru-RU" sz="2400" dirty="0">
              <a:latin typeface="+mj-lt"/>
            </a:endParaRPr>
          </a:p>
          <a:p>
            <a:pPr>
              <a:buClr>
                <a:srgbClr val="C00000"/>
              </a:buClr>
            </a:pPr>
            <a:r>
              <a:rPr lang="ru-RU" sz="2400" dirty="0">
                <a:latin typeface="+mj-lt"/>
              </a:rPr>
              <a:t>или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setfillstyle</a:t>
            </a:r>
            <a:r>
              <a:rPr lang="en-US" sz="2400" dirty="0">
                <a:latin typeface="+mj-lt"/>
              </a:rPr>
              <a:t> (s, c);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// s – 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стиль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, c - 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цвет </a:t>
            </a:r>
          </a:p>
          <a:p>
            <a:pPr>
              <a:buClr>
                <a:srgbClr val="C00000"/>
              </a:buClr>
            </a:pPr>
            <a:r>
              <a:rPr lang="en-US" sz="2400" dirty="0">
                <a:latin typeface="+mj-lt"/>
              </a:rPr>
              <a:t>    bar (x1, y1, x2, y2);</a:t>
            </a:r>
            <a:r>
              <a:rPr lang="ru-RU" sz="2400" dirty="0">
                <a:latin typeface="+mj-lt"/>
              </a:rPr>
              <a:t> </a:t>
            </a:r>
          </a:p>
        </p:txBody>
      </p:sp>
      <p:sp>
        <p:nvSpPr>
          <p:cNvPr id="6" name="Содержимое 5"/>
          <p:cNvSpPr txBox="1">
            <a:spLocks/>
          </p:cNvSpPr>
          <p:nvPr/>
        </p:nvSpPr>
        <p:spPr>
          <a:xfrm>
            <a:off x="7829306" y="1589737"/>
            <a:ext cx="3524494" cy="1808369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ru-RU" dirty="0">
                <a:latin typeface="+mj-lt"/>
              </a:rPr>
              <a:t>0 – отключить заливку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ru-RU" dirty="0">
                <a:latin typeface="+mj-lt"/>
              </a:rPr>
              <a:t>1 – сплошная заливка 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ru-RU" dirty="0">
                <a:latin typeface="+mj-lt"/>
              </a:rPr>
              <a:t>3,4,5,6 – наклонные линии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ru-RU" dirty="0">
                <a:latin typeface="+mj-lt"/>
              </a:rPr>
              <a:t>7,8 – сетка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ru-RU" dirty="0">
                <a:latin typeface="+mj-lt"/>
              </a:rPr>
              <a:t>9,10,11 – точечные узоры</a:t>
            </a:r>
          </a:p>
          <a:p>
            <a:pPr>
              <a:buClr>
                <a:srgbClr val="C00000"/>
              </a:buClr>
            </a:pPr>
            <a:endParaRPr lang="ru-RU" dirty="0">
              <a:latin typeface="+mj-lt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361522" y="3754658"/>
            <a:ext cx="10992278" cy="1122569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setfillstyle</a:t>
            </a:r>
            <a:r>
              <a:rPr lang="en-US" sz="2400" dirty="0">
                <a:latin typeface="+mj-lt"/>
              </a:rPr>
              <a:t> (s, c);</a:t>
            </a:r>
            <a:endParaRPr lang="ru-RU" sz="2400" dirty="0">
              <a:latin typeface="+mj-lt"/>
            </a:endParaRPr>
          </a:p>
          <a:p>
            <a:pPr>
              <a:buClr>
                <a:srgbClr val="C00000"/>
              </a:buClr>
            </a:pPr>
            <a:r>
              <a:rPr lang="en-US" sz="2400" dirty="0">
                <a:latin typeface="+mj-lt"/>
              </a:rPr>
              <a:t>    </a:t>
            </a:r>
            <a:r>
              <a:rPr lang="en-US" sz="2400" dirty="0" err="1">
                <a:latin typeface="+mj-lt"/>
              </a:rPr>
              <a:t>floodfill</a:t>
            </a:r>
            <a:r>
              <a:rPr lang="en-US" sz="2400" dirty="0">
                <a:latin typeface="+mj-lt"/>
              </a:rPr>
              <a:t> (x, y, c1);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// 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до границы цвета с1</a:t>
            </a: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361522" y="5075339"/>
            <a:ext cx="9175994" cy="680936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circle (x, y, R)</a:t>
            </a:r>
            <a:r>
              <a:rPr lang="ru-RU" sz="2400" dirty="0">
                <a:latin typeface="+mj-lt"/>
              </a:rPr>
              <a:t> 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// </a:t>
            </a:r>
            <a:r>
              <a:rPr lang="en-US" sz="2400" dirty="0">
                <a:solidFill>
                  <a:srgbClr val="00B0F0"/>
                </a:solidFill>
                <a:latin typeface="+mj-lt"/>
              </a:rPr>
              <a:t>R</a:t>
            </a:r>
            <a:r>
              <a:rPr lang="ru-RU" sz="2400" dirty="0">
                <a:solidFill>
                  <a:srgbClr val="00B0F0"/>
                </a:solidFill>
                <a:latin typeface="+mj-lt"/>
              </a:rPr>
              <a:t> – радиус </a:t>
            </a:r>
          </a:p>
        </p:txBody>
      </p:sp>
      <p:sp>
        <p:nvSpPr>
          <p:cNvPr id="9" name="Содержимое 5"/>
          <p:cNvSpPr txBox="1">
            <a:spLocks/>
          </p:cNvSpPr>
          <p:nvPr/>
        </p:nvSpPr>
        <p:spPr>
          <a:xfrm>
            <a:off x="361522" y="6040539"/>
            <a:ext cx="9175994" cy="680936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outtextxy</a:t>
            </a:r>
            <a:r>
              <a:rPr lang="en-US" sz="2400" dirty="0">
                <a:latin typeface="+mj-lt"/>
              </a:rPr>
              <a:t> ( x, y, </a:t>
            </a:r>
            <a:r>
              <a:rPr lang="ru-RU" sz="2400" dirty="0">
                <a:latin typeface="+mj-lt"/>
              </a:rPr>
              <a:t>«Надпись»);</a:t>
            </a:r>
            <a:endParaRPr lang="ru-RU" sz="2400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423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47" y="167417"/>
            <a:ext cx="11543271" cy="1325563"/>
          </a:xfrm>
        </p:spPr>
        <p:txBody>
          <a:bodyPr>
            <a:noAutofit/>
          </a:bodyPr>
          <a:lstStyle/>
          <a:p>
            <a:r>
              <a:rPr lang="ru-RU" dirty="0"/>
              <a:t>Пример </a:t>
            </a:r>
            <a:r>
              <a:rPr lang="ru-RU" dirty="0" smtClean="0"/>
              <a:t>1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13</a:t>
            </a:fld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195646" y="2031837"/>
            <a:ext cx="11543271" cy="3294269"/>
          </a:xfrm>
          <a:prstGeom prst="roundRect">
            <a:avLst/>
          </a:prstGeom>
          <a:ln w="158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80000" tIns="252000" rIns="252000" bIns="0" rtlCol="0"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Найти область определения.</a:t>
            </a:r>
            <a:endParaRPr lang="ru-RU" sz="2400" dirty="0">
              <a:solidFill>
                <a:srgbClr val="00B0F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Составить формулы преобразования координат из декартовой системы координат в координаты графического экрана.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Задать масштаб и отрезок </a:t>
            </a:r>
            <a:r>
              <a:rPr lang="en-US" sz="2400" dirty="0"/>
              <a:t>[</a:t>
            </a:r>
            <a:r>
              <a:rPr lang="en-US" sz="2400" dirty="0" err="1"/>
              <a:t>a,b</a:t>
            </a:r>
            <a:r>
              <a:rPr lang="en-US" sz="2400" dirty="0"/>
              <a:t>] (</a:t>
            </a:r>
            <a:r>
              <a:rPr lang="ru-RU" sz="2400" dirty="0"/>
              <a:t>масштаб количество точек единичного отрезка</a:t>
            </a:r>
            <a:r>
              <a:rPr lang="en-US" sz="2400" dirty="0"/>
              <a:t>)</a:t>
            </a:r>
            <a:r>
              <a:rPr lang="ru-RU" sz="2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Построить график функции.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/>
              <a:t>Художественное оформление графика.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999" y="1340768"/>
            <a:ext cx="8335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Построение графика функции y=</a:t>
            </a:r>
            <a:r>
              <a:rPr lang="ru-RU" sz="2800" dirty="0" err="1"/>
              <a:t>cosx</a:t>
            </a:r>
            <a:r>
              <a:rPr lang="ru-RU" sz="2800" dirty="0"/>
              <a:t> на отрезке [a, b]</a:t>
            </a:r>
          </a:p>
        </p:txBody>
      </p:sp>
    </p:spTree>
    <p:extLst>
      <p:ext uri="{BB962C8B-B14F-4D97-AF65-F5344CB8AC3E}">
        <p14:creationId xmlns:p14="http://schemas.microsoft.com/office/powerpoint/2010/main" val="2092759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18" y="192130"/>
            <a:ext cx="11959281" cy="1325563"/>
          </a:xfrm>
        </p:spPr>
        <p:txBody>
          <a:bodyPr>
            <a:normAutofit/>
          </a:bodyPr>
          <a:lstStyle/>
          <a:p>
            <a:r>
              <a:rPr lang="ru-RU" dirty="0"/>
              <a:t>Пример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111725"/>
              </p:ext>
            </p:extLst>
          </p:nvPr>
        </p:nvGraphicFramePr>
        <p:xfrm>
          <a:off x="911424" y="2924944"/>
          <a:ext cx="9798224" cy="24601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9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95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95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95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0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320+m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240-m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02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320+2m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240-2m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023"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02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u=320+round(x*m)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t=240-round(y*m)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5360" y="1484784"/>
            <a:ext cx="10369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Построение </a:t>
            </a:r>
            <a:r>
              <a:rPr lang="ru-RU" sz="2400" dirty="0"/>
              <a:t>графика </a:t>
            </a:r>
            <a:r>
              <a:rPr lang="ru-RU" sz="2400" dirty="0" smtClean="0"/>
              <a:t>функции</a:t>
            </a:r>
            <a:r>
              <a:rPr lang="en-US" sz="2400" dirty="0" smtClean="0"/>
              <a:t> </a:t>
            </a:r>
            <a:r>
              <a:rPr lang="ru-RU" sz="2400" dirty="0" smtClean="0"/>
              <a:t>y=</a:t>
            </a:r>
            <a:r>
              <a:rPr lang="ru-RU" sz="2400" dirty="0" err="1" smtClean="0"/>
              <a:t>cosx</a:t>
            </a:r>
            <a:r>
              <a:rPr lang="ru-RU" sz="2400" dirty="0" smtClean="0"/>
              <a:t> </a:t>
            </a:r>
            <a:r>
              <a:rPr lang="ru-RU" sz="2400" dirty="0"/>
              <a:t>на отрезке [a, b]</a:t>
            </a:r>
          </a:p>
        </p:txBody>
      </p:sp>
    </p:spTree>
    <p:extLst>
      <p:ext uri="{BB962C8B-B14F-4D97-AF65-F5344CB8AC3E}">
        <p14:creationId xmlns:p14="http://schemas.microsoft.com/office/powerpoint/2010/main" val="2160816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719" y="930666"/>
            <a:ext cx="3867665" cy="5882164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graphics.h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conio.h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iomanip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math.h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main() 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m, a, b, u, t;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x,y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&lt;&lt; "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Vvedite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macshtab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"; 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&gt;&gt; m 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&lt;&lt; "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Vvedite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otrezok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a,b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] ";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&lt;&lt;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endl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&gt;&gt; a;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cin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&gt;&gt; b;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99856" y="332656"/>
            <a:ext cx="6096000" cy="609528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initwindow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( 640, 480 ); 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открыть окно для графики </a:t>
            </a:r>
          </a:p>
          <a:p>
            <a:endParaRPr lang="ru-RU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setlinestyle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(0,0,1);</a:t>
            </a:r>
          </a:p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(9);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line(320,10,320,400);// 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ось у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line(315,20,320,10);//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стрелка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line(325,20,320,10);//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стрелка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line(10,240,620,240);//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ось х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line(610,235,620,240);//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стрелка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line(610,245,620,240);//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стрелка</a:t>
            </a:r>
          </a:p>
          <a:p>
            <a:endParaRPr lang="ru-RU" sz="1600" dirty="0">
              <a:latin typeface="Consolas" pitchFamily="49" charset="0"/>
              <a:cs typeface="Consolas" pitchFamily="49" charset="0"/>
            </a:endParaRPr>
          </a:p>
          <a:p>
            <a:r>
              <a:rPr lang="ru-RU" sz="1600" dirty="0">
                <a:latin typeface="Consolas" pitchFamily="49" charset="0"/>
                <a:cs typeface="Consolas" pitchFamily="49" charset="0"/>
              </a:rPr>
              <a:t>//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(14);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//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outtextxy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(330,10, *y);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//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outtextxy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(610,245, "x");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//</a:t>
            </a:r>
            <a:r>
              <a:rPr lang="ru-RU" sz="1600" dirty="0">
                <a:latin typeface="Consolas" pitchFamily="49" charset="0"/>
                <a:cs typeface="Consolas" pitchFamily="49" charset="0"/>
              </a:rPr>
              <a:t>построение единичных отрезков</a:t>
            </a:r>
          </a:p>
          <a:p>
            <a:endParaRPr lang="ru-RU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line(320+m,245,320+m,235);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//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outtextxy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(320+m,250,"1");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line(315,240-m,325,240-m);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//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outtextxy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(335,235-m,"1");</a:t>
            </a:r>
            <a:endParaRPr lang="ru-RU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32719" y="-244904"/>
            <a:ext cx="1195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377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16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6511" y="1517693"/>
            <a:ext cx="6096000" cy="500562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ru-RU" dirty="0">
                <a:latin typeface="Consolas" pitchFamily="49" charset="0"/>
                <a:cs typeface="Consolas" pitchFamily="49" charset="0"/>
              </a:rPr>
              <a:t>//Построение графика</a:t>
            </a: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  <a:p>
            <a:r>
              <a:rPr lang="ru-RU" dirty="0" err="1">
                <a:latin typeface="Consolas" pitchFamily="49" charset="0"/>
                <a:cs typeface="Consolas" pitchFamily="49" charset="0"/>
              </a:rPr>
              <a:t>setcolor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(12);</a:t>
            </a:r>
          </a:p>
          <a:p>
            <a:r>
              <a:rPr lang="ru-RU" dirty="0" err="1">
                <a:latin typeface="Consolas" pitchFamily="49" charset="0"/>
                <a:cs typeface="Consolas" pitchFamily="49" charset="0"/>
              </a:rPr>
              <a:t>setlinestyle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(0,0,3);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x=a; y=</a:t>
            </a:r>
            <a:r>
              <a:rPr lang="ru-RU" dirty="0" err="1">
                <a:latin typeface="Consolas" pitchFamily="49" charset="0"/>
                <a:cs typeface="Consolas" pitchFamily="49" charset="0"/>
              </a:rPr>
              <a:t>cos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(x);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u=320+round(m*x);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t=240-round(m*y);</a:t>
            </a:r>
          </a:p>
          <a:p>
            <a:r>
              <a:rPr lang="ru-RU" dirty="0" err="1">
                <a:latin typeface="Consolas" pitchFamily="49" charset="0"/>
                <a:cs typeface="Consolas" pitchFamily="49" charset="0"/>
              </a:rPr>
              <a:t>moveto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</a:t>
            </a:r>
            <a:r>
              <a:rPr lang="ru-RU" dirty="0" err="1">
                <a:latin typeface="Consolas" pitchFamily="49" charset="0"/>
                <a:cs typeface="Consolas" pitchFamily="49" charset="0"/>
              </a:rPr>
              <a:t>u,t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);//делаем точку текущей</a:t>
            </a:r>
          </a:p>
          <a:p>
            <a:r>
              <a:rPr lang="ru-RU" dirty="0" err="1">
                <a:latin typeface="Consolas" pitchFamily="49" charset="0"/>
                <a:cs typeface="Consolas" pitchFamily="49" charset="0"/>
              </a:rPr>
              <a:t>while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 (x&lt;=b) 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{x=x+0.1;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y=</a:t>
            </a:r>
            <a:r>
              <a:rPr lang="ru-RU" dirty="0" err="1">
                <a:latin typeface="Consolas" pitchFamily="49" charset="0"/>
                <a:cs typeface="Consolas" pitchFamily="49" charset="0"/>
              </a:rPr>
              <a:t>cos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(x);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u=320+round(m*x);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t=240-round(m*y);</a:t>
            </a:r>
          </a:p>
          <a:p>
            <a:r>
              <a:rPr lang="ru-RU" dirty="0" err="1">
                <a:latin typeface="Consolas" pitchFamily="49" charset="0"/>
                <a:cs typeface="Consolas" pitchFamily="49" charset="0"/>
              </a:rPr>
              <a:t>lineto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</a:t>
            </a:r>
            <a:r>
              <a:rPr lang="ru-RU" dirty="0" err="1">
                <a:latin typeface="Consolas" pitchFamily="49" charset="0"/>
                <a:cs typeface="Consolas" pitchFamily="49" charset="0"/>
              </a:rPr>
              <a:t>u,t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ru-RU" dirty="0" err="1">
                <a:latin typeface="Consolas" pitchFamily="49" charset="0"/>
                <a:cs typeface="Consolas" pitchFamily="49" charset="0"/>
              </a:rPr>
              <a:t>delay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(50);</a:t>
            </a: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2718" y="192130"/>
            <a:ext cx="1195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</a:t>
            </a:r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664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17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344" y="136664"/>
            <a:ext cx="6768520" cy="653796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graphics.h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conio.h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iostream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iomanip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math.h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#include &lt;string&gt;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main() {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x1, y1;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x=100, y=100,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=300,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=300, dx=1,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=0, rad=40;	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initwindow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( 640, 480 ); //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открыть окно для графики </a:t>
            </a: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setlinestyle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(0,0,3);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rectangle(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x,y,x+rx,y+ry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x1=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x+rad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y1=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y+rad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setlinestyle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(0,0,1);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59864" y="352603"/>
            <a:ext cx="5232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Пример 2. Движение круга по траектории</a:t>
            </a:r>
          </a:p>
        </p:txBody>
      </p:sp>
    </p:spTree>
    <p:extLst>
      <p:ext uri="{BB962C8B-B14F-4D97-AF65-F5344CB8AC3E}">
        <p14:creationId xmlns:p14="http://schemas.microsoft.com/office/powerpoint/2010/main" val="2304778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344" y="76564"/>
            <a:ext cx="6096000" cy="6724769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do{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рисуем окружность желтым цветом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(14);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circle(x1,y1,rad);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delay(50);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стираем окружность - рисуем черным цветом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(0);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circle(x1,y1,rad);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определяем новые координаты центра окружности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x1=x1+dx;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y1=y1+dy;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//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определяем направление движения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if (x1==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x+rad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and y1==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y+rad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{dx=1;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=0;}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if (x1+rad ==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x+rx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and y1==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y+rad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{dx=0;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=1;}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if (x1+rad==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x+rx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and y1+rad==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y+ry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{dx=-1;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=0;}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if (x1==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x+rad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and y1==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y+ry-rad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{dx=0;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=-1;}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19961" y="3123552"/>
            <a:ext cx="4032739" cy="3473291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while(!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kbhit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getch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 // 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ждем нажатия клавиши</a:t>
            </a: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closegraph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 // </a:t>
            </a:r>
            <a:r>
              <a:rPr lang="ru-RU" dirty="0">
                <a:latin typeface="Consolas" pitchFamily="49" charset="0"/>
                <a:cs typeface="Consolas" pitchFamily="49" charset="0"/>
              </a:rPr>
              <a:t>закрыть окно</a:t>
            </a:r>
          </a:p>
          <a:p>
            <a:endParaRPr lang="ru-RU" dirty="0">
              <a:latin typeface="Consolas" pitchFamily="49" charset="0"/>
              <a:cs typeface="Consolas" pitchFamily="49" charset="0"/>
            </a:endParaRPr>
          </a:p>
          <a:p>
            <a:r>
              <a:rPr lang="ru-RU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59864" y="352603"/>
            <a:ext cx="52321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+mj-lt"/>
                <a:ea typeface="+mj-ea"/>
                <a:cs typeface="+mj-cs"/>
              </a:rPr>
              <a:t>Пример 2. Движение круга по траектории</a:t>
            </a:r>
          </a:p>
        </p:txBody>
      </p:sp>
    </p:spTree>
    <p:extLst>
      <p:ext uri="{BB962C8B-B14F-4D97-AF65-F5344CB8AC3E}">
        <p14:creationId xmlns:p14="http://schemas.microsoft.com/office/powerpoint/2010/main" val="3212207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31" y="127086"/>
            <a:ext cx="11802763" cy="1325563"/>
          </a:xfrm>
        </p:spPr>
        <p:txBody>
          <a:bodyPr/>
          <a:lstStyle/>
          <a:p>
            <a:r>
              <a:rPr lang="ru-RU" dirty="0"/>
              <a:t>Настройка графического режима в </a:t>
            </a:r>
            <a:r>
              <a:rPr lang="en-US" dirty="0"/>
              <a:t>Dev-C++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623" y="1542407"/>
            <a:ext cx="3980866" cy="2239748"/>
          </a:xfrm>
          <a:prstGeom prst="rect">
            <a:avLst/>
          </a:prstGeom>
        </p:spPr>
      </p:pic>
      <p:pic>
        <p:nvPicPr>
          <p:cNvPr id="7" name="Рисунок 6" descr="07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798" y="2366963"/>
            <a:ext cx="34575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09.jpg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039" y="2366963"/>
            <a:ext cx="3457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130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" y="132369"/>
            <a:ext cx="10515600" cy="1325563"/>
          </a:xfrm>
        </p:spPr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412776"/>
            <a:ext cx="11348249" cy="421530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Структура графической программы на C++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Графический режим экрана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Графические процедуры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Настройка графики в </a:t>
            </a:r>
            <a:r>
              <a:rPr lang="ru-RU" dirty="0" err="1"/>
              <a:t>Dev</a:t>
            </a:r>
            <a:r>
              <a:rPr lang="ru-RU" dirty="0"/>
              <a:t>-C++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2D и 3D графика. </a:t>
            </a:r>
            <a:r>
              <a:rPr lang="ru-RU" dirty="0" err="1"/>
              <a:t>OpenGL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292" y="142704"/>
            <a:ext cx="10515600" cy="1325563"/>
          </a:xfrm>
        </p:spPr>
        <p:txBody>
          <a:bodyPr/>
          <a:lstStyle/>
          <a:p>
            <a:r>
              <a:rPr lang="ru-RU" dirty="0"/>
              <a:t>Настройка графического режима в </a:t>
            </a:r>
            <a:r>
              <a:rPr lang="en-US" dirty="0"/>
              <a:t>Dev-C++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65" y="185771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Файл </a:t>
            </a:r>
            <a:r>
              <a:rPr lang="en-US" dirty="0" err="1"/>
              <a:t>graphics.h</a:t>
            </a:r>
            <a:r>
              <a:rPr lang="en-US" dirty="0"/>
              <a:t> </a:t>
            </a:r>
            <a:r>
              <a:rPr lang="ru-RU" dirty="0"/>
              <a:t>нужно скопировать в две папки:</a:t>
            </a:r>
          </a:p>
          <a:p>
            <a:r>
              <a:rPr lang="en-US" dirty="0"/>
              <a:t>o	..\Dev-</a:t>
            </a:r>
            <a:r>
              <a:rPr lang="en-US" dirty="0" err="1"/>
              <a:t>Cpp</a:t>
            </a:r>
            <a:r>
              <a:rPr lang="en-US" dirty="0"/>
              <a:t>\MinGW64\include</a:t>
            </a:r>
          </a:p>
          <a:p>
            <a:r>
              <a:rPr lang="en-US" dirty="0"/>
              <a:t>o	..\Dev-</a:t>
            </a:r>
            <a:r>
              <a:rPr lang="en-US" dirty="0" err="1"/>
              <a:t>Cpp</a:t>
            </a:r>
            <a:r>
              <a:rPr lang="en-US" dirty="0"/>
              <a:t>\MinGW64\x86_64-w64-mingw32\include</a:t>
            </a:r>
          </a:p>
          <a:p>
            <a:endParaRPr lang="en-US" dirty="0"/>
          </a:p>
          <a:p>
            <a:r>
              <a:rPr lang="ru-RU" dirty="0"/>
              <a:t>Файл </a:t>
            </a:r>
            <a:r>
              <a:rPr lang="en-US" dirty="0" err="1"/>
              <a:t>libbgi.a</a:t>
            </a:r>
            <a:r>
              <a:rPr lang="en-US" dirty="0"/>
              <a:t> </a:t>
            </a:r>
            <a:r>
              <a:rPr lang="ru-RU" dirty="0"/>
              <a:t>нужно скопировать в три папки:</a:t>
            </a:r>
          </a:p>
          <a:p>
            <a:r>
              <a:rPr lang="en-US" dirty="0"/>
              <a:t>o	..\Dev-</a:t>
            </a:r>
            <a:r>
              <a:rPr lang="en-US" dirty="0" err="1"/>
              <a:t>Cpp</a:t>
            </a:r>
            <a:r>
              <a:rPr lang="en-US" dirty="0"/>
              <a:t>\MinGW64\lib</a:t>
            </a:r>
          </a:p>
          <a:p>
            <a:r>
              <a:rPr lang="en-US" dirty="0"/>
              <a:t>o	..\Dev-</a:t>
            </a:r>
            <a:r>
              <a:rPr lang="en-US" dirty="0" err="1"/>
              <a:t>Cpp</a:t>
            </a:r>
            <a:r>
              <a:rPr lang="en-US" dirty="0"/>
              <a:t>\MinGW64\x86_64-w64-mingw32\lib</a:t>
            </a:r>
          </a:p>
          <a:p>
            <a:r>
              <a:rPr lang="en-US" dirty="0"/>
              <a:t>o	..\\Dev-</a:t>
            </a:r>
            <a:r>
              <a:rPr lang="en-US" dirty="0" err="1"/>
              <a:t>Cpp</a:t>
            </a:r>
            <a:r>
              <a:rPr lang="en-US" dirty="0"/>
              <a:t>\MinGW64\x86_64-w64-mingw32\lib32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940" y="5082916"/>
            <a:ext cx="1111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http://manaeff.ru/forum/download/file.php?id=1841&amp;sid=151a4cf9840d7863e609b41f4aaab954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448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45" y="408353"/>
            <a:ext cx="7930662" cy="59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4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83292" y="130347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 err="1"/>
              <a:t>OpenGL</a:t>
            </a:r>
            <a:r>
              <a:rPr lang="ru-RU" altLang="ru-RU" dirty="0">
                <a:latin typeface="Bookman Old Style" panose="02050604050505020204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360" y="1628800"/>
            <a:ext cx="11567984" cy="3465797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marL="0" indent="0" algn="just">
              <a:buNone/>
              <a:defRPr/>
            </a:pPr>
            <a:r>
              <a:rPr lang="en-US" dirty="0"/>
              <a:t>OpenGL </a:t>
            </a:r>
            <a:r>
              <a:rPr lang="ru-RU" dirty="0"/>
              <a:t>– это </a:t>
            </a:r>
            <a:r>
              <a:rPr lang="ru-RU" dirty="0" err="1"/>
              <a:t>кросс-платформенная</a:t>
            </a:r>
            <a:r>
              <a:rPr lang="en-US" dirty="0"/>
              <a:t> </a:t>
            </a:r>
            <a:r>
              <a:rPr lang="ru-RU" dirty="0"/>
              <a:t>программная библиотека функций для создания интерактивных 2</a:t>
            </a:r>
            <a:r>
              <a:rPr lang="en-US" dirty="0"/>
              <a:t>D </a:t>
            </a:r>
            <a:r>
              <a:rPr lang="ru-RU" dirty="0"/>
              <a:t>и </a:t>
            </a:r>
            <a:r>
              <a:rPr lang="en-US" dirty="0"/>
              <a:t>3D </a:t>
            </a:r>
            <a:r>
              <a:rPr lang="ru-RU" dirty="0"/>
              <a:t>приложений.</a:t>
            </a:r>
          </a:p>
          <a:p>
            <a:pPr marL="0" indent="0" algn="just">
              <a:buNone/>
              <a:defRPr/>
            </a:pPr>
            <a:r>
              <a:rPr lang="ru-RU" dirty="0" smtClean="0"/>
              <a:t>Является </a:t>
            </a:r>
            <a:r>
              <a:rPr lang="ru-RU" dirty="0"/>
              <a:t>отраслевым стандартом с 1992.  </a:t>
            </a:r>
          </a:p>
          <a:p>
            <a:pPr marL="0" indent="0" algn="just">
              <a:buNone/>
              <a:defRPr/>
            </a:pPr>
            <a:r>
              <a:rPr lang="ru-RU" dirty="0" smtClean="0"/>
              <a:t>Основой </a:t>
            </a:r>
            <a:r>
              <a:rPr lang="ru-RU" dirty="0"/>
              <a:t>стандарта стала библиотека </a:t>
            </a:r>
            <a:r>
              <a:rPr lang="en-US" dirty="0"/>
              <a:t>IRIS GL,  </a:t>
            </a:r>
            <a:r>
              <a:rPr lang="ru-RU" dirty="0"/>
              <a:t>разработанная фирмой </a:t>
            </a:r>
            <a:r>
              <a:rPr lang="en-US" dirty="0"/>
              <a:t>Silicon Graphics Inc.</a:t>
            </a:r>
          </a:p>
          <a:p>
            <a:pPr marL="0" indent="0" algn="just">
              <a:buNone/>
              <a:defRPr/>
            </a:pPr>
            <a:r>
              <a:rPr lang="ru-RU" dirty="0" smtClean="0"/>
              <a:t>Основная </a:t>
            </a:r>
            <a:r>
              <a:rPr lang="ru-RU" dirty="0"/>
              <a:t>функция: интерактивная визуализация трехмерных функций.</a:t>
            </a:r>
          </a:p>
          <a:p>
            <a:pPr marL="0" indent="0" algn="just"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45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09152" y="93276"/>
            <a:ext cx="10515600" cy="1325563"/>
          </a:xfrm>
        </p:spPr>
        <p:txBody>
          <a:bodyPr/>
          <a:lstStyle/>
          <a:p>
            <a:r>
              <a:rPr lang="ru-RU" altLang="ru-RU" dirty="0" err="1"/>
              <a:t>OpenGL</a:t>
            </a:r>
            <a:endParaRPr lang="ru-RU" alt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362" y="1418839"/>
            <a:ext cx="11506200" cy="382042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dirty="0" smtClean="0"/>
              <a:t>Аналогичные </a:t>
            </a:r>
            <a:r>
              <a:rPr lang="ru-RU" dirty="0"/>
              <a:t>библиотеки: </a:t>
            </a:r>
            <a:r>
              <a:rPr lang="ru-RU" dirty="0" err="1"/>
              <a:t>DirectX</a:t>
            </a:r>
            <a:r>
              <a:rPr lang="ru-RU" dirty="0"/>
              <a:t>, </a:t>
            </a:r>
            <a:r>
              <a:rPr lang="ru-RU" dirty="0" err="1"/>
              <a:t>Java</a:t>
            </a:r>
            <a:r>
              <a:rPr lang="ru-RU" dirty="0"/>
              <a:t> 3D</a:t>
            </a:r>
          </a:p>
          <a:p>
            <a:pPr>
              <a:buNone/>
              <a:defRPr/>
            </a:pPr>
            <a:endParaRPr lang="en-US" dirty="0"/>
          </a:p>
          <a:p>
            <a:pPr>
              <a:buNone/>
              <a:defRPr/>
            </a:pPr>
            <a:r>
              <a:rPr lang="en-US" dirty="0"/>
              <a:t>OpenGL</a:t>
            </a:r>
          </a:p>
          <a:p>
            <a:pPr>
              <a:buNone/>
              <a:defRPr/>
            </a:pPr>
            <a:r>
              <a:rPr lang="ru-RU" dirty="0"/>
              <a:t>– Стабильность (с 1992 </a:t>
            </a:r>
            <a:r>
              <a:rPr lang="ru-RU" dirty="0" smtClean="0"/>
              <a:t>г)</a:t>
            </a:r>
            <a:endParaRPr lang="en-US" dirty="0"/>
          </a:p>
          <a:p>
            <a:pPr>
              <a:buNone/>
              <a:defRPr/>
            </a:pPr>
            <a:r>
              <a:rPr lang="ru-RU" dirty="0"/>
              <a:t>– Переносимость: Независимость от оконной и операционной</a:t>
            </a:r>
            <a:r>
              <a:rPr lang="en-US" dirty="0"/>
              <a:t> </a:t>
            </a:r>
            <a:r>
              <a:rPr lang="ru-RU" dirty="0"/>
              <a:t>системы</a:t>
            </a:r>
          </a:p>
          <a:p>
            <a:pPr>
              <a:buNone/>
              <a:defRPr/>
            </a:pPr>
            <a:r>
              <a:rPr lang="ru-RU" dirty="0"/>
              <a:t>– Легкость применения: простой интерфейс, открытость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82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435" y="188640"/>
            <a:ext cx="10515600" cy="1325563"/>
          </a:xfrm>
        </p:spPr>
        <p:txBody>
          <a:bodyPr/>
          <a:lstStyle/>
          <a:p>
            <a:r>
              <a:rPr lang="ru-RU" altLang="ru-RU" dirty="0" err="1"/>
              <a:t>OpenGL</a:t>
            </a:r>
            <a:r>
              <a:rPr lang="ru-RU" altLang="ru-RU" dirty="0">
                <a:latin typeface="Bookman Old Style" panose="020506040505050202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00" y="1628800"/>
            <a:ext cx="10801200" cy="158417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AGL, GXL, WGL – </a:t>
            </a:r>
            <a:r>
              <a:rPr lang="ru-RU" dirty="0" smtClean="0"/>
              <a:t>связь между </a:t>
            </a:r>
            <a:r>
              <a:rPr lang="en-US" dirty="0" smtClean="0"/>
              <a:t>OpenGL </a:t>
            </a:r>
            <a:r>
              <a:rPr lang="ru-RU" dirty="0" smtClean="0"/>
              <a:t>и ОС</a:t>
            </a:r>
          </a:p>
          <a:p>
            <a:r>
              <a:rPr lang="en-US" dirty="0" smtClean="0"/>
              <a:t>GLU – </a:t>
            </a:r>
            <a:r>
              <a:rPr lang="ru-RU" dirty="0" smtClean="0"/>
              <a:t>буферизация</a:t>
            </a:r>
          </a:p>
          <a:p>
            <a:r>
              <a:rPr lang="en-US" dirty="0" smtClean="0"/>
              <a:t>GLUT – </a:t>
            </a:r>
            <a:r>
              <a:rPr lang="ru-RU" dirty="0" smtClean="0"/>
              <a:t>оконный </a:t>
            </a:r>
            <a:r>
              <a:rPr lang="en-US" dirty="0" smtClean="0"/>
              <a:t>API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9" t="42490" r="8366"/>
          <a:stretch/>
        </p:blipFill>
        <p:spPr bwMode="auto">
          <a:xfrm>
            <a:off x="2524871" y="3645024"/>
            <a:ext cx="6552728" cy="230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836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/>
              <a:t>OpenGL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844824"/>
            <a:ext cx="6769968" cy="4339679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Граничное полигональное представление</a:t>
            </a:r>
            <a:endParaRPr lang="en-US" dirty="0" smtClean="0"/>
          </a:p>
          <a:p>
            <a:pPr algn="just"/>
            <a:r>
              <a:rPr lang="en-US" dirty="0" smtClean="0"/>
              <a:t>Face, polygon </a:t>
            </a:r>
            <a:r>
              <a:rPr lang="ru-RU" dirty="0" smtClean="0"/>
              <a:t>- поверхность приближается набором полигональных граней</a:t>
            </a:r>
          </a:p>
          <a:p>
            <a:pPr algn="just"/>
            <a:r>
              <a:rPr lang="en-US" dirty="0" smtClean="0"/>
              <a:t>Edge</a:t>
            </a:r>
            <a:r>
              <a:rPr lang="ru-RU" dirty="0" smtClean="0"/>
              <a:t> – полигональные грани описываются ребрами</a:t>
            </a:r>
          </a:p>
          <a:p>
            <a:pPr algn="just"/>
            <a:r>
              <a:rPr lang="en-US" dirty="0" smtClean="0"/>
              <a:t>Vertex</a:t>
            </a:r>
            <a:r>
              <a:rPr lang="ru-RU" dirty="0" smtClean="0"/>
              <a:t> – вершины, которые описывают ребра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36333" r="53812" b="2428"/>
          <a:stretch/>
        </p:blipFill>
        <p:spPr bwMode="auto">
          <a:xfrm>
            <a:off x="8040216" y="1844824"/>
            <a:ext cx="3064475" cy="405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7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/>
          <a:stretch/>
        </p:blipFill>
        <p:spPr bwMode="auto">
          <a:xfrm>
            <a:off x="6384007" y="2204864"/>
            <a:ext cx="5807993" cy="3401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789" y="219032"/>
            <a:ext cx="10515600" cy="1325563"/>
          </a:xfrm>
        </p:spPr>
        <p:txBody>
          <a:bodyPr/>
          <a:lstStyle/>
          <a:p>
            <a:r>
              <a:rPr lang="ru-RU" dirty="0" smtClean="0"/>
              <a:t>Полигоны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07368" y="1772816"/>
            <a:ext cx="5743150" cy="1728192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 каждой вершиной связано не только положение в пространстве, но еще и материал, текстура, цвет, нормаль и т.д.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68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Программная архитектура </a:t>
            </a:r>
            <a:r>
              <a:rPr lang="ru-RU" altLang="ru-RU" dirty="0" err="1"/>
              <a:t>OpenGL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27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916832"/>
            <a:ext cx="53340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491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 </a:t>
            </a:r>
            <a:r>
              <a:rPr lang="ru-RU" altLang="ru-RU" dirty="0" err="1"/>
              <a:t>OpenGL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844824"/>
            <a:ext cx="11161240" cy="2395463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ru-RU" dirty="0" smtClean="0"/>
              <a:t>Команды передачи данных (объекты на экране рисуются путем конвейерной передачи в конвейер вершин графических примитивов, из которых состоит объект)</a:t>
            </a:r>
          </a:p>
          <a:p>
            <a:pPr algn="just"/>
            <a:r>
              <a:rPr lang="ru-RU" dirty="0" smtClean="0"/>
              <a:t>Команды изменения состояния (настройка обработки данных на каждом этапе конвейера)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7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06" b="32352"/>
          <a:stretch/>
        </p:blipFill>
        <p:spPr bwMode="auto">
          <a:xfrm>
            <a:off x="767408" y="2204864"/>
            <a:ext cx="8921750" cy="306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3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21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467F63A-CA9A-1643-84CB-2030AA359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3355C09-6F84-E943-96CC-C380FAC85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9782" cy="4290650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3C4043"/>
                </a:solidFill>
                <a:effectLst/>
              </a:rPr>
              <a:t>—</a:t>
            </a:r>
            <a:r>
              <a:rPr lang="ru-RU" b="0" i="0" dirty="0">
                <a:effectLst/>
              </a:rPr>
              <a:t> </a:t>
            </a:r>
            <a:r>
              <a:rPr lang="ru-RU" b="1" i="0" dirty="0">
                <a:effectLst/>
              </a:rPr>
              <a:t>Какая занятная репродукция</a:t>
            </a:r>
            <a:r>
              <a:rPr lang="ru-RU" b="0" i="0" dirty="0">
                <a:effectLst/>
              </a:rPr>
              <a:t> «</a:t>
            </a:r>
            <a:r>
              <a:rPr lang="ru-RU" b="1" i="0" dirty="0">
                <a:effectLst/>
              </a:rPr>
              <a:t>Джоконды</a:t>
            </a:r>
            <a:r>
              <a:rPr lang="ru-RU" b="0" i="0" dirty="0">
                <a:effectLst/>
              </a:rPr>
              <a:t>». </a:t>
            </a:r>
          </a:p>
          <a:p>
            <a:pPr marL="0" indent="0">
              <a:buNone/>
            </a:pPr>
            <a:r>
              <a:rPr lang="ru-RU" b="0" i="0" dirty="0">
                <a:effectLst/>
              </a:rPr>
              <a:t>— Да что вы, Людмила </a:t>
            </a:r>
            <a:r>
              <a:rPr lang="ru-RU" b="0" i="0" dirty="0" err="1">
                <a:effectLst/>
              </a:rPr>
              <a:t>Прокофьевна</a:t>
            </a:r>
            <a:r>
              <a:rPr lang="ru-RU" b="0" i="0" dirty="0">
                <a:effectLst/>
              </a:rPr>
              <a:t>. Это же не </a:t>
            </a:r>
            <a:r>
              <a:rPr lang="ru-RU" b="1" i="0" dirty="0">
                <a:effectLst/>
              </a:rPr>
              <a:t>репродукция</a:t>
            </a:r>
            <a:r>
              <a:rPr lang="ru-RU" b="0" i="0" dirty="0">
                <a:effectLst/>
              </a:rPr>
              <a:t>, это наша вычислительная машина, </a:t>
            </a:r>
            <a:r>
              <a:rPr lang="ru-RU" b="0" i="0" dirty="0" err="1">
                <a:effectLst/>
              </a:rPr>
              <a:t>Баровских</a:t>
            </a:r>
            <a:r>
              <a:rPr lang="ru-RU" b="0" i="0" dirty="0">
                <a:effectLst/>
              </a:rPr>
              <a:t> запрограммировал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48BB82-C25B-8B4B-B942-2BBBE454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CF58111-3DF0-3F48-8C22-185FB1D47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203" y="1870075"/>
            <a:ext cx="4507057" cy="342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64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30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553" y="1518535"/>
            <a:ext cx="10996247" cy="500562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   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glClearColor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(0.0f, 0.0f, 0.0f, 0.0f);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glClear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(GL_COLOR_BUFFER_BIT);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glPushMatrix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glRotatef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(theta, 0.0f, 0.0f, 1.0f);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glBegin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(GL_TRIANGLES);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glColor3f (1.0f, 0.0f, 0.0f);   glVertex2f (0.0f, 1.0f);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glColor3f (0.0f, 1.0f, 0.0f);   glVertex2f (0.87f, -0.5f);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glColor3f (0.0f, 0.0f, 1.0f);   glVertex2f (-0.87f, -0.5f);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glEnd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glPopMatrix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SwapBuffers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hDC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theta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+= 1.0f;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Sleep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(1);</a:t>
            </a:r>
            <a:endParaRPr lang="ru-R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06" y="0"/>
            <a:ext cx="10515600" cy="1325563"/>
          </a:xfrm>
        </p:spPr>
        <p:txBody>
          <a:bodyPr/>
          <a:lstStyle/>
          <a:p>
            <a:r>
              <a:rPr lang="ru-RU" altLang="ru-RU" dirty="0"/>
              <a:t>Пример </a:t>
            </a:r>
            <a:r>
              <a:rPr lang="ru-RU" altLang="ru-RU" dirty="0" smtClean="0"/>
              <a:t>4. </a:t>
            </a:r>
            <a:r>
              <a:rPr lang="ru-RU" altLang="ru-RU" dirty="0"/>
              <a:t>Поворот </a:t>
            </a:r>
            <a:r>
              <a:rPr lang="ru-RU" altLang="ru-RU" dirty="0" smtClean="0"/>
              <a:t>треугольника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7388028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345831" y="1743710"/>
          <a:ext cx="10515600" cy="461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8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275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327">
                <a:tc>
                  <a:txBody>
                    <a:bodyPr/>
                    <a:lstStyle/>
                    <a:p>
                      <a:r>
                        <a:rPr lang="ru-RU" dirty="0"/>
                        <a:t>Функция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Расшифровка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glClearColor</a:t>
                      </a:r>
                      <a:r>
                        <a:rPr lang="ru-RU" dirty="0"/>
                        <a:t> </a:t>
                      </a:r>
                      <a:r>
                        <a:rPr lang="en-US" sz="1800" kern="1200" dirty="0">
                          <a:effectLst/>
                        </a:rPr>
                        <a:t>(</a:t>
                      </a:r>
                      <a:r>
                        <a:rPr lang="en-US" sz="1800" kern="1200" dirty="0" err="1">
                          <a:effectLst/>
                        </a:rPr>
                        <a:t>GLfloat</a:t>
                      </a:r>
                      <a:r>
                        <a:rPr lang="en-US" sz="1800" kern="1200" dirty="0">
                          <a:effectLst/>
                        </a:rPr>
                        <a:t> red, </a:t>
                      </a:r>
                      <a:r>
                        <a:rPr lang="en-US" sz="1800" kern="1200" dirty="0" err="1">
                          <a:effectLst/>
                        </a:rPr>
                        <a:t>GLfloat</a:t>
                      </a:r>
                      <a:r>
                        <a:rPr lang="en-US" sz="1800" kern="1200" dirty="0">
                          <a:effectLst/>
                        </a:rPr>
                        <a:t> green, </a:t>
                      </a:r>
                      <a:r>
                        <a:rPr lang="en-US" sz="1800" kern="1200" dirty="0" err="1">
                          <a:effectLst/>
                        </a:rPr>
                        <a:t>GLfloat</a:t>
                      </a:r>
                      <a:r>
                        <a:rPr lang="en-US" sz="1800" kern="1200" dirty="0">
                          <a:effectLst/>
                        </a:rPr>
                        <a:t> blue, </a:t>
                      </a:r>
                      <a:r>
                        <a:rPr lang="en-US" sz="1800" kern="1200" dirty="0" err="1">
                          <a:effectLst/>
                        </a:rPr>
                        <a:t>GLfloat</a:t>
                      </a:r>
                      <a:r>
                        <a:rPr lang="en-US" sz="1800" kern="1200" dirty="0">
                          <a:effectLst/>
                        </a:rPr>
                        <a:t> alpha)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Очистка</a:t>
                      </a:r>
                      <a:r>
                        <a:rPr lang="ru-RU" baseline="0" dirty="0"/>
                        <a:t> буфера цвета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glClear</a:t>
                      </a:r>
                      <a:r>
                        <a:rPr lang="ru-RU" dirty="0"/>
                        <a:t> </a:t>
                      </a:r>
                      <a:r>
                        <a:rPr lang="en-US" dirty="0"/>
                        <a:t>(GL_COLOR_BUFFER_BIT);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Очистка буфера цвета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glPushMatrix</a:t>
                      </a:r>
                      <a:r>
                        <a:rPr lang="en-US" dirty="0"/>
                        <a:t> ();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Сохранение текущих координат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glRotatef</a:t>
                      </a:r>
                      <a:r>
                        <a:rPr lang="en-US" dirty="0"/>
                        <a:t> (theta, 0.0f, 0.0f, 1.0f);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Функция поворота</a:t>
                      </a:r>
                      <a:r>
                        <a:rPr lang="ru-RU" baseline="0" dirty="0"/>
                        <a:t> (угол, ось, ось, ось)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glBegin</a:t>
                      </a:r>
                      <a:r>
                        <a:rPr lang="en-US" dirty="0"/>
                        <a:t> (GL_TRIANGLES);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</a:t>
                      </a:r>
                      <a:r>
                        <a:rPr lang="ru-RU" baseline="0" dirty="0"/>
                        <a:t> рисования треугольника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 glColor3f (1.0f, 0.0f, 0.0f);   glVertex2f (0.0f, 1.0f);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Цвет, вершина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glPopMatrix</a:t>
                      </a:r>
                      <a:r>
                        <a:rPr lang="en-US" dirty="0"/>
                        <a:t> ();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Извлечение</a:t>
                      </a:r>
                      <a:r>
                        <a:rPr lang="ru-RU" baseline="0" dirty="0"/>
                        <a:t> координат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SwapBuffers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hDC</a:t>
                      </a:r>
                      <a:r>
                        <a:rPr lang="en-US" dirty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effectLst/>
                        </a:rPr>
                        <a:t>Обменивает передний и задний буферы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theta += 1.0f;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Увеличиваем угол поворота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Sleep (1);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Задержка экрана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31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1906" y="0"/>
            <a:ext cx="10515600" cy="1325563"/>
          </a:xfrm>
        </p:spPr>
        <p:txBody>
          <a:bodyPr/>
          <a:lstStyle/>
          <a:p>
            <a:r>
              <a:rPr lang="ru-RU" altLang="ru-RU" dirty="0" smtClean="0"/>
              <a:t>Пример 3. </a:t>
            </a:r>
            <a:r>
              <a:rPr lang="ru-RU" altLang="ru-RU" dirty="0"/>
              <a:t>Поворот треугольника</a:t>
            </a:r>
          </a:p>
        </p:txBody>
      </p:sp>
    </p:spTree>
    <p:extLst>
      <p:ext uri="{BB962C8B-B14F-4D97-AF65-F5344CB8AC3E}">
        <p14:creationId xmlns:p14="http://schemas.microsoft.com/office/powerpoint/2010/main" val="6643152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49" y="893274"/>
            <a:ext cx="8453902" cy="52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7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4AAE0354-7476-4B14-8ACD-7835BFF50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58" y="111628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Эволюция процесса создания игр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4E0357B2-36E9-4460-8BD8-FCD40C000D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5938" y="1508753"/>
            <a:ext cx="11592209" cy="1920247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Копирование кусков кода из предыдущих проектов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Отделение повторно используемого кода от остальной части игры – зарождение игровых движков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Продажа готовых игровых движков</a:t>
            </a:r>
          </a:p>
          <a:p>
            <a:pPr marL="514350" indent="-514350">
              <a:buFont typeface="+mj-lt"/>
              <a:buAutoNum type="arabicPeriod"/>
            </a:pP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630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6443C80E-9320-4FE4-B609-D57C815F7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02" y="21440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Графический движок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="" xmlns:a16="http://schemas.microsoft.com/office/drawing/2014/main" id="{98AD2256-BAAE-44F5-AC42-55ACD1B54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6169" y="1634706"/>
            <a:ext cx="11209774" cy="1540573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ru-RU" altLang="ru-RU" dirty="0"/>
              <a:t>Графический движок представляет собой программное обеспечение, которое обрабатывает структуры данных трехмерного мира и визуализирует игровой мир с точки зрения игрока или камеры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635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="" xmlns:a16="http://schemas.microsoft.com/office/drawing/2014/main" id="{C7282D0E-A947-4100-9B22-BC06AE8F8E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347" y="18425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Состав игрового движка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="" xmlns:a16="http://schemas.microsoft.com/office/drawing/2014/main" id="{26AB3949-B2CC-457D-A115-311D705A2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6605" y="1805528"/>
            <a:ext cx="11290160" cy="4351338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Графический движок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Игровая логика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Система ввода и работы в сети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Система анимации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Физический движок или система обнаружения столкновений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Искусственный интеллект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Звуковой движок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Скриптовый движок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База данных игрового контента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altLang="ru-RU" dirty="0"/>
              <a:t>Игровые редакторы (средства визуальной разработки)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810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DC42CD61-7EE7-444D-8D5C-375E614BE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927" y="18425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Графический движок должен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24AB3B65-6815-4821-B971-F36EACFA8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6797" y="1765335"/>
            <a:ext cx="11069097" cy="4323966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pPr marL="609600" indent="-609600"/>
            <a:r>
              <a:rPr lang="ru-RU" altLang="ru-RU" dirty="0"/>
              <a:t>Рисовать интерфейс пользователя:</a:t>
            </a:r>
          </a:p>
          <a:p>
            <a:pPr marL="990600" lvl="1" indent="-533400"/>
            <a:r>
              <a:rPr lang="ru-RU" altLang="ru-RU" dirty="0"/>
              <a:t>Экранные меню</a:t>
            </a:r>
          </a:p>
          <a:p>
            <a:pPr marL="990600" lvl="1" indent="-533400"/>
            <a:r>
              <a:rPr lang="ru-RU" altLang="ru-RU" dirty="0"/>
              <a:t>Игровой интерфейс</a:t>
            </a:r>
          </a:p>
          <a:p>
            <a:pPr marL="609600" indent="-609600"/>
            <a:r>
              <a:rPr lang="ru-RU" altLang="ru-RU" dirty="0"/>
              <a:t>Рисовать курсор</a:t>
            </a:r>
          </a:p>
          <a:p>
            <a:pPr marL="609600" indent="-609600"/>
            <a:r>
              <a:rPr lang="ru-RU" altLang="ru-RU" dirty="0"/>
              <a:t>Рисовать сцену:</a:t>
            </a:r>
          </a:p>
          <a:p>
            <a:pPr marL="990600" lvl="1" indent="-533400"/>
            <a:r>
              <a:rPr lang="ru-RU" altLang="ru-RU" dirty="0"/>
              <a:t>Ландшафт</a:t>
            </a:r>
          </a:p>
          <a:p>
            <a:pPr marL="990600" lvl="1" indent="-533400"/>
            <a:r>
              <a:rPr lang="ru-RU" altLang="ru-RU" dirty="0"/>
              <a:t>Объекты</a:t>
            </a:r>
          </a:p>
          <a:p>
            <a:pPr marL="990600" lvl="1" indent="-533400"/>
            <a:r>
              <a:rPr lang="ru-RU" altLang="ru-RU" dirty="0"/>
              <a:t>Модели (с анимацией)</a:t>
            </a:r>
          </a:p>
          <a:p>
            <a:pPr marL="990600" lvl="1" indent="-533400"/>
            <a:r>
              <a:rPr lang="ru-RU" altLang="ru-RU" dirty="0"/>
              <a:t>Окружение (небо, облака, погода и т.д.)</a:t>
            </a:r>
          </a:p>
          <a:p>
            <a:pPr marL="990600" lvl="1" indent="-533400"/>
            <a:r>
              <a:rPr lang="ru-RU" altLang="ru-RU" dirty="0"/>
              <a:t>Эффекты</a:t>
            </a:r>
          </a:p>
          <a:p>
            <a:pPr marL="990600" lvl="1" indent="-533400"/>
            <a:r>
              <a:rPr lang="ru-RU" altLang="ru-RU" dirty="0"/>
              <a:t>Тени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8680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76E12653-7309-42B0-A009-EC9B63B0C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734" y="154110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Игровая логика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8D09E5DE-C7C8-41A0-AF15-DCB0AF479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6168" y="1775383"/>
            <a:ext cx="11189677" cy="1725625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r>
              <a:rPr lang="ru-RU" altLang="ru-RU" dirty="0"/>
              <a:t>Управление всеми другими подсистемами игрового движка</a:t>
            </a:r>
          </a:p>
          <a:p>
            <a:r>
              <a:rPr lang="ru-RU" altLang="ru-RU" dirty="0"/>
              <a:t>Организация игрового процесса (геймплея)</a:t>
            </a:r>
          </a:p>
          <a:p>
            <a:r>
              <a:rPr lang="ru-RU" altLang="ru-RU" dirty="0"/>
              <a:t>Уникальность этого модуля из-за уникальности геймплея каждой игры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77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A3628625-9905-4321-883C-860870B57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251" y="144061"/>
            <a:ext cx="10515600" cy="1325563"/>
          </a:xfrm>
        </p:spPr>
        <p:txBody>
          <a:bodyPr/>
          <a:lstStyle/>
          <a:p>
            <a:r>
              <a:rPr lang="ru-RU" altLang="ru-RU" sz="4000" dirty="0"/>
              <a:t>Система анимации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28482A1E-B457-4BAA-BFDA-64B89A347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5976" y="1469624"/>
            <a:ext cx="11400692" cy="338373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r>
              <a:rPr lang="ru-RU" altLang="ru-RU" dirty="0"/>
              <a:t>Виды анимации:</a:t>
            </a:r>
          </a:p>
          <a:p>
            <a:pPr lvl="1"/>
            <a:r>
              <a:rPr lang="ru-RU" altLang="ru-RU" dirty="0"/>
              <a:t>Простое движение</a:t>
            </a:r>
          </a:p>
          <a:p>
            <a:pPr lvl="1"/>
            <a:r>
              <a:rPr lang="ru-RU" altLang="ru-RU" dirty="0"/>
              <a:t>Сложная анимация</a:t>
            </a:r>
          </a:p>
          <a:p>
            <a:pPr lvl="2"/>
            <a:r>
              <a:rPr lang="ru-RU" altLang="ru-RU" dirty="0"/>
              <a:t>Последовательность сеток</a:t>
            </a:r>
          </a:p>
          <a:p>
            <a:pPr lvl="2"/>
            <a:r>
              <a:rPr lang="ru-RU" altLang="ru-RU" dirty="0"/>
              <a:t>Управление процессором анимации с помощью команд</a:t>
            </a:r>
          </a:p>
          <a:p>
            <a:pPr lvl="1"/>
            <a:r>
              <a:rPr lang="ru-RU" altLang="ru-RU" dirty="0"/>
              <a:t>Анимация физических моделей</a:t>
            </a:r>
          </a:p>
          <a:p>
            <a:r>
              <a:rPr lang="ru-RU" altLang="ru-RU" dirty="0"/>
              <a:t>Проблема осмысленности движения в реальном мире</a:t>
            </a:r>
          </a:p>
          <a:p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34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2B902C3F-98D0-4A27-A419-B97143831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396" y="134013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Физический движок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FEC0539E-2182-40AD-A1BC-236D75F92A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6459" y="1765335"/>
            <a:ext cx="11440886" cy="4374208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dirty="0"/>
              <a:t>Подсистема в компьютерных играх, отвечающая за симуляцию физики абсолютно твёрдого тела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Основные требования:</a:t>
            </a:r>
          </a:p>
          <a:p>
            <a:pPr lvl="1">
              <a:lnSpc>
                <a:spcPct val="80000"/>
              </a:lnSpc>
            </a:pPr>
            <a:r>
              <a:rPr lang="ru-RU" altLang="ru-RU" dirty="0"/>
              <a:t>Производительность</a:t>
            </a:r>
          </a:p>
          <a:p>
            <a:pPr lvl="1">
              <a:lnSpc>
                <a:spcPct val="80000"/>
              </a:lnSpc>
            </a:pPr>
            <a:r>
              <a:rPr lang="ru-RU" altLang="ru-RU" dirty="0"/>
              <a:t>Реалистичность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Требования противоречат друг другу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Ограничения на количество одновременно моделируемых объектов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Пример коммерческих движков:</a:t>
            </a:r>
          </a:p>
          <a:p>
            <a:pPr lvl="1">
              <a:lnSpc>
                <a:spcPct val="80000"/>
              </a:lnSpc>
            </a:pPr>
            <a:r>
              <a:rPr lang="ru-RU" altLang="ru-RU" dirty="0"/>
              <a:t>AGEIA </a:t>
            </a:r>
            <a:r>
              <a:rPr lang="ru-RU" altLang="ru-RU" dirty="0" err="1"/>
              <a:t>PhysX</a:t>
            </a:r>
            <a:r>
              <a:rPr lang="ru-RU" altLang="ru-RU" dirty="0"/>
              <a:t> </a:t>
            </a:r>
          </a:p>
          <a:p>
            <a:pPr lvl="1">
              <a:lnSpc>
                <a:spcPct val="80000"/>
              </a:lnSpc>
            </a:pPr>
            <a:r>
              <a:rPr lang="ru-RU" altLang="ru-RU" dirty="0" err="1"/>
              <a:t>HavokFX</a:t>
            </a:r>
            <a:r>
              <a:rPr lang="ru-RU" altLang="ru-RU" dirty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355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423" y="239619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Литература по теме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0318" y="1556684"/>
            <a:ext cx="11586882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hlinkClick r:id="rId2"/>
              </a:rPr>
              <a:t>https://www.helloworld.ru/texts/comp/games/opengl/opengl/2.htm</a:t>
            </a:r>
            <a:endParaRPr lang="ru-RU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>
                <a:hlinkClick r:id="rId3"/>
              </a:rPr>
              <a:t>https://docs.microsoft.com/ru-ru/windows/win32/opengl/opengl-on-windows-nt--windows-2000--and-windows-95-98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7511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40197D71-2E56-473E-AA8F-C4DB8A316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6169" y="174206"/>
            <a:ext cx="10515600" cy="1325563"/>
          </a:xfrm>
        </p:spPr>
        <p:txBody>
          <a:bodyPr/>
          <a:lstStyle/>
          <a:p>
            <a:r>
              <a:rPr lang="ru-RU" altLang="ru-RU" sz="4000" dirty="0"/>
              <a:t>Скриптовый движок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EFA773BC-45F4-4ED1-80C2-15D9F81F9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6168" y="1745238"/>
            <a:ext cx="11400693" cy="1872169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Управление игрой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 err="1"/>
              <a:t>Скриптование</a:t>
            </a:r>
            <a:r>
              <a:rPr lang="ru-RU" altLang="ru-RU" dirty="0"/>
              <a:t> игровых событий, сцен и т.д.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Программирование </a:t>
            </a:r>
            <a:r>
              <a:rPr lang="en-US" altLang="ru-RU" dirty="0"/>
              <a:t>NPC</a:t>
            </a:r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81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="" xmlns:a16="http://schemas.microsoft.com/office/drawing/2014/main" id="{481B7215-F292-4D6C-9CF7-0D41980962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589" y="204351"/>
            <a:ext cx="10515600" cy="1325563"/>
          </a:xfrm>
        </p:spPr>
        <p:txBody>
          <a:bodyPr/>
          <a:lstStyle/>
          <a:p>
            <a:r>
              <a:rPr lang="ru-RU" altLang="ru-RU" sz="4000" dirty="0"/>
              <a:t>Искусственный интеллект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3D58C492-9E49-4E4A-BAEA-D99CF21DD9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314" y="1634706"/>
            <a:ext cx="11340401" cy="2525312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altLang="ru-RU" dirty="0"/>
              <a:t>Набор алгоритмов, управляющий поведением персонажей в компьютерной игре (врагов, юнитов в стратегиях, NPC в RPG), и имитирующий поведение реального человека.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altLang="ru-RU" dirty="0"/>
              <a:t>Определяет поведение, реакцию на действия игрока и других персонажей, алгоритм поиска пути и т.д.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19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="" xmlns:a16="http://schemas.microsoft.com/office/drawing/2014/main" id="{BBF1921B-A49B-4E82-8DC6-273BDACD9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411" y="19430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ru-RU" dirty="0"/>
              <a:t>SDK</a:t>
            </a:r>
            <a:endParaRPr lang="ru-RU" altLang="ru-RU" dirty="0"/>
          </a:p>
        </p:txBody>
      </p:sp>
      <p:sp>
        <p:nvSpPr>
          <p:cNvPr id="21507" name="Rectangle 3">
            <a:extLst>
              <a:ext uri="{FF2B5EF4-FFF2-40B4-BE49-F238E27FC236}">
                <a16:creationId xmlns="" xmlns:a16="http://schemas.microsoft.com/office/drawing/2014/main" id="{A4835B3F-B8B9-40A0-82BA-1E169DC84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410" y="1735189"/>
            <a:ext cx="11249967" cy="4344064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ru-RU" altLang="ru-RU" dirty="0"/>
              <a:t>Редакторы моделей, карт, уровней и др.</a:t>
            </a:r>
          </a:p>
          <a:p>
            <a:pPr algn="just">
              <a:lnSpc>
                <a:spcPct val="90000"/>
              </a:lnSpc>
            </a:pPr>
            <a:r>
              <a:rPr lang="ru-RU" altLang="ru-RU" dirty="0"/>
              <a:t>Облегчение и ускорения процесса создания игры</a:t>
            </a:r>
          </a:p>
          <a:p>
            <a:pPr algn="just">
              <a:lnSpc>
                <a:spcPct val="90000"/>
              </a:lnSpc>
            </a:pPr>
            <a:r>
              <a:rPr lang="ru-RU" altLang="ru-RU" dirty="0"/>
              <a:t>Предназначены для:</a:t>
            </a:r>
          </a:p>
          <a:p>
            <a:pPr lvl="1" algn="just">
              <a:lnSpc>
                <a:spcPct val="90000"/>
              </a:lnSpc>
            </a:pPr>
            <a:r>
              <a:rPr lang="ru-RU" altLang="ru-RU" dirty="0"/>
              <a:t>Художников</a:t>
            </a:r>
          </a:p>
          <a:p>
            <a:pPr lvl="1" algn="just">
              <a:lnSpc>
                <a:spcPct val="90000"/>
              </a:lnSpc>
            </a:pPr>
            <a:r>
              <a:rPr lang="ru-RU" altLang="ru-RU" dirty="0" err="1"/>
              <a:t>Моделлеров</a:t>
            </a:r>
            <a:endParaRPr lang="ru-RU" altLang="ru-RU" dirty="0"/>
          </a:p>
          <a:p>
            <a:pPr lvl="1" algn="just">
              <a:lnSpc>
                <a:spcPct val="90000"/>
              </a:lnSpc>
            </a:pPr>
            <a:r>
              <a:rPr lang="ru-RU" altLang="ru-RU" dirty="0" err="1"/>
              <a:t>Левелдизайнеров</a:t>
            </a:r>
            <a:endParaRPr lang="ru-RU" altLang="ru-RU" dirty="0"/>
          </a:p>
          <a:p>
            <a:pPr lvl="1" algn="just">
              <a:lnSpc>
                <a:spcPct val="90000"/>
              </a:lnSpc>
            </a:pPr>
            <a:r>
              <a:rPr lang="ru-RU" altLang="ru-RU" dirty="0"/>
              <a:t>Геймдизайнеров</a:t>
            </a:r>
          </a:p>
          <a:p>
            <a:pPr lvl="1" algn="just">
              <a:lnSpc>
                <a:spcPct val="90000"/>
              </a:lnSpc>
            </a:pPr>
            <a:r>
              <a:rPr lang="ru-RU" altLang="ru-RU" dirty="0"/>
              <a:t>Аниматоров</a:t>
            </a:r>
          </a:p>
          <a:p>
            <a:pPr lvl="1" algn="just">
              <a:lnSpc>
                <a:spcPct val="90000"/>
              </a:lnSpc>
            </a:pPr>
            <a:r>
              <a:rPr lang="ru-RU" altLang="ru-RU" dirty="0"/>
              <a:t>И др.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68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E852D34E-152B-4646-94EA-082697101B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540" y="224448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ru-RU" dirty="0"/>
              <a:t>Применение и примеры игровых движков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="" xmlns:a16="http://schemas.microsoft.com/office/drawing/2014/main" id="{6C631146-5A52-4333-BF26-1306E9C9E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6313" y="1705044"/>
            <a:ext cx="11290161" cy="3329180"/>
          </a:xfrm>
          <a:prstGeom prst="roundRect">
            <a:avLst/>
          </a:prstGeom>
          <a:ln w="15875"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r>
              <a:rPr lang="ru-RU" altLang="ru-RU" dirty="0"/>
              <a:t>Можно купить полностью готовое решение у стороннего разработчика</a:t>
            </a:r>
          </a:p>
          <a:p>
            <a:r>
              <a:rPr lang="ru-RU" altLang="ru-RU" dirty="0"/>
              <a:t>Ускоряют и упрощают процесс создания игры</a:t>
            </a:r>
          </a:p>
          <a:p>
            <a:r>
              <a:rPr lang="ru-RU" altLang="ru-RU" dirty="0"/>
              <a:t>Часто </a:t>
            </a:r>
            <a:r>
              <a:rPr lang="en-US" altLang="ru-RU" dirty="0"/>
              <a:t>SDK</a:t>
            </a:r>
            <a:r>
              <a:rPr lang="ru-RU" altLang="ru-RU" dirty="0"/>
              <a:t> включаются в состав игры – моды</a:t>
            </a:r>
          </a:p>
          <a:p>
            <a:endParaRPr lang="ru-RU" altLang="ru-RU" dirty="0"/>
          </a:p>
          <a:p>
            <a:r>
              <a:rPr lang="ru-RU" altLang="ru-RU" dirty="0" err="1"/>
              <a:t>Warcraft</a:t>
            </a:r>
            <a:r>
              <a:rPr lang="ru-RU" altLang="ru-RU" dirty="0"/>
              <a:t> III (</a:t>
            </a:r>
            <a:r>
              <a:rPr lang="en-US" altLang="ru-RU" dirty="0"/>
              <a:t>B</a:t>
            </a:r>
            <a:r>
              <a:rPr lang="ru-RU" altLang="ru-RU" dirty="0" err="1"/>
              <a:t>lizzard</a:t>
            </a:r>
            <a:r>
              <a:rPr lang="ru-RU" altLang="ru-RU" dirty="0"/>
              <a:t>) - $3,750,000</a:t>
            </a:r>
          </a:p>
          <a:p>
            <a:r>
              <a:rPr lang="ru-RU" altLang="ru-RU" dirty="0" err="1"/>
              <a:t>Unreal</a:t>
            </a:r>
            <a:r>
              <a:rPr lang="ru-RU" altLang="ru-RU" dirty="0"/>
              <a:t> </a:t>
            </a:r>
            <a:r>
              <a:rPr lang="ru-RU" altLang="ru-RU" dirty="0" err="1"/>
              <a:t>Engine</a:t>
            </a:r>
            <a:r>
              <a:rPr lang="ru-RU" altLang="ru-RU" dirty="0"/>
              <a:t> 2 (</a:t>
            </a:r>
            <a:r>
              <a:rPr lang="ru-RU" altLang="ru-RU" dirty="0" err="1"/>
              <a:t>Epic</a:t>
            </a:r>
            <a:r>
              <a:rPr lang="ru-RU" altLang="ru-RU" dirty="0"/>
              <a:t> </a:t>
            </a:r>
            <a:r>
              <a:rPr lang="ru-RU" altLang="ru-RU" dirty="0" err="1"/>
              <a:t>Games</a:t>
            </a:r>
            <a:r>
              <a:rPr lang="ru-RU" altLang="ru-RU" dirty="0"/>
              <a:t>) – </a:t>
            </a:r>
            <a:r>
              <a:rPr lang="en-US" altLang="ru-RU" dirty="0"/>
              <a:t>$</a:t>
            </a:r>
            <a:r>
              <a:rPr lang="ru-RU" altLang="ru-RU" dirty="0"/>
              <a:t>750,000</a:t>
            </a:r>
          </a:p>
          <a:p>
            <a:endParaRPr lang="ru-RU" alt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9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84" y="320675"/>
            <a:ext cx="11646878" cy="1325563"/>
          </a:xfrm>
        </p:spPr>
        <p:txBody>
          <a:bodyPr>
            <a:normAutofit/>
          </a:bodyPr>
          <a:lstStyle/>
          <a:p>
            <a:r>
              <a:rPr lang="ru-RU" dirty="0"/>
              <a:t>Задание для самостоятельной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" y="1825625"/>
            <a:ext cx="11383108" cy="4351338"/>
          </a:xfrm>
        </p:spPr>
        <p:txBody>
          <a:bodyPr/>
          <a:lstStyle/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dirty="0"/>
              <a:t>Как перейти из текстового режима в графический? </a:t>
            </a:r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dirty="0"/>
              <a:t>Какие заголовочные файлы необходимо подключить к программе для работы с графикой?</a:t>
            </a:r>
            <a:endParaRPr lang="ru-RU" altLang="ru-RU" dirty="0"/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Укажите приблизительные координаты точек </a:t>
            </a:r>
            <a:r>
              <a:rPr lang="en-US" altLang="ru-RU" dirty="0"/>
              <a:t>A</a:t>
            </a:r>
            <a:r>
              <a:rPr lang="ru-RU" altLang="ru-RU" dirty="0"/>
              <a:t>, </a:t>
            </a:r>
            <a:r>
              <a:rPr lang="en-US" altLang="ru-RU" dirty="0"/>
              <a:t>B</a:t>
            </a:r>
            <a:r>
              <a:rPr lang="ru-RU" altLang="ru-RU" dirty="0"/>
              <a:t> и </a:t>
            </a:r>
            <a:r>
              <a:rPr lang="en-US" altLang="ru-RU" dirty="0"/>
              <a:t>C</a:t>
            </a:r>
            <a:r>
              <a:rPr lang="ru-RU" alt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020" y="3657513"/>
            <a:ext cx="3697320" cy="288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5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84" y="320675"/>
            <a:ext cx="11646878" cy="1325563"/>
          </a:xfrm>
        </p:spPr>
        <p:txBody>
          <a:bodyPr>
            <a:normAutofit/>
          </a:bodyPr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584" y="1825625"/>
            <a:ext cx="11383108" cy="4351338"/>
          </a:xfrm>
        </p:spPr>
        <p:txBody>
          <a:bodyPr/>
          <a:lstStyle/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dirty="0"/>
              <a:t>Настроить графический интерфейс на </a:t>
            </a:r>
            <a:r>
              <a:rPr lang="en-US" dirty="0"/>
              <a:t>Dev-C++</a:t>
            </a:r>
            <a:r>
              <a:rPr lang="ru-RU" dirty="0"/>
              <a:t> </a:t>
            </a:r>
          </a:p>
          <a:p>
            <a:pPr marL="571500" indent="-457200" algn="just">
              <a:buFont typeface="Book Antiqua" panose="02040602050305030304" pitchFamily="18" charset="0"/>
              <a:buAutoNum type="arabicPeriod"/>
            </a:pPr>
            <a:r>
              <a:rPr lang="ru-RU" altLang="ru-RU" dirty="0"/>
              <a:t>Реализовать Пример 1 и Пример 2 лекции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6" y="140681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3" y="1443240"/>
            <a:ext cx="10515600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hlinkClick r:id="rId2"/>
              </a:rPr>
              <a:t>http://cppstudio.com/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Сеть Интернет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66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07" y="93277"/>
            <a:ext cx="11913973" cy="1325563"/>
          </a:xfrm>
        </p:spPr>
        <p:txBody>
          <a:bodyPr>
            <a:normAutofit/>
          </a:bodyPr>
          <a:lstStyle/>
          <a:p>
            <a:r>
              <a:rPr lang="ru-RU" dirty="0"/>
              <a:t>Структура графической программы </a:t>
            </a:r>
            <a:r>
              <a:rPr lang="ru-RU"/>
              <a:t>на </a:t>
            </a:r>
            <a:r>
              <a:rPr lang="en-US" dirty="0"/>
              <a:t>C</a:t>
            </a:r>
            <a:r>
              <a:rPr lang="ru-RU" dirty="0"/>
              <a:t>++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32" y="1837982"/>
            <a:ext cx="105156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5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58974"/>
            <a:ext cx="4807479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24300" y="2070100"/>
            <a:ext cx="26035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966104" y="3695700"/>
            <a:ext cx="2460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966104" y="4813300"/>
            <a:ext cx="2460096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одержимое 5"/>
          <p:cNvSpPr txBox="1">
            <a:spLocks/>
          </p:cNvSpPr>
          <p:nvPr/>
        </p:nvSpPr>
        <p:spPr>
          <a:xfrm>
            <a:off x="6632575" y="1583083"/>
            <a:ext cx="3146425" cy="893417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Включение в графический режим</a:t>
            </a: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6632575" y="3358527"/>
            <a:ext cx="3146425" cy="641973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Рисование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6632575" y="5090491"/>
            <a:ext cx="3146425" cy="893417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Выключение  графического режима</a:t>
            </a:r>
          </a:p>
        </p:txBody>
      </p:sp>
    </p:spTree>
    <p:extLst>
      <p:ext uri="{BB962C8B-B14F-4D97-AF65-F5344CB8AC3E}">
        <p14:creationId xmlns:p14="http://schemas.microsoft.com/office/powerpoint/2010/main" val="220692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07" y="93277"/>
            <a:ext cx="11913973" cy="1325563"/>
          </a:xfrm>
        </p:spPr>
        <p:txBody>
          <a:bodyPr>
            <a:normAutofit/>
          </a:bodyPr>
          <a:lstStyle/>
          <a:p>
            <a:r>
              <a:rPr lang="ru-RU" dirty="0"/>
              <a:t>Структура графической программы </a:t>
            </a:r>
            <a:r>
              <a:rPr lang="ru-RU"/>
              <a:t>на </a:t>
            </a:r>
            <a:r>
              <a:rPr lang="en-US" dirty="0"/>
              <a:t>C</a:t>
            </a:r>
            <a:r>
              <a:rPr lang="ru-RU" dirty="0"/>
              <a:t>++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432" y="1837982"/>
            <a:ext cx="10515600" cy="4351338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6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58974"/>
            <a:ext cx="4807479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924300" y="2070100"/>
            <a:ext cx="26035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966104" y="3695700"/>
            <a:ext cx="2460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3966104" y="4813300"/>
            <a:ext cx="2460096" cy="723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одержимое 5"/>
          <p:cNvSpPr txBox="1">
            <a:spLocks/>
          </p:cNvSpPr>
          <p:nvPr/>
        </p:nvSpPr>
        <p:spPr>
          <a:xfrm>
            <a:off x="6632575" y="1583083"/>
            <a:ext cx="3146425" cy="893417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Включение в графический режим</a:t>
            </a:r>
          </a:p>
        </p:txBody>
      </p:sp>
      <p:sp>
        <p:nvSpPr>
          <p:cNvPr id="10" name="Содержимое 5"/>
          <p:cNvSpPr txBox="1">
            <a:spLocks/>
          </p:cNvSpPr>
          <p:nvPr/>
        </p:nvSpPr>
        <p:spPr>
          <a:xfrm>
            <a:off x="6632575" y="3358527"/>
            <a:ext cx="3146425" cy="641973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Рисование</a:t>
            </a:r>
          </a:p>
        </p:txBody>
      </p:sp>
      <p:sp>
        <p:nvSpPr>
          <p:cNvPr id="11" name="Содержимое 5"/>
          <p:cNvSpPr txBox="1">
            <a:spLocks/>
          </p:cNvSpPr>
          <p:nvPr/>
        </p:nvSpPr>
        <p:spPr>
          <a:xfrm>
            <a:off x="6632575" y="5090491"/>
            <a:ext cx="3146425" cy="893417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ru-RU" dirty="0">
                <a:latin typeface="+mj-lt"/>
              </a:rPr>
              <a:t>Выключение  графического режима</a:t>
            </a:r>
          </a:p>
        </p:txBody>
      </p:sp>
      <p:sp>
        <p:nvSpPr>
          <p:cNvPr id="12" name="Содержимое 5"/>
          <p:cNvSpPr txBox="1">
            <a:spLocks/>
          </p:cNvSpPr>
          <p:nvPr/>
        </p:nvSpPr>
        <p:spPr>
          <a:xfrm>
            <a:off x="2184400" y="841375"/>
            <a:ext cx="4241800" cy="893417"/>
          </a:xfrm>
          <a:prstGeom prst="rect">
            <a:avLst/>
          </a:prstGeom>
          <a:solidFill>
            <a:schemeClr val="bg1"/>
          </a:solidFill>
          <a:ln w="19050">
            <a:solidFill>
              <a:srgbClr val="511F1E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en-US" dirty="0">
                <a:latin typeface="+mj-lt"/>
              </a:rPr>
              <a:t>#include &lt;</a:t>
            </a:r>
            <a:r>
              <a:rPr lang="en-US" dirty="0" err="1">
                <a:latin typeface="+mj-lt"/>
              </a:rPr>
              <a:t>graphics.h</a:t>
            </a:r>
            <a:r>
              <a:rPr lang="en-US" dirty="0">
                <a:latin typeface="+mj-lt"/>
              </a:rPr>
              <a:t>&gt; </a:t>
            </a:r>
          </a:p>
          <a:p>
            <a:pPr>
              <a:buClr>
                <a:srgbClr val="C00000"/>
              </a:buClr>
            </a:pPr>
            <a:r>
              <a:rPr lang="en-US" dirty="0">
                <a:latin typeface="+mj-lt"/>
              </a:rPr>
              <a:t>#include &lt;</a:t>
            </a:r>
            <a:r>
              <a:rPr lang="en-US" dirty="0" err="1">
                <a:latin typeface="+mj-lt"/>
              </a:rPr>
              <a:t>conio.h</a:t>
            </a:r>
            <a:r>
              <a:rPr lang="en-US" dirty="0">
                <a:latin typeface="+mj-lt"/>
              </a:rPr>
              <a:t>&gt;</a:t>
            </a:r>
            <a:endParaRPr lang="ru-RU" dirty="0"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88302" y="2679700"/>
            <a:ext cx="26349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</a:rPr>
              <a:t>initwindow</a:t>
            </a:r>
            <a:r>
              <a:rPr lang="en-US" sz="2400" dirty="0">
                <a:latin typeface="+mj-lt"/>
              </a:rPr>
              <a:t> ( </a:t>
            </a:r>
            <a:r>
              <a:rPr lang="ru-RU" sz="2400" dirty="0">
                <a:latin typeface="+mj-lt"/>
              </a:rPr>
              <a:t>х</a:t>
            </a:r>
            <a:r>
              <a:rPr lang="en-US" sz="2400" dirty="0">
                <a:latin typeface="+mj-lt"/>
              </a:rPr>
              <a:t>, </a:t>
            </a:r>
            <a:r>
              <a:rPr lang="ru-RU" sz="2400" dirty="0">
                <a:latin typeface="+mj-lt"/>
              </a:rPr>
              <a:t>у</a:t>
            </a:r>
            <a:r>
              <a:rPr lang="en-US" sz="2400" dirty="0">
                <a:latin typeface="+mj-lt"/>
              </a:rPr>
              <a:t> )</a:t>
            </a:r>
            <a:endParaRPr lang="ru-RU" sz="2400" dirty="0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43037" y="6123607"/>
            <a:ext cx="192549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+mj-lt"/>
              </a:rPr>
              <a:t>closegraph</a:t>
            </a:r>
            <a:r>
              <a:rPr lang="en-US" sz="2400" dirty="0">
                <a:latin typeface="+mj-lt"/>
              </a:rPr>
              <a:t>()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39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648" y="117990"/>
            <a:ext cx="11728621" cy="1325563"/>
          </a:xfrm>
        </p:spPr>
        <p:txBody>
          <a:bodyPr>
            <a:normAutofit/>
          </a:bodyPr>
          <a:lstStyle/>
          <a:p>
            <a:r>
              <a:rPr lang="ru-RU" dirty="0"/>
              <a:t>Структура графической программы </a:t>
            </a:r>
            <a:r>
              <a:rPr lang="ru-RU"/>
              <a:t>на </a:t>
            </a:r>
            <a:r>
              <a:rPr lang="en-US" dirty="0"/>
              <a:t>C</a:t>
            </a:r>
            <a:r>
              <a:rPr lang="ru-RU" dirty="0"/>
              <a:t>++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7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89" y="2145764"/>
            <a:ext cx="9291411" cy="350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97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62" y="117990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Графический режим экрана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362" y="1669191"/>
            <a:ext cx="10515600" cy="4351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35" y="1669191"/>
            <a:ext cx="7416800" cy="456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92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222" y="10563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/>
              <a:t>Графические процедуры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9</a:t>
            </a:fld>
            <a:endParaRPr lang="ru-RU"/>
          </a:p>
        </p:txBody>
      </p:sp>
      <p:sp>
        <p:nvSpPr>
          <p:cNvPr id="5" name="Содержимое 5"/>
          <p:cNvSpPr txBox="1">
            <a:spLocks/>
          </p:cNvSpPr>
          <p:nvPr/>
        </p:nvSpPr>
        <p:spPr>
          <a:xfrm>
            <a:off x="349162" y="1196752"/>
            <a:ext cx="11452543" cy="1199892"/>
          </a:xfrm>
          <a:prstGeom prst="roundRect">
            <a:avLst/>
          </a:prstGeom>
          <a:solidFill>
            <a:schemeClr val="bg1"/>
          </a:solidFill>
          <a:ln w="15875">
            <a:solidFill>
              <a:srgbClr val="C00000"/>
            </a:solidFill>
          </a:ln>
        </p:spPr>
        <p:txBody>
          <a:bodyPr vert="horz" lIns="180000" tIns="252000" rIns="252000" bIns="0" rtlCol="0">
            <a:noAutofit/>
          </a:bodyPr>
          <a:lstStyle/>
          <a:p>
            <a:pPr>
              <a:buClr>
                <a:srgbClr val="C00000"/>
              </a:buClr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ru-RU" sz="2400" dirty="0">
                <a:latin typeface="Consolas" pitchFamily="49" charset="0"/>
                <a:cs typeface="Consolas" pitchFamily="49" charset="0"/>
              </a:rPr>
              <a:t>с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Clr>
                <a:srgbClr val="C00000"/>
              </a:buClr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setbkcolor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(c);</a:t>
            </a:r>
            <a:endParaRPr lang="ru-RU" sz="2400" dirty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66979"/>
              </p:ext>
            </p:extLst>
          </p:nvPr>
        </p:nvGraphicFramePr>
        <p:xfrm>
          <a:off x="349164" y="2604280"/>
          <a:ext cx="9175993" cy="325659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842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6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8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1261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429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3885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Число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Символьное обозначение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Цвет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Число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Символьное обозначение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Цвет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3885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0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BLACK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черный</a:t>
                      </a:r>
                      <a:endParaRPr lang="ru-RU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8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DARKGRAY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темно-серый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652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1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BLUE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синий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9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LIGHTBLUE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светло-синий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861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2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GREEN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зеленый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10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LIGHTGREEN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светло-зеленый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3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CYAN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морской волны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11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LIGHTCYAN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светлый морской волны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652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4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RED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красный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12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LIGHTRED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светло-красный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208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5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MAGENTA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фиолетовый</a:t>
                      </a:r>
                      <a:endParaRPr lang="ru-RU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13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LIGHTMAGENTA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светло-фиолетовый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6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BROWN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коричневый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14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YELLOW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желтый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ru-RU" dirty="0">
                          <a:effectLst/>
                        </a:rPr>
                        <a:t>7</a:t>
                      </a:r>
                      <a:endParaRPr lang="ru-RU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dirty="0">
                          <a:effectLst/>
                        </a:rPr>
                        <a:t>LIGHTGRAY</a:t>
                      </a:r>
                      <a:endParaRPr lang="en-US" b="1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>
                          <a:effectLst/>
                        </a:rPr>
                        <a:t>светло-серый</a:t>
                      </a:r>
                      <a:endParaRPr lang="ru-RU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>
                          <a:effectLst/>
                        </a:rPr>
                        <a:t>15</a:t>
                      </a:r>
                      <a:endParaRPr lang="ru-RU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>
                          <a:effectLst/>
                        </a:rPr>
                        <a:t>WHITE</a:t>
                      </a:r>
                      <a:endParaRPr lang="en-US" b="1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dirty="0">
                          <a:effectLst/>
                        </a:rPr>
                        <a:t>белый</a:t>
                      </a:r>
                      <a:endParaRPr lang="ru-RU" dirty="0"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274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18941</TotalTime>
  <Words>1808</Words>
  <Application>Microsoft Office PowerPoint</Application>
  <PresentationFormat>Произвольный</PresentationFormat>
  <Paragraphs>476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Поддержка графики и графические компоненты</vt:lpstr>
      <vt:lpstr>План</vt:lpstr>
      <vt:lpstr>Презентация PowerPoint</vt:lpstr>
      <vt:lpstr>Литература по теме</vt:lpstr>
      <vt:lpstr>Структура графической программы на C++</vt:lpstr>
      <vt:lpstr>Структура графической программы на C++</vt:lpstr>
      <vt:lpstr>Структура графической программы на C++</vt:lpstr>
      <vt:lpstr>Графический режим экрана</vt:lpstr>
      <vt:lpstr>Графические процедуры</vt:lpstr>
      <vt:lpstr>Графические процедуры</vt:lpstr>
      <vt:lpstr>Графические процедуры</vt:lpstr>
      <vt:lpstr>Графические процедуры</vt:lpstr>
      <vt:lpstr>Пример 1 </vt:lpstr>
      <vt:lpstr>Пример 1</vt:lpstr>
      <vt:lpstr>Презентация PowerPoint</vt:lpstr>
      <vt:lpstr>Презентация PowerPoint</vt:lpstr>
      <vt:lpstr>Презентация PowerPoint</vt:lpstr>
      <vt:lpstr>Презентация PowerPoint</vt:lpstr>
      <vt:lpstr>Настройка графического режима в Dev-C++</vt:lpstr>
      <vt:lpstr>Настройка графического режима в Dev-C++</vt:lpstr>
      <vt:lpstr>Презентация PowerPoint</vt:lpstr>
      <vt:lpstr>OpenGL </vt:lpstr>
      <vt:lpstr>OpenGL</vt:lpstr>
      <vt:lpstr>OpenGL </vt:lpstr>
      <vt:lpstr>OpenGL</vt:lpstr>
      <vt:lpstr>Полигоны</vt:lpstr>
      <vt:lpstr>Программная архитектура OpenGL</vt:lpstr>
      <vt:lpstr>Команды OpenGL</vt:lpstr>
      <vt:lpstr>Пример 3</vt:lpstr>
      <vt:lpstr>Пример 4. Поворот треугольника</vt:lpstr>
      <vt:lpstr>Пример 3. Поворот треугольника</vt:lpstr>
      <vt:lpstr>Презентация PowerPoint</vt:lpstr>
      <vt:lpstr>Эволюция процесса создания игр</vt:lpstr>
      <vt:lpstr>Графический движок</vt:lpstr>
      <vt:lpstr>Состав игрового движка</vt:lpstr>
      <vt:lpstr>Графический движок должен</vt:lpstr>
      <vt:lpstr>Игровая логика</vt:lpstr>
      <vt:lpstr>Система анимации</vt:lpstr>
      <vt:lpstr>Физический движок</vt:lpstr>
      <vt:lpstr>Скриптовый движок</vt:lpstr>
      <vt:lpstr>Искусственный интеллект</vt:lpstr>
      <vt:lpstr>SDK</vt:lpstr>
      <vt:lpstr>Применение и примеры игровых движков</vt:lpstr>
      <vt:lpstr>Задание для самостоятельной работы</vt:lpstr>
      <vt:lpstr>Домашнее задание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XTreme.ws</cp:lastModifiedBy>
  <cp:revision>601</cp:revision>
  <dcterms:created xsi:type="dcterms:W3CDTF">2012-07-30T23:42:41Z</dcterms:created>
  <dcterms:modified xsi:type="dcterms:W3CDTF">2023-05-07T02:33:09Z</dcterms:modified>
</cp:coreProperties>
</file>