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5ED8C-3EF9-4E0B-8919-F6DD332C5E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97AA9B-1BF4-4227-A46E-2160D8AE0E67}">
      <dgm:prSet phldrT="[Текст]"/>
      <dgm:spPr/>
      <dgm:t>
        <a:bodyPr/>
        <a:lstStyle/>
        <a:p>
          <a:r>
            <a:rPr lang="ru-RU" b="1" dirty="0" smtClean="0"/>
            <a:t>ВЗАИМОЗАВИСИМОСТЬ</a:t>
          </a:r>
          <a:endParaRPr lang="ru-RU" b="1" dirty="0"/>
        </a:p>
      </dgm:t>
    </dgm:pt>
    <dgm:pt modelId="{BF0D35A0-6502-42DC-95DE-4ABA42A52300}" type="parTrans" cxnId="{B37DF433-B04F-478A-A4AF-69E72CB0CDC3}">
      <dgm:prSet/>
      <dgm:spPr/>
      <dgm:t>
        <a:bodyPr/>
        <a:lstStyle/>
        <a:p>
          <a:endParaRPr lang="ru-RU"/>
        </a:p>
      </dgm:t>
    </dgm:pt>
    <dgm:pt modelId="{990BF33C-6FE4-4CD7-BF37-C8B935189DA4}" type="sibTrans" cxnId="{B37DF433-B04F-478A-A4AF-69E72CB0CDC3}">
      <dgm:prSet/>
      <dgm:spPr/>
      <dgm:t>
        <a:bodyPr/>
        <a:lstStyle/>
        <a:p>
          <a:endParaRPr lang="ru-RU"/>
        </a:p>
      </dgm:t>
    </dgm:pt>
    <dgm:pt modelId="{7E8F128C-88FB-4B96-9520-8741A501D967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Команда</a:t>
          </a:r>
          <a:r>
            <a:rPr lang="ru-RU" sz="1600" dirty="0" smtClean="0"/>
            <a:t> – это группа </a:t>
          </a:r>
          <a:r>
            <a:rPr lang="ru-RU" sz="1600" b="1" dirty="0" smtClean="0"/>
            <a:t>индивидуальностей</a:t>
          </a:r>
          <a:r>
            <a:rPr lang="ru-RU" sz="1600" dirty="0" smtClean="0"/>
            <a:t>, которые видят себя и другие видят их как </a:t>
          </a:r>
          <a:r>
            <a:rPr lang="ru-RU" sz="1600" b="1" dirty="0" smtClean="0"/>
            <a:t>социальное единство</a:t>
          </a:r>
          <a:r>
            <a:rPr lang="ru-RU" sz="1600" dirty="0" smtClean="0"/>
            <a:t>, которое является взаимозависимым благодаря задачам, выполняемым членами группы. </a:t>
          </a:r>
          <a:endParaRPr lang="ru-RU" sz="1600" dirty="0"/>
        </a:p>
      </dgm:t>
    </dgm:pt>
    <dgm:pt modelId="{FA92BB54-5717-4A48-B3C0-E285502626DD}" type="parTrans" cxnId="{657F28B6-7C7C-4C5F-87D7-A9D0DE2CF02C}">
      <dgm:prSet/>
      <dgm:spPr/>
      <dgm:t>
        <a:bodyPr/>
        <a:lstStyle/>
        <a:p>
          <a:endParaRPr lang="ru-RU"/>
        </a:p>
      </dgm:t>
    </dgm:pt>
    <dgm:pt modelId="{2A81D022-1E02-4137-A145-C858CC637DAD}" type="sibTrans" cxnId="{657F28B6-7C7C-4C5F-87D7-A9D0DE2CF02C}">
      <dgm:prSet/>
      <dgm:spPr/>
      <dgm:t>
        <a:bodyPr/>
        <a:lstStyle/>
        <a:p>
          <a:endParaRPr lang="ru-RU"/>
        </a:p>
      </dgm:t>
    </dgm:pt>
    <dgm:pt modelId="{E65B5999-FA0F-4BCD-9977-E76B69F558D6}">
      <dgm:prSet phldrT="[Текст]"/>
      <dgm:spPr/>
      <dgm:t>
        <a:bodyPr/>
        <a:lstStyle/>
        <a:p>
          <a:r>
            <a:rPr lang="ru-RU" b="1" dirty="0" smtClean="0"/>
            <a:t>СПЛОЧЕННОСТЬ</a:t>
          </a:r>
          <a:endParaRPr lang="ru-RU" b="1" dirty="0"/>
        </a:p>
      </dgm:t>
    </dgm:pt>
    <dgm:pt modelId="{007FE73D-6790-49B2-A6E4-123188724E7B}" type="parTrans" cxnId="{CDEE767C-F552-4565-B2B8-4EC344D0221F}">
      <dgm:prSet/>
      <dgm:spPr/>
      <dgm:t>
        <a:bodyPr/>
        <a:lstStyle/>
        <a:p>
          <a:endParaRPr lang="ru-RU"/>
        </a:p>
      </dgm:t>
    </dgm:pt>
    <dgm:pt modelId="{F994DE25-37CE-4B30-9EFE-3245B49D2B2B}" type="sibTrans" cxnId="{CDEE767C-F552-4565-B2B8-4EC344D0221F}">
      <dgm:prSet/>
      <dgm:spPr/>
      <dgm:t>
        <a:bodyPr/>
        <a:lstStyle/>
        <a:p>
          <a:endParaRPr lang="ru-RU"/>
        </a:p>
      </dgm:t>
    </dgm:pt>
    <dgm:pt modelId="{9946E29A-5058-4F9E-8B99-6281F5F286DE}">
      <dgm:prSet phldrT="[Текст]" custT="1"/>
      <dgm:spPr/>
      <dgm:t>
        <a:bodyPr/>
        <a:lstStyle/>
        <a:p>
          <a:pPr algn="just"/>
          <a:r>
            <a:rPr lang="ru-RU" sz="1400" b="1" dirty="0" smtClean="0"/>
            <a:t>Команда </a:t>
          </a:r>
          <a:r>
            <a:rPr lang="ru-RU" sz="1400" dirty="0" smtClean="0"/>
            <a:t>– высокосплоченная группа. Одним из высших </a:t>
          </a:r>
          <a:r>
            <a:rPr lang="ru-RU" sz="1400" b="1" dirty="0" smtClean="0"/>
            <a:t>достижений эффективного руководителя </a:t>
          </a:r>
          <a:r>
            <a:rPr lang="ru-RU" sz="1400" dirty="0" smtClean="0"/>
            <a:t>является создание сплоченной команды единомышленников.</a:t>
          </a:r>
          <a:endParaRPr lang="ru-RU" sz="1400" dirty="0"/>
        </a:p>
      </dgm:t>
    </dgm:pt>
    <dgm:pt modelId="{5EF63EF8-AB6D-4725-B2A9-7A5C20F25732}" type="parTrans" cxnId="{335581E9-5B54-41E2-91E2-F10CB0894A78}">
      <dgm:prSet/>
      <dgm:spPr/>
      <dgm:t>
        <a:bodyPr/>
        <a:lstStyle/>
        <a:p>
          <a:endParaRPr lang="ru-RU"/>
        </a:p>
      </dgm:t>
    </dgm:pt>
    <dgm:pt modelId="{5D1418ED-432E-43FC-BAA9-52036F8FB119}" type="sibTrans" cxnId="{335581E9-5B54-41E2-91E2-F10CB0894A78}">
      <dgm:prSet/>
      <dgm:spPr/>
      <dgm:t>
        <a:bodyPr/>
        <a:lstStyle/>
        <a:p>
          <a:endParaRPr lang="ru-RU"/>
        </a:p>
      </dgm:t>
    </dgm:pt>
    <dgm:pt modelId="{95FAB7BC-0724-4644-9BEF-A7603AA89E5E}">
      <dgm:prSet phldrT="[Текст]"/>
      <dgm:spPr/>
      <dgm:t>
        <a:bodyPr/>
        <a:lstStyle/>
        <a:p>
          <a:r>
            <a:rPr lang="ru-RU" b="1" dirty="0" smtClean="0"/>
            <a:t>СИНЕРГИЯ</a:t>
          </a:r>
        </a:p>
        <a:p>
          <a:r>
            <a:rPr lang="ru-RU" b="1" dirty="0" smtClean="0"/>
            <a:t>«1+1=5»</a:t>
          </a:r>
          <a:endParaRPr lang="ru-RU" b="1" dirty="0"/>
        </a:p>
      </dgm:t>
    </dgm:pt>
    <dgm:pt modelId="{E174DF05-D1B3-49F3-A16B-4AD4107433CD}" type="parTrans" cxnId="{38717E61-6B1C-472A-A92D-1EE0E641950A}">
      <dgm:prSet/>
      <dgm:spPr/>
      <dgm:t>
        <a:bodyPr/>
        <a:lstStyle/>
        <a:p>
          <a:endParaRPr lang="ru-RU"/>
        </a:p>
      </dgm:t>
    </dgm:pt>
    <dgm:pt modelId="{4AA20407-B036-4FA5-8201-4898F7FC9E1F}" type="sibTrans" cxnId="{38717E61-6B1C-472A-A92D-1EE0E641950A}">
      <dgm:prSet/>
      <dgm:spPr/>
      <dgm:t>
        <a:bodyPr/>
        <a:lstStyle/>
        <a:p>
          <a:endParaRPr lang="ru-RU"/>
        </a:p>
      </dgm:t>
    </dgm:pt>
    <dgm:pt modelId="{2D1EEF20-3070-4E23-BA86-B74C1EB6F12B}">
      <dgm:prSet phldrT="[Текст]" custT="1"/>
      <dgm:spPr/>
      <dgm:t>
        <a:bodyPr/>
        <a:lstStyle/>
        <a:p>
          <a:pPr algn="just"/>
          <a:r>
            <a:rPr lang="ru-RU" sz="1600" b="1" i="1" dirty="0" smtClean="0"/>
            <a:t>Группа нечто большее, чем сумма ее членов</a:t>
          </a:r>
          <a:r>
            <a:rPr lang="ru-RU" sz="1600" dirty="0" smtClean="0"/>
            <a:t>.</a:t>
          </a:r>
          <a:endParaRPr lang="ru-RU" sz="1600" dirty="0"/>
        </a:p>
      </dgm:t>
    </dgm:pt>
    <dgm:pt modelId="{DAC30B31-CC44-48C6-BB9B-93B04EA1D287}" type="parTrans" cxnId="{9164F1A1-72F8-46FC-B7CA-25F24C6461C9}">
      <dgm:prSet/>
      <dgm:spPr/>
      <dgm:t>
        <a:bodyPr/>
        <a:lstStyle/>
        <a:p>
          <a:endParaRPr lang="ru-RU"/>
        </a:p>
      </dgm:t>
    </dgm:pt>
    <dgm:pt modelId="{8E4D200D-467D-4CE3-963C-19630FE84813}" type="sibTrans" cxnId="{9164F1A1-72F8-46FC-B7CA-25F24C6461C9}">
      <dgm:prSet/>
      <dgm:spPr/>
      <dgm:t>
        <a:bodyPr/>
        <a:lstStyle/>
        <a:p>
          <a:endParaRPr lang="ru-RU"/>
        </a:p>
      </dgm:t>
    </dgm:pt>
    <dgm:pt modelId="{EAB92230-B70E-4187-85FD-17F8DD6A9E41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Взаимозависимость</a:t>
          </a:r>
          <a:r>
            <a:rPr lang="ru-RU" sz="1600" dirty="0" smtClean="0"/>
            <a:t> – фактор отличающий группу от команды (К. Левин)</a:t>
          </a:r>
          <a:endParaRPr lang="ru-RU" sz="1600" dirty="0"/>
        </a:p>
      </dgm:t>
    </dgm:pt>
    <dgm:pt modelId="{80FBEAD7-E956-4F12-9917-FE0A5DE37181}" type="parTrans" cxnId="{8208A0F7-6D67-4C95-BD5E-F46B649E17D1}">
      <dgm:prSet/>
      <dgm:spPr/>
      <dgm:t>
        <a:bodyPr/>
        <a:lstStyle/>
        <a:p>
          <a:endParaRPr lang="ru-RU"/>
        </a:p>
      </dgm:t>
    </dgm:pt>
    <dgm:pt modelId="{7DF88C86-D44F-48B7-B2B6-4474BAED1DA8}" type="sibTrans" cxnId="{8208A0F7-6D67-4C95-BD5E-F46B649E17D1}">
      <dgm:prSet/>
      <dgm:spPr/>
      <dgm:t>
        <a:bodyPr/>
        <a:lstStyle/>
        <a:p>
          <a:endParaRPr lang="ru-RU"/>
        </a:p>
      </dgm:t>
    </dgm:pt>
    <dgm:pt modelId="{44638431-CAB2-4E57-8A01-93A9AAA6E967}">
      <dgm:prSet phldrT="[Текст]" custT="1"/>
      <dgm:spPr/>
      <dgm:t>
        <a:bodyPr/>
        <a:lstStyle/>
        <a:p>
          <a:pPr algn="just"/>
          <a:r>
            <a:rPr lang="ru-RU" sz="1400" b="1" dirty="0" smtClean="0"/>
            <a:t>Сплоченность  </a:t>
          </a:r>
          <a:r>
            <a:rPr lang="ru-RU" sz="1400" dirty="0" smtClean="0"/>
            <a:t>- насколько члены группы испытывают </a:t>
          </a:r>
          <a:r>
            <a:rPr lang="ru-RU" sz="1400" b="1" dirty="0" smtClean="0"/>
            <a:t>притяжение друг к другу и к группе</a:t>
          </a:r>
          <a:r>
            <a:rPr lang="ru-RU" sz="1400" dirty="0" smtClean="0"/>
            <a:t>;</a:t>
          </a:r>
          <a:endParaRPr lang="ru-RU" sz="1400" dirty="0"/>
        </a:p>
      </dgm:t>
    </dgm:pt>
    <dgm:pt modelId="{7E6980D8-6AF0-47AA-9F2A-60F7B85E7DD6}" type="parTrans" cxnId="{B506A998-FFE3-493E-BC0B-7DB5913B850C}">
      <dgm:prSet/>
      <dgm:spPr/>
      <dgm:t>
        <a:bodyPr/>
        <a:lstStyle/>
        <a:p>
          <a:endParaRPr lang="ru-RU"/>
        </a:p>
      </dgm:t>
    </dgm:pt>
    <dgm:pt modelId="{3C10E51E-E0D4-4989-ACA0-B1F8864E4A98}" type="sibTrans" cxnId="{B506A998-FFE3-493E-BC0B-7DB5913B850C}">
      <dgm:prSet/>
      <dgm:spPr/>
      <dgm:t>
        <a:bodyPr/>
        <a:lstStyle/>
        <a:p>
          <a:endParaRPr lang="ru-RU"/>
        </a:p>
      </dgm:t>
    </dgm:pt>
    <dgm:pt modelId="{39BC5E3B-3341-450A-80A4-3B7C94C31C3A}">
      <dgm:prSet phldrT="[Текст]" custT="1"/>
      <dgm:spPr/>
      <dgm:t>
        <a:bodyPr/>
        <a:lstStyle/>
        <a:p>
          <a:pPr algn="just"/>
          <a:r>
            <a:rPr lang="ru-RU" sz="1400" b="1" dirty="0" smtClean="0"/>
            <a:t>Предпосылки сплоченности: </a:t>
          </a:r>
          <a:r>
            <a:rPr lang="ru-RU" sz="1400" dirty="0" smtClean="0"/>
            <a:t>срабатываемость, совместимость членов группы (А. Леонтьев, Р. Кричевский)</a:t>
          </a:r>
          <a:endParaRPr lang="ru-RU" sz="1400" dirty="0"/>
        </a:p>
      </dgm:t>
    </dgm:pt>
    <dgm:pt modelId="{62839D21-7707-4EA4-BEEC-CE40908A736C}" type="parTrans" cxnId="{5E5C87AA-22E4-4947-A459-B3C2ACA95079}">
      <dgm:prSet/>
      <dgm:spPr/>
      <dgm:t>
        <a:bodyPr/>
        <a:lstStyle/>
        <a:p>
          <a:endParaRPr lang="ru-RU"/>
        </a:p>
      </dgm:t>
    </dgm:pt>
    <dgm:pt modelId="{49588640-52A0-4896-805C-068FA4447A18}" type="sibTrans" cxnId="{5E5C87AA-22E4-4947-A459-B3C2ACA95079}">
      <dgm:prSet/>
      <dgm:spPr/>
      <dgm:t>
        <a:bodyPr/>
        <a:lstStyle/>
        <a:p>
          <a:endParaRPr lang="ru-RU"/>
        </a:p>
      </dgm:t>
    </dgm:pt>
    <dgm:pt modelId="{FCE090FC-E7F1-4341-A0B7-1D316E0E5205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Командная работа </a:t>
          </a:r>
          <a:r>
            <a:rPr lang="ru-RU" sz="1600" dirty="0" smtClean="0"/>
            <a:t>– </a:t>
          </a:r>
          <a:r>
            <a:rPr lang="ru-RU" sz="1600" i="1" dirty="0" smtClean="0"/>
            <a:t>это </a:t>
          </a:r>
          <a:r>
            <a:rPr lang="ru-RU" sz="1600" b="1" i="1" dirty="0" smtClean="0"/>
            <a:t>люди, работающие вместе</a:t>
          </a:r>
          <a:r>
            <a:rPr lang="ru-RU" sz="1600" i="1" dirty="0" smtClean="0"/>
            <a:t>, чтобы сделать больше, чем они могли бы сделать по отдельности.</a:t>
          </a:r>
          <a:endParaRPr lang="ru-RU" sz="1600" i="1" dirty="0"/>
        </a:p>
      </dgm:t>
    </dgm:pt>
    <dgm:pt modelId="{824C9C36-C9C4-4555-BC5E-2718ACD2786A}" type="parTrans" cxnId="{025F69F7-591F-436A-A657-9A5D90F8E5A1}">
      <dgm:prSet/>
      <dgm:spPr/>
      <dgm:t>
        <a:bodyPr/>
        <a:lstStyle/>
        <a:p>
          <a:endParaRPr lang="ru-RU"/>
        </a:p>
      </dgm:t>
    </dgm:pt>
    <dgm:pt modelId="{835A460F-A45C-4A96-B4FD-33831405C7C2}" type="sibTrans" cxnId="{025F69F7-591F-436A-A657-9A5D90F8E5A1}">
      <dgm:prSet/>
      <dgm:spPr/>
      <dgm:t>
        <a:bodyPr/>
        <a:lstStyle/>
        <a:p>
          <a:endParaRPr lang="ru-RU"/>
        </a:p>
      </dgm:t>
    </dgm:pt>
    <dgm:pt modelId="{1258F000-4DF5-4467-9EC3-34AD346075E1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Их совместная работа приносит им удовлетворение </a:t>
          </a:r>
          <a:r>
            <a:rPr lang="ru-RU" sz="1600" b="0" dirty="0" smtClean="0"/>
            <a:t>(</a:t>
          </a:r>
          <a:r>
            <a:rPr lang="ru-RU" sz="1600" b="0" dirty="0" err="1" smtClean="0"/>
            <a:t>К.Левин</a:t>
          </a:r>
          <a:r>
            <a:rPr lang="ru-RU" sz="1600" b="0" dirty="0" smtClean="0"/>
            <a:t> М. </a:t>
          </a:r>
          <a:r>
            <a:rPr lang="ru-RU" sz="1600" b="0" dirty="0" err="1" smtClean="0"/>
            <a:t>Вудкок</a:t>
          </a:r>
          <a:r>
            <a:rPr lang="ru-RU" sz="1600" b="0" dirty="0" smtClean="0"/>
            <a:t>)</a:t>
          </a:r>
          <a:endParaRPr lang="ru-RU" sz="1600" dirty="0"/>
        </a:p>
      </dgm:t>
    </dgm:pt>
    <dgm:pt modelId="{E26A067D-01C1-4D6B-9A80-D691C55062E1}" type="parTrans" cxnId="{107E1806-04D1-42F9-8796-B109C7A37356}">
      <dgm:prSet/>
      <dgm:spPr/>
      <dgm:t>
        <a:bodyPr/>
        <a:lstStyle/>
        <a:p>
          <a:endParaRPr lang="ru-RU"/>
        </a:p>
      </dgm:t>
    </dgm:pt>
    <dgm:pt modelId="{1FCF0E8E-1D98-4B55-87C9-7782FA0C0962}" type="sibTrans" cxnId="{107E1806-04D1-42F9-8796-B109C7A37356}">
      <dgm:prSet/>
      <dgm:spPr/>
      <dgm:t>
        <a:bodyPr/>
        <a:lstStyle/>
        <a:p>
          <a:endParaRPr lang="ru-RU"/>
        </a:p>
      </dgm:t>
    </dgm:pt>
    <dgm:pt modelId="{12826DB8-DF96-4EA3-9664-FE62D125EA8B}" type="pres">
      <dgm:prSet presAssocID="{88A5ED8C-3EF9-4E0B-8919-F6DD332C5E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281792-FA97-4E21-9591-D38B2A3DC766}" type="pres">
      <dgm:prSet presAssocID="{BC97AA9B-1BF4-4227-A46E-2160D8AE0E67}" presName="linNode" presStyleCnt="0"/>
      <dgm:spPr/>
    </dgm:pt>
    <dgm:pt modelId="{D812DF85-5237-4D8F-B318-FCA5C0CEFEFA}" type="pres">
      <dgm:prSet presAssocID="{BC97AA9B-1BF4-4227-A46E-2160D8AE0E6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A576A-B010-48C9-B0F8-276E0CF50E9B}" type="pres">
      <dgm:prSet presAssocID="{BC97AA9B-1BF4-4227-A46E-2160D8AE0E6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C3FCC-30BD-46C9-A455-9C5E746BD14C}" type="pres">
      <dgm:prSet presAssocID="{990BF33C-6FE4-4CD7-BF37-C8B935189DA4}" presName="sp" presStyleCnt="0"/>
      <dgm:spPr/>
    </dgm:pt>
    <dgm:pt modelId="{7CD3097F-0CFA-44B0-81CC-78FFC395080E}" type="pres">
      <dgm:prSet presAssocID="{E65B5999-FA0F-4BCD-9977-E76B69F558D6}" presName="linNode" presStyleCnt="0"/>
      <dgm:spPr/>
    </dgm:pt>
    <dgm:pt modelId="{555DB235-AB13-4CCD-A8AB-0EE4F78B6042}" type="pres">
      <dgm:prSet presAssocID="{E65B5999-FA0F-4BCD-9977-E76B69F558D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D589A-D35A-4FDF-AE15-A234EE2CC797}" type="pres">
      <dgm:prSet presAssocID="{E65B5999-FA0F-4BCD-9977-E76B69F558D6}" presName="descendantText" presStyleLbl="alignAccFollowNode1" presStyleIdx="1" presStyleCnt="3" custScaleY="136511" custLinFactNeighborX="-2212" custLinFactNeighborY="-7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B0F24-FE2A-400E-9B5F-45C12804F276}" type="pres">
      <dgm:prSet presAssocID="{F994DE25-37CE-4B30-9EFE-3245B49D2B2B}" presName="sp" presStyleCnt="0"/>
      <dgm:spPr/>
    </dgm:pt>
    <dgm:pt modelId="{08423B7A-7AD3-4609-A412-A7165F57A100}" type="pres">
      <dgm:prSet presAssocID="{95FAB7BC-0724-4644-9BEF-A7603AA89E5E}" presName="linNode" presStyleCnt="0"/>
      <dgm:spPr/>
    </dgm:pt>
    <dgm:pt modelId="{789EB127-4A0D-4490-992C-939474D31180}" type="pres">
      <dgm:prSet presAssocID="{95FAB7BC-0724-4644-9BEF-A7603AA89E5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C9F10-D178-4530-A1FE-EC86BF20EACF}" type="pres">
      <dgm:prSet presAssocID="{95FAB7BC-0724-4644-9BEF-A7603AA89E5E}" presName="descendantText" presStyleLbl="alignAccFollowNode1" presStyleIdx="2" presStyleCnt="3" custScaleY="123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FC47D5-D3F4-44BD-BB85-C634AEEC50CB}" type="presOf" srcId="{39BC5E3B-3341-450A-80A4-3B7C94C31C3A}" destId="{73FD589A-D35A-4FDF-AE15-A234EE2CC797}" srcOrd="0" destOrd="2" presId="urn:microsoft.com/office/officeart/2005/8/layout/vList5"/>
    <dgm:cxn modelId="{B37DF433-B04F-478A-A4AF-69E72CB0CDC3}" srcId="{88A5ED8C-3EF9-4E0B-8919-F6DD332C5EEB}" destId="{BC97AA9B-1BF4-4227-A46E-2160D8AE0E67}" srcOrd="0" destOrd="0" parTransId="{BF0D35A0-6502-42DC-95DE-4ABA42A52300}" sibTransId="{990BF33C-6FE4-4CD7-BF37-C8B935189DA4}"/>
    <dgm:cxn modelId="{16569B99-940B-4ED6-BA91-6E4023804CB6}" type="presOf" srcId="{2D1EEF20-3070-4E23-BA86-B74C1EB6F12B}" destId="{457C9F10-D178-4530-A1FE-EC86BF20EACF}" srcOrd="0" destOrd="0" presId="urn:microsoft.com/office/officeart/2005/8/layout/vList5"/>
    <dgm:cxn modelId="{34584A34-0FF8-4AC4-A0F3-4E424EBE4D49}" type="presOf" srcId="{88A5ED8C-3EF9-4E0B-8919-F6DD332C5EEB}" destId="{12826DB8-DF96-4EA3-9664-FE62D125EA8B}" srcOrd="0" destOrd="0" presId="urn:microsoft.com/office/officeart/2005/8/layout/vList5"/>
    <dgm:cxn modelId="{3CC3D3B2-384F-4B31-A59C-92F20421558B}" type="presOf" srcId="{44638431-CAB2-4E57-8A01-93A9AAA6E967}" destId="{73FD589A-D35A-4FDF-AE15-A234EE2CC797}" srcOrd="0" destOrd="1" presId="urn:microsoft.com/office/officeart/2005/8/layout/vList5"/>
    <dgm:cxn modelId="{025F69F7-591F-436A-A657-9A5D90F8E5A1}" srcId="{95FAB7BC-0724-4644-9BEF-A7603AA89E5E}" destId="{FCE090FC-E7F1-4341-A0B7-1D316E0E5205}" srcOrd="1" destOrd="0" parTransId="{824C9C36-C9C4-4555-BC5E-2718ACD2786A}" sibTransId="{835A460F-A45C-4A96-B4FD-33831405C7C2}"/>
    <dgm:cxn modelId="{CDEE767C-F552-4565-B2B8-4EC344D0221F}" srcId="{88A5ED8C-3EF9-4E0B-8919-F6DD332C5EEB}" destId="{E65B5999-FA0F-4BCD-9977-E76B69F558D6}" srcOrd="1" destOrd="0" parTransId="{007FE73D-6790-49B2-A6E4-123188724E7B}" sibTransId="{F994DE25-37CE-4B30-9EFE-3245B49D2B2B}"/>
    <dgm:cxn modelId="{657F28B6-7C7C-4C5F-87D7-A9D0DE2CF02C}" srcId="{BC97AA9B-1BF4-4227-A46E-2160D8AE0E67}" destId="{7E8F128C-88FB-4B96-9520-8741A501D967}" srcOrd="0" destOrd="0" parTransId="{FA92BB54-5717-4A48-B3C0-E285502626DD}" sibTransId="{2A81D022-1E02-4137-A145-C858CC637DAD}"/>
    <dgm:cxn modelId="{79257A5E-CDBC-471B-8D31-E69299C378FE}" type="presOf" srcId="{7E8F128C-88FB-4B96-9520-8741A501D967}" destId="{20FA576A-B010-48C9-B0F8-276E0CF50E9B}" srcOrd="0" destOrd="0" presId="urn:microsoft.com/office/officeart/2005/8/layout/vList5"/>
    <dgm:cxn modelId="{38717E61-6B1C-472A-A92D-1EE0E641950A}" srcId="{88A5ED8C-3EF9-4E0B-8919-F6DD332C5EEB}" destId="{95FAB7BC-0724-4644-9BEF-A7603AA89E5E}" srcOrd="2" destOrd="0" parTransId="{E174DF05-D1B3-49F3-A16B-4AD4107433CD}" sibTransId="{4AA20407-B036-4FA5-8201-4898F7FC9E1F}"/>
    <dgm:cxn modelId="{37441694-F73A-4E7D-A767-E1BD016159F8}" type="presOf" srcId="{1258F000-4DF5-4467-9EC3-34AD346075E1}" destId="{457C9F10-D178-4530-A1FE-EC86BF20EACF}" srcOrd="0" destOrd="2" presId="urn:microsoft.com/office/officeart/2005/8/layout/vList5"/>
    <dgm:cxn modelId="{B506A998-FFE3-493E-BC0B-7DB5913B850C}" srcId="{E65B5999-FA0F-4BCD-9977-E76B69F558D6}" destId="{44638431-CAB2-4E57-8A01-93A9AAA6E967}" srcOrd="1" destOrd="0" parTransId="{7E6980D8-6AF0-47AA-9F2A-60F7B85E7DD6}" sibTransId="{3C10E51E-E0D4-4989-ACA0-B1F8864E4A98}"/>
    <dgm:cxn modelId="{4F97193B-8614-4A01-A158-8118EB91FE9E}" type="presOf" srcId="{E65B5999-FA0F-4BCD-9977-E76B69F558D6}" destId="{555DB235-AB13-4CCD-A8AB-0EE4F78B6042}" srcOrd="0" destOrd="0" presId="urn:microsoft.com/office/officeart/2005/8/layout/vList5"/>
    <dgm:cxn modelId="{435F86F0-CB7F-45AE-8404-FD7321E8E9EB}" type="presOf" srcId="{9946E29A-5058-4F9E-8B99-6281F5F286DE}" destId="{73FD589A-D35A-4FDF-AE15-A234EE2CC797}" srcOrd="0" destOrd="0" presId="urn:microsoft.com/office/officeart/2005/8/layout/vList5"/>
    <dgm:cxn modelId="{5E5C87AA-22E4-4947-A459-B3C2ACA95079}" srcId="{E65B5999-FA0F-4BCD-9977-E76B69F558D6}" destId="{39BC5E3B-3341-450A-80A4-3B7C94C31C3A}" srcOrd="2" destOrd="0" parTransId="{62839D21-7707-4EA4-BEEC-CE40908A736C}" sibTransId="{49588640-52A0-4896-805C-068FA4447A18}"/>
    <dgm:cxn modelId="{107E1806-04D1-42F9-8796-B109C7A37356}" srcId="{95FAB7BC-0724-4644-9BEF-A7603AA89E5E}" destId="{1258F000-4DF5-4467-9EC3-34AD346075E1}" srcOrd="2" destOrd="0" parTransId="{E26A067D-01C1-4D6B-9A80-D691C55062E1}" sibTransId="{1FCF0E8E-1D98-4B55-87C9-7782FA0C0962}"/>
    <dgm:cxn modelId="{335581E9-5B54-41E2-91E2-F10CB0894A78}" srcId="{E65B5999-FA0F-4BCD-9977-E76B69F558D6}" destId="{9946E29A-5058-4F9E-8B99-6281F5F286DE}" srcOrd="0" destOrd="0" parTransId="{5EF63EF8-AB6D-4725-B2A9-7A5C20F25732}" sibTransId="{5D1418ED-432E-43FC-BAA9-52036F8FB119}"/>
    <dgm:cxn modelId="{1CA67935-E050-4D16-B45C-7796212402C7}" type="presOf" srcId="{95FAB7BC-0724-4644-9BEF-A7603AA89E5E}" destId="{789EB127-4A0D-4490-992C-939474D31180}" srcOrd="0" destOrd="0" presId="urn:microsoft.com/office/officeart/2005/8/layout/vList5"/>
    <dgm:cxn modelId="{6B1048C7-13C6-4C83-ACE3-43349D8B203A}" type="presOf" srcId="{BC97AA9B-1BF4-4227-A46E-2160D8AE0E67}" destId="{D812DF85-5237-4D8F-B318-FCA5C0CEFEFA}" srcOrd="0" destOrd="0" presId="urn:microsoft.com/office/officeart/2005/8/layout/vList5"/>
    <dgm:cxn modelId="{8208A0F7-6D67-4C95-BD5E-F46B649E17D1}" srcId="{BC97AA9B-1BF4-4227-A46E-2160D8AE0E67}" destId="{EAB92230-B70E-4187-85FD-17F8DD6A9E41}" srcOrd="1" destOrd="0" parTransId="{80FBEAD7-E956-4F12-9917-FE0A5DE37181}" sibTransId="{7DF88C86-D44F-48B7-B2B6-4474BAED1DA8}"/>
    <dgm:cxn modelId="{9164F1A1-72F8-46FC-B7CA-25F24C6461C9}" srcId="{95FAB7BC-0724-4644-9BEF-A7603AA89E5E}" destId="{2D1EEF20-3070-4E23-BA86-B74C1EB6F12B}" srcOrd="0" destOrd="0" parTransId="{DAC30B31-CC44-48C6-BB9B-93B04EA1D287}" sibTransId="{8E4D200D-467D-4CE3-963C-19630FE84813}"/>
    <dgm:cxn modelId="{25E67D34-523A-457F-9740-C0032B0E4E39}" type="presOf" srcId="{FCE090FC-E7F1-4341-A0B7-1D316E0E5205}" destId="{457C9F10-D178-4530-A1FE-EC86BF20EACF}" srcOrd="0" destOrd="1" presId="urn:microsoft.com/office/officeart/2005/8/layout/vList5"/>
    <dgm:cxn modelId="{81EDB2E0-B790-4456-899B-7DCC31FF678E}" type="presOf" srcId="{EAB92230-B70E-4187-85FD-17F8DD6A9E41}" destId="{20FA576A-B010-48C9-B0F8-276E0CF50E9B}" srcOrd="0" destOrd="1" presId="urn:microsoft.com/office/officeart/2005/8/layout/vList5"/>
    <dgm:cxn modelId="{D46B4123-6BE3-44E0-8C5F-2D744F3F4636}" type="presParOf" srcId="{12826DB8-DF96-4EA3-9664-FE62D125EA8B}" destId="{9F281792-FA97-4E21-9591-D38B2A3DC766}" srcOrd="0" destOrd="0" presId="urn:microsoft.com/office/officeart/2005/8/layout/vList5"/>
    <dgm:cxn modelId="{3631CBBB-C7F3-4E49-93B3-278EDABC579C}" type="presParOf" srcId="{9F281792-FA97-4E21-9591-D38B2A3DC766}" destId="{D812DF85-5237-4D8F-B318-FCA5C0CEFEFA}" srcOrd="0" destOrd="0" presId="urn:microsoft.com/office/officeart/2005/8/layout/vList5"/>
    <dgm:cxn modelId="{34893921-52FF-4002-9B87-71B8B10DC3C5}" type="presParOf" srcId="{9F281792-FA97-4E21-9591-D38B2A3DC766}" destId="{20FA576A-B010-48C9-B0F8-276E0CF50E9B}" srcOrd="1" destOrd="0" presId="urn:microsoft.com/office/officeart/2005/8/layout/vList5"/>
    <dgm:cxn modelId="{7C94B911-429A-4489-81B6-C9EB0FD8CB17}" type="presParOf" srcId="{12826DB8-DF96-4EA3-9664-FE62D125EA8B}" destId="{46AC3FCC-30BD-46C9-A455-9C5E746BD14C}" srcOrd="1" destOrd="0" presId="urn:microsoft.com/office/officeart/2005/8/layout/vList5"/>
    <dgm:cxn modelId="{87CAC73B-D58C-4A9E-8A26-9E7839BEAB0C}" type="presParOf" srcId="{12826DB8-DF96-4EA3-9664-FE62D125EA8B}" destId="{7CD3097F-0CFA-44B0-81CC-78FFC395080E}" srcOrd="2" destOrd="0" presId="urn:microsoft.com/office/officeart/2005/8/layout/vList5"/>
    <dgm:cxn modelId="{32B55602-1FB0-4FA6-894D-D1B0D02341BD}" type="presParOf" srcId="{7CD3097F-0CFA-44B0-81CC-78FFC395080E}" destId="{555DB235-AB13-4CCD-A8AB-0EE4F78B6042}" srcOrd="0" destOrd="0" presId="urn:microsoft.com/office/officeart/2005/8/layout/vList5"/>
    <dgm:cxn modelId="{FA094938-A6C0-4C72-BCC4-FA35DF4EA6E7}" type="presParOf" srcId="{7CD3097F-0CFA-44B0-81CC-78FFC395080E}" destId="{73FD589A-D35A-4FDF-AE15-A234EE2CC797}" srcOrd="1" destOrd="0" presId="urn:microsoft.com/office/officeart/2005/8/layout/vList5"/>
    <dgm:cxn modelId="{564232F9-82C8-4071-B310-7C7EB818313B}" type="presParOf" srcId="{12826DB8-DF96-4EA3-9664-FE62D125EA8B}" destId="{BCAB0F24-FE2A-400E-9B5F-45C12804F276}" srcOrd="3" destOrd="0" presId="urn:microsoft.com/office/officeart/2005/8/layout/vList5"/>
    <dgm:cxn modelId="{484E17D3-2888-43C4-9586-F3FE9C4FD404}" type="presParOf" srcId="{12826DB8-DF96-4EA3-9664-FE62D125EA8B}" destId="{08423B7A-7AD3-4609-A412-A7165F57A100}" srcOrd="4" destOrd="0" presId="urn:microsoft.com/office/officeart/2005/8/layout/vList5"/>
    <dgm:cxn modelId="{780E1104-1985-468D-9467-AB22F9F0966F}" type="presParOf" srcId="{08423B7A-7AD3-4609-A412-A7165F57A100}" destId="{789EB127-4A0D-4490-992C-939474D31180}" srcOrd="0" destOrd="0" presId="urn:microsoft.com/office/officeart/2005/8/layout/vList5"/>
    <dgm:cxn modelId="{800C8C2C-43D1-45E4-81E7-526C8B1A77C8}" type="presParOf" srcId="{08423B7A-7AD3-4609-A412-A7165F57A100}" destId="{457C9F10-D178-4530-A1FE-EC86BF20EA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A576A-B010-48C9-B0F8-276E0CF50E9B}">
      <dsp:nvSpPr>
        <dsp:cNvPr id="0" name=""/>
        <dsp:cNvSpPr/>
      </dsp:nvSpPr>
      <dsp:spPr>
        <a:xfrm rot="5400000">
          <a:off x="4844733" y="-1658651"/>
          <a:ext cx="1586651" cy="5306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Команда</a:t>
          </a:r>
          <a:r>
            <a:rPr lang="ru-RU" sz="1600" kern="1200" dirty="0" smtClean="0"/>
            <a:t> – это группа </a:t>
          </a:r>
          <a:r>
            <a:rPr lang="ru-RU" sz="1600" b="1" kern="1200" dirty="0" smtClean="0"/>
            <a:t>индивидуальностей</a:t>
          </a:r>
          <a:r>
            <a:rPr lang="ru-RU" sz="1600" kern="1200" dirty="0" smtClean="0"/>
            <a:t>, которые видят себя и другие видят их как </a:t>
          </a:r>
          <a:r>
            <a:rPr lang="ru-RU" sz="1600" b="1" kern="1200" dirty="0" smtClean="0"/>
            <a:t>социальное единство</a:t>
          </a:r>
          <a:r>
            <a:rPr lang="ru-RU" sz="1600" kern="1200" dirty="0" smtClean="0"/>
            <a:t>, которое является взаимозависимым благодаря задачам, выполняемым членами группы. 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Взаимозависимость</a:t>
          </a:r>
          <a:r>
            <a:rPr lang="ru-RU" sz="1600" kern="1200" dirty="0" smtClean="0"/>
            <a:t> – фактор отличающий группу от команды (К. Левин)</a:t>
          </a:r>
          <a:endParaRPr lang="ru-RU" sz="1600" kern="1200" dirty="0"/>
        </a:p>
      </dsp:txBody>
      <dsp:txXfrm rot="-5400000">
        <a:off x="2984855" y="278681"/>
        <a:ext cx="5228954" cy="1431743"/>
      </dsp:txXfrm>
    </dsp:sp>
    <dsp:sp modelId="{D812DF85-5237-4D8F-B318-FCA5C0CEFEFA}">
      <dsp:nvSpPr>
        <dsp:cNvPr id="0" name=""/>
        <dsp:cNvSpPr/>
      </dsp:nvSpPr>
      <dsp:spPr>
        <a:xfrm>
          <a:off x="0" y="2895"/>
          <a:ext cx="2984855" cy="1983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ВЗАИМОЗАВИСИМОСТЬ</a:t>
          </a:r>
          <a:endParaRPr lang="ru-RU" sz="1600" b="1" kern="1200" dirty="0"/>
        </a:p>
      </dsp:txBody>
      <dsp:txXfrm>
        <a:off x="96817" y="99712"/>
        <a:ext cx="2791221" cy="1789680"/>
      </dsp:txXfrm>
    </dsp:sp>
    <dsp:sp modelId="{73FD589A-D35A-4FDF-AE15-A234EE2CC797}">
      <dsp:nvSpPr>
        <dsp:cNvPr id="0" name=""/>
        <dsp:cNvSpPr/>
      </dsp:nvSpPr>
      <dsp:spPr>
        <a:xfrm rot="5400000">
          <a:off x="4483616" y="403102"/>
          <a:ext cx="2165953" cy="53012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Команда </a:t>
          </a:r>
          <a:r>
            <a:rPr lang="ru-RU" sz="1400" kern="1200" dirty="0" smtClean="0"/>
            <a:t>– высокосплоченная группа. Одним из высших </a:t>
          </a:r>
          <a:r>
            <a:rPr lang="ru-RU" sz="1400" b="1" kern="1200" dirty="0" smtClean="0"/>
            <a:t>достижений эффективного руководителя </a:t>
          </a:r>
          <a:r>
            <a:rPr lang="ru-RU" sz="1400" kern="1200" dirty="0" smtClean="0"/>
            <a:t>является создание сплоченной команды единомышленников.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Сплоченность  </a:t>
          </a:r>
          <a:r>
            <a:rPr lang="ru-RU" sz="1400" kern="1200" dirty="0" smtClean="0"/>
            <a:t>- насколько члены группы испытывают </a:t>
          </a:r>
          <a:r>
            <a:rPr lang="ru-RU" sz="1400" b="1" kern="1200" dirty="0" smtClean="0"/>
            <a:t>притяжение друг к другу и к группе</a:t>
          </a:r>
          <a:r>
            <a:rPr lang="ru-RU" sz="1400" kern="1200" dirty="0" smtClean="0"/>
            <a:t>;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Предпосылки сплоченности: </a:t>
          </a:r>
          <a:r>
            <a:rPr lang="ru-RU" sz="1400" kern="1200" dirty="0" smtClean="0"/>
            <a:t>срабатываемость, совместимость членов группы (А. Леонтьев, Р. Кричевский)</a:t>
          </a:r>
          <a:endParaRPr lang="ru-RU" sz="1400" kern="1200" dirty="0"/>
        </a:p>
      </dsp:txBody>
      <dsp:txXfrm rot="-5400000">
        <a:off x="2915980" y="2076472"/>
        <a:ext cx="5195493" cy="1954487"/>
      </dsp:txXfrm>
    </dsp:sp>
    <dsp:sp modelId="{555DB235-AB13-4CCD-A8AB-0EE4F78B6042}">
      <dsp:nvSpPr>
        <dsp:cNvPr id="0" name=""/>
        <dsp:cNvSpPr/>
      </dsp:nvSpPr>
      <dsp:spPr>
        <a:xfrm>
          <a:off x="0" y="2176694"/>
          <a:ext cx="2981940" cy="1983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СПЛОЧЕННОСТЬ</a:t>
          </a:r>
          <a:endParaRPr lang="ru-RU" sz="1600" b="1" kern="1200" dirty="0"/>
        </a:p>
      </dsp:txBody>
      <dsp:txXfrm>
        <a:off x="96817" y="2273511"/>
        <a:ext cx="2788306" cy="1789680"/>
      </dsp:txXfrm>
    </dsp:sp>
    <dsp:sp modelId="{457C9F10-D178-4530-A1FE-EC86BF20EACF}">
      <dsp:nvSpPr>
        <dsp:cNvPr id="0" name=""/>
        <dsp:cNvSpPr/>
      </dsp:nvSpPr>
      <dsp:spPr>
        <a:xfrm rot="5400000">
          <a:off x="4661880" y="2688947"/>
          <a:ext cx="1952358" cy="5306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Группа нечто большее, чем сумма ее членов</a:t>
          </a:r>
          <a:r>
            <a:rPr lang="ru-RU" sz="1600" kern="1200" dirty="0" smtClean="0"/>
            <a:t>.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Командная работа </a:t>
          </a:r>
          <a:r>
            <a:rPr lang="ru-RU" sz="1600" kern="1200" dirty="0" smtClean="0"/>
            <a:t>– </a:t>
          </a:r>
          <a:r>
            <a:rPr lang="ru-RU" sz="1600" i="1" kern="1200" dirty="0" smtClean="0"/>
            <a:t>это </a:t>
          </a:r>
          <a:r>
            <a:rPr lang="ru-RU" sz="1600" b="1" i="1" kern="1200" dirty="0" smtClean="0"/>
            <a:t>люди, работающие вместе</a:t>
          </a:r>
          <a:r>
            <a:rPr lang="ru-RU" sz="1600" i="1" kern="1200" dirty="0" smtClean="0"/>
            <a:t>, чтобы сделать больше, чем они могли бы сделать по отдельности.</a:t>
          </a:r>
          <a:endParaRPr lang="ru-RU" sz="1600" i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Их совместная работа приносит им удовлетворение </a:t>
          </a:r>
          <a:r>
            <a:rPr lang="ru-RU" sz="1600" b="0" kern="1200" dirty="0" smtClean="0"/>
            <a:t>(</a:t>
          </a:r>
          <a:r>
            <a:rPr lang="ru-RU" sz="1600" b="0" kern="1200" dirty="0" err="1" smtClean="0"/>
            <a:t>К.Левин</a:t>
          </a:r>
          <a:r>
            <a:rPr lang="ru-RU" sz="1600" b="0" kern="1200" dirty="0" smtClean="0"/>
            <a:t> М. </a:t>
          </a:r>
          <a:r>
            <a:rPr lang="ru-RU" sz="1600" b="0" kern="1200" dirty="0" err="1" smtClean="0"/>
            <a:t>Вудкок</a:t>
          </a:r>
          <a:r>
            <a:rPr lang="ru-RU" sz="1600" b="0" kern="1200" dirty="0" smtClean="0"/>
            <a:t>)</a:t>
          </a:r>
          <a:endParaRPr lang="ru-RU" sz="1600" kern="1200" dirty="0"/>
        </a:p>
      </dsp:txBody>
      <dsp:txXfrm rot="-5400000">
        <a:off x="2984855" y="4461278"/>
        <a:ext cx="5211102" cy="1761746"/>
      </dsp:txXfrm>
    </dsp:sp>
    <dsp:sp modelId="{789EB127-4A0D-4490-992C-939474D31180}">
      <dsp:nvSpPr>
        <dsp:cNvPr id="0" name=""/>
        <dsp:cNvSpPr/>
      </dsp:nvSpPr>
      <dsp:spPr>
        <a:xfrm>
          <a:off x="0" y="4350494"/>
          <a:ext cx="2984855" cy="1983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СИНЕРГИЯ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«1+1=5»</a:t>
          </a:r>
          <a:endParaRPr lang="ru-RU" sz="1600" b="1" kern="1200" dirty="0"/>
        </a:p>
      </dsp:txBody>
      <dsp:txXfrm>
        <a:off x="96817" y="4447311"/>
        <a:ext cx="2791221" cy="1789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4632" cy="224608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Признаки эффективной команды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431672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26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мини-лекции: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27649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Два подхода к феномену «команды»;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Понятие «команда»;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Признаки команды и некоманды;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Ключевые </a:t>
            </a:r>
            <a:r>
              <a:rPr lang="ru-RU" i="1" dirty="0"/>
              <a:t>компетенции членов </a:t>
            </a:r>
            <a:r>
              <a:rPr lang="ru-RU" i="1" dirty="0" smtClean="0"/>
              <a:t>команды.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710186" cy="247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83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Феномен «команды», объясняется различными подходами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4320480" cy="4608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1 подход </a:t>
            </a:r>
            <a:r>
              <a:rPr lang="ru-RU" dirty="0" smtClean="0"/>
              <a:t>–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КОМАНДЫ С ПОМОЩЬЮ ОСНОВНОГО ПРИЗНАКА</a:t>
            </a:r>
          </a:p>
          <a:p>
            <a:endParaRPr lang="ru-RU" dirty="0" smtClean="0"/>
          </a:p>
          <a:p>
            <a:r>
              <a:rPr lang="ru-RU" b="1" i="1" u="sng" dirty="0" smtClean="0"/>
              <a:t>Выделяют следующие три  признака:</a:t>
            </a:r>
          </a:p>
          <a:p>
            <a:r>
              <a:rPr lang="ru-RU" i="1" dirty="0" smtClean="0"/>
              <a:t>взаимозависимость,</a:t>
            </a:r>
          </a:p>
          <a:p>
            <a:r>
              <a:rPr lang="ru-RU" i="1" dirty="0" smtClean="0"/>
              <a:t>сплоченность, </a:t>
            </a:r>
          </a:p>
          <a:p>
            <a:r>
              <a:rPr lang="ru-RU" i="1" dirty="0" smtClean="0"/>
              <a:t>синергия</a:t>
            </a:r>
            <a:endParaRPr lang="ru-RU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t="17785" r="18635" b="14525"/>
          <a:stretch/>
        </p:blipFill>
        <p:spPr bwMode="auto">
          <a:xfrm>
            <a:off x="4860032" y="2162065"/>
            <a:ext cx="412954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21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405963"/>
              </p:ext>
            </p:extLst>
          </p:nvPr>
        </p:nvGraphicFramePr>
        <p:xfrm>
          <a:off x="457200" y="404664"/>
          <a:ext cx="829126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34982"/>
            <a:ext cx="2021104" cy="140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6" y="3789040"/>
            <a:ext cx="1710135" cy="15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85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2 подход </a:t>
            </a:r>
            <a:br>
              <a:rPr lang="ru-RU" sz="3200" b="1" dirty="0" smtClean="0"/>
            </a:br>
            <a:r>
              <a:rPr lang="ru-RU" sz="2400" b="1" dirty="0" smtClean="0"/>
              <a:t>ОПИСАНИЕ КОМАНДЫ ЧЕРЕЗ НАБОР ПРИЗНАКОВ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/>
              <a:t>К СУЩЕСТВЕННЫМ ПРИЗНАКАМ КОМАНДЫ ОТНОСИТСЯ: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2492896"/>
            <a:ext cx="3456384" cy="38709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i="1" dirty="0" smtClean="0"/>
              <a:t>Совместная работа для достижения общей цели;</a:t>
            </a:r>
          </a:p>
          <a:p>
            <a:r>
              <a:rPr lang="ru-RU" dirty="0" smtClean="0"/>
              <a:t>Регулярное взаимодействие;</a:t>
            </a:r>
          </a:p>
          <a:p>
            <a:r>
              <a:rPr lang="ru-RU" i="1" dirty="0" smtClean="0"/>
              <a:t>Координация действий; </a:t>
            </a:r>
          </a:p>
          <a:p>
            <a:r>
              <a:rPr lang="ru-RU" dirty="0" smtClean="0"/>
              <a:t>Продуманное позиционирование;</a:t>
            </a:r>
          </a:p>
          <a:p>
            <a:r>
              <a:rPr lang="ru-RU" i="1" dirty="0" smtClean="0"/>
              <a:t>Взаимозаменяемость.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КОМАНДА – 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220072" y="2438400"/>
            <a:ext cx="3672408" cy="38709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i="1" dirty="0"/>
              <a:t>С</a:t>
            </a:r>
            <a:r>
              <a:rPr lang="ru-RU" b="1" i="1" dirty="0" smtClean="0"/>
              <a:t>оциальная </a:t>
            </a:r>
            <a:r>
              <a:rPr lang="ru-RU" b="1" i="1" dirty="0"/>
              <a:t>единая группа </a:t>
            </a:r>
            <a:r>
              <a:rPr lang="ru-RU" b="1" i="1" dirty="0" smtClean="0"/>
              <a:t>индивидуальностей, </a:t>
            </a:r>
            <a:r>
              <a:rPr lang="ru-RU" b="1" i="1" dirty="0"/>
              <a:t>взаимозависимо работающих для достижения общей цели</a:t>
            </a:r>
            <a:r>
              <a:rPr lang="ru-RU" dirty="0"/>
              <a:t> </a:t>
            </a:r>
            <a:r>
              <a:rPr lang="ru-RU" i="1" dirty="0"/>
              <a:t>(значимой для участников и организации</a:t>
            </a:r>
            <a:r>
              <a:rPr lang="ru-RU" i="1" dirty="0" smtClean="0"/>
              <a:t>);</a:t>
            </a:r>
          </a:p>
          <a:p>
            <a:endParaRPr lang="ru-RU" i="1" dirty="0"/>
          </a:p>
          <a:p>
            <a:r>
              <a:rPr lang="ru-RU" b="1" i="1" dirty="0"/>
              <a:t>Члены команды терпимы и лояльны по отношению друг к другу</a:t>
            </a:r>
            <a:r>
              <a:rPr lang="ru-RU" dirty="0"/>
              <a:t>, чувствуют удовлетворенность от участия в совместной деятельности </a:t>
            </a:r>
            <a:r>
              <a:rPr lang="ru-RU" dirty="0" smtClean="0"/>
              <a:t>(</a:t>
            </a:r>
            <a:r>
              <a:rPr lang="ru-RU" dirty="0"/>
              <a:t>Т. </a:t>
            </a:r>
            <a:r>
              <a:rPr lang="ru-RU" dirty="0" err="1"/>
              <a:t>Зинкевич</a:t>
            </a:r>
            <a:r>
              <a:rPr lang="ru-RU" dirty="0"/>
              <a:t>-Евстигнеева, Д. Фролов)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90" y="2636912"/>
            <a:ext cx="2016224" cy="3040465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63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u="sng" dirty="0" smtClean="0"/>
              <a:t>Вывод:</a:t>
            </a:r>
          </a:p>
          <a:p>
            <a:endParaRPr lang="ru-RU" b="1" u="sng" dirty="0" smtClean="0"/>
          </a:p>
          <a:p>
            <a:r>
              <a:rPr lang="ru-RU" b="1" dirty="0" smtClean="0"/>
              <a:t>Команда</a:t>
            </a:r>
            <a:r>
              <a:rPr lang="ru-RU" dirty="0" smtClean="0"/>
              <a:t> – </a:t>
            </a:r>
            <a:r>
              <a:rPr lang="ru-RU" i="1" dirty="0" smtClean="0"/>
              <a:t>это автономный самоуправляемый коллектив профессионалов, способный оперативно, эффективно и качественно решать поставленные перед ним задачи </a:t>
            </a:r>
          </a:p>
          <a:p>
            <a:r>
              <a:rPr lang="ru-RU" dirty="0" smtClean="0"/>
              <a:t>(Т</a:t>
            </a:r>
            <a:r>
              <a:rPr lang="ru-RU" dirty="0"/>
              <a:t>. </a:t>
            </a:r>
            <a:r>
              <a:rPr lang="ru-RU" dirty="0" err="1" smtClean="0"/>
              <a:t>Зинкевич</a:t>
            </a:r>
            <a:r>
              <a:rPr lang="ru-RU" dirty="0" smtClean="0"/>
              <a:t>-Евстигнеева)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3" r="21857"/>
          <a:stretch/>
        </p:blipFill>
        <p:spPr bwMode="auto">
          <a:xfrm>
            <a:off x="179512" y="1772816"/>
            <a:ext cx="245019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53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33400"/>
            <a:ext cx="8219256" cy="990600"/>
          </a:xfrm>
        </p:spPr>
        <p:txBody>
          <a:bodyPr/>
          <a:lstStyle/>
          <a:p>
            <a:pPr algn="ctr"/>
            <a:r>
              <a:rPr lang="ru-RU" b="1" dirty="0" smtClean="0"/>
              <a:t>Признаки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/>
              <a:t>КОМАНДЫ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СОТРУДНИЧЕСТВО</a:t>
            </a:r>
          </a:p>
          <a:p>
            <a:r>
              <a:rPr lang="ru-RU" dirty="0" smtClean="0"/>
              <a:t>КОЛЛЕКТИВИЗМ</a:t>
            </a:r>
          </a:p>
          <a:p>
            <a:r>
              <a:rPr lang="ru-RU" dirty="0" smtClean="0"/>
              <a:t>ЧУВСТВО ЛОКТЯ</a:t>
            </a:r>
          </a:p>
          <a:p>
            <a:endParaRPr lang="ru-RU" dirty="0" smtClean="0"/>
          </a:p>
          <a:p>
            <a:r>
              <a:rPr lang="ru-RU" dirty="0" smtClean="0"/>
              <a:t>ПОНИМАНИЕ, ЖЕЛАНИЕ ПОНЯТЬ</a:t>
            </a:r>
          </a:p>
          <a:p>
            <a:r>
              <a:rPr lang="ru-RU" dirty="0" smtClean="0"/>
              <a:t>ОПТИМИЗМ, ВЕРА В ЛУЧШЕЕ</a:t>
            </a:r>
          </a:p>
          <a:p>
            <a:r>
              <a:rPr lang="ru-RU" dirty="0" smtClean="0"/>
              <a:t>ОТВЕСТВЕННОСТЬ КАЖДОГО ЗА ОБЩИЙ РЕЗУЛЬТАТ</a:t>
            </a:r>
          </a:p>
          <a:p>
            <a:r>
              <a:rPr lang="ru-RU" dirty="0" smtClean="0"/>
              <a:t>ПРОФЕССИОНАЛИЗМ</a:t>
            </a:r>
          </a:p>
          <a:p>
            <a:r>
              <a:rPr lang="ru-RU" dirty="0" smtClean="0"/>
              <a:t>ДОВЕРИЕ, ОТКРЫТОСТЬ</a:t>
            </a:r>
          </a:p>
          <a:p>
            <a:r>
              <a:rPr lang="ru-RU" dirty="0" smtClean="0"/>
              <a:t>ТВОРЧЕСТВО</a:t>
            </a:r>
          </a:p>
          <a:p>
            <a:r>
              <a:rPr lang="ru-RU" dirty="0" smtClean="0"/>
              <a:t>ВЫСОКАЯ РЕЗУЛЬТАТИВНОСТЬ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/>
              <a:t>НЕКОМАНДЫ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КОНКУРЕНЦИЯ</a:t>
            </a:r>
          </a:p>
          <a:p>
            <a:r>
              <a:rPr lang="ru-RU" dirty="0" smtClean="0"/>
              <a:t>ИНДИВИДУАЛИЗМ</a:t>
            </a:r>
          </a:p>
          <a:p>
            <a:r>
              <a:rPr lang="ru-RU" dirty="0" smtClean="0"/>
              <a:t>ЧУВСТВО ОДИНОЧЕСТВА, ОТЧУЖДЕННОСТИ</a:t>
            </a:r>
          </a:p>
          <a:p>
            <a:r>
              <a:rPr lang="ru-RU" dirty="0" smtClean="0"/>
              <a:t>НЕЖЕЛАНИЕ ПОНЯТЬ</a:t>
            </a:r>
          </a:p>
          <a:p>
            <a:endParaRPr lang="ru-RU" dirty="0" smtClean="0"/>
          </a:p>
          <a:p>
            <a:r>
              <a:rPr lang="ru-RU" dirty="0" smtClean="0"/>
              <a:t>ПИССИМИЗМ, НЕВЕРИЕ В УСПЕХ</a:t>
            </a:r>
          </a:p>
          <a:p>
            <a:r>
              <a:rPr lang="ru-RU" dirty="0" smtClean="0"/>
              <a:t>ПЕРЕКЛАДЫВАНИЕ ОТВЕТСТВЕННОСТИ</a:t>
            </a:r>
          </a:p>
          <a:p>
            <a:r>
              <a:rPr lang="ru-RU" dirty="0" smtClean="0"/>
              <a:t>НЕПРОФЕССИОНАЛИЗМ</a:t>
            </a:r>
          </a:p>
          <a:p>
            <a:r>
              <a:rPr lang="ru-RU" dirty="0" smtClean="0"/>
              <a:t>НЕДОВЕРИЕ, СКРЫТОСТЬ</a:t>
            </a:r>
          </a:p>
          <a:p>
            <a:r>
              <a:rPr lang="ru-RU" dirty="0" smtClean="0"/>
              <a:t>РУТИНА</a:t>
            </a:r>
          </a:p>
          <a:p>
            <a:r>
              <a:rPr lang="ru-RU" dirty="0" smtClean="0"/>
              <a:t>ПОРАЖЕНИЕ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648"/>
            <a:ext cx="2441848" cy="162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81391"/>
            <a:ext cx="2492277" cy="169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08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Ключевые компетенции членов команды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ДОЛЖНЫ ЗНАТЬ: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898776" cy="30788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Цели организации</a:t>
            </a:r>
          </a:p>
          <a:p>
            <a:r>
              <a:rPr lang="ru-RU" b="1" i="1" dirty="0" smtClean="0"/>
              <a:t>Ценности команды</a:t>
            </a:r>
          </a:p>
          <a:p>
            <a:r>
              <a:rPr lang="ru-RU" dirty="0" smtClean="0"/>
              <a:t>Свои особенности (сильные и слабые стороны) и особенности друг друга;</a:t>
            </a:r>
          </a:p>
          <a:p>
            <a:r>
              <a:rPr lang="ru-RU" b="1" i="1" dirty="0" smtClean="0"/>
              <a:t>Способы конструктивного взаимодействия;</a:t>
            </a:r>
          </a:p>
          <a:p>
            <a:r>
              <a:rPr lang="ru-RU" dirty="0" smtClean="0"/>
              <a:t>Способы предотвращения и конструктивного разрешения конфликта;</a:t>
            </a:r>
          </a:p>
          <a:p>
            <a:r>
              <a:rPr lang="ru-RU" b="1" i="1" dirty="0" smtClean="0"/>
              <a:t>Групповые технологии решения проблем</a:t>
            </a:r>
            <a:endParaRPr lang="ru-RU" b="1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ДОЛЖНЫ УМЕТЬ: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860032" y="2438400"/>
            <a:ext cx="3816424" cy="2790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Планировать свою деятельность и осуществлять контроль за исполнением заданий;</a:t>
            </a:r>
          </a:p>
          <a:p>
            <a:r>
              <a:rPr lang="ru-RU" dirty="0" smtClean="0"/>
              <a:t>Организовать и координировать все работы в команде;</a:t>
            </a:r>
          </a:p>
          <a:p>
            <a:r>
              <a:rPr lang="ru-RU" b="1" i="1" dirty="0" smtClean="0"/>
              <a:t>Осуществлять ситуационный анализ.</a:t>
            </a:r>
            <a:endParaRPr lang="ru-RU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4" y="5098732"/>
            <a:ext cx="2544341" cy="169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66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4592960" cy="275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002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95</TotalTime>
  <Words>404</Words>
  <Application>Microsoft Office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Ясность</vt:lpstr>
      <vt:lpstr>Признаки эффективной команды</vt:lpstr>
      <vt:lpstr>План мини-лекции:</vt:lpstr>
      <vt:lpstr>Феномен «команды», объясняется различными подходами</vt:lpstr>
      <vt:lpstr>Презентация PowerPoint</vt:lpstr>
      <vt:lpstr>2 подход  ОПИСАНИЕ КОМАНДЫ ЧЕРЕЗ НАБОР ПРИЗНАКОВ</vt:lpstr>
      <vt:lpstr>Презентация PowerPoint</vt:lpstr>
      <vt:lpstr>Признаки</vt:lpstr>
      <vt:lpstr>Ключевые компетенции членов команды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эффективной команды</dc:title>
  <dc:creator>Педагогика каф.</dc:creator>
  <cp:lastModifiedBy>Ольга Корнилова</cp:lastModifiedBy>
  <cp:revision>13</cp:revision>
  <dcterms:created xsi:type="dcterms:W3CDTF">2015-11-10T01:45:54Z</dcterms:created>
  <dcterms:modified xsi:type="dcterms:W3CDTF">2015-11-12T04:56:15Z</dcterms:modified>
</cp:coreProperties>
</file>