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8" r:id="rId3"/>
    <p:sldId id="260" r:id="rId4"/>
    <p:sldId id="304" r:id="rId5"/>
    <p:sldId id="305" r:id="rId6"/>
    <p:sldId id="307" r:id="rId7"/>
    <p:sldId id="308" r:id="rId8"/>
    <p:sldId id="310" r:id="rId9"/>
    <p:sldId id="311" r:id="rId10"/>
    <p:sldId id="312" r:id="rId11"/>
    <p:sldId id="313" r:id="rId12"/>
    <p:sldId id="314" r:id="rId13"/>
    <p:sldId id="317" r:id="rId14"/>
    <p:sldId id="318" r:id="rId15"/>
    <p:sldId id="319" r:id="rId16"/>
    <p:sldId id="320" r:id="rId17"/>
    <p:sldId id="321" r:id="rId18"/>
    <p:sldId id="322" r:id="rId19"/>
    <p:sldId id="325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0C3"/>
    <a:srgbClr val="C9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7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8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2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2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5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7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EB70-6832-435B-8580-5F67729BE70A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E7E8-08A5-42A7-885F-CFB081563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602" y="2486026"/>
            <a:ext cx="9144000" cy="2716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/>
            </a:r>
            <a:br>
              <a:rPr lang="ru-RU" sz="2800" b="1" dirty="0">
                <a:solidFill>
                  <a:srgbClr val="800000"/>
                </a:solidFill>
              </a:rPr>
            </a:br>
            <a:r>
              <a:rPr lang="ru-RU" sz="2800" b="1" dirty="0">
                <a:solidFill>
                  <a:srgbClr val="800000"/>
                </a:solidFill>
              </a:rPr>
              <a:t/>
            </a:r>
            <a:br>
              <a:rPr lang="ru-RU" sz="2800" b="1" dirty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Аномальное </a:t>
            </a:r>
            <a:r>
              <a:rPr lang="ru-RU" sz="2800" b="1" dirty="0">
                <a:solidFill>
                  <a:srgbClr val="800000"/>
                </a:solidFill>
              </a:rPr>
              <a:t>скопления </a:t>
            </a:r>
            <a:r>
              <a:rPr lang="ru-RU" sz="2800" b="1" dirty="0" smtClean="0">
                <a:solidFill>
                  <a:srgbClr val="800000"/>
                </a:solidFill>
              </a:rPr>
              <a:t>воздуха в грудной клетке  у </a:t>
            </a:r>
            <a:r>
              <a:rPr lang="ru-RU" sz="2800" b="1" dirty="0">
                <a:solidFill>
                  <a:srgbClr val="800000"/>
                </a:solidFill>
              </a:rPr>
              <a:t>пациентов в отделении интенсивной терапии: </a:t>
            </a:r>
            <a:r>
              <a:rPr lang="ru-RU" sz="2800" b="1" dirty="0" smtClean="0">
                <a:solidFill>
                  <a:srgbClr val="800000"/>
                </a:solidFill>
              </a:rPr>
              <a:t>корреляция результатов </a:t>
            </a:r>
            <a:r>
              <a:rPr lang="ru-RU" sz="2800" b="1" dirty="0">
                <a:solidFill>
                  <a:srgbClr val="800000"/>
                </a:solidFill>
              </a:rPr>
              <a:t>рентгенограммы </a:t>
            </a:r>
            <a:r>
              <a:rPr lang="ru-RU" sz="2800" b="1" dirty="0" smtClean="0">
                <a:solidFill>
                  <a:srgbClr val="800000"/>
                </a:solidFill>
              </a:rPr>
              <a:t>с </a:t>
            </a:r>
            <a:r>
              <a:rPr lang="ru-RU" sz="2800" b="1" dirty="0">
                <a:solidFill>
                  <a:srgbClr val="800000"/>
                </a:solidFill>
              </a:rPr>
              <a:t>КТ( </a:t>
            </a:r>
            <a:r>
              <a:rPr lang="ru-RU" sz="2800" b="1" dirty="0" smtClean="0">
                <a:solidFill>
                  <a:srgbClr val="800000"/>
                </a:solidFill>
              </a:rPr>
              <a:t>перевод статьи)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200" y="5588864"/>
            <a:ext cx="4775200" cy="10151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Выполнила : </a:t>
            </a:r>
            <a:r>
              <a:rPr lang="ru-RU" sz="2000" dirty="0" err="1" smtClean="0"/>
              <a:t>Ремкевич</a:t>
            </a:r>
            <a:r>
              <a:rPr lang="ru-RU" sz="2000" dirty="0" smtClean="0"/>
              <a:t> Е.Е, ординатор 1-го года </a:t>
            </a:r>
            <a:r>
              <a:rPr lang="ru-RU" sz="2000" dirty="0" err="1" smtClean="0"/>
              <a:t>каф.лучевой</a:t>
            </a:r>
            <a:r>
              <a:rPr lang="ru-RU" sz="2000" dirty="0" smtClean="0"/>
              <a:t> диагностики ИПО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9600" y="607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ФГБОУ ВО "Красноярский государственный медицинский университет имени</a:t>
            </a:r>
          </a:p>
          <a:p>
            <a:r>
              <a:rPr lang="ru-RU" dirty="0" smtClean="0"/>
              <a:t>профессора </a:t>
            </a:r>
            <a:r>
              <a:rPr lang="ru-RU" dirty="0" err="1" smtClean="0"/>
              <a:t>В.Ф.Войно-Ясенецкого</a:t>
            </a:r>
            <a:r>
              <a:rPr lang="ru-RU" dirty="0" smtClean="0"/>
              <a:t>" Министерства здравоохранения РФ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1900" y="723979"/>
            <a:ext cx="3676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Кафедра лучевой диагностики ИПО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11" y="1093311"/>
            <a:ext cx="2627604" cy="26215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2" y="1343268"/>
            <a:ext cx="5834378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1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Пневмоторакс в </a:t>
            </a:r>
            <a:r>
              <a:rPr lang="ru-RU" b="1" dirty="0" err="1">
                <a:solidFill>
                  <a:srgbClr val="FF0000"/>
                </a:solidFill>
              </a:rPr>
              <a:t>апиколатеральном</a:t>
            </a:r>
            <a:r>
              <a:rPr lang="ru-RU" b="1" dirty="0">
                <a:solidFill>
                  <a:srgbClr val="FF0000"/>
                </a:solidFill>
              </a:rPr>
              <a:t> пространстве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Апиколатеральное пространство представляет собой плевральное углубление, где анатомически воздух не накапливается у пациентов на спине </a:t>
            </a:r>
            <a:r>
              <a:rPr lang="ru-RU" dirty="0" smtClean="0"/>
              <a:t>. </a:t>
            </a:r>
            <a:r>
              <a:rPr lang="ru-RU" dirty="0"/>
              <a:t>Этому предшествует сбор воздуха в переднемедиальном и </a:t>
            </a:r>
            <a:r>
              <a:rPr lang="ru-RU" dirty="0" err="1"/>
              <a:t>субпульмональном</a:t>
            </a:r>
            <a:r>
              <a:rPr lang="ru-RU" dirty="0"/>
              <a:t> </a:t>
            </a:r>
            <a:r>
              <a:rPr lang="ru-RU" dirty="0" smtClean="0"/>
              <a:t>пространстве.</a:t>
            </a:r>
            <a:endParaRPr lang="ru-RU" dirty="0"/>
          </a:p>
          <a:p>
            <a:pPr algn="just"/>
            <a:r>
              <a:rPr lang="ru-RU" dirty="0"/>
              <a:t>Рентгенографическим признаком пневмоторакса в </a:t>
            </a:r>
            <a:r>
              <a:rPr lang="ru-RU" dirty="0" err="1"/>
              <a:t>апиколатеральном</a:t>
            </a:r>
            <a:r>
              <a:rPr lang="ru-RU" dirty="0"/>
              <a:t> пространстве является тонкая висцеральная плевральная линия без </a:t>
            </a:r>
            <a:r>
              <a:rPr lang="ru-RU" dirty="0" smtClean="0"/>
              <a:t>сосудистого рисунка  </a:t>
            </a:r>
            <a:r>
              <a:rPr lang="ru-RU" dirty="0"/>
              <a:t>меток за </a:t>
            </a:r>
            <a:r>
              <a:rPr lang="ru-RU" dirty="0" smtClean="0"/>
              <a:t>линией.</a:t>
            </a:r>
          </a:p>
          <a:p>
            <a:pPr algn="just"/>
            <a:r>
              <a:rPr lang="ru-RU" dirty="0" smtClean="0"/>
              <a:t> Плевральная линия </a:t>
            </a:r>
            <a:r>
              <a:rPr lang="ru-RU" dirty="0"/>
              <a:t>может быть не видна в случаях легочных паренхиматозных заболеваний, таких как пневмония и острый респираторный </a:t>
            </a:r>
            <a:r>
              <a:rPr lang="ru-RU" dirty="0" err="1"/>
              <a:t>дистресс</a:t>
            </a:r>
            <a:r>
              <a:rPr lang="ru-RU" dirty="0"/>
              <a:t>-синдром (ARDS), плевральный выпот и очаговая плевральная адгезия </a:t>
            </a:r>
          </a:p>
        </p:txBody>
      </p:sp>
    </p:spTree>
    <p:extLst>
      <p:ext uri="{BB962C8B-B14F-4D97-AF65-F5344CB8AC3E}">
        <p14:creationId xmlns:p14="http://schemas.microsoft.com/office/powerpoint/2010/main" val="8489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698999"/>
            <a:ext cx="10515600" cy="196056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Пневмоторакс в </a:t>
            </a:r>
            <a:r>
              <a:rPr lang="ru-RU" dirty="0" err="1"/>
              <a:t>апиколатеральном</a:t>
            </a:r>
            <a:r>
              <a:rPr lang="ru-RU" dirty="0"/>
              <a:t> пространстве 77-летнего мужчины. Перфорация пищевода, вызванная эндоскопической </a:t>
            </a:r>
            <a:r>
              <a:rPr lang="ru-RU" dirty="0" err="1"/>
              <a:t>диссекцией</a:t>
            </a:r>
            <a:r>
              <a:rPr lang="ru-RU" dirty="0"/>
              <a:t> подслизистой оболочки при раке пищевода, привела к </a:t>
            </a:r>
            <a:r>
              <a:rPr lang="ru-RU" dirty="0" err="1"/>
              <a:t>пневмомедиастинуму</a:t>
            </a:r>
            <a:r>
              <a:rPr lang="ru-RU" dirty="0"/>
              <a:t>, пневмотораксу и подкожной эмфиземе.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26684"/>
            <a:ext cx="10566243" cy="36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2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-629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Пневмоторакс в заднемедиальном пространстве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242757"/>
            <a:ext cx="11480800" cy="1323975"/>
          </a:xfrm>
        </p:spPr>
        <p:txBody>
          <a:bodyPr>
            <a:normAutofit/>
          </a:bodyPr>
          <a:lstStyle/>
          <a:p>
            <a:r>
              <a:rPr lang="ru-RU" dirty="0"/>
              <a:t>Пневмоторакс в заднемедиальном пространстве возникает при наличии коллапса нижней доли или паренхиматозных заболеваний 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82" y="2249025"/>
            <a:ext cx="5029636" cy="4608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8400" y="2249025"/>
            <a:ext cx="574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Пневмоторакс </a:t>
            </a:r>
            <a:r>
              <a:rPr lang="ru-RU" sz="2800" dirty="0" smtClean="0"/>
              <a:t>в </a:t>
            </a:r>
            <a:r>
              <a:rPr lang="ru-RU" sz="2800" dirty="0"/>
              <a:t>заднемедиальном пространстве у 82-летнего мужчины с хронической </a:t>
            </a:r>
            <a:r>
              <a:rPr lang="ru-RU" sz="2800" dirty="0" err="1"/>
              <a:t>обструктивной</a:t>
            </a:r>
            <a:r>
              <a:rPr lang="ru-RU" sz="2800" dirty="0"/>
              <a:t> болезнью легких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 Рентгенограмма показывает скопление воздуха (красная пунктирная линия) с частично спавшейся левой нижней долей (черная звездочка). </a:t>
            </a:r>
          </a:p>
        </p:txBody>
      </p:sp>
    </p:spTree>
    <p:extLst>
      <p:ext uri="{BB962C8B-B14F-4D97-AF65-F5344CB8AC3E}">
        <p14:creationId xmlns:p14="http://schemas.microsoft.com/office/powerpoint/2010/main" val="358172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Складки кожи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90688"/>
            <a:ext cx="10972800" cy="4837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Когда </a:t>
            </a:r>
            <a:r>
              <a:rPr lang="ru-RU" dirty="0"/>
              <a:t>проводится переносная рентгенография грудной клетки, рентгеновская кассета располагается позади пациента, и между стенкой грудной клетки и кассетой могут образоваться складки </a:t>
            </a:r>
            <a:r>
              <a:rPr lang="ru-RU" dirty="0" smtClean="0"/>
              <a:t>кожи.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 отличие от плевральной линии при пневмотораксе, кожные складки проявляются в виде широкой </a:t>
            </a:r>
            <a:r>
              <a:rPr lang="ru-RU" dirty="0" err="1"/>
              <a:t>рентгеноконтрастной</a:t>
            </a:r>
            <a:r>
              <a:rPr lang="ru-RU" dirty="0"/>
              <a:t> полосы, которая может выходить за теменную плевральную линию или срединную линию с сосудистыми отметками за </a:t>
            </a:r>
            <a:r>
              <a:rPr lang="ru-RU" dirty="0" smtClean="0"/>
              <a:t>линиями.</a:t>
            </a:r>
          </a:p>
          <a:p>
            <a:pPr marL="0" indent="0" algn="just">
              <a:buNone/>
            </a:pPr>
            <a:r>
              <a:rPr lang="ru-RU" dirty="0" smtClean="0"/>
              <a:t>Кожные </a:t>
            </a:r>
            <a:r>
              <a:rPr lang="ru-RU" dirty="0"/>
              <a:t>складки обычно проходят парами или по три одновременно. Кроме того, кожные складки могут быть множественными или двусторонними или могут внезапно </a:t>
            </a:r>
            <a:r>
              <a:rPr lang="ru-RU" dirty="0" smtClean="0"/>
              <a:t>исчезнуть.</a:t>
            </a:r>
          </a:p>
          <a:p>
            <a:pPr marL="0" indent="0" algn="just">
              <a:buNone/>
            </a:pPr>
            <a:r>
              <a:rPr lang="ru-RU" dirty="0" smtClean="0"/>
              <a:t>Одежда </a:t>
            </a:r>
            <a:r>
              <a:rPr lang="ru-RU" dirty="0"/>
              <a:t>или простыни могут также производить подобный </a:t>
            </a:r>
            <a:r>
              <a:rPr lang="ru-RU" dirty="0" smtClean="0"/>
              <a:t>артефакт.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03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1457325"/>
            <a:ext cx="6388100" cy="5794375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Пневмоторакс, имитирующий кожную складку, на рентгенограмме 66-летней женщины с </a:t>
            </a:r>
            <a:r>
              <a:rPr lang="ru-RU" sz="2400" dirty="0" err="1"/>
              <a:t>глиобластомой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Кожная складка выглядит как широкая </a:t>
            </a:r>
            <a:r>
              <a:rPr lang="ru-RU" sz="2400" dirty="0" err="1"/>
              <a:t>рентгеноконтрастная</a:t>
            </a:r>
            <a:r>
              <a:rPr lang="ru-RU" sz="2400" dirty="0"/>
              <a:t> полоса (черные стрелки</a:t>
            </a:r>
            <a:r>
              <a:rPr lang="ru-RU" sz="2400" dirty="0" smtClean="0"/>
              <a:t>), примыкающая </a:t>
            </a:r>
            <a:r>
              <a:rPr lang="ru-RU" sz="2400" dirty="0"/>
              <a:t>к </a:t>
            </a:r>
            <a:r>
              <a:rPr lang="ru-RU" sz="2400" dirty="0" err="1"/>
              <a:t>рентгенопрозрачной</a:t>
            </a:r>
            <a:r>
              <a:rPr lang="ru-RU" sz="2400" dirty="0"/>
              <a:t> полосе (белые </a:t>
            </a:r>
            <a:r>
              <a:rPr lang="ru-RU" sz="2400" dirty="0" smtClean="0"/>
              <a:t>стрелки).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215900"/>
            <a:ext cx="4229099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Междолевые</a:t>
            </a:r>
            <a:r>
              <a:rPr lang="ru-RU" b="1" dirty="0" smtClean="0">
                <a:solidFill>
                  <a:srgbClr val="FF0000"/>
                </a:solidFill>
              </a:rPr>
              <a:t> борозды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Междолевые</a:t>
            </a:r>
            <a:r>
              <a:rPr lang="ru-RU" dirty="0" smtClean="0"/>
              <a:t>  борозды могут </a:t>
            </a:r>
            <a:r>
              <a:rPr lang="ru-RU" dirty="0"/>
              <a:t>напоминать висцеральную плевру, наблюдаемую при пневмотораксе. Кроме того, если нормальная </a:t>
            </a:r>
            <a:r>
              <a:rPr lang="ru-RU" dirty="0" err="1"/>
              <a:t>междолевая</a:t>
            </a:r>
            <a:r>
              <a:rPr lang="ru-RU" dirty="0"/>
              <a:t> </a:t>
            </a:r>
            <a:r>
              <a:rPr lang="ru-RU" dirty="0" smtClean="0"/>
              <a:t>борозда  </a:t>
            </a:r>
            <a:r>
              <a:rPr lang="ru-RU" dirty="0"/>
              <a:t>параллельна рентгеновскому лучу, она может быть видимой и имитировать висцеральную плевру, которая наблюдается при пневмотораксе на </a:t>
            </a:r>
            <a:r>
              <a:rPr lang="ru-RU" dirty="0" smtClean="0"/>
              <a:t>рентгенограммах. </a:t>
            </a:r>
            <a:r>
              <a:rPr lang="ru-RU" dirty="0"/>
              <a:t>Однако, в отличие от пневмоторакса, сосудистые метки также видны за пределами </a:t>
            </a:r>
            <a:r>
              <a:rPr lang="ru-RU" dirty="0" smtClean="0"/>
              <a:t>борозды.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7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48" y="3627437"/>
            <a:ext cx="11741152" cy="2379663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pPr marL="0" indent="0" algn="just">
              <a:buNone/>
            </a:pPr>
            <a:r>
              <a:rPr lang="ru-RU" sz="2400" dirty="0" err="1" smtClean="0"/>
              <a:t>Междолевая</a:t>
            </a:r>
            <a:r>
              <a:rPr lang="ru-RU" sz="2400" dirty="0" smtClean="0"/>
              <a:t> борозда, </a:t>
            </a:r>
            <a:r>
              <a:rPr lang="ru-RU" sz="2400" dirty="0"/>
              <a:t>имитирующая пневмоторакс на рентгенограмме 71-летнего мужчины. </a:t>
            </a:r>
            <a:r>
              <a:rPr lang="ru-RU" sz="2400" dirty="0" smtClean="0"/>
              <a:t>После частичной резекции шестого сегмента( S6) правого легкого</a:t>
            </a:r>
          </a:p>
          <a:p>
            <a:pPr marL="0" indent="0" algn="just">
              <a:buNone/>
            </a:pPr>
            <a:r>
              <a:rPr lang="ru-RU" sz="2400" dirty="0" smtClean="0"/>
              <a:t>А) </a:t>
            </a:r>
            <a:r>
              <a:rPr lang="ru-RU" sz="2400" dirty="0" err="1" smtClean="0"/>
              <a:t>Междолевая</a:t>
            </a:r>
            <a:r>
              <a:rPr lang="ru-RU" sz="2400" dirty="0" smtClean="0"/>
              <a:t> борозда появляется </a:t>
            </a:r>
            <a:r>
              <a:rPr lang="ru-RU" sz="2400" dirty="0"/>
              <a:t>в виде </a:t>
            </a:r>
            <a:r>
              <a:rPr lang="ru-RU" sz="2400" dirty="0" smtClean="0"/>
              <a:t>линейной </a:t>
            </a:r>
            <a:r>
              <a:rPr lang="ru-RU" sz="2400" dirty="0"/>
              <a:t>непрозрачности (черные стрелки) в правом поле </a:t>
            </a:r>
            <a:r>
              <a:rPr lang="ru-RU" sz="2400" dirty="0" smtClean="0"/>
              <a:t>легкого. Напоминает </a:t>
            </a:r>
            <a:r>
              <a:rPr lang="ru-RU" sz="2400" dirty="0"/>
              <a:t>висцеральную плевру при пневмотораксе. В отличие от пневмоторакса, сосудистые </a:t>
            </a:r>
            <a:r>
              <a:rPr lang="ru-RU" sz="2400" dirty="0" smtClean="0"/>
              <a:t>метки </a:t>
            </a:r>
            <a:r>
              <a:rPr lang="ru-RU" sz="2400" dirty="0"/>
              <a:t>(черная стрелка) видны снаружи утолщенной </a:t>
            </a:r>
            <a:r>
              <a:rPr lang="ru-RU" sz="2400" dirty="0" smtClean="0"/>
              <a:t>борозды. В) </a:t>
            </a:r>
            <a:r>
              <a:rPr lang="ru-RU" sz="2400" dirty="0"/>
              <a:t>На </a:t>
            </a:r>
            <a:r>
              <a:rPr lang="ru-RU" sz="2400" dirty="0" smtClean="0"/>
              <a:t>КТ </a:t>
            </a:r>
            <a:r>
              <a:rPr lang="ru-RU" sz="2400" dirty="0"/>
              <a:t>изображении показана </a:t>
            </a:r>
            <a:r>
              <a:rPr lang="ru-RU" sz="2400" dirty="0" smtClean="0"/>
              <a:t>борозда, </a:t>
            </a:r>
            <a:r>
              <a:rPr lang="ru-RU" sz="2400" dirty="0"/>
              <a:t>проходящая в переднезаднем направлении с небольшим углом наклона (черные стрелки). Некоторая потеря объема в правой нижней доле привела к смещению </a:t>
            </a:r>
            <a:r>
              <a:rPr lang="ru-RU" sz="2400" dirty="0" smtClean="0"/>
              <a:t>борозды.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91" y="118133"/>
            <a:ext cx="6590509" cy="39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Буллезная </a:t>
            </a:r>
            <a:r>
              <a:rPr lang="ru-RU" b="1" dirty="0" smtClean="0">
                <a:solidFill>
                  <a:srgbClr val="FF0000"/>
                </a:solidFill>
              </a:rPr>
              <a:t>болезнь легких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Буллы, особенно гигантские, на периферии легких могут имитировать </a:t>
            </a:r>
            <a:r>
              <a:rPr lang="ru-RU" dirty="0" smtClean="0"/>
              <a:t>пневмоторакс.</a:t>
            </a:r>
          </a:p>
          <a:p>
            <a:pPr marL="0" indent="0" algn="just">
              <a:buNone/>
            </a:pPr>
            <a:r>
              <a:rPr lang="ru-RU" dirty="0" smtClean="0"/>
              <a:t>Булла </a:t>
            </a:r>
            <a:r>
              <a:rPr lang="ru-RU" dirty="0"/>
              <a:t>- это четко </a:t>
            </a:r>
            <a:r>
              <a:rPr lang="ru-RU" dirty="0" smtClean="0"/>
              <a:t>ограниченное </a:t>
            </a:r>
            <a:r>
              <a:rPr lang="ru-RU" dirty="0"/>
              <a:t>воздушное пространство с тонкой стенкой диаметром более 1 </a:t>
            </a:r>
            <a:r>
              <a:rPr lang="ru-RU" dirty="0" smtClean="0"/>
              <a:t>см. Находится </a:t>
            </a:r>
            <a:r>
              <a:rPr lang="ru-RU" dirty="0"/>
              <a:t>внутри паренхимы легких и является результатом разрушения альвеолярной ткани. </a:t>
            </a:r>
          </a:p>
        </p:txBody>
      </p:sp>
    </p:spTree>
    <p:extLst>
      <p:ext uri="{BB962C8B-B14F-4D97-AF65-F5344CB8AC3E}">
        <p14:creationId xmlns:p14="http://schemas.microsoft.com/office/powerpoint/2010/main" val="63717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6188"/>
            <a:ext cx="12090400" cy="2811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Гигантская булла, имитирующая пневмоторакс на рентгенограмме 67-летнего мужчины.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А)Гигантская </a:t>
            </a:r>
            <a:r>
              <a:rPr lang="ru-RU" sz="2400" dirty="0"/>
              <a:t>булла выглядит как овальная </a:t>
            </a:r>
            <a:r>
              <a:rPr lang="ru-RU" sz="2400" dirty="0" err="1"/>
              <a:t>рентгенопрозрачность</a:t>
            </a:r>
            <a:r>
              <a:rPr lang="ru-RU" sz="2400" dirty="0"/>
              <a:t> (черные стрелки) в правой вершине </a:t>
            </a:r>
            <a:r>
              <a:rPr lang="ru-RU" sz="2400" dirty="0" smtClean="0"/>
              <a:t>легкого. Напоминает </a:t>
            </a:r>
            <a:r>
              <a:rPr lang="ru-RU" sz="2400" dirty="0"/>
              <a:t>пневмоторакс в </a:t>
            </a:r>
            <a:r>
              <a:rPr lang="ru-RU" sz="2400" dirty="0" err="1"/>
              <a:t>апиколатеральном</a:t>
            </a:r>
            <a:r>
              <a:rPr lang="ru-RU" sz="2400" dirty="0"/>
              <a:t> пространстве. </a:t>
            </a:r>
            <a:r>
              <a:rPr lang="ru-RU" sz="2400" dirty="0" smtClean="0"/>
              <a:t>Кроме того, определяется </a:t>
            </a:r>
            <a:r>
              <a:rPr lang="ru-RU" sz="2400" dirty="0"/>
              <a:t>булла </a:t>
            </a:r>
            <a:r>
              <a:rPr lang="ru-RU" sz="2400" dirty="0" smtClean="0"/>
              <a:t>на  </a:t>
            </a:r>
            <a:r>
              <a:rPr lang="ru-RU" sz="2400" dirty="0"/>
              <a:t>вершине левого легкого (наконечник стрелки).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В)КТ </a:t>
            </a:r>
            <a:r>
              <a:rPr lang="ru-RU" sz="2400" dirty="0"/>
              <a:t>показывает гигантскую буллу (черные стрелки) в правой вершине легкого. Большая булла (черная стрелка) также </a:t>
            </a:r>
            <a:r>
              <a:rPr lang="ru-RU" sz="2400" dirty="0" smtClean="0"/>
              <a:t>определяется на </a:t>
            </a:r>
            <a:r>
              <a:rPr lang="ru-RU" sz="2400" dirty="0"/>
              <a:t>вершине левого легкого в дополнение к буллезным изменениям в обоих легких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87" y="388349"/>
            <a:ext cx="6805613" cy="33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Одним из опасных для жизни событий в отделении интенсивной терапии является </a:t>
            </a:r>
            <a:r>
              <a:rPr lang="ru-RU" dirty="0" smtClean="0"/>
              <a:t>аномальное скопление воздуха </a:t>
            </a:r>
            <a:r>
              <a:rPr lang="ru-RU" dirty="0"/>
              <a:t>в грудной </a:t>
            </a:r>
            <a:r>
              <a:rPr lang="ru-RU" dirty="0" smtClean="0"/>
              <a:t>клетке. Полное </a:t>
            </a:r>
            <a:r>
              <a:rPr lang="ru-RU" dirty="0"/>
              <a:t>понимание трехмерной анатомии грудной клетки </a:t>
            </a:r>
            <a:r>
              <a:rPr lang="ru-RU" dirty="0" smtClean="0"/>
              <a:t>позволяет </a:t>
            </a:r>
            <a:r>
              <a:rPr lang="ru-RU" dirty="0"/>
              <a:t>прогнозировать места сбора воздуха на </a:t>
            </a:r>
            <a:r>
              <a:rPr lang="ru-RU" dirty="0" smtClean="0"/>
              <a:t>рентгенограммах.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аким </a:t>
            </a:r>
            <a:r>
              <a:rPr lang="ru-RU" dirty="0"/>
              <a:t>образом, </a:t>
            </a:r>
            <a:r>
              <a:rPr lang="ru-RU" dirty="0" smtClean="0"/>
              <a:t>рентгенологи </a:t>
            </a:r>
            <a:r>
              <a:rPr lang="ru-RU" dirty="0"/>
              <a:t>должны </a:t>
            </a:r>
            <a:r>
              <a:rPr lang="ru-RU" dirty="0" smtClean="0"/>
              <a:t>обнаружить аномальное скопление воздуха </a:t>
            </a:r>
            <a:r>
              <a:rPr lang="ru-RU" dirty="0"/>
              <a:t>и точно определить его местоположение на </a:t>
            </a:r>
            <a:r>
              <a:rPr lang="ru-RU" dirty="0" smtClean="0"/>
              <a:t>рентгеновских снимках.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5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100" y="14827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Портативная рентгенография грудной клетки является </a:t>
            </a:r>
            <a:r>
              <a:rPr lang="ru-RU" dirty="0" smtClean="0"/>
              <a:t>самым  </a:t>
            </a:r>
            <a:r>
              <a:rPr lang="ru-RU" dirty="0"/>
              <a:t>используемым рентгенографическим исследованием в отделении интенсивной </a:t>
            </a:r>
            <a:r>
              <a:rPr lang="ru-RU" dirty="0" smtClean="0"/>
              <a:t>терапии.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Несмотря на диагностические </a:t>
            </a:r>
            <a:r>
              <a:rPr lang="ru-RU" dirty="0" smtClean="0"/>
              <a:t>ограничения, рентгенография </a:t>
            </a:r>
            <a:r>
              <a:rPr lang="ru-RU" dirty="0"/>
              <a:t>грудной клетки часто </a:t>
            </a:r>
            <a:r>
              <a:rPr lang="ru-RU" dirty="0" smtClean="0"/>
              <a:t>выявляет </a:t>
            </a:r>
            <a:r>
              <a:rPr lang="ru-RU" dirty="0"/>
              <a:t>критические нарушения, которые могут оставаться незамеченными клинически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/>
              <a:t>Одним из опасных</a:t>
            </a:r>
            <a:r>
              <a:rPr lang="ru-RU" dirty="0"/>
              <a:t> для жизни событий в отделении интенсивной терапии является развитие </a:t>
            </a:r>
            <a:r>
              <a:rPr lang="ru-RU" b="1" dirty="0"/>
              <a:t>аномального скопления воздуха в грудной клетке</a:t>
            </a:r>
            <a:r>
              <a:rPr lang="ru-RU" dirty="0"/>
              <a:t>, вызванного интерстициальными или кистозными заболеваниями легких, инфекционными заболеваниями, </a:t>
            </a:r>
            <a:r>
              <a:rPr lang="ru-RU" dirty="0" smtClean="0"/>
              <a:t>травмами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другими осложнениями, связанными с медицинскими </a:t>
            </a:r>
            <a:r>
              <a:rPr lang="ru-RU" dirty="0" smtClean="0"/>
              <a:t>вмешательствами.</a:t>
            </a:r>
          </a:p>
        </p:txBody>
      </p:sp>
    </p:spTree>
    <p:extLst>
      <p:ext uri="{BB962C8B-B14F-4D97-AF65-F5344CB8AC3E}">
        <p14:creationId xmlns:p14="http://schemas.microsoft.com/office/powerpoint/2010/main" val="12933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2603499"/>
            <a:ext cx="10515600" cy="3230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6986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лучевой диагностики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495425"/>
            <a:ext cx="11176000" cy="48418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/>
              <a:t>  Аномальный скопление </a:t>
            </a:r>
            <a:r>
              <a:rPr lang="ru-RU" sz="3200" dirty="0"/>
              <a:t>воздуха </a:t>
            </a:r>
            <a:r>
              <a:rPr lang="ru-RU" sz="3200" dirty="0" smtClean="0"/>
              <a:t> в грудной клетке наиболее точно диагностируется </a:t>
            </a:r>
            <a:r>
              <a:rPr lang="ru-RU" sz="3200" dirty="0"/>
              <a:t>с помощью </a:t>
            </a:r>
            <a:r>
              <a:rPr lang="ru-RU" sz="3200" b="1" dirty="0"/>
              <a:t>компьютерной </a:t>
            </a:r>
            <a:r>
              <a:rPr lang="ru-RU" sz="3200" b="1" dirty="0" smtClean="0"/>
              <a:t>томографии(КТ)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r>
              <a:rPr lang="ru-RU" sz="3200" dirty="0" smtClean="0"/>
              <a:t>  Тем </a:t>
            </a:r>
            <a:r>
              <a:rPr lang="ru-RU" sz="3200" dirty="0"/>
              <a:t>не менее, КТ нелегко проводить в условиях интенсивной терапии, поскольку пациенты находятся в критическом состоянии и часто поддерживаются многими устройствами.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/>
              <a:t> Следовательно, </a:t>
            </a:r>
            <a:r>
              <a:rPr lang="ru-RU" sz="3200" b="1" dirty="0"/>
              <a:t>портативная рентгенография </a:t>
            </a:r>
            <a:r>
              <a:rPr lang="ru-RU" sz="3200" dirty="0"/>
              <a:t>грудной клетки с пациентом в положении лежа на спине является основным визуальным исследованием, которое проводится в отделении интенсивной терапии.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-188831"/>
            <a:ext cx="10515600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Аномальное  скопление  </a:t>
            </a:r>
            <a:r>
              <a:rPr lang="ru-RU" b="1" dirty="0">
                <a:solidFill>
                  <a:srgbClr val="FF0000"/>
                </a:solidFill>
              </a:rPr>
              <a:t>воздуха в плевральной полости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0" y="1539875"/>
            <a:ext cx="10515600" cy="2238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Плевральное </a:t>
            </a:r>
            <a:r>
              <a:rPr lang="ru-RU" sz="2400" dirty="0"/>
              <a:t>пространство обычно содержит небольшое количество жидкости (от 1 до 5 </a:t>
            </a:r>
            <a:r>
              <a:rPr lang="ru-RU" sz="2400" dirty="0" smtClean="0"/>
              <a:t>мл).</a:t>
            </a:r>
          </a:p>
          <a:p>
            <a:pPr marL="0" indent="0">
              <a:buNone/>
            </a:pPr>
            <a:r>
              <a:rPr lang="ru-RU" sz="2400" dirty="0" smtClean="0"/>
              <a:t> Плевральное </a:t>
            </a:r>
            <a:r>
              <a:rPr lang="ru-RU" sz="2400" dirty="0"/>
              <a:t>пространство не визуализируется на рентгенограммах или КТ-изображениях без плеврального выпота или пневмоторакса.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" y="3263901"/>
            <a:ext cx="11504886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9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Пневмоторакс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Пневмоторакс - </a:t>
            </a:r>
            <a:r>
              <a:rPr lang="ru-RU" sz="3200" dirty="0"/>
              <a:t>это скопление воздуха в плевральной полости, что приводит к частичному или полному коллапсу </a:t>
            </a:r>
            <a:r>
              <a:rPr lang="ru-RU" sz="3200" dirty="0" smtClean="0"/>
              <a:t>легкого</a:t>
            </a:r>
            <a:r>
              <a:rPr lang="en-US" sz="3200" dirty="0" smtClean="0"/>
              <a:t>.</a:t>
            </a:r>
          </a:p>
          <a:p>
            <a:pPr marL="0" indent="0" algn="just">
              <a:buNone/>
            </a:pPr>
            <a:r>
              <a:rPr lang="ru-RU" sz="3200" dirty="0" smtClean="0"/>
              <a:t>Основными </a:t>
            </a:r>
            <a:r>
              <a:rPr lang="ru-RU" sz="3200" dirty="0"/>
              <a:t>симптомами пневмоторакса являются </a:t>
            </a:r>
            <a:r>
              <a:rPr lang="ru-RU" sz="3200" b="1" dirty="0" smtClean="0"/>
              <a:t>внезапная боль </a:t>
            </a:r>
            <a:r>
              <a:rPr lang="ru-RU" sz="3200" b="1" dirty="0"/>
              <a:t>в груди, одышка и сухой кашель. 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8179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1125"/>
            <a:ext cx="10515600" cy="1325563"/>
          </a:xfrm>
        </p:spPr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Пневмоторакс в </a:t>
            </a:r>
            <a:r>
              <a:rPr lang="ru-RU" b="1" dirty="0" smtClean="0">
                <a:solidFill>
                  <a:srgbClr val="FF0000"/>
                </a:solidFill>
              </a:rPr>
              <a:t>переднемедиальном пространстве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Рентгенологические признаки пневмоторакса в </a:t>
            </a:r>
            <a:r>
              <a:rPr lang="ru-RU" sz="3600" dirty="0" smtClean="0"/>
              <a:t>переднемедиальном пространстве:</a:t>
            </a:r>
          </a:p>
          <a:p>
            <a:r>
              <a:rPr lang="ru-RU" sz="3600" dirty="0" smtClean="0"/>
              <a:t>резкое </a:t>
            </a:r>
            <a:r>
              <a:rPr lang="ru-RU" sz="3600" dirty="0"/>
              <a:t>разграничение верхней полой вены (SVC) и </a:t>
            </a:r>
            <a:r>
              <a:rPr lang="en-US" sz="3600" dirty="0"/>
              <a:t>v. </a:t>
            </a:r>
            <a:r>
              <a:rPr lang="en-US" sz="3600" dirty="0" smtClean="0"/>
              <a:t>Azygos</a:t>
            </a:r>
            <a:r>
              <a:rPr lang="ru-RU" sz="3600" dirty="0" smtClean="0"/>
              <a:t> справа </a:t>
            </a:r>
          </a:p>
          <a:p>
            <a:r>
              <a:rPr lang="ru-RU" sz="3600" dirty="0" smtClean="0"/>
              <a:t>резкое </a:t>
            </a:r>
            <a:r>
              <a:rPr lang="ru-RU" sz="3600" dirty="0"/>
              <a:t>разграничение левой подключичной артерии и левой верхней межреберной вены слева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7676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4368800"/>
            <a:ext cx="12001500" cy="3683000"/>
          </a:xfrm>
        </p:spPr>
        <p:txBody>
          <a:bodyPr>
            <a:normAutofit/>
          </a:bodyPr>
          <a:lstStyle/>
          <a:p>
            <a:pPr algn="just"/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Пневмоторакс в </a:t>
            </a:r>
            <a:r>
              <a:rPr lang="ru-RU" sz="2400" dirty="0" smtClean="0"/>
              <a:t>переднемедиальном </a:t>
            </a:r>
            <a:r>
              <a:rPr lang="ru-RU" sz="2400" dirty="0"/>
              <a:t>пространстве у 83-летнего </a:t>
            </a:r>
            <a:r>
              <a:rPr lang="ru-RU" sz="2400" dirty="0" smtClean="0"/>
              <a:t>мужчины. </a:t>
            </a:r>
          </a:p>
          <a:p>
            <a:pPr marL="0" indent="0" algn="just">
              <a:buNone/>
            </a:pPr>
            <a:r>
              <a:rPr lang="en-US" sz="2400" dirty="0" smtClean="0"/>
              <a:t>A</a:t>
            </a:r>
            <a:r>
              <a:rPr lang="ru-RU" sz="2400" dirty="0" smtClean="0"/>
              <a:t>)Рентгенограмма </a:t>
            </a:r>
            <a:r>
              <a:rPr lang="ru-RU" sz="2400" dirty="0"/>
              <a:t>на спине показывает резкое очертание верхней полой вены (SVC) (стрелка), правой </a:t>
            </a:r>
            <a:r>
              <a:rPr lang="ru-RU" sz="2400" dirty="0" err="1"/>
              <a:t>брахиоцефальной</a:t>
            </a:r>
            <a:r>
              <a:rPr lang="ru-RU" sz="2400" dirty="0"/>
              <a:t> вены (белая </a:t>
            </a:r>
            <a:r>
              <a:rPr lang="ru-RU" sz="2400" dirty="0" smtClean="0"/>
              <a:t>стрелка)</a:t>
            </a:r>
          </a:p>
          <a:p>
            <a:pPr marL="0" indent="0" algn="just">
              <a:buNone/>
            </a:pPr>
            <a:r>
              <a:rPr lang="en-US" sz="2400" dirty="0" smtClean="0"/>
              <a:t>B)</a:t>
            </a:r>
            <a:r>
              <a:rPr lang="ru-RU" sz="2400" dirty="0" smtClean="0"/>
              <a:t> КТ-изображение </a:t>
            </a:r>
            <a:r>
              <a:rPr lang="ru-RU" sz="2400" dirty="0"/>
              <a:t>на уровне верхней полой вены </a:t>
            </a:r>
            <a:r>
              <a:rPr lang="en-US" sz="2400" dirty="0" smtClean="0"/>
              <a:t>(</a:t>
            </a:r>
            <a:r>
              <a:rPr lang="ru-RU" sz="2400" dirty="0" smtClean="0"/>
              <a:t>SVC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r>
              <a:rPr lang="ru-RU" sz="2400" dirty="0"/>
              <a:t>показывает </a:t>
            </a:r>
            <a:r>
              <a:rPr lang="ru-RU" sz="2400" dirty="0" smtClean="0"/>
              <a:t>воздух </a:t>
            </a:r>
            <a:r>
              <a:rPr lang="ru-RU" sz="2400" dirty="0"/>
              <a:t>в плевральной полости с правой стороны SVC (наконечник стрелки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42" y="245596"/>
            <a:ext cx="8171658" cy="45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1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Пневмоторакс в </a:t>
            </a:r>
            <a:r>
              <a:rPr lang="ru-RU" b="1" dirty="0" err="1" smtClean="0">
                <a:solidFill>
                  <a:srgbClr val="FF0000"/>
                </a:solidFill>
              </a:rPr>
              <a:t>субпульмональном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пространстве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Рентгенологические признаки пневмоторакса в </a:t>
            </a:r>
            <a:r>
              <a:rPr lang="ru-RU" sz="3200" dirty="0" err="1"/>
              <a:t>субпульмональном</a:t>
            </a:r>
            <a:r>
              <a:rPr lang="ru-RU" sz="3200" dirty="0"/>
              <a:t> </a:t>
            </a:r>
            <a:r>
              <a:rPr lang="ru-RU" sz="3200" dirty="0" smtClean="0"/>
              <a:t>пространстве:</a:t>
            </a:r>
          </a:p>
          <a:p>
            <a:r>
              <a:rPr lang="ru-RU" sz="3200" dirty="0" smtClean="0"/>
              <a:t>визуализация </a:t>
            </a:r>
            <a:r>
              <a:rPr lang="ru-RU" sz="3200" dirty="0"/>
              <a:t>нижней поверхности </a:t>
            </a:r>
            <a:r>
              <a:rPr lang="ru-RU" sz="3200" dirty="0" smtClean="0"/>
              <a:t>легкого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резко </a:t>
            </a:r>
            <a:r>
              <a:rPr lang="ru-RU" sz="3200" dirty="0" smtClean="0"/>
              <a:t>очерченная диафрагма</a:t>
            </a:r>
          </a:p>
          <a:p>
            <a:r>
              <a:rPr lang="ru-RU" sz="3200" dirty="0"/>
              <a:t>резкое очертание нижней полой вены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/>
              <a:t>знак «глубокая борозда», </a:t>
            </a:r>
            <a:r>
              <a:rPr lang="ru-RU" sz="3200" dirty="0" smtClean="0"/>
              <a:t>знак </a:t>
            </a:r>
            <a:r>
              <a:rPr lang="ru-RU" sz="3200" dirty="0"/>
              <a:t>«двойная </a:t>
            </a:r>
            <a:r>
              <a:rPr lang="ru-RU" sz="3200" dirty="0" smtClean="0"/>
              <a:t>диафрагма»</a:t>
            </a:r>
          </a:p>
          <a:p>
            <a:r>
              <a:rPr lang="ru-RU" sz="3200" dirty="0" smtClean="0"/>
              <a:t>диафрагмальный </a:t>
            </a:r>
            <a:r>
              <a:rPr lang="ru-RU" sz="3200" dirty="0"/>
              <a:t>купол становится слегка </a:t>
            </a:r>
            <a:r>
              <a:rPr lang="ru-RU" sz="3200" dirty="0" smtClean="0"/>
              <a:t>приподнятым.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018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9700" y="4737100"/>
            <a:ext cx="12331700" cy="21209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Пневмоторакс в </a:t>
            </a:r>
            <a:r>
              <a:rPr lang="ru-RU" dirty="0" err="1"/>
              <a:t>субпульмональном</a:t>
            </a:r>
            <a:r>
              <a:rPr lang="ru-RU" dirty="0"/>
              <a:t> пространстве 36-летней женщины с интерстициальной пневмонией. </a:t>
            </a:r>
            <a:r>
              <a:rPr lang="ru-RU" dirty="0" smtClean="0"/>
              <a:t>А) На рентгенограмме визуализируется  нижняя поверхность </a:t>
            </a:r>
            <a:r>
              <a:rPr lang="ru-RU" dirty="0"/>
              <a:t>легких (наконечники стрел), четко очерченная диафрагма (черные стрелки), </a:t>
            </a:r>
            <a:r>
              <a:rPr lang="ru-RU" dirty="0" smtClean="0"/>
              <a:t>резкое </a:t>
            </a:r>
            <a:r>
              <a:rPr lang="ru-RU" dirty="0"/>
              <a:t>очертание нижней полой вены </a:t>
            </a:r>
            <a:r>
              <a:rPr lang="ru-RU" dirty="0" smtClean="0"/>
              <a:t>(</a:t>
            </a:r>
            <a:r>
              <a:rPr lang="ru-RU" dirty="0"/>
              <a:t>белая стрелка) и знак «</a:t>
            </a:r>
            <a:r>
              <a:rPr lang="ru-RU" dirty="0" smtClean="0"/>
              <a:t>глубокой борозды» </a:t>
            </a:r>
            <a:r>
              <a:rPr lang="ru-RU" dirty="0"/>
              <a:t>(белая звездочка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 smtClean="0"/>
              <a:t>В)КТ </a:t>
            </a:r>
            <a:r>
              <a:rPr lang="ru-RU" dirty="0"/>
              <a:t>четко показывает нижнюю поверхность легкого (наконечники стрел), резко очерченную диафрагму (черные стрелки), четкое очертание </a:t>
            </a:r>
            <a:r>
              <a:rPr lang="ru-RU" dirty="0" smtClean="0"/>
              <a:t>нижней полой вены и </a:t>
            </a:r>
            <a:r>
              <a:rPr lang="ru-RU" dirty="0"/>
              <a:t>знак «глубокая борозда» (белая звездочка)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787" y="65504"/>
            <a:ext cx="7529513" cy="46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1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1036</Words>
  <Application>Microsoft Office PowerPoint</Application>
  <PresentationFormat>Широкоэкранный</PresentationFormat>
  <Paragraphs>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  Аномальное скопления воздуха в грудной клетке  у пациентов в отделении интенсивной терапии: корреляция результатов рентгенограммы с КТ( перевод статьи)</vt:lpstr>
      <vt:lpstr>Актуальность</vt:lpstr>
      <vt:lpstr>Роль лучевой диагностики </vt:lpstr>
      <vt:lpstr> Аномальное  скопление  воздуха в плевральной полости</vt:lpstr>
      <vt:lpstr>Пневмоторакс</vt:lpstr>
      <vt:lpstr> Пневмоторакс в переднемедиальном пространстве </vt:lpstr>
      <vt:lpstr>Презентация PowerPoint</vt:lpstr>
      <vt:lpstr> Пневмоторакс в субпульмональном пространстве</vt:lpstr>
      <vt:lpstr>Презентация PowerPoint</vt:lpstr>
      <vt:lpstr> Пневмоторакс в апиколатеральном пространстве</vt:lpstr>
      <vt:lpstr>Презентация PowerPoint</vt:lpstr>
      <vt:lpstr> Пневмоторакс в заднемедиальном пространстве</vt:lpstr>
      <vt:lpstr>Складки кожи</vt:lpstr>
      <vt:lpstr>Презентация PowerPoint</vt:lpstr>
      <vt:lpstr>Междолевые борозды</vt:lpstr>
      <vt:lpstr>Презентация PowerPoint</vt:lpstr>
      <vt:lpstr>Буллезная болезнь легких</vt:lpstr>
      <vt:lpstr>Презентация PowerPoint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Мелкоклеточная карцинома легкого: постановка диагноза, визуализация и лечение(перевод статьи)</dc:title>
  <dc:creator>Elizaveta</dc:creator>
  <cp:lastModifiedBy>Elizaveta</cp:lastModifiedBy>
  <cp:revision>53</cp:revision>
  <dcterms:created xsi:type="dcterms:W3CDTF">2020-03-31T09:12:03Z</dcterms:created>
  <dcterms:modified xsi:type="dcterms:W3CDTF">2020-05-03T17:31:55Z</dcterms:modified>
</cp:coreProperties>
</file>