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8F1B-DCBA-4000-B8DF-7219611FDD55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2C8-C675-4167-BEAB-213D92A6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5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8F1B-DCBA-4000-B8DF-7219611FDD55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2C8-C675-4167-BEAB-213D92A6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5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8F1B-DCBA-4000-B8DF-7219611FDD55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2C8-C675-4167-BEAB-213D92A6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4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8F1B-DCBA-4000-B8DF-7219611FDD55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2C8-C675-4167-BEAB-213D92A6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1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8F1B-DCBA-4000-B8DF-7219611FDD55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2C8-C675-4167-BEAB-213D92A6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6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8F1B-DCBA-4000-B8DF-7219611FDD55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2C8-C675-4167-BEAB-213D92A6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3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8F1B-DCBA-4000-B8DF-7219611FDD55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2C8-C675-4167-BEAB-213D92A6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46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8F1B-DCBA-4000-B8DF-7219611FDD55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2C8-C675-4167-BEAB-213D92A6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1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8F1B-DCBA-4000-B8DF-7219611FDD55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2C8-C675-4167-BEAB-213D92A6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58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8F1B-DCBA-4000-B8DF-7219611FDD55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2C8-C675-4167-BEAB-213D92A6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7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8F1B-DCBA-4000-B8DF-7219611FDD55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872C8-C675-4167-BEAB-213D92A6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4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B8F1B-DCBA-4000-B8DF-7219611FDD55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872C8-C675-4167-BEAB-213D92A65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1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31076"/>
            <a:ext cx="9144000" cy="1403131"/>
          </a:xfrm>
        </p:spPr>
        <p:txBody>
          <a:bodyPr>
            <a:noAutofit/>
          </a:bodyPr>
          <a:lstStyle/>
          <a:p>
            <a:r>
              <a:rPr lang="ru-RU" sz="18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800" cap="all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18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Министерства здравоохранения Российской Федерации  </a:t>
            </a:r>
            <a:br>
              <a:rPr lang="ru-RU" sz="18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49062"/>
            <a:ext cx="9144000" cy="3216166"/>
          </a:xfrm>
        </p:spPr>
        <p:txBody>
          <a:bodyPr>
            <a:normAutofit fontScale="92500" lnSpcReduction="20000"/>
          </a:bodyPr>
          <a:lstStyle/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 аптечной организации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Выполнила: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Намаконова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Алина Сергеевна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Проверила: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Анишева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Лидия Анатольевна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3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/>
                <a:ea typeface="SimSun"/>
                <a:cs typeface="Times New Roman"/>
              </a:rPr>
              <a:t>В течение 3-х дней принимается решение о правильности поданных документов. Если есть несоответствия, то соискателю лицензии дается 30 дней на исправление. В течение 45 рабочих дней орган, осуществляющий проверку принимает решение о предоставлении лицензии.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86" y="1970690"/>
            <a:ext cx="3200400" cy="4887310"/>
          </a:xfrm>
        </p:spPr>
      </p:pic>
    </p:spTree>
    <p:extLst>
      <p:ext uri="{BB962C8B-B14F-4D97-AF65-F5344CB8AC3E}">
        <p14:creationId xmlns:p14="http://schemas.microsoft.com/office/powerpoint/2010/main" val="79955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09903"/>
            <a:ext cx="10515600" cy="6148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лицензии указываются: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182415"/>
            <a:ext cx="10515600" cy="490723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лицензирующего органа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юр. лиц – наименование, форма собственности, юр. адрес и место нахождения предприятия, номер государственной регистрации юр. Лица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физ.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иц – ФИО, паспортные данные, местожительство, адреса места осуществления фармацевтической деятельности, номер записи о государственной регистрации индивидуального предпринимателя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деятельности, на осуществление которой выдается лицензия, с указанием работ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лицензии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номер лицензии, дата начала и окончания действия лицензии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692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802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9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09606"/>
          </a:xfrm>
        </p:spPr>
        <p:txBody>
          <a:bodyPr>
            <a:no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  <a:tabLst>
                <a:tab pos="449580" algn="l"/>
              </a:tabLst>
            </a:pPr>
            <a:r>
              <a:rPr lang="ru-RU" sz="2800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Лицензирование — это одна из форм регулирования государством предпринимательской деятельности, которое выражается в запрете осуществлять ту или иную хозяйственную деятельностью без получения на то лицензии.</a:t>
            </a:r>
            <a:r>
              <a:rPr lang="ru-RU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69" y="2774950"/>
            <a:ext cx="7252138" cy="3402013"/>
          </a:xfrm>
        </p:spPr>
      </p:pic>
    </p:spTree>
    <p:extLst>
      <p:ext uri="{BB962C8B-B14F-4D97-AF65-F5344CB8AC3E}">
        <p14:creationId xmlns:p14="http://schemas.microsoft.com/office/powerpoint/2010/main" val="287233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Фармацевтическая деятельность осуществляется: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6193"/>
            <a:ext cx="10515600" cy="49819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организациями оптовой торговли лек. средствами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аптечными, ветеринарными аптечными организациями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индивидуальными предпринимателями, имеющими лицензию на фарм. деятельность,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медицинскими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организациями, имеющими лицензию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фарм.деятельность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их обособленными подразделениями (амбулатории, ФАП, центры общей врачебной практики и др.), расположенными в сельских поселениях, в которых отсутствуют аптечные и ветеринарные организации, имеющие лицензию на фармацевтическую деятельность.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12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7654"/>
            <a:ext cx="10515600" cy="250671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250"/>
              </a:spcBef>
            </a:pP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Лицензия на фармацевтическую деятельность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документ, позволяющий оказывать услуги и выполнять работы юридическим лицам в сфере обращения лекарственных средств для медицинского и ветеринарного применения.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85" y="2317532"/>
            <a:ext cx="8781393" cy="3941378"/>
          </a:xfrm>
        </p:spPr>
      </p:pic>
    </p:spTree>
    <p:extLst>
      <p:ext uri="{BB962C8B-B14F-4D97-AF65-F5344CB8AC3E}">
        <p14:creationId xmlns:p14="http://schemas.microsoft.com/office/powerpoint/2010/main" val="64045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15310"/>
            <a:ext cx="10515600" cy="104052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нормативных документов, регламентирующих лицензирование фармацевтической деятельности: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97725"/>
            <a:ext cx="10515600" cy="4591926"/>
          </a:xfrm>
        </p:spPr>
        <p:txBody>
          <a:bodyPr/>
          <a:lstStyle/>
          <a:p>
            <a:pPr lvl="0" algn="just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04.05.2011 N 99-ФЗ (ред. от 18.02.2020) «О лицензировании отдельных видов деятельности»;</a:t>
            </a:r>
          </a:p>
          <a:p>
            <a:pPr lvl="0" algn="just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Постановление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22.12.2011 N 1081 (ред. от 21.02.2020) «О лицензировании фармацевтической деятельности» (вместе с «Положением о лицензировании фармацевтической деятельности»);</a:t>
            </a:r>
          </a:p>
          <a:p>
            <a:pPr lvl="0" algn="just">
              <a:lnSpc>
                <a:spcPct val="100000"/>
              </a:lnSpc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Постановление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22.12.2011 N 1085 (ред. от 04.04.2020) «О лицензировании деятельности по обороту наркотических средств, психотропных веществ и их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культивированию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наркосодержащих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растений»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25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20718"/>
            <a:ext cx="10515600" cy="104052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Лицензионные требования и условия при осуществлении фармацевтической  деятельности: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66193"/>
            <a:ext cx="10515600" cy="4623457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Наличие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у соискателя лицензии принадлежащих ему на праве собственности или ином законном основании помещений и оборудования, необходимого для осуществления фармацевтической деятельности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Соблюдение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лицензиатом, осуществляющим оптовую торговлю лекарственными средствами, требований статьи 54 ФЗ от 12.04.10. № 61 «Об обращении лекарственных средств» и Правил оптовой торговли лекарственными средствами; 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Соблюдение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лицензиатом, осуществляющим розничную торговлю лекарственными средствами, требований статьи 55 ФЗ «Об обращении лекарственных средств» и Правил продажи лекарственных средств (ст. 26 Закона РФ «О защите прав потребителей»);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52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430" y="346841"/>
            <a:ext cx="10515600" cy="977462"/>
          </a:xfrm>
        </p:spPr>
        <p:txBody>
          <a:bodyPr/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Лицензионные требования и условия при осуществлении фармацевтической  деятельности: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702677"/>
            <a:ext cx="10515600" cy="43869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4.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лицензиатом, осуществляющим изготовление лекарственных средств, правил изготовления лекарственных средств, в соответствии со статьей 56 ФЗ «О б обращении лекарственных средств» и требований к контролю качества лекарственных средств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Соблюдение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лицензиатом требований о запрещении продажи лекарственных средств, пришедших в негодность, фальсифицированных средств, а так же соблюдение требований об уничтожении таких средств в соответствии со ст. 57 ФЗ « Об обращении лекарственных средств»;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Наличие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руководителя, деятельность которого непосредственно связана с производственными операциями (приемом, хранением, отпуском, изготовлением ЛС и т.д.), стажа работы по специальности не менее трех лет и сертификата специалиста;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4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36484"/>
            <a:ext cx="10515600" cy="914400"/>
          </a:xfrm>
        </p:spPr>
        <p:txBody>
          <a:bodyPr/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Лицензионные требования и условия при осуществлении фармацевтической  деятельности: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308539"/>
            <a:ext cx="10515600" cy="4781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Наличие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индивидуального предпринимателя – соискателя лицензии (лицензиата) высшего или среднего фармацевтического образования и сертификата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Наличие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соискателя лицензии (лицензиата) работников, деятельность которых непосредственно связана с производственными операциями (приемом, хранением, отпуском, изготовлением лекарственных средств и т.д.), высшего или среднего фармацевтического образования и сертификата специалиста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Повышение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специалистов с фармацевтическим образованием не реже одного раза в пять лет.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0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85" y="571500"/>
            <a:ext cx="8150773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55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657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Times New Roman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  Фармацевтический колледж</vt:lpstr>
      <vt:lpstr> Лицензирование — это одна из форм регулирования государством предпринимательской деятельности, которое выражается в запрете осуществлять ту или иную хозяйственную деятельностью без получения на то лицензии. </vt:lpstr>
      <vt:lpstr>Фармацевтическая деятельность осуществляется:</vt:lpstr>
      <vt:lpstr>Лицензия на фармацевтическую деятельность - документ, позволяющий оказывать услуги и выполнять работы юридическим лицам в сфере обращения лекарственных средств для медицинского и ветеринарного применения. </vt:lpstr>
      <vt:lpstr>Перечень нормативных документов, регламентирующих лицензирование фармацевтической деятельности:</vt:lpstr>
      <vt:lpstr>Лицензионные требования и условия при осуществлении фармацевтической  деятельности:</vt:lpstr>
      <vt:lpstr>Лицензионные требования и условия при осуществлении фармацевтической  деятельности:</vt:lpstr>
      <vt:lpstr>Лицензионные требования и условия при осуществлении фармацевтической  деятельности:</vt:lpstr>
      <vt:lpstr>Презентация PowerPoint</vt:lpstr>
      <vt:lpstr>В течение 3-х дней принимается решение о правильности поданных документов. Если есть несоответствия, то соискателю лицензии дается 30 дней на исправление. В течение 45 рабочих дней орган, осуществляющий проверку принимает решение о предоставлении лицензии.</vt:lpstr>
      <vt:lpstr>В лицензии указываются: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  Фармацевтический колледж</dc:title>
  <dc:creator>Пользователь</dc:creator>
  <cp:lastModifiedBy>Пользователь</cp:lastModifiedBy>
  <cp:revision>9</cp:revision>
  <dcterms:created xsi:type="dcterms:W3CDTF">2020-05-23T08:19:21Z</dcterms:created>
  <dcterms:modified xsi:type="dcterms:W3CDTF">2020-05-23T09:51:07Z</dcterms:modified>
</cp:coreProperties>
</file>