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>
    <p:restoredLeft sz="12126"/>
    <p:restoredTop sz="94533"/>
  </p:normalViewPr>
  <p:slideViewPr>
    <p:cSldViewPr snapToObjects="1">
      <p:cViewPr>
        <p:scale>
          <a:sx n="90" d="100"/>
          <a:sy n="90" d="100"/>
        </p:scale>
        <p:origin x="876" y="102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presProps" Target="presProps.xml"  /><Relationship Id="rId17" Type="http://schemas.openxmlformats.org/officeDocument/2006/relationships/viewProps" Target="viewProps.xml"  /><Relationship Id="rId18" Type="http://schemas.openxmlformats.org/officeDocument/2006/relationships/theme" Target="theme/theme1.xml"  /><Relationship Id="rId19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altLang="en-US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ru-RU" altLang="en-US"/>
              <a:pPr lvl="0">
                <a:defRPr/>
              </a:pPr>
              <a:t>22.11.2020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ставить" type="objOnly" preserve="1">
  <p:cSld name="Встав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ru-RU" altLang="en-US"/>
              <a:pPr lvl="0">
                <a:defRPr/>
              </a:pPr>
              <a:t>22.11.2020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главление" type="clipArtAndTx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/>
            </a:pPr>
            <a:r>
              <a:rPr lang="ru-RU" altLang="en-US"/>
              <a:t>Введение</a:t>
            </a:r>
          </a:p>
          <a:p>
            <a:pPr lvl="0">
              <a:defRPr/>
            </a:pPr>
            <a:r>
              <a:rPr lang="ru-RU" altLang="en-US"/>
              <a:t>Основной текст 1</a:t>
            </a:r>
          </a:p>
          <a:p>
            <a:pPr lvl="0">
              <a:defRPr/>
            </a:pPr>
            <a:r>
              <a:rPr lang="ru-RU" altLang="en-US"/>
              <a:t>Основной текст 2</a:t>
            </a:r>
          </a:p>
          <a:p>
            <a:pPr lvl="0">
              <a:defRPr/>
            </a:pPr>
            <a:r>
              <a:rPr lang="ru-RU" altLang="en-US"/>
              <a:t>Основной текст 3</a:t>
            </a:r>
          </a:p>
          <a:p>
            <a:pPr lvl="0">
              <a:defRPr/>
            </a:pPr>
            <a:r>
              <a:rPr lang="ru-RU" altLang="en-US"/>
              <a:t>Заключение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ru-RU" altLang="en-US"/>
              <a:pPr lvl="0">
                <a:defRPr/>
              </a:pPr>
              <a:t>22.11.2020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ru-RU" altLang="en-US"/>
              <a:pPr lvl="0">
                <a:defRPr/>
              </a:pPr>
              <a:t>22.11.2020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ru-RU" altLang="en-US"/>
              <a:pPr lvl="0">
                <a:defRPr/>
              </a:pPr>
              <a:t>22.11.2020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ru-RU" altLang="en-US"/>
              <a:pPr lvl="0">
                <a:defRPr/>
              </a:pPr>
              <a:t>22.11.2020</a:t>
            </a:fld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ru-RU" altLang="en-US"/>
              <a:pPr lvl="0">
                <a:defRPr/>
              </a:pPr>
              <a:t>22.11.2020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ru-RU" altLang="en-US"/>
              <a:pPr lvl="0">
                <a:defRPr/>
              </a:pPr>
              <a:t>22.11.2020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ru-RU" altLang="en-US"/>
              <a:pPr lvl="0">
                <a:defRPr/>
              </a:pPr>
              <a:t>22.11.2020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ы" type="tbl" preserve="1">
  <p:cSld name="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ru-RU" altLang="en-US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ru-RU" altLang="en-US"/>
              <a:pPr lvl="0">
                <a:defRPr/>
              </a:pPr>
              <a:t>22.11.2020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етыре объекта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  <a:p>
            <a:pPr lvl="1">
              <a:defRPr/>
            </a:pPr>
            <a:r>
              <a:rPr lang="ru-RU" altLang="en-US"/>
              <a:t>Второй уровень</a:t>
            </a:r>
          </a:p>
          <a:p>
            <a:pPr lvl="2">
              <a:defRPr/>
            </a:pPr>
            <a:r>
              <a:rPr lang="ru-RU" altLang="en-US"/>
              <a:t>Третий уровень</a:t>
            </a:r>
          </a:p>
          <a:p>
            <a:pPr lvl="3">
              <a:defRPr/>
            </a:pPr>
            <a:r>
              <a:rPr lang="ru-RU" altLang="en-US"/>
              <a:t>Четвертый уровень</a:t>
            </a:r>
          </a:p>
          <a:p>
            <a:pPr lvl="4">
              <a:defRPr/>
            </a:pPr>
            <a:r>
              <a:rPr lang="ru-RU" altLang="en-US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ru-RU" altLang="en-US"/>
              <a:pPr lvl="0">
                <a:defRPr/>
              </a:pPr>
              <a:t>22.11.2020</a:t>
            </a:fld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ru-RU" altLang="en-US"/>
              <a:t>Вставка картинки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 alt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ru-RU" altLang="en-US"/>
              <a:pPr lvl="0">
                <a:defRPr/>
              </a:pPr>
              <a:t>22.11.2020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ru-RU" altLang="en-US"/>
              <a:pPr lvl="0"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 dirty="0" smtClean="0"/>
              <a:t>Образец текста</a:t>
            </a:r>
          </a:p>
          <a:p>
            <a:pPr lvl="1"/>
            <a:r>
              <a:rPr lang="ru-RU" altLang="en-US" dirty="0" smtClean="0"/>
              <a:t>Второй уровень</a:t>
            </a:r>
          </a:p>
          <a:p>
            <a:pPr lvl="2"/>
            <a:r>
              <a:rPr lang="ru-RU" altLang="en-US" dirty="0" smtClean="0"/>
              <a:t>Третий уровень</a:t>
            </a:r>
          </a:p>
          <a:p>
            <a:pPr lvl="3"/>
            <a:r>
              <a:rPr lang="ru-RU" altLang="en-US" dirty="0" smtClean="0"/>
              <a:t>Четвертый 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ru-RU" altLang="en-US" smtClean="0"/>
              <a:pPr/>
              <a:t>22.11.2020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Relationship Id="rId3" Type="http://schemas.openxmlformats.org/officeDocument/2006/relationships/image" Target="../media/image11.jpeg"  /><Relationship Id="rId4" Type="http://schemas.openxmlformats.org/officeDocument/2006/relationships/image" Target="../media/image12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Relationship Id="rId3" Type="http://schemas.openxmlformats.org/officeDocument/2006/relationships/image" Target="../media/image14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jpeg"  /><Relationship Id="rId3" Type="http://schemas.openxmlformats.org/officeDocument/2006/relationships/image" Target="../media/image16.jpeg"  /><Relationship Id="rId4" Type="http://schemas.openxmlformats.org/officeDocument/2006/relationships/image" Target="../media/image17.jpeg"  /><Relationship Id="rId5" Type="http://schemas.openxmlformats.org/officeDocument/2006/relationships/image" Target="../media/image18.jpeg"  /><Relationship Id="rId6" Type="http://schemas.openxmlformats.org/officeDocument/2006/relationships/image" Target="../media/image19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Relationship Id="rId3" Type="http://schemas.openxmlformats.org/officeDocument/2006/relationships/image" Target="../media/image4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Relationship Id="rId3" Type="http://schemas.openxmlformats.org/officeDocument/2006/relationships/image" Target="../media/image6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Relationship Id="rId3" Type="http://schemas.openxmlformats.org/officeDocument/2006/relationships/image" Target="../media/image8.jpeg"  /><Relationship Id="rId4" Type="http://schemas.openxmlformats.org/officeDocument/2006/relationships/image" Target="../media/image9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idx="0"/>
          </p:nvPr>
        </p:nvSpPr>
        <p:spPr>
          <a:xfrm>
            <a:off x="914401" y="2276856"/>
            <a:ext cx="10363198" cy="2766187"/>
          </a:xfrm>
        </p:spPr>
        <p:txBody>
          <a:bodyPr/>
          <a:lstStyle/>
          <a:p>
            <a:pPr>
              <a:defRPr/>
            </a:pPr>
            <a:r>
              <a:rPr lang="ru-RU" altLang="en-US" b="1">
                <a:latin typeface="Times New Roman"/>
              </a:rPr>
              <a:t>Аспекты работы медицинской </a:t>
            </a:r>
            <a:endParaRPr lang="ru-RU" altLang="en-US" b="1">
              <a:latin typeface="Times New Roman"/>
            </a:endParaRPr>
          </a:p>
          <a:p>
            <a:pPr>
              <a:defRPr/>
            </a:pPr>
            <a:r>
              <a:rPr lang="ru-RU" altLang="en-US" b="1">
                <a:latin typeface="Times New Roman"/>
              </a:rPr>
              <a:t>сестры при уходе за пациентами с </a:t>
            </a:r>
            <a:endParaRPr lang="ru-RU" altLang="en-US" b="1">
              <a:latin typeface="Times New Roman"/>
            </a:endParaRPr>
          </a:p>
          <a:p>
            <a:pPr>
              <a:defRPr/>
            </a:pPr>
            <a:r>
              <a:rPr lang="en-US" altLang="ru-RU" b="1">
                <a:latin typeface="Times New Roman"/>
              </a:rPr>
              <a:t>COVID-19</a:t>
            </a:r>
            <a:endParaRPr lang="en-US" altLang="ru-RU" b="1">
              <a:latin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351" y="260603"/>
            <a:ext cx="11674902" cy="2016253"/>
          </a:xfrm>
        </p:spPr>
        <p:txBody>
          <a:bodyPr/>
          <a:lstStyle/>
          <a:p>
            <a:pPr>
              <a:defRPr/>
            </a:pPr>
            <a:r>
              <a:rPr lang="ru-RU" altLang="en-US" sz="2000">
                <a:solidFill>
                  <a:schemeClr val="tx1"/>
                </a:solidFill>
                <a:latin typeface="Times New Roman"/>
              </a:rPr>
              <a:t>Федеральное государственное бюджетное образовательное учреждение  высшего профессионального </a:t>
            </a:r>
            <a:endParaRPr lang="ru-RU" altLang="en-US" sz="2000">
              <a:solidFill>
                <a:schemeClr val="tx1"/>
              </a:solidFill>
              <a:latin typeface="Times New Roman"/>
            </a:endParaRPr>
          </a:p>
          <a:p>
            <a:pPr>
              <a:defRPr/>
            </a:pPr>
            <a:r>
              <a:rPr lang="ru-RU" altLang="en-US" sz="2000">
                <a:solidFill>
                  <a:schemeClr val="tx1"/>
                </a:solidFill>
                <a:latin typeface="Times New Roman"/>
              </a:rPr>
              <a:t>образования «Красноярский Государственный медицинский университет имени </a:t>
            </a:r>
            <a:endParaRPr lang="ru-RU" altLang="en-US" sz="2000">
              <a:solidFill>
                <a:schemeClr val="tx1"/>
              </a:solidFill>
              <a:latin typeface="Times New Roman"/>
            </a:endParaRPr>
          </a:p>
          <a:p>
            <a:pPr>
              <a:defRPr/>
            </a:pPr>
            <a:r>
              <a:rPr lang="ru-RU" altLang="en-US" sz="2000">
                <a:solidFill>
                  <a:schemeClr val="tx1"/>
                </a:solidFill>
                <a:latin typeface="Times New Roman"/>
              </a:rPr>
              <a:t>профессора В.Ф. Войно-Ясенецкого» </a:t>
            </a:r>
            <a:endParaRPr lang="ru-RU" altLang="en-US" sz="2000">
              <a:solidFill>
                <a:schemeClr val="tx1"/>
              </a:solidFill>
              <a:latin typeface="Times New Roman"/>
            </a:endParaRPr>
          </a:p>
          <a:p>
            <a:pPr>
              <a:defRPr/>
            </a:pPr>
            <a:r>
              <a:rPr lang="ru-RU" altLang="en-US" sz="2000">
                <a:solidFill>
                  <a:schemeClr val="tx1"/>
                </a:solidFill>
                <a:latin typeface="Times New Roman"/>
              </a:rPr>
              <a:t>Министерства здравоохранения Российской Федерации</a:t>
            </a:r>
            <a:endParaRPr lang="ru-RU" altLang="en-US" sz="2000">
              <a:solidFill>
                <a:schemeClr val="tx1"/>
              </a:solidFill>
              <a:latin typeface="Times New Roman"/>
            </a:endParaRPr>
          </a:p>
          <a:p>
            <a:pPr>
              <a:defRPr/>
            </a:pPr>
            <a:r>
              <a:rPr lang="ru-RU" altLang="en-US" sz="2000">
                <a:solidFill>
                  <a:schemeClr val="tx1"/>
                </a:solidFill>
                <a:latin typeface="Times New Roman"/>
              </a:rPr>
              <a:t>Фармацевтический колледж</a:t>
            </a:r>
            <a:endParaRPr lang="ru-RU" altLang="en-US" sz="200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5707" y="6346699"/>
            <a:ext cx="4680585" cy="395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2000">
                <a:latin typeface="Times New Roman"/>
              </a:rPr>
              <a:t>Красноярск </a:t>
            </a:r>
            <a:r>
              <a:rPr lang="en-US" altLang="ru-RU" sz="2000">
                <a:latin typeface="Times New Roman"/>
              </a:rPr>
              <a:t>2020</a:t>
            </a:r>
            <a:endParaRPr lang="en-US" altLang="ru-RU" sz="2000"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8188" y="5223128"/>
            <a:ext cx="4330065" cy="1328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en-US" sz="2000">
                <a:latin typeface="Times New Roman"/>
              </a:rPr>
              <a:t>Выполнила</a:t>
            </a:r>
            <a:r>
              <a:rPr lang="en-US" altLang="ru-RU" sz="2000">
                <a:latin typeface="Times New Roman"/>
              </a:rPr>
              <a:t>:</a:t>
            </a:r>
            <a:r>
              <a:rPr lang="ru-RU" altLang="en-US" sz="2000">
                <a:latin typeface="Times New Roman"/>
              </a:rPr>
              <a:t> студентка </a:t>
            </a:r>
            <a:r>
              <a:rPr lang="en-US" altLang="ru-RU" sz="2000">
                <a:latin typeface="Times New Roman"/>
              </a:rPr>
              <a:t>408-1</a:t>
            </a:r>
            <a:r>
              <a:rPr lang="ru-RU" altLang="en-US" sz="2000">
                <a:latin typeface="Times New Roman"/>
              </a:rPr>
              <a:t> группы Киунова Е</a:t>
            </a:r>
            <a:r>
              <a:rPr lang="en-US" altLang="ru-RU" sz="2000">
                <a:latin typeface="Times New Roman"/>
              </a:rPr>
              <a:t>.</a:t>
            </a:r>
            <a:r>
              <a:rPr lang="ru-RU" altLang="en-US" sz="2000">
                <a:latin typeface="Times New Roman"/>
              </a:rPr>
              <a:t>М</a:t>
            </a:r>
            <a:r>
              <a:rPr lang="en-US" altLang="ru-RU" sz="2000">
                <a:latin typeface="Times New Roman"/>
              </a:rPr>
              <a:t>.</a:t>
            </a:r>
            <a:endParaRPr lang="en-US" altLang="ru-RU" sz="2000">
              <a:latin typeface="Times New Roman"/>
            </a:endParaRPr>
          </a:p>
          <a:p>
            <a:pPr algn="just">
              <a:defRPr/>
            </a:pPr>
            <a:r>
              <a:rPr lang="ru-RU" altLang="en-US" sz="2000">
                <a:latin typeface="Times New Roman"/>
              </a:rPr>
              <a:t>Руководитель</a:t>
            </a:r>
            <a:r>
              <a:rPr lang="en-US" altLang="ru-RU" sz="2000">
                <a:latin typeface="Times New Roman"/>
              </a:rPr>
              <a:t>:</a:t>
            </a:r>
            <a:r>
              <a:rPr lang="ru-RU" altLang="en-US" sz="2000">
                <a:latin typeface="Times New Roman"/>
              </a:rPr>
              <a:t> Овчинникова Татьяна </a:t>
            </a:r>
            <a:endParaRPr lang="ru-RU" altLang="en-US" sz="2000">
              <a:latin typeface="Times New Roman"/>
            </a:endParaRPr>
          </a:p>
          <a:p>
            <a:pPr algn="just">
              <a:defRPr/>
            </a:pPr>
            <a:r>
              <a:rPr lang="ru-RU" altLang="en-US" sz="2000">
                <a:latin typeface="Times New Roman"/>
              </a:rPr>
              <a:t>Вениаминовна</a:t>
            </a:r>
            <a:endParaRPr lang="ru-RU" altLang="en-US" sz="200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10272522" y="274638"/>
            <a:ext cx="1309875" cy="778065"/>
          </a:xfrm>
        </p:spPr>
        <p:txBody>
          <a:bodyPr/>
          <a:lstStyle/>
          <a:p>
            <a:pPr>
              <a:defRPr/>
            </a:pPr>
            <a:r>
              <a:rPr lang="ru-RU" altLang="en-US"/>
              <a:t>   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387" y="404664"/>
            <a:ext cx="11233367" cy="205822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altLang="en-US" sz="3400" b="1">
                <a:solidFill>
                  <a:srgbClr val="ff0000"/>
                </a:solidFill>
                <a:latin typeface="Times New Roman"/>
              </a:rPr>
              <a:t>Лечение</a:t>
            </a:r>
            <a:endParaRPr lang="ru-RU" altLang="en-US" sz="3300" b="1">
              <a:solidFill>
                <a:srgbClr val="ff0000"/>
              </a:solidFill>
              <a:latin typeface="Times New Roman"/>
            </a:endParaRPr>
          </a:p>
          <a:p>
            <a:pPr marL="342900" indent="-342900" algn="just">
              <a:buFont typeface="Arial"/>
              <a:defRPr/>
            </a:pPr>
            <a:r>
              <a:rPr lang="ru-RU" altLang="en-US" sz="2800">
                <a:latin typeface="Times New Roman"/>
              </a:rPr>
              <a:t>Противовирусные </a:t>
            </a:r>
            <a:r>
              <a:rPr lang="en-US" altLang="ru-RU" sz="2800">
                <a:latin typeface="Times New Roman"/>
              </a:rPr>
              <a:t>(</a:t>
            </a:r>
            <a:r>
              <a:rPr lang="ru-RU" altLang="en-US" sz="2800">
                <a:latin typeface="Times New Roman"/>
              </a:rPr>
              <a:t>фавипиравир</a:t>
            </a:r>
            <a:r>
              <a:rPr lang="en-US" altLang="ru-RU" sz="2800">
                <a:latin typeface="Times New Roman"/>
              </a:rPr>
              <a:t>)</a:t>
            </a:r>
            <a:endParaRPr lang="ru-RU" altLang="en-US" sz="2800">
              <a:latin typeface="Times New Roman"/>
            </a:endParaRPr>
          </a:p>
          <a:p>
            <a:pPr marL="342900" indent="-342900" algn="just">
              <a:buFont typeface="Arial"/>
              <a:defRPr/>
            </a:pPr>
            <a:r>
              <a:rPr lang="ru-RU" altLang="en-US" sz="2800">
                <a:latin typeface="Times New Roman"/>
              </a:rPr>
              <a:t>Антикоагулянты </a:t>
            </a:r>
            <a:r>
              <a:rPr lang="en-US" altLang="ru-RU" sz="2800">
                <a:latin typeface="Times New Roman"/>
              </a:rPr>
              <a:t>(</a:t>
            </a:r>
            <a:r>
              <a:rPr lang="ru-RU" altLang="en-US" sz="2800">
                <a:latin typeface="Times New Roman"/>
              </a:rPr>
              <a:t>аликсабан</a:t>
            </a:r>
            <a:r>
              <a:rPr lang="en-US" altLang="ru-RU" sz="2800">
                <a:latin typeface="Times New Roman"/>
              </a:rPr>
              <a:t>)</a:t>
            </a:r>
            <a:endParaRPr lang="ru-RU" altLang="en-US" sz="2800">
              <a:latin typeface="Times New Roman"/>
            </a:endParaRPr>
          </a:p>
          <a:p>
            <a:pPr marL="342900" indent="-342900" algn="just">
              <a:buFont typeface="Arial"/>
              <a:defRPr/>
            </a:pPr>
            <a:r>
              <a:rPr lang="ru-RU" altLang="en-US" sz="2800">
                <a:latin typeface="Times New Roman"/>
              </a:rPr>
              <a:t>Гормоны </a:t>
            </a:r>
            <a:r>
              <a:rPr lang="en-US" altLang="ru-RU" sz="2800">
                <a:latin typeface="Times New Roman"/>
              </a:rPr>
              <a:t>(</a:t>
            </a:r>
            <a:r>
              <a:rPr lang="ru-RU" altLang="en-US" sz="2800">
                <a:latin typeface="Times New Roman"/>
              </a:rPr>
              <a:t>дексамеатазон</a:t>
            </a:r>
            <a:r>
              <a:rPr lang="en-US" altLang="ru-RU" sz="2800">
                <a:latin typeface="Times New Roman"/>
              </a:rPr>
              <a:t>)</a:t>
            </a:r>
            <a:endParaRPr lang="en-US" altLang="ru-RU" sz="2800">
              <a:latin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473363" y="4437226"/>
            <a:ext cx="5015865" cy="24207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640383" y="2207133"/>
            <a:ext cx="3665601" cy="2443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35280" y="2332863"/>
            <a:ext cx="6138083" cy="4408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11136630" y="125730"/>
            <a:ext cx="445769" cy="782955"/>
          </a:xfrm>
        </p:spPr>
        <p:txBody>
          <a:bodyPr/>
          <a:lstStyle/>
          <a:p>
            <a:pPr>
              <a:defRPr/>
            </a:pPr>
            <a:r>
              <a:rPr lang="ru-RU" altLang="en-US">
                <a:latin typeface="Times New Roman"/>
              </a:rPr>
              <a:t>  </a:t>
            </a:r>
            <a:endParaRPr lang="ru-RU" altLang="en-US">
              <a:latin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125730"/>
            <a:ext cx="11377346" cy="4525963"/>
          </a:xfrm>
        </p:spPr>
        <p:txBody>
          <a:bodyPr/>
          <a:lstStyle/>
          <a:p>
            <a:pPr marL="428400" indent="-428400" algn="ctr">
              <a:buFont typeface="Wingdings"/>
              <a:buNone/>
              <a:defRPr/>
            </a:pPr>
            <a:r>
              <a:rPr lang="ru-RU" altLang="en-US" sz="3300" b="1">
                <a:solidFill>
                  <a:srgbClr val="ff0000"/>
                </a:solidFill>
                <a:latin typeface="Times New Roman"/>
              </a:rPr>
              <a:t>Специфическая профилактика</a:t>
            </a:r>
            <a:endParaRPr lang="ru-RU" altLang="en-US" sz="3300" b="1">
              <a:latin typeface="Times New Roman"/>
            </a:endParaRPr>
          </a:p>
          <a:p>
            <a:pPr marL="342900" indent="-342900" algn="just">
              <a:buFont typeface="Arial"/>
              <a:defRPr/>
            </a:pPr>
            <a:r>
              <a:rPr lang="ru-RU" altLang="en-US">
                <a:latin typeface="Times New Roman"/>
              </a:rPr>
              <a:t>комбинированная векторная вакцина </a:t>
            </a:r>
            <a:r>
              <a:rPr lang="en-US" altLang="ru-RU">
                <a:latin typeface="Times New Roman"/>
              </a:rPr>
              <a:t>(</a:t>
            </a:r>
            <a:r>
              <a:rPr lang="ru-RU" altLang="en-US">
                <a:latin typeface="Times New Roman"/>
              </a:rPr>
              <a:t>Гам</a:t>
            </a:r>
            <a:r>
              <a:rPr lang="en-US" altLang="ru-RU">
                <a:latin typeface="Times New Roman"/>
              </a:rPr>
              <a:t>-</a:t>
            </a:r>
            <a:r>
              <a:rPr lang="ru-RU" altLang="en-US">
                <a:latin typeface="Times New Roman"/>
              </a:rPr>
              <a:t>КОВИД</a:t>
            </a:r>
            <a:r>
              <a:rPr lang="en-US" altLang="ru-RU">
                <a:latin typeface="Times New Roman"/>
              </a:rPr>
              <a:t>-</a:t>
            </a:r>
            <a:r>
              <a:rPr lang="ru-RU" altLang="en-US">
                <a:latin typeface="Times New Roman"/>
              </a:rPr>
              <a:t>Вак</a:t>
            </a:r>
            <a:r>
              <a:rPr lang="en-US" altLang="ru-RU">
                <a:latin typeface="Times New Roman"/>
              </a:rPr>
              <a:t>)</a:t>
            </a:r>
            <a:endParaRPr lang="en-US" altLang="ru-RU">
              <a:latin typeface="Times New Roman"/>
            </a:endParaRPr>
          </a:p>
          <a:p>
            <a:pPr marL="342900" indent="-342900" algn="just">
              <a:buFont typeface="Arial"/>
              <a:defRPr/>
            </a:pPr>
            <a:r>
              <a:rPr lang="ru-RU" altLang="en-US">
                <a:latin typeface="Times New Roman"/>
              </a:rPr>
              <a:t>вакцина на основе пептидных антигенов </a:t>
            </a:r>
            <a:r>
              <a:rPr lang="en-US" altLang="ru-RU">
                <a:latin typeface="Times New Roman"/>
              </a:rPr>
              <a:t>(</a:t>
            </a:r>
            <a:r>
              <a:rPr lang="ru-RU" altLang="en-US">
                <a:latin typeface="Times New Roman"/>
              </a:rPr>
              <a:t>ЭпиВакКорона</a:t>
            </a:r>
            <a:r>
              <a:rPr lang="en-US" altLang="ru-RU">
                <a:latin typeface="Times New Roman"/>
              </a:rPr>
              <a:t>)</a:t>
            </a:r>
            <a:endParaRPr lang="en-US" altLang="ru-RU">
              <a:latin typeface="Times New Roman"/>
            </a:endParaRPr>
          </a:p>
          <a:p>
            <a:pPr marL="428400" indent="-428400" algn="just">
              <a:buFont typeface="Wingdings"/>
              <a:buNone/>
              <a:defRPr/>
            </a:pPr>
            <a:endParaRPr lang="en-US" altLang="ru-RU" sz="3000">
              <a:latin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35280" y="2388711"/>
            <a:ext cx="6192774" cy="3481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104126" y="2214753"/>
            <a:ext cx="4643247" cy="46432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9768459" y="274638"/>
            <a:ext cx="1813938" cy="1325562"/>
          </a:xfrm>
        </p:spPr>
        <p:txBody>
          <a:bodyPr/>
          <a:lstStyle/>
          <a:p>
            <a:pPr>
              <a:defRPr/>
            </a:pPr>
            <a:r>
              <a:rPr lang="ru-RU" altLang="en-US"/>
              <a:t>  </a:t>
            </a:r>
            <a:endParaRPr lang="ru-RU" altLang="en-US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92716" y="720913"/>
            <a:ext cx="4430269" cy="29535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22985" y="720913"/>
            <a:ext cx="4766307" cy="2953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92716" y="3674426"/>
            <a:ext cx="4430269" cy="31835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704652" y="3789045"/>
            <a:ext cx="4469875" cy="30689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9174527" y="3667315"/>
            <a:ext cx="3017473" cy="16562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1110" y="125028"/>
            <a:ext cx="6918182" cy="595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3300" b="1">
                <a:solidFill>
                  <a:srgbClr val="ff0000"/>
                </a:solidFill>
                <a:latin typeface="Times New Roman"/>
              </a:rPr>
              <a:t>Неспецифическая профилактика</a:t>
            </a:r>
            <a:endParaRPr lang="ru-RU" altLang="en-US" sz="3300" b="1">
              <a:solidFill>
                <a:srgbClr val="ff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609601" y="125729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ru-RU" altLang="en-US" b="1">
                <a:solidFill>
                  <a:srgbClr val="ff0000"/>
                </a:solidFill>
                <a:latin typeface="Times New Roman"/>
              </a:rPr>
              <a:t>Заключение</a:t>
            </a:r>
            <a:endParaRPr lang="ru-RU" altLang="en-US" b="1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72" y="1268731"/>
            <a:ext cx="11665376" cy="5220609"/>
          </a:xfrm>
        </p:spPr>
        <p:txBody>
          <a:bodyPr>
            <a:normAutofit lnSpcReduction="10000"/>
          </a:bodyPr>
          <a:lstStyle/>
          <a:p>
            <a:pPr marL="0" indent="450056">
              <a:buNone/>
              <a:defRPr/>
            </a:pPr>
            <a:r>
              <a:rPr lang="ru-RU" altLang="en-US" sz="2800">
                <a:latin typeface="Times New Roman"/>
              </a:rPr>
              <a:t> На основании проведённого исследования можно сделать выводы</a:t>
            </a:r>
            <a:r>
              <a:rPr lang="en-US" altLang="ru-RU" sz="2800">
                <a:latin typeface="Times New Roman"/>
              </a:rPr>
              <a:t>:</a:t>
            </a:r>
            <a:endParaRPr lang="en-US" altLang="ru-RU" sz="2800">
              <a:latin typeface="Times New Roman"/>
            </a:endParaRPr>
          </a:p>
          <a:p>
            <a:pPr marL="555000" indent="-555000">
              <a:buAutoNum type="arabicPeriod"/>
              <a:defRPr/>
            </a:pPr>
            <a:r>
              <a:rPr lang="ru-RU" altLang="en-US" sz="2800">
                <a:latin typeface="Times New Roman"/>
              </a:rPr>
              <a:t>Возбудителем новой коронавирусной инфекции является вирус </a:t>
            </a:r>
            <a:r>
              <a:rPr lang="en-US" altLang="ru-RU" sz="2800">
                <a:latin typeface="Times New Roman"/>
              </a:rPr>
              <a:t>SARS-CoV-2</a:t>
            </a:r>
            <a:r>
              <a:rPr lang="ru-RU" altLang="en-US" sz="2800">
                <a:latin typeface="Times New Roman"/>
              </a:rPr>
              <a:t>О</a:t>
            </a:r>
            <a:r>
              <a:rPr lang="en-US" altLang="ru-RU" sz="2800">
                <a:latin typeface="Times New Roman"/>
              </a:rPr>
              <a:t>.</a:t>
            </a:r>
            <a:r>
              <a:rPr lang="ru-RU" altLang="en-US" sz="2800">
                <a:latin typeface="Times New Roman"/>
              </a:rPr>
              <a:t> Вирус поражает эпителий дыхательных путей с развитием всех фаз воспаления</a:t>
            </a:r>
            <a:r>
              <a:rPr lang="en-US" altLang="ru-RU" sz="2800">
                <a:latin typeface="Times New Roman"/>
              </a:rPr>
              <a:t>.</a:t>
            </a:r>
            <a:endParaRPr lang="ru-RU" altLang="en-US" sz="2800">
              <a:latin typeface="Times New Roman"/>
            </a:endParaRPr>
          </a:p>
          <a:p>
            <a:pPr marL="555000" indent="-555000">
              <a:buAutoNum type="arabicPeriod"/>
              <a:defRPr/>
            </a:pPr>
            <a:r>
              <a:rPr lang="ru-RU" altLang="en-US" sz="2800">
                <a:latin typeface="Times New Roman"/>
              </a:rPr>
              <a:t>Основные клинические проявления </a:t>
            </a:r>
            <a:r>
              <a:rPr lang="en-US" altLang="ru-RU" sz="2800">
                <a:latin typeface="Times New Roman"/>
              </a:rPr>
              <a:t>COVID-19</a:t>
            </a:r>
            <a:r>
              <a:rPr lang="ru-RU" altLang="en-US" sz="2800">
                <a:latin typeface="Times New Roman"/>
              </a:rPr>
              <a:t> </a:t>
            </a:r>
            <a:r>
              <a:rPr lang="en-US" altLang="ru-RU" sz="2800">
                <a:latin typeface="Times New Roman"/>
              </a:rPr>
              <a:t>:</a:t>
            </a:r>
            <a:r>
              <a:rPr lang="ru-RU" altLang="en-US" sz="2800">
                <a:latin typeface="Times New Roman"/>
              </a:rPr>
              <a:t> кашель</a:t>
            </a:r>
            <a:r>
              <a:rPr lang="en-US" altLang="ru-RU" sz="2800">
                <a:latin typeface="Times New Roman"/>
              </a:rPr>
              <a:t>,</a:t>
            </a:r>
            <a:r>
              <a:rPr lang="ru-RU" altLang="en-US" sz="2800">
                <a:latin typeface="Times New Roman"/>
              </a:rPr>
              <a:t> повышение  температуры тела</a:t>
            </a:r>
            <a:r>
              <a:rPr lang="en-US" altLang="ru-RU" sz="2800">
                <a:latin typeface="Times New Roman"/>
              </a:rPr>
              <a:t>,</a:t>
            </a:r>
            <a:r>
              <a:rPr lang="ru-RU" altLang="en-US" sz="2800">
                <a:latin typeface="Times New Roman"/>
              </a:rPr>
              <a:t> общая слабость</a:t>
            </a:r>
            <a:r>
              <a:rPr lang="en-US" altLang="ru-RU" sz="2800">
                <a:latin typeface="Times New Roman"/>
              </a:rPr>
              <a:t>.</a:t>
            </a:r>
            <a:r>
              <a:rPr lang="ru-RU" altLang="en-US" sz="2800">
                <a:latin typeface="Times New Roman"/>
              </a:rPr>
              <a:t> В диагностике используются</a:t>
            </a:r>
            <a:r>
              <a:rPr lang="en-US" altLang="ru-RU" sz="2800">
                <a:latin typeface="Times New Roman"/>
              </a:rPr>
              <a:t>:</a:t>
            </a:r>
            <a:r>
              <a:rPr lang="ru-RU" altLang="en-US" sz="2800">
                <a:latin typeface="Times New Roman"/>
              </a:rPr>
              <a:t>  ПЦР</a:t>
            </a:r>
            <a:r>
              <a:rPr lang="en-US" altLang="ru-RU" sz="2800">
                <a:latin typeface="Times New Roman"/>
              </a:rPr>
              <a:t>,</a:t>
            </a:r>
            <a:r>
              <a:rPr lang="ru-RU" altLang="en-US" sz="2800">
                <a:latin typeface="Times New Roman"/>
              </a:rPr>
              <a:t> серологические тесты</a:t>
            </a:r>
            <a:r>
              <a:rPr lang="en-US" altLang="ru-RU" sz="2800">
                <a:latin typeface="Times New Roman"/>
              </a:rPr>
              <a:t>,</a:t>
            </a:r>
            <a:r>
              <a:rPr lang="ru-RU" altLang="en-US" sz="2800">
                <a:latin typeface="Times New Roman"/>
              </a:rPr>
              <a:t> СКТ</a:t>
            </a:r>
            <a:r>
              <a:rPr lang="en-US" altLang="ru-RU" sz="2800">
                <a:latin typeface="Times New Roman"/>
              </a:rPr>
              <a:t>.</a:t>
            </a:r>
            <a:endParaRPr lang="en-US" altLang="ru-RU" sz="2800">
              <a:latin typeface="Times New Roman"/>
            </a:endParaRPr>
          </a:p>
          <a:p>
            <a:pPr marL="555000" indent="-555000">
              <a:buAutoNum type="arabicPeriod"/>
              <a:defRPr/>
            </a:pPr>
            <a:r>
              <a:rPr lang="ru-RU" altLang="en-US" sz="2800">
                <a:latin typeface="Times New Roman"/>
              </a:rPr>
              <a:t>В лечении применяют</a:t>
            </a:r>
            <a:r>
              <a:rPr lang="en-US" altLang="ru-RU" sz="2800">
                <a:latin typeface="Times New Roman"/>
              </a:rPr>
              <a:t>:</a:t>
            </a:r>
            <a:r>
              <a:rPr lang="ru-RU" altLang="en-US" sz="2800">
                <a:latin typeface="Times New Roman"/>
              </a:rPr>
              <a:t> противовирусные</a:t>
            </a:r>
            <a:r>
              <a:rPr lang="en-US" altLang="ru-RU" sz="2800">
                <a:latin typeface="Times New Roman"/>
              </a:rPr>
              <a:t>,</a:t>
            </a:r>
            <a:r>
              <a:rPr lang="ru-RU" altLang="en-US" sz="2800">
                <a:latin typeface="Times New Roman"/>
              </a:rPr>
              <a:t> антикоаглянты</a:t>
            </a:r>
            <a:r>
              <a:rPr lang="en-US" altLang="ru-RU" sz="2800">
                <a:latin typeface="Times New Roman"/>
              </a:rPr>
              <a:t>,</a:t>
            </a:r>
            <a:r>
              <a:rPr lang="ru-RU" altLang="en-US" sz="2800">
                <a:latin typeface="Times New Roman"/>
              </a:rPr>
              <a:t> гормоны</a:t>
            </a:r>
            <a:r>
              <a:rPr lang="en-US" altLang="ru-RU" sz="2800">
                <a:latin typeface="Times New Roman"/>
              </a:rPr>
              <a:t>.</a:t>
            </a:r>
            <a:r>
              <a:rPr lang="ru-RU" altLang="en-US" sz="2800">
                <a:latin typeface="Times New Roman"/>
              </a:rPr>
              <a:t>  Для специфической профилактики разработаны вакцины</a:t>
            </a:r>
            <a:r>
              <a:rPr lang="en-US" altLang="ru-RU" sz="2800">
                <a:latin typeface="Times New Roman"/>
              </a:rPr>
              <a:t>:</a:t>
            </a:r>
            <a:r>
              <a:rPr lang="ru-RU" altLang="en-US" sz="2800">
                <a:latin typeface="Times New Roman"/>
              </a:rPr>
              <a:t> ЭпиВакКорона</a:t>
            </a:r>
            <a:r>
              <a:rPr lang="en-US" altLang="ru-RU" sz="2800">
                <a:latin typeface="Times New Roman"/>
              </a:rPr>
              <a:t>,</a:t>
            </a:r>
            <a:r>
              <a:rPr lang="ru-RU" altLang="en-US" sz="2800">
                <a:latin typeface="Times New Roman"/>
              </a:rPr>
              <a:t> Гам</a:t>
            </a:r>
            <a:r>
              <a:rPr lang="en-US" altLang="ru-RU" sz="2800">
                <a:latin typeface="Times New Roman"/>
              </a:rPr>
              <a:t>-</a:t>
            </a:r>
            <a:r>
              <a:rPr lang="ru-RU" altLang="en-US" sz="2800">
                <a:latin typeface="Times New Roman"/>
              </a:rPr>
              <a:t>КОВИД</a:t>
            </a:r>
            <a:r>
              <a:rPr lang="en-US" altLang="ru-RU" sz="2800">
                <a:latin typeface="Times New Roman"/>
              </a:rPr>
              <a:t>-</a:t>
            </a:r>
            <a:r>
              <a:rPr lang="ru-RU" altLang="en-US" sz="2800">
                <a:latin typeface="Times New Roman"/>
              </a:rPr>
              <a:t>Вак</a:t>
            </a:r>
            <a:r>
              <a:rPr lang="en-US" altLang="ru-RU" sz="2800">
                <a:latin typeface="Times New Roman"/>
              </a:rPr>
              <a:t>.</a:t>
            </a:r>
            <a:r>
              <a:rPr lang="ru-RU" altLang="en-US" sz="2800">
                <a:latin typeface="Times New Roman"/>
              </a:rPr>
              <a:t> Неспецифическая профилактика    заключается в ношении масок</a:t>
            </a:r>
            <a:r>
              <a:rPr lang="en-US" altLang="ru-RU" sz="2800">
                <a:latin typeface="Times New Roman"/>
              </a:rPr>
              <a:t>,</a:t>
            </a:r>
            <a:r>
              <a:rPr lang="ru-RU" altLang="en-US" sz="2800">
                <a:latin typeface="Times New Roman"/>
              </a:rPr>
              <a:t> обработке рук</a:t>
            </a:r>
            <a:r>
              <a:rPr lang="en-US" altLang="ru-RU" sz="2800">
                <a:latin typeface="Times New Roman"/>
              </a:rPr>
              <a:t>,</a:t>
            </a:r>
            <a:r>
              <a:rPr lang="ru-RU" altLang="en-US" sz="2800">
                <a:latin typeface="Times New Roman"/>
              </a:rPr>
              <a:t> соблюдении дистанции</a:t>
            </a:r>
            <a:r>
              <a:rPr lang="en-US" altLang="ru-RU" sz="2800">
                <a:latin typeface="Times New Roman"/>
              </a:rPr>
              <a:t>.</a:t>
            </a:r>
            <a:endParaRPr lang="en-US" altLang="ru-RU" sz="2800">
              <a:latin typeface="Times New Roman"/>
            </a:endParaRPr>
          </a:p>
          <a:p>
            <a:pPr marL="0" indent="450056">
              <a:buNone/>
              <a:defRPr/>
            </a:pPr>
            <a:endParaRPr lang="ru-RU" altLang="en-US" sz="300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0" y="2708910"/>
            <a:ext cx="10972798" cy="1143000"/>
          </a:xfrm>
        </p:spPr>
        <p:txBody>
          <a:bodyPr/>
          <a:lstStyle/>
          <a:p>
            <a:pPr>
              <a:defRPr/>
            </a:pPr>
            <a:r>
              <a:rPr lang="ru-RU" altLang="en-US">
                <a:latin typeface="Times New Roman"/>
              </a:rPr>
              <a:t>Спасибо за внимание</a:t>
            </a:r>
            <a:r>
              <a:rPr lang="en-US" altLang="ru-RU">
                <a:latin typeface="Times New Roman"/>
              </a:rPr>
              <a:t>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6495" y="1600200"/>
            <a:ext cx="1525902" cy="4853178"/>
          </a:xfrm>
        </p:spPr>
        <p:txBody>
          <a:bodyPr/>
          <a:lstStyle/>
          <a:p>
            <a:pPr>
              <a:buNone/>
              <a:defRPr/>
            </a:pPr>
            <a:r>
              <a:rPr lang="ru-RU" altLang="en-US"/>
              <a:t>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10704576" y="274638"/>
            <a:ext cx="877821" cy="34601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en-US">
                <a:latin typeface="Times New Roman"/>
              </a:rPr>
              <a:t>   </a:t>
            </a:r>
            <a:endParaRPr lang="ru-RU" altLang="en-US">
              <a:latin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71" y="1608347"/>
            <a:ext cx="11305256" cy="4592960"/>
          </a:xfrm>
        </p:spPr>
        <p:txBody>
          <a:bodyPr>
            <a:normAutofit/>
          </a:bodyPr>
          <a:lstStyle/>
          <a:p>
            <a:pPr marL="0" indent="450056" algn="just">
              <a:buNone/>
              <a:defRPr/>
            </a:pPr>
            <a:r>
              <a:rPr lang="ru-RU" altLang="en-US" sz="2800">
                <a:latin typeface="Times New Roman"/>
              </a:rPr>
              <a:t>Официальная информация о вспышке пневмонии неизвестной этиологии в городе Ухань в Китае появилась в декабре </a:t>
            </a:r>
            <a:r>
              <a:rPr lang="en-US" altLang="ru-RU" sz="2800">
                <a:latin typeface="Times New Roman"/>
              </a:rPr>
              <a:t>2019,</a:t>
            </a:r>
            <a:r>
              <a:rPr lang="ru-RU" altLang="en-US" sz="2800">
                <a:latin typeface="Times New Roman"/>
              </a:rPr>
              <a:t> вскоре был выделен возбудитель </a:t>
            </a:r>
            <a:r>
              <a:rPr lang="en-US" altLang="ru-RU" sz="2800">
                <a:latin typeface="Times New Roman"/>
              </a:rPr>
              <a:t>-</a:t>
            </a:r>
            <a:r>
              <a:rPr lang="ru-RU" altLang="en-US" sz="2800">
                <a:latin typeface="Times New Roman"/>
              </a:rPr>
              <a:t> </a:t>
            </a:r>
            <a:r>
              <a:rPr lang="en-US" altLang="ru-RU" sz="2800">
                <a:latin typeface="Times New Roman"/>
              </a:rPr>
              <a:t>SARS-CoV-2.</a:t>
            </a:r>
            <a:r>
              <a:rPr lang="ru-RU" altLang="en-US" sz="2800">
                <a:latin typeface="Times New Roman"/>
              </a:rPr>
              <a:t> </a:t>
            </a:r>
            <a:r>
              <a:rPr lang="ru-RU" altLang="en-US" sz="2800">
                <a:solidFill>
                  <a:schemeClr val="tx1"/>
                </a:solidFill>
                <a:latin typeface="Times New Roman"/>
              </a:rPr>
              <a:t>С учётом быстрого распространения новых случаев заражения по всему миру и высокого уровня летальности </a:t>
            </a:r>
            <a:r>
              <a:rPr lang="en-US" altLang="ru-RU" sz="2800">
                <a:solidFill>
                  <a:schemeClr val="tx1"/>
                </a:solidFill>
                <a:latin typeface="Times New Roman"/>
              </a:rPr>
              <a:t>11</a:t>
            </a:r>
            <a:r>
              <a:rPr lang="ru-RU" altLang="en-US" sz="2800">
                <a:solidFill>
                  <a:schemeClr val="tx1"/>
                </a:solidFill>
                <a:latin typeface="Times New Roman"/>
              </a:rPr>
              <a:t> марта </a:t>
            </a:r>
            <a:r>
              <a:rPr lang="en-US" altLang="ru-RU" sz="2800">
                <a:solidFill>
                  <a:schemeClr val="tx1"/>
                </a:solidFill>
                <a:latin typeface="Times New Roman"/>
              </a:rPr>
              <a:t>2020</a:t>
            </a:r>
            <a:r>
              <a:rPr lang="ru-RU" altLang="en-US" sz="2800">
                <a:solidFill>
                  <a:schemeClr val="tx1"/>
                </a:solidFill>
                <a:latin typeface="Times New Roman"/>
              </a:rPr>
              <a:t> года ВОЗ объявила о пандемии </a:t>
            </a:r>
            <a:r>
              <a:rPr lang="en-US" altLang="ru-RU" sz="2800">
                <a:solidFill>
                  <a:schemeClr val="tx1"/>
                </a:solidFill>
                <a:latin typeface="Times New Roman"/>
              </a:rPr>
              <a:t>COVID-19</a:t>
            </a:r>
            <a:endParaRPr lang="en-US" altLang="ru-RU" sz="2800">
              <a:solidFill>
                <a:schemeClr val="tx1"/>
              </a:solidFill>
              <a:latin typeface="Times New Roman"/>
            </a:endParaRPr>
          </a:p>
          <a:p>
            <a:pPr marL="0" indent="450056" algn="just">
              <a:buNone/>
              <a:defRPr/>
            </a:pPr>
            <a:r>
              <a:rPr lang="ru-RU" altLang="en-US" sz="2800">
                <a:solidFill>
                  <a:schemeClr val="tx1"/>
                </a:solidFill>
                <a:latin typeface="Times New Roman"/>
              </a:rPr>
              <a:t>С каждым днём количество заболевших растёт</a:t>
            </a:r>
            <a:r>
              <a:rPr lang="en-US" altLang="ru-RU" sz="2800">
                <a:solidFill>
                  <a:schemeClr val="tx1"/>
                </a:solidFill>
                <a:latin typeface="Times New Roman"/>
              </a:rPr>
              <a:t>,</a:t>
            </a:r>
            <a:r>
              <a:rPr lang="ru-RU" altLang="en-US" sz="2800">
                <a:solidFill>
                  <a:schemeClr val="tx1"/>
                </a:solidFill>
                <a:latin typeface="Times New Roman"/>
              </a:rPr>
              <a:t> всё больше людей умирают от новой коронавирусной инфекции</a:t>
            </a:r>
            <a:r>
              <a:rPr lang="en-US" altLang="ru-RU" sz="2800">
                <a:solidFill>
                  <a:schemeClr val="tx1"/>
                </a:solidFill>
                <a:latin typeface="Times New Roman"/>
              </a:rPr>
              <a:t>.</a:t>
            </a:r>
            <a:r>
              <a:rPr lang="ru-RU" altLang="en-US" sz="2800">
                <a:solidFill>
                  <a:schemeClr val="tx1"/>
                </a:solidFill>
                <a:latin typeface="Times New Roman"/>
              </a:rPr>
              <a:t> Красноярск занимает </a:t>
            </a:r>
            <a:r>
              <a:rPr lang="en-US" altLang="ru-RU" sz="2800">
                <a:solidFill>
                  <a:schemeClr val="tx1"/>
                </a:solidFill>
                <a:latin typeface="Times New Roman"/>
              </a:rPr>
              <a:t>7</a:t>
            </a:r>
            <a:r>
              <a:rPr lang="ru-RU" altLang="en-US" sz="2800">
                <a:solidFill>
                  <a:schemeClr val="tx1"/>
                </a:solidFill>
                <a:latin typeface="Times New Roman"/>
              </a:rPr>
              <a:t> место по количеству заболевших по всей России </a:t>
            </a:r>
            <a:r>
              <a:rPr lang="en-US" altLang="ru-RU" sz="2800">
                <a:solidFill>
                  <a:schemeClr val="tx1"/>
                </a:solidFill>
                <a:latin typeface="Times New Roman"/>
              </a:rPr>
              <a:t>(31</a:t>
            </a:r>
            <a:r>
              <a:rPr lang="ru-RU" altLang="en-US" sz="2800">
                <a:solidFill>
                  <a:schemeClr val="tx1"/>
                </a:solidFill>
                <a:latin typeface="Times New Roman"/>
              </a:rPr>
              <a:t> </a:t>
            </a:r>
            <a:r>
              <a:rPr lang="en-US" altLang="ru-RU" sz="2800">
                <a:solidFill>
                  <a:schemeClr val="tx1"/>
                </a:solidFill>
                <a:latin typeface="Times New Roman"/>
              </a:rPr>
              <a:t>882</a:t>
            </a:r>
            <a:r>
              <a:rPr lang="ru-RU" altLang="en-US" sz="2800">
                <a:solidFill>
                  <a:schemeClr val="tx1"/>
                </a:solidFill>
                <a:latin typeface="Times New Roman"/>
              </a:rPr>
              <a:t> на </a:t>
            </a:r>
            <a:r>
              <a:rPr lang="en-US" altLang="ru-RU" sz="2800">
                <a:solidFill>
                  <a:schemeClr val="tx1"/>
                </a:solidFill>
                <a:latin typeface="Times New Roman"/>
              </a:rPr>
              <a:t>17.11.20)</a:t>
            </a:r>
            <a:endParaRPr lang="en-US" altLang="ru-RU" sz="2800">
              <a:solidFill>
                <a:schemeClr val="tx1"/>
              </a:solidFill>
              <a:latin typeface="Times New Roman"/>
            </a:endParaRPr>
          </a:p>
          <a:p>
            <a:pPr marL="0" indent="450056" algn="just">
              <a:buNone/>
              <a:defRPr/>
            </a:pPr>
            <a:endParaRPr lang="ru-RU" altLang="en-US" sz="280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4" name=""/>
          <p:cNvSpPr txBox="1"/>
          <p:nvPr/>
        </p:nvSpPr>
        <p:spPr>
          <a:xfrm>
            <a:off x="2675620" y="620649"/>
            <a:ext cx="6588732" cy="700613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ru-RU" altLang="en-US" sz="4000" b="1">
                <a:solidFill>
                  <a:srgbClr val="ff0000"/>
                </a:solidFill>
                <a:latin typeface="Times New Roman"/>
              </a:rPr>
              <a:t>Актуальность</a:t>
            </a:r>
            <a:endParaRPr lang="ru-RU" altLang="en-US" sz="4000" b="1">
              <a:solidFill>
                <a:srgbClr val="ff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9624442" y="274638"/>
            <a:ext cx="1957955" cy="994091"/>
          </a:xfrm>
        </p:spPr>
        <p:txBody>
          <a:bodyPr/>
          <a:lstStyle/>
          <a:p>
            <a:pPr>
              <a:defRPr/>
            </a:pPr>
            <a:r>
              <a:rPr lang="ru-RU" altLang="en-US"/>
              <a:t>  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396" y="1664804"/>
            <a:ext cx="11233368" cy="3946472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altLang="en-US" sz="2900" b="1">
                <a:latin typeface="Times New Roman"/>
              </a:rPr>
              <a:t>Цель работы: </a:t>
            </a:r>
            <a:r>
              <a:rPr lang="ru-RU" altLang="en-US" sz="2800">
                <a:latin typeface="Times New Roman"/>
              </a:rPr>
              <a:t>подробное изучение новой коронавирусной инфекции COVID-2019 по данным литературы</a:t>
            </a:r>
            <a:r>
              <a:rPr lang="en-US" altLang="ru-RU" sz="2800">
                <a:latin typeface="Times New Roman"/>
              </a:rPr>
              <a:t>.</a:t>
            </a:r>
            <a:endParaRPr lang="en-US" altLang="ru-RU" sz="2800">
              <a:latin typeface="Times New Roman"/>
            </a:endParaRPr>
          </a:p>
          <a:p>
            <a:pPr marL="0" indent="0" algn="just">
              <a:buNone/>
              <a:defRPr/>
            </a:pPr>
            <a:r>
              <a:rPr lang="ru-RU" altLang="en-US" sz="2900" b="1">
                <a:latin typeface="Times New Roman"/>
              </a:rPr>
              <a:t>Задачи: </a:t>
            </a:r>
            <a:endParaRPr lang="ru-RU" altLang="en-US" sz="2900" b="1">
              <a:latin typeface="Times New Roman"/>
            </a:endParaRPr>
          </a:p>
          <a:p>
            <a:pPr marL="555000" indent="-555000" algn="just">
              <a:buAutoNum type="arabicPeriod"/>
              <a:defRPr/>
            </a:pPr>
            <a:r>
              <a:rPr lang="ru-RU" altLang="en-US" sz="2800">
                <a:latin typeface="Times New Roman"/>
              </a:rPr>
              <a:t>изучить этиологию и патогенез новой коронавирусной инфекции;  </a:t>
            </a:r>
            <a:endParaRPr lang="ru-RU" altLang="en-US" sz="2800">
              <a:latin typeface="Times New Roman"/>
            </a:endParaRPr>
          </a:p>
          <a:p>
            <a:pPr marL="555000" indent="-555000" algn="just">
              <a:buAutoNum type="arabicPeriod"/>
              <a:defRPr/>
            </a:pPr>
            <a:r>
              <a:rPr lang="ru-RU" altLang="en-US" sz="2800">
                <a:latin typeface="Times New Roman"/>
              </a:rPr>
              <a:t>определить клинику и диагностику </a:t>
            </a:r>
            <a:r>
              <a:rPr lang="en-US" altLang="ru-RU" sz="2800">
                <a:latin typeface="Times New Roman"/>
              </a:rPr>
              <a:t>SARS-CoV-2;</a:t>
            </a:r>
            <a:endParaRPr lang="en-US" altLang="ru-RU" sz="2800">
              <a:latin typeface="Times New Roman"/>
            </a:endParaRPr>
          </a:p>
          <a:p>
            <a:pPr marL="555000" indent="-555000" algn="just">
              <a:buAutoNum type="arabicPeriod"/>
              <a:defRPr/>
            </a:pPr>
            <a:r>
              <a:rPr lang="ru-RU" altLang="en-US" sz="2800">
                <a:latin typeface="Times New Roman"/>
              </a:rPr>
              <a:t>рассмотреть лечение и профилактику </a:t>
            </a:r>
            <a:r>
              <a:rPr lang="en-US" altLang="ru-RU" sz="2800">
                <a:latin typeface="Times New Roman"/>
              </a:rPr>
              <a:t>COVID-19.</a:t>
            </a:r>
            <a:endParaRPr lang="en-US" altLang="ru-RU" sz="280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10272522" y="274638"/>
            <a:ext cx="1309875" cy="571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en-US">
                <a:latin typeface="Times New Roman"/>
              </a:rPr>
              <a:t>   </a:t>
            </a:r>
            <a:endParaRPr lang="ru-RU" altLang="en-US">
              <a:latin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313" y="440668"/>
            <a:ext cx="11341342" cy="180025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ru-RU" altLang="en-US" sz="2800" b="1">
                <a:solidFill>
                  <a:srgbClr val="ff0000"/>
                </a:solidFill>
                <a:latin typeface="Times New Roman"/>
              </a:rPr>
              <a:t>Коронавирусы</a:t>
            </a:r>
            <a:r>
              <a:rPr lang="ru-RU" altLang="en-US" sz="2800">
                <a:latin typeface="Times New Roman"/>
              </a:rPr>
              <a:t> - семейство вирусов, включающее на май 2020 года               2 подсемейтсва и 43 вида. Известно 7 видов коронавируса, поражающих     человека</a:t>
            </a:r>
            <a:r>
              <a:rPr lang="en-US" altLang="ru-RU" sz="2800">
                <a:latin typeface="Times New Roman"/>
              </a:rPr>
              <a:t>.</a:t>
            </a:r>
            <a:r>
              <a:rPr lang="ru-RU" altLang="en-US" sz="2800">
                <a:latin typeface="Times New Roman"/>
              </a:rPr>
              <a:t> </a:t>
            </a:r>
            <a:endParaRPr lang="ru-RU" altLang="en-US" sz="2800">
              <a:latin typeface="Times New Roman"/>
            </a:endParaRPr>
          </a:p>
          <a:p>
            <a:pPr marL="0" indent="0" algn="just">
              <a:buNone/>
              <a:defRPr/>
            </a:pPr>
            <a:endParaRPr lang="ru-RU" altLang="en-US" sz="3000">
              <a:latin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60" t="2270"/>
          <a:stretch>
            <a:fillRect/>
          </a:stretch>
        </p:blipFill>
        <p:spPr>
          <a:xfrm>
            <a:off x="1631380" y="1700760"/>
            <a:ext cx="8629185" cy="4824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10704576" y="274638"/>
            <a:ext cx="877821" cy="34601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en-US"/>
              <a:t>  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379" y="447643"/>
            <a:ext cx="11067018" cy="2578290"/>
          </a:xfrm>
        </p:spPr>
        <p:txBody>
          <a:bodyPr>
            <a:normAutofit/>
          </a:bodyPr>
          <a:lstStyle/>
          <a:p>
            <a:pPr marL="342900" indent="-342900" algn="just">
              <a:buFont typeface="Arial"/>
              <a:defRPr/>
            </a:pPr>
            <a:r>
              <a:rPr lang="ru-RU" altLang="en-US" sz="2800">
                <a:latin typeface="Times New Roman"/>
              </a:rPr>
              <a:t>В декабре 2019 года в Китае началась вспышка пневмонии, вызванная      свежеобнаруженным вирусом SARS-CoV-2. </a:t>
            </a:r>
            <a:endParaRPr lang="ru-RU" altLang="en-US" sz="2800">
              <a:latin typeface="Times New Roman"/>
            </a:endParaRPr>
          </a:p>
          <a:p>
            <a:pPr marL="342900" indent="-342900" algn="just">
              <a:buFont typeface="Arial"/>
              <a:defRPr/>
            </a:pPr>
            <a:r>
              <a:rPr lang="ru-RU" altLang="en-US" sz="2800">
                <a:latin typeface="Times New Roman"/>
              </a:rPr>
              <a:t> 7 января 2020 года информация о новом вирусе была подтверждена, а сам вирус был отнесён к коронавирусам. </a:t>
            </a:r>
            <a:endParaRPr lang="ru-RU" altLang="en-US" sz="2800">
              <a:latin typeface="Times New Roman"/>
            </a:endParaRPr>
          </a:p>
          <a:p>
            <a:pPr marL="342900" indent="-342900" algn="just">
              <a:buFont typeface="Arial"/>
              <a:defRPr/>
            </a:pPr>
            <a:r>
              <a:rPr lang="en-US" altLang="ru-RU" sz="2800">
                <a:latin typeface="Times New Roman"/>
              </a:rPr>
              <a:t>11</a:t>
            </a:r>
            <a:r>
              <a:rPr lang="ru-RU" altLang="en-US" sz="2800">
                <a:latin typeface="Times New Roman"/>
              </a:rPr>
              <a:t> марта </a:t>
            </a:r>
            <a:r>
              <a:rPr lang="en-US" altLang="ru-RU" sz="2800">
                <a:latin typeface="Times New Roman"/>
              </a:rPr>
              <a:t>2020</a:t>
            </a:r>
            <a:r>
              <a:rPr lang="ru-RU" altLang="en-US" sz="2800">
                <a:latin typeface="Times New Roman"/>
              </a:rPr>
              <a:t> года ВОЗ объявила пандемию</a:t>
            </a:r>
            <a:endParaRPr lang="ru-RU" altLang="en-US" sz="2800">
              <a:latin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69158" y="2852928"/>
            <a:ext cx="6891399" cy="3876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9120378" y="0"/>
            <a:ext cx="2462021" cy="571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en-US">
                <a:latin typeface="Times New Roman"/>
              </a:rPr>
              <a:t>   </a:t>
            </a:r>
            <a:endParaRPr lang="ru-RU" altLang="en-US">
              <a:latin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380" y="429802"/>
            <a:ext cx="11413349" cy="1847070"/>
          </a:xfrm>
        </p:spPr>
        <p:txBody>
          <a:bodyPr>
            <a:normAutofit/>
          </a:bodyPr>
          <a:lstStyle/>
          <a:p>
            <a:pPr marL="0" indent="450056" algn="ctr">
              <a:buNone/>
              <a:defRPr/>
            </a:pPr>
            <a:r>
              <a:rPr lang="ru-RU" altLang="en-US" sz="3000" b="1">
                <a:solidFill>
                  <a:srgbClr val="ff0000"/>
                </a:solidFill>
                <a:latin typeface="Times New Roman"/>
              </a:rPr>
              <a:t>Механизм передачи  </a:t>
            </a:r>
            <a:endParaRPr lang="ru-RU" altLang="en-US" sz="3000">
              <a:latin typeface="Times New Roman"/>
            </a:endParaRPr>
          </a:p>
          <a:p>
            <a:pPr marL="342900" indent="-342900" algn="just">
              <a:buFont typeface="Arial"/>
              <a:defRPr/>
            </a:pPr>
            <a:r>
              <a:rPr lang="ru-RU" altLang="en-US" sz="3000">
                <a:latin typeface="Times New Roman"/>
              </a:rPr>
              <a:t>аэрозольный (воздушно-капльный путь)</a:t>
            </a:r>
            <a:endParaRPr lang="ru-RU" altLang="en-US" sz="3000">
              <a:latin typeface="Times New Roman"/>
            </a:endParaRPr>
          </a:p>
          <a:p>
            <a:pPr marL="342900" indent="-342900" algn="just">
              <a:buFont typeface="Arial"/>
              <a:defRPr/>
            </a:pPr>
            <a:r>
              <a:rPr lang="ru-RU" altLang="en-US" sz="3000">
                <a:latin typeface="Times New Roman"/>
              </a:rPr>
              <a:t>контактный путь </a:t>
            </a:r>
            <a:endParaRPr lang="ru-RU" altLang="en-US" sz="3000">
              <a:latin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3272" y="2420874"/>
            <a:ext cx="6013114" cy="4006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276386" y="2516044"/>
            <a:ext cx="5728295" cy="3816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11064621" y="0"/>
            <a:ext cx="517778" cy="571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en-US">
                <a:latin typeface="Times New Roman"/>
              </a:rPr>
              <a:t>    </a:t>
            </a:r>
            <a:endParaRPr lang="ru-RU" altLang="en-US">
              <a:latin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497" y="508793"/>
            <a:ext cx="10959007" cy="5840413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altLang="en-US" sz="2800" b="1">
                <a:solidFill>
                  <a:srgbClr val="ff0000"/>
                </a:solidFill>
                <a:latin typeface="Times New Roman"/>
              </a:rPr>
              <a:t>Инкубационный период</a:t>
            </a:r>
            <a:r>
              <a:rPr lang="ru-RU" altLang="en-US" sz="280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altLang="en-US" sz="2800">
                <a:latin typeface="Times New Roman"/>
              </a:rPr>
              <a:t>при COVID-19: от 2 до14 суток</a:t>
            </a:r>
            <a:endParaRPr lang="ru-RU" altLang="en-US" sz="2800">
              <a:latin typeface="Times New Roman"/>
            </a:endParaRPr>
          </a:p>
          <a:p>
            <a:pPr marL="0" indent="0" algn="just">
              <a:buNone/>
              <a:defRPr/>
            </a:pPr>
            <a:r>
              <a:rPr lang="ru-RU" altLang="en-US" sz="2800" b="1">
                <a:solidFill>
                  <a:srgbClr val="ff0000"/>
                </a:solidFill>
                <a:latin typeface="Times New Roman"/>
              </a:rPr>
              <a:t>Симптомы: </a:t>
            </a:r>
            <a:endParaRPr lang="ru-RU" altLang="en-US" sz="2800" b="1">
              <a:latin typeface="Times New Roman"/>
            </a:endParaRPr>
          </a:p>
          <a:p>
            <a:pPr marL="342900" indent="-342900" algn="just">
              <a:defRPr/>
            </a:pPr>
            <a:r>
              <a:rPr lang="ru-RU" altLang="en-US" sz="2800">
                <a:latin typeface="Times New Roman"/>
              </a:rPr>
              <a:t>повышение температуры тела (90%) </a:t>
            </a:r>
            <a:endParaRPr lang="ru-RU" altLang="en-US" sz="2800">
              <a:latin typeface="Times New Roman"/>
            </a:endParaRPr>
          </a:p>
          <a:p>
            <a:pPr marL="342900" indent="-342900" algn="just">
              <a:defRPr/>
            </a:pPr>
            <a:r>
              <a:rPr lang="ru-RU" altLang="en-US" sz="2800">
                <a:latin typeface="Times New Roman"/>
              </a:rPr>
              <a:t>кашель — сухой или с небольшим количеством мокроты (80%) </a:t>
            </a:r>
            <a:endParaRPr lang="ru-RU" altLang="en-US" sz="2800">
              <a:latin typeface="Times New Roman"/>
            </a:endParaRPr>
          </a:p>
          <a:p>
            <a:pPr marL="342900" indent="-342900" algn="just">
              <a:defRPr/>
            </a:pPr>
            <a:r>
              <a:rPr lang="ru-RU" altLang="en-US" sz="2800">
                <a:latin typeface="Times New Roman"/>
              </a:rPr>
              <a:t>одышка (55%)</a:t>
            </a:r>
            <a:endParaRPr lang="ru-RU" altLang="en-US" sz="2800">
              <a:latin typeface="Times New Roman"/>
            </a:endParaRPr>
          </a:p>
          <a:p>
            <a:pPr marL="342900" indent="-342900" algn="just">
              <a:defRPr/>
            </a:pPr>
            <a:r>
              <a:rPr lang="ru-RU" altLang="en-US" sz="2800">
                <a:latin typeface="Times New Roman"/>
              </a:rPr>
              <a:t>миалгии и утомляемость (44%)</a:t>
            </a:r>
            <a:endParaRPr lang="ru-RU" altLang="en-US" sz="2800">
              <a:latin typeface="Times New Roman"/>
            </a:endParaRPr>
          </a:p>
          <a:p>
            <a:pPr marL="342900" indent="-342900" algn="just">
              <a:defRPr/>
            </a:pPr>
            <a:r>
              <a:rPr lang="ru-RU" altLang="en-US" sz="2800">
                <a:latin typeface="Times New Roman"/>
              </a:rPr>
              <a:t>ощущение сдавленности в грудной клетке (20</a:t>
            </a:r>
            <a:r>
              <a:rPr lang="en-US" altLang="ru-RU" sz="2800">
                <a:latin typeface="Times New Roman"/>
              </a:rPr>
              <a:t>%)</a:t>
            </a:r>
            <a:endParaRPr lang="en-US" altLang="ru-RU" sz="2800">
              <a:latin typeface="Times New Roman"/>
            </a:endParaRPr>
          </a:p>
          <a:p>
            <a:pPr marL="342900" indent="-342900" algn="just">
              <a:defRPr/>
            </a:pPr>
            <a:r>
              <a:rPr lang="ru-RU" altLang="en-US" sz="2800">
                <a:latin typeface="Times New Roman"/>
              </a:rPr>
              <a:t>головные боли (8%)</a:t>
            </a:r>
            <a:endParaRPr lang="ru-RU" altLang="en-US" sz="2800">
              <a:latin typeface="Times New Roman"/>
            </a:endParaRPr>
          </a:p>
          <a:p>
            <a:pPr marL="342900" indent="-342900" algn="just">
              <a:defRPr/>
            </a:pPr>
            <a:r>
              <a:rPr lang="ru-RU" altLang="en-US" sz="2800">
                <a:latin typeface="Times New Roman"/>
              </a:rPr>
              <a:t>кровохарканье (5%)</a:t>
            </a:r>
            <a:endParaRPr lang="ru-RU" altLang="en-US" sz="2800">
              <a:latin typeface="Times New Roman"/>
            </a:endParaRPr>
          </a:p>
          <a:p>
            <a:pPr marL="342900" indent="-342900" algn="just">
              <a:defRPr/>
            </a:pPr>
            <a:r>
              <a:rPr lang="ru-RU" altLang="en-US" sz="2800">
                <a:latin typeface="Times New Roman"/>
              </a:rPr>
              <a:t>диареяи тошнота (3%)</a:t>
            </a:r>
            <a:endParaRPr lang="ru-RU" altLang="en-US" sz="280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9048369" y="274638"/>
            <a:ext cx="2534028" cy="1143000"/>
          </a:xfrm>
        </p:spPr>
        <p:txBody>
          <a:bodyPr/>
          <a:lstStyle/>
          <a:p>
            <a:pPr>
              <a:defRPr/>
            </a:pPr>
            <a:r>
              <a:rPr lang="ru-RU" altLang="en-US"/>
              <a:t> </a:t>
            </a:r>
            <a:endParaRPr lang="ru-RU" alt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404" y="211424"/>
            <a:ext cx="10850993" cy="2682272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altLang="en-US" sz="2800" b="1">
                <a:solidFill>
                  <a:srgbClr val="ff0000"/>
                </a:solidFill>
                <a:latin typeface="Times New Roman"/>
              </a:rPr>
              <a:t>Клинические формы COVID-19:</a:t>
            </a:r>
            <a:endParaRPr lang="ru-RU" altLang="en-US" sz="2800">
              <a:latin typeface="Times New Roman"/>
            </a:endParaRPr>
          </a:p>
          <a:p>
            <a:pPr marL="342900" indent="-342900" algn="just">
              <a:buFont typeface="Arial"/>
              <a:defRPr/>
            </a:pPr>
            <a:r>
              <a:rPr lang="ru-RU" altLang="en-US" sz="2800">
                <a:latin typeface="Times New Roman"/>
              </a:rPr>
              <a:t>бессимптомная </a:t>
            </a:r>
            <a:r>
              <a:rPr lang="en-US" altLang="ru-RU" sz="2800">
                <a:latin typeface="Times New Roman"/>
              </a:rPr>
              <a:t>(1-3%)</a:t>
            </a:r>
            <a:endParaRPr lang="en-US" altLang="ru-RU" sz="2800">
              <a:latin typeface="Times New Roman"/>
            </a:endParaRPr>
          </a:p>
          <a:p>
            <a:pPr marL="342900" indent="-342900" algn="just">
              <a:buFont typeface="Arial"/>
              <a:defRPr/>
            </a:pPr>
            <a:r>
              <a:rPr lang="ru-RU" altLang="en-US" sz="2800">
                <a:latin typeface="Times New Roman"/>
              </a:rPr>
              <a:t>лёгкая </a:t>
            </a:r>
            <a:endParaRPr lang="ru-RU" altLang="en-US" sz="2800">
              <a:latin typeface="Times New Roman"/>
            </a:endParaRPr>
          </a:p>
          <a:p>
            <a:pPr marL="342900" indent="-342900" algn="just">
              <a:buFont typeface="Arial"/>
              <a:defRPr/>
            </a:pPr>
            <a:r>
              <a:rPr lang="ru-RU" altLang="en-US" sz="2800">
                <a:latin typeface="Times New Roman"/>
              </a:rPr>
              <a:t>среднетяжелая</a:t>
            </a:r>
            <a:endParaRPr lang="ru-RU" altLang="en-US" sz="2800">
              <a:latin typeface="Times New Roman"/>
            </a:endParaRPr>
          </a:p>
          <a:p>
            <a:pPr marL="342900" indent="-342900" algn="just">
              <a:buFont typeface="Arial"/>
              <a:defRPr/>
            </a:pPr>
            <a:r>
              <a:rPr lang="ru-RU" altLang="en-US" sz="2800">
                <a:latin typeface="Times New Roman"/>
              </a:rPr>
              <a:t>тяжелая</a:t>
            </a:r>
            <a:endParaRPr lang="ru-RU" altLang="en-US" sz="2800">
              <a:latin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35279" y="3122436"/>
            <a:ext cx="5076645" cy="3386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771964" y="3047956"/>
            <a:ext cx="5184576" cy="3460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51757" y="2852928"/>
            <a:ext cx="4464558" cy="36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35279" y="3429000"/>
            <a:ext cx="3816477" cy="451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defRPr/>
            </a:pPr>
            <a:endParaRPr lang="ru-RU" altLang="en-US" sz="2400"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52207" y="2445067"/>
            <a:ext cx="4032504" cy="448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Arial"/>
              <a:defRPr/>
            </a:pPr>
            <a:endParaRPr lang="ru-RU" altLang="en-US" sz="2400">
              <a:latin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60106" y="476631"/>
            <a:ext cx="5040632" cy="44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Arial"/>
              <a:buNone/>
              <a:defRPr/>
            </a:pPr>
            <a:endParaRPr lang="ru-RU" altLang="en-US" sz="2400">
              <a:latin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1789" y="1417638"/>
            <a:ext cx="4644580" cy="447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 typeface="Arial"/>
              <a:buNone/>
              <a:defRPr/>
            </a:pPr>
            <a:endParaRPr lang="ru-RU" altLang="en-US" sz="240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idx="0"/>
          </p:nvPr>
        </p:nvSpPr>
        <p:spPr>
          <a:xfrm>
            <a:off x="8184261" y="188595"/>
            <a:ext cx="3398138" cy="1143000"/>
          </a:xfrm>
        </p:spPr>
        <p:txBody>
          <a:bodyPr/>
          <a:lstStyle/>
          <a:p>
            <a:pPr>
              <a:defRPr/>
            </a:pPr>
            <a:r>
              <a:rPr lang="ru-RU" altLang="en-US">
                <a:latin typeface="Times New Roman"/>
              </a:rPr>
              <a:t>  </a:t>
            </a:r>
            <a:endParaRPr lang="ru-RU" altLang="en-US">
              <a:latin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484" y="476672"/>
            <a:ext cx="11175031" cy="266432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altLang="en-US" sz="3300" b="1">
                <a:solidFill>
                  <a:srgbClr val="ff0000"/>
                </a:solidFill>
                <a:latin typeface="Times New Roman"/>
              </a:rPr>
              <a:t>Диагностика</a:t>
            </a:r>
            <a:endParaRPr lang="ru-RU" altLang="en-US" sz="3300" b="1">
              <a:latin typeface="Times New Roman"/>
            </a:endParaRPr>
          </a:p>
          <a:p>
            <a:pPr marL="555000" indent="-555000" algn="just">
              <a:buAutoNum type="arabicPeriod"/>
              <a:defRPr/>
            </a:pPr>
            <a:r>
              <a:rPr lang="ru-RU" altLang="en-US" sz="3000">
                <a:latin typeface="Times New Roman"/>
              </a:rPr>
              <a:t>ПЦР</a:t>
            </a:r>
            <a:endParaRPr lang="ru-RU" altLang="en-US" sz="3000">
              <a:latin typeface="Times New Roman"/>
            </a:endParaRPr>
          </a:p>
          <a:p>
            <a:pPr marL="555000" indent="-555000" algn="just">
              <a:buAutoNum type="arabicPeriod"/>
              <a:defRPr/>
            </a:pPr>
            <a:r>
              <a:rPr lang="ru-RU" altLang="en-US" sz="3000">
                <a:latin typeface="Times New Roman"/>
              </a:rPr>
              <a:t>Серологические тесты</a:t>
            </a:r>
            <a:endParaRPr lang="ru-RU" altLang="en-US" sz="3000">
              <a:latin typeface="Times New Roman"/>
            </a:endParaRPr>
          </a:p>
          <a:p>
            <a:pPr marL="555000" indent="-555000" algn="just">
              <a:buAutoNum type="arabicPeriod"/>
              <a:defRPr/>
            </a:pPr>
            <a:r>
              <a:rPr lang="ru-RU" altLang="en-US" sz="3000">
                <a:latin typeface="Times New Roman"/>
              </a:rPr>
              <a:t>Лучевая диагностика </a:t>
            </a:r>
            <a:r>
              <a:rPr lang="en-US" altLang="ru-RU" sz="3000">
                <a:latin typeface="Times New Roman"/>
              </a:rPr>
              <a:t>(</a:t>
            </a:r>
            <a:r>
              <a:rPr lang="ru-RU" altLang="en-US" sz="3000">
                <a:latin typeface="Times New Roman"/>
              </a:rPr>
              <a:t>компьютерная томография</a:t>
            </a:r>
            <a:r>
              <a:rPr lang="en-US" altLang="ru-RU" sz="3000">
                <a:latin typeface="Times New Roman"/>
              </a:rPr>
              <a:t>)</a:t>
            </a:r>
            <a:endParaRPr lang="en-US" altLang="ru-RU" sz="3000">
              <a:latin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97738" y="3553926"/>
            <a:ext cx="4055597" cy="2717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303536" y="3553926"/>
            <a:ext cx="3880725" cy="2717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184262" y="3553926"/>
            <a:ext cx="3610340" cy="2717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Thinkfree Office">
  <a:themeElements>
    <a:clrScheme name="Thinkfree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Thinkfree Office">
      <a:maj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HCR Dotum"/>
        <a:ea typeface=""/>
        <a:cs typeface="Times New Roman"/>
        <a:font script="Jpan" typeface="MS PGothic"/>
        <a:font script="Hang" typeface="HCR Dotu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inkfre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429</ep:Words>
  <ep:PresentationFormat>Широкоэкранный</ep:PresentationFormat>
  <ep:Paragraphs>72</ep:Paragraphs>
  <ep:Slides>14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14</vt:i4>
      </vt:variant>
    </vt:vector>
  </ep:HeadingPairs>
  <ep:TitlesOfParts>
    <vt:vector size="15" baseType="lpstr">
      <vt:lpstr>Thinkfree Office</vt:lpstr>
      <vt:lpstr>Аспекты работы медицинской  сестры при уходе за пациентами с  COVID-19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Заключение</vt:lpstr>
      <vt:lpstr>Слайд 14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2020-11-15T07:45:10.000</dcterms:created>
  <dc:creator>Екатерина</dc:creator>
  <cp:lastModifiedBy>Екатерина</cp:lastModifiedBy>
  <dcterms:modified xsi:type="dcterms:W3CDTF">2020-11-24T04:52:22.049</dcterms:modified>
  <cp:revision>57</cp:revision>
  <dc:title>Аспекты работы медицинской  сестры при уходе за пациентами с  COVID-19</dc:title>
  <cp:version>0906.0100.01</cp:version>
</cp:coreProperties>
</file>