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858" r:id="rId1"/>
  </p:sldMasterIdLst>
  <p:notesMasterIdLst>
    <p:notesMasterId r:id="rId27"/>
  </p:notesMasterIdLst>
  <p:sldIdLst>
    <p:sldId id="256" r:id="rId2"/>
    <p:sldId id="257" r:id="rId3"/>
    <p:sldId id="258" r:id="rId4"/>
    <p:sldId id="259" r:id="rId5"/>
    <p:sldId id="280" r:id="rId6"/>
    <p:sldId id="279" r:id="rId7"/>
    <p:sldId id="292" r:id="rId8"/>
    <p:sldId id="281" r:id="rId9"/>
    <p:sldId id="293" r:id="rId10"/>
    <p:sldId id="294" r:id="rId11"/>
    <p:sldId id="303" r:id="rId12"/>
    <p:sldId id="306" r:id="rId13"/>
    <p:sldId id="304" r:id="rId14"/>
    <p:sldId id="305" r:id="rId15"/>
    <p:sldId id="295" r:id="rId16"/>
    <p:sldId id="296" r:id="rId17"/>
    <p:sldId id="300" r:id="rId18"/>
    <p:sldId id="297" r:id="rId19"/>
    <p:sldId id="298" r:id="rId20"/>
    <p:sldId id="299" r:id="rId21"/>
    <p:sldId id="301" r:id="rId22"/>
    <p:sldId id="302" r:id="rId23"/>
    <p:sldId id="273" r:id="rId24"/>
    <p:sldId id="274" r:id="rId25"/>
    <p:sldId id="27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33" autoAdjust="0"/>
  </p:normalViewPr>
  <p:slideViewPr>
    <p:cSldViewPr>
      <p:cViewPr varScale="1">
        <p:scale>
          <a:sx n="82" d="100"/>
          <a:sy n="82" d="100"/>
        </p:scale>
        <p:origin x="14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7689030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A9A0EA98-5831-4853-B862-C702E6EB345C}" type="slidenum">
              <a:rPr lang="en-US" smtClean="0"/>
              <a:t>8</a:t>
            </a:fld>
            <a:endParaRPr lang="en-US"/>
          </a:p>
        </p:txBody>
      </p:sp>
    </p:spTree>
    <p:extLst>
      <p:ext uri="{BB962C8B-B14F-4D97-AF65-F5344CB8AC3E}">
        <p14:creationId xmlns:p14="http://schemas.microsoft.com/office/powerpoint/2010/main" val="786893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ru-RU"/>
              <a:t>Образец заголовка</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5" name="Footer Placeholder 4"/>
          <p:cNvSpPr>
            <a:spLocks noGrp="1"/>
          </p:cNvSpPr>
          <p:nvPr>
            <p:ph type="ftr" sz="quarter" idx="11"/>
          </p:nvPr>
        </p:nvSpPr>
        <p:spPr/>
        <p:txBody>
          <a:bodyPr/>
          <a:lstStyle/>
          <a:p>
            <a:pPr lvl="0" algn="ctr"/>
            <a:endParaRPr lang="ru-RU" sz="1200">
              <a:solidFill>
                <a:srgbClr val="898989"/>
              </a:solidFill>
            </a:endParaRPr>
          </a:p>
        </p:txBody>
      </p:sp>
      <p:sp>
        <p:nvSpPr>
          <p:cNvPr id="6" name="Slide Number Placeholder 5"/>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052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5" name="Footer Placeholder 4"/>
          <p:cNvSpPr>
            <a:spLocks noGrp="1"/>
          </p:cNvSpPr>
          <p:nvPr>
            <p:ph type="ftr" sz="quarter" idx="11"/>
          </p:nvPr>
        </p:nvSpPr>
        <p:spPr/>
        <p:txBody>
          <a:bodyPr/>
          <a:lstStyle/>
          <a:p>
            <a:pPr lvl="0" algn="ctr"/>
            <a:endParaRPr lang="ru-RU" sz="1200">
              <a:solidFill>
                <a:srgbClr val="898989"/>
              </a:solidFill>
            </a:endParaRPr>
          </a:p>
        </p:txBody>
      </p:sp>
      <p:sp>
        <p:nvSpPr>
          <p:cNvPr id="6" name="Slide Number Placeholder 5"/>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231668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ru-RU"/>
              <a:t>Образец заголовка</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5" name="Footer Placeholder 4"/>
          <p:cNvSpPr>
            <a:spLocks noGrp="1"/>
          </p:cNvSpPr>
          <p:nvPr>
            <p:ph type="ftr" sz="quarter" idx="11"/>
          </p:nvPr>
        </p:nvSpPr>
        <p:spPr/>
        <p:txBody>
          <a:bodyPr/>
          <a:lstStyle/>
          <a:p>
            <a:pPr lvl="0" algn="ctr"/>
            <a:endParaRPr lang="ru-RU" sz="1200">
              <a:solidFill>
                <a:srgbClr val="898989"/>
              </a:solidFill>
            </a:endParaRPr>
          </a:p>
        </p:txBody>
      </p:sp>
      <p:sp>
        <p:nvSpPr>
          <p:cNvPr id="6" name="Slide Number Placeholder 5"/>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92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5" name="Footer Placeholder 4"/>
          <p:cNvSpPr>
            <a:spLocks noGrp="1"/>
          </p:cNvSpPr>
          <p:nvPr>
            <p:ph type="ftr" sz="quarter" idx="11"/>
          </p:nvPr>
        </p:nvSpPr>
        <p:spPr/>
        <p:txBody>
          <a:bodyPr/>
          <a:lstStyle/>
          <a:p>
            <a:pPr lvl="0" algn="ctr"/>
            <a:endParaRPr lang="ru-RU" sz="1200">
              <a:solidFill>
                <a:srgbClr val="898989"/>
              </a:solidFill>
            </a:endParaRPr>
          </a:p>
        </p:txBody>
      </p:sp>
      <p:sp>
        <p:nvSpPr>
          <p:cNvPr id="6" name="Slide Number Placeholder 5"/>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704366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ru-RU"/>
              <a:t>Образец заголовка</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5" name="Footer Placeholder 4"/>
          <p:cNvSpPr>
            <a:spLocks noGrp="1"/>
          </p:cNvSpPr>
          <p:nvPr>
            <p:ph type="ftr" sz="quarter" idx="11"/>
          </p:nvPr>
        </p:nvSpPr>
        <p:spPr/>
        <p:txBody>
          <a:bodyPr/>
          <a:lstStyle/>
          <a:p>
            <a:pPr lvl="0" algn="ctr"/>
            <a:endParaRPr lang="ru-RU" sz="1200">
              <a:solidFill>
                <a:srgbClr val="898989"/>
              </a:solidFill>
            </a:endParaRPr>
          </a:p>
        </p:txBody>
      </p:sp>
      <p:sp>
        <p:nvSpPr>
          <p:cNvPr id="6" name="Slide Number Placeholder 5"/>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404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6" name="Footer Placeholder 5"/>
          <p:cNvSpPr>
            <a:spLocks noGrp="1"/>
          </p:cNvSpPr>
          <p:nvPr>
            <p:ph type="ftr" sz="quarter" idx="11"/>
          </p:nvPr>
        </p:nvSpPr>
        <p:spPr/>
        <p:txBody>
          <a:bodyPr/>
          <a:lstStyle/>
          <a:p>
            <a:pPr lvl="0" algn="ctr"/>
            <a:endParaRPr lang="ru-RU" sz="1200">
              <a:solidFill>
                <a:srgbClr val="898989"/>
              </a:solidFill>
            </a:endParaRPr>
          </a:p>
        </p:txBody>
      </p:sp>
      <p:sp>
        <p:nvSpPr>
          <p:cNvPr id="7" name="Slide Number Placeholder 6"/>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438235757"/>
      </p:ext>
    </p:extLst>
  </p:cSld>
  <p:clrMapOvr>
    <a:masterClrMapping/>
  </p:clrMapOvr>
  <p:hf sldNum="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4" name="Content Placeholder 3"/>
          <p:cNvSpPr>
            <a:spLocks noGrp="1"/>
          </p:cNvSpPr>
          <p:nvPr>
            <p:ph sz="half" idx="2"/>
          </p:nvPr>
        </p:nvSpPr>
        <p:spPr>
          <a:xfrm>
            <a:off x="768096" y="2967788"/>
            <a:ext cx="356616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ru-RU"/>
              <a:t>Образец текста</a:t>
            </a:r>
          </a:p>
        </p:txBody>
      </p:sp>
      <p:sp>
        <p:nvSpPr>
          <p:cNvPr id="6" name="Content Placeholder 5"/>
          <p:cNvSpPr>
            <a:spLocks noGrp="1"/>
          </p:cNvSpPr>
          <p:nvPr>
            <p:ph sz="quarter" idx="4"/>
          </p:nvPr>
        </p:nvSpPr>
        <p:spPr>
          <a:xfrm>
            <a:off x="4491990" y="2967788"/>
            <a:ext cx="3566160" cy="33415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8" name="Footer Placeholder 7"/>
          <p:cNvSpPr>
            <a:spLocks noGrp="1"/>
          </p:cNvSpPr>
          <p:nvPr>
            <p:ph type="ftr" sz="quarter" idx="11"/>
          </p:nvPr>
        </p:nvSpPr>
        <p:spPr/>
        <p:txBody>
          <a:bodyPr/>
          <a:lstStyle/>
          <a:p>
            <a:pPr lvl="0" algn="ctr"/>
            <a:endParaRPr lang="ru-RU" sz="1200">
              <a:solidFill>
                <a:srgbClr val="898989"/>
              </a:solidFill>
            </a:endParaRPr>
          </a:p>
        </p:txBody>
      </p:sp>
      <p:sp>
        <p:nvSpPr>
          <p:cNvPr id="9" name="Slide Number Placeholder 8"/>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379884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4" name="Footer Placeholder 3"/>
          <p:cNvSpPr>
            <a:spLocks noGrp="1"/>
          </p:cNvSpPr>
          <p:nvPr>
            <p:ph type="ftr" sz="quarter" idx="11"/>
          </p:nvPr>
        </p:nvSpPr>
        <p:spPr/>
        <p:txBody>
          <a:bodyPr/>
          <a:lstStyle/>
          <a:p>
            <a:pPr lvl="0" algn="ctr"/>
            <a:endParaRPr lang="ru-RU" sz="1200">
              <a:solidFill>
                <a:srgbClr val="898989"/>
              </a:solidFill>
            </a:endParaRPr>
          </a:p>
        </p:txBody>
      </p:sp>
      <p:sp>
        <p:nvSpPr>
          <p:cNvPr id="5" name="Slide Number Placeholder 4"/>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258413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3" name="Footer Placeholder 2"/>
          <p:cNvSpPr>
            <a:spLocks noGrp="1"/>
          </p:cNvSpPr>
          <p:nvPr>
            <p:ph type="ftr" sz="quarter" idx="11"/>
          </p:nvPr>
        </p:nvSpPr>
        <p:spPr/>
        <p:txBody>
          <a:bodyPr/>
          <a:lstStyle/>
          <a:p>
            <a:pPr lvl="0" algn="ctr"/>
            <a:endParaRPr lang="ru-RU" sz="1200">
              <a:solidFill>
                <a:srgbClr val="898989"/>
              </a:solidFill>
            </a:endParaRPr>
          </a:p>
        </p:txBody>
      </p:sp>
      <p:sp>
        <p:nvSpPr>
          <p:cNvPr id="4" name="Slide Number Placeholder 3"/>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120733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ru-RU"/>
              <a:t>Образец заголовка</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6" name="Footer Placeholder 5"/>
          <p:cNvSpPr>
            <a:spLocks noGrp="1"/>
          </p:cNvSpPr>
          <p:nvPr>
            <p:ph type="ftr" sz="quarter" idx="11"/>
          </p:nvPr>
        </p:nvSpPr>
        <p:spPr/>
        <p:txBody>
          <a:bodyPr/>
          <a:lstStyle/>
          <a:p>
            <a:pPr lvl="0" algn="ctr"/>
            <a:endParaRPr lang="ru-RU" sz="1200">
              <a:solidFill>
                <a:srgbClr val="898989"/>
              </a:solidFill>
            </a:endParaRPr>
          </a:p>
        </p:txBody>
      </p:sp>
      <p:sp>
        <p:nvSpPr>
          <p:cNvPr id="7" name="Slide Number Placeholder 6"/>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spTree>
    <p:extLst>
      <p:ext uri="{BB962C8B-B14F-4D97-AF65-F5344CB8AC3E}">
        <p14:creationId xmlns:p14="http://schemas.microsoft.com/office/powerpoint/2010/main" val="284220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6" name="Footer Placeholder 5"/>
          <p:cNvSpPr>
            <a:spLocks noGrp="1"/>
          </p:cNvSpPr>
          <p:nvPr>
            <p:ph type="ftr" sz="quarter" idx="11"/>
          </p:nvPr>
        </p:nvSpPr>
        <p:spPr/>
        <p:txBody>
          <a:bodyPr/>
          <a:lstStyle/>
          <a:p>
            <a:pPr lvl="0" algn="ctr"/>
            <a:endParaRPr lang="ru-RU" sz="1200">
              <a:solidFill>
                <a:srgbClr val="898989"/>
              </a:solidFill>
            </a:endParaRPr>
          </a:p>
        </p:txBody>
      </p:sp>
      <p:sp>
        <p:nvSpPr>
          <p:cNvPr id="7" name="Slide Number Placeholder 6"/>
          <p:cNvSpPr>
            <a:spLocks noGrp="1"/>
          </p:cNvSpPr>
          <p:nvPr>
            <p:ph type="sldNum" sz="quarter" idx="12"/>
          </p:nvPr>
        </p:nvSpPr>
        <p:spPr/>
        <p:txBody>
          <a:body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0553197"/>
      </p:ext>
    </p:extLst>
  </p:cSld>
  <p:clrMapOvr>
    <a:masterClrMapping/>
  </p:clrMapOvr>
  <p:hf sldNum="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lvl="0"/>
            <a:fld id="{566ABCEB-ACFC-4714-9973-3DA970169C29}" type="datetime1">
              <a:rPr lang="ru-RU" sz="1200" smtClean="0">
                <a:solidFill>
                  <a:srgbClr val="898989"/>
                </a:solidFill>
              </a:rPr>
              <a:pPr lvl="0"/>
              <a:t>08.02.2024</a:t>
            </a:fld>
            <a:endParaRPr lang="ru-RU" sz="1200">
              <a:solidFill>
                <a:srgbClr val="898989"/>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pPr lvl="0" algn="ctr"/>
            <a:endParaRPr lang="ru-RU" sz="1200">
              <a:solidFill>
                <a:srgbClr val="898989"/>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pPr lvl="0" algn="r"/>
            <a:fld id="{566ABCEB-ACFC-4714-9973-3DA970169C29}" type="slidenum">
              <a:rPr lang="ru-RU" sz="1200" smtClean="0">
                <a:solidFill>
                  <a:srgbClr val="898989"/>
                </a:solidFill>
              </a:rPr>
              <a:pPr lvl="0" algn="r"/>
              <a:t>‹#›</a:t>
            </a:fld>
            <a:endParaRPr lang="ru-RU" sz="1200">
              <a:solidFill>
                <a:srgbClr val="898989"/>
              </a:solidFill>
            </a:endParaRPr>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701701"/>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hf sldNum="0" ftr="0" dt="0"/>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1" name="Заголовок 1"/>
          <p:cNvSpPr>
            <a:spLocks noGrp="1"/>
          </p:cNvSpPr>
          <p:nvPr>
            <p:ph type="ctrTitle" idx="4294967295"/>
          </p:nvPr>
        </p:nvSpPr>
        <p:spPr>
          <a:xfrm>
            <a:off x="1115616" y="607502"/>
            <a:ext cx="7524750" cy="1366838"/>
          </a:xfrm>
          <a:prstGeom prst="rect">
            <a:avLst/>
          </a:prstGeom>
          <a:noFill/>
          <a:ln>
            <a:noFill/>
          </a:ln>
        </p:spPr>
        <p:txBody>
          <a:bodyPr vert="horz" lIns="91440" tIns="45720" rIns="91440" bIns="45720" anchor="ctr">
            <a:normAutofit fontScale="90000"/>
          </a:bodyPr>
          <a:lstStyle>
            <a:lvl1pPr algn="ctr">
              <a:defRPr sz="4400"/>
            </a:lvl1pPr>
          </a:lstStyle>
          <a:p>
            <a:pPr lvl="0"/>
            <a:r>
              <a:rPr lang="ru-RU" altLang="ru-RU" sz="2000" dirty="0">
                <a:latin typeface="Times New Roman" pitchFamily="18" charset="0"/>
                <a:ea typeface="Times New Roman" pitchFamily="18" charset="0"/>
              </a:rPr>
              <a:t>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a:t>
            </a:r>
            <a:br>
              <a:rPr dirty="0"/>
            </a:br>
            <a:r>
              <a:rPr lang="ru-RU" altLang="ru-RU" sz="2000" dirty="0">
                <a:latin typeface="Times New Roman" pitchFamily="18" charset="0"/>
                <a:ea typeface="Times New Roman" pitchFamily="18" charset="0"/>
              </a:rPr>
              <a:t>Министерства здравоохранения Российской Федерации</a:t>
            </a:r>
            <a:br>
              <a:rPr dirty="0"/>
            </a:br>
            <a:r>
              <a:rPr lang="ru-RU" altLang="ru-RU" sz="2000" dirty="0">
                <a:latin typeface="Times New Roman" pitchFamily="18" charset="0"/>
                <a:ea typeface="Times New Roman" pitchFamily="18" charset="0"/>
              </a:rPr>
              <a:t>Кафедра стоматологии ИПО</a:t>
            </a:r>
          </a:p>
        </p:txBody>
      </p:sp>
      <p:sp>
        <p:nvSpPr>
          <p:cNvPr id="1048582" name="Подзаголовок 2"/>
          <p:cNvSpPr>
            <a:spLocks noGrp="1"/>
          </p:cNvSpPr>
          <p:nvPr>
            <p:ph type="subTitle" idx="4294967295"/>
          </p:nvPr>
        </p:nvSpPr>
        <p:spPr>
          <a:xfrm>
            <a:off x="1371600" y="2342964"/>
            <a:ext cx="6400800" cy="1752600"/>
          </a:xfrm>
          <a:prstGeom prst="rect">
            <a:avLst/>
          </a:prstGeom>
          <a:noFill/>
          <a:ln>
            <a:noFill/>
          </a:ln>
        </p:spPr>
        <p:txBody>
          <a:bodyPr vert="horz" lIns="91440" tIns="45720" rIns="91440" bIns="45720" anchor="t"/>
          <a:lstStyle>
            <a:lvl1pPr marL="0" algn="ctr">
              <a:buNone/>
              <a:defRPr sz="3200">
                <a:solidFill>
                  <a:schemeClr val="dk1"/>
                </a:solidFill>
              </a:defRPr>
            </a:lvl1pPr>
            <a:lvl2pPr marL="457200" algn="ctr">
              <a:buNone/>
            </a:lvl2pPr>
            <a:lvl3pPr marL="914400" algn="ctr">
              <a:buNone/>
            </a:lvl3pPr>
            <a:lvl4pPr marL="1371600" algn="ctr">
              <a:buNone/>
            </a:lvl4pPr>
            <a:lvl5pPr marL="1828800" algn="ctr">
              <a:buNone/>
            </a:lvl5pPr>
          </a:lstStyle>
          <a:p>
            <a:pPr lvl="0"/>
            <a:r>
              <a:rPr lang="ru-RU" sz="2400" b="1" i="1" dirty="0">
                <a:solidFill>
                  <a:schemeClr val="hlink"/>
                </a:solidFill>
                <a:latin typeface="Arial" pitchFamily="34" charset="0"/>
              </a:rPr>
              <a:t>Основные конструкции </a:t>
            </a:r>
            <a:r>
              <a:rPr lang="ru-RU" sz="2400" b="1" i="1" dirty="0" err="1">
                <a:solidFill>
                  <a:schemeClr val="hlink"/>
                </a:solidFill>
                <a:latin typeface="Arial" pitchFamily="34" charset="0"/>
              </a:rPr>
              <a:t>внеротовых</a:t>
            </a:r>
            <a:r>
              <a:rPr lang="ru-RU" sz="2400" b="1" i="1" dirty="0">
                <a:solidFill>
                  <a:schemeClr val="hlink"/>
                </a:solidFill>
                <a:latin typeface="Arial" pitchFamily="34" charset="0"/>
              </a:rPr>
              <a:t> </a:t>
            </a:r>
            <a:r>
              <a:rPr lang="ru-RU" sz="2400" b="1" i="1" dirty="0" err="1">
                <a:solidFill>
                  <a:schemeClr val="hlink"/>
                </a:solidFill>
                <a:latin typeface="Arial" pitchFamily="34" charset="0"/>
              </a:rPr>
              <a:t>ортодонтических</a:t>
            </a:r>
            <a:r>
              <a:rPr lang="ru-RU" sz="2400" b="1" i="1" dirty="0">
                <a:solidFill>
                  <a:schemeClr val="hlink"/>
                </a:solidFill>
                <a:latin typeface="Arial" pitchFamily="34" charset="0"/>
              </a:rPr>
              <a:t> аппаратов и приспособлений</a:t>
            </a:r>
            <a:endParaRPr lang="en-US" sz="2400" b="1" i="1" dirty="0">
              <a:solidFill>
                <a:schemeClr val="hlink"/>
              </a:solidFill>
              <a:latin typeface="Arial" pitchFamily="34" charset="0"/>
            </a:endParaRPr>
          </a:p>
        </p:txBody>
      </p:sp>
      <p:sp>
        <p:nvSpPr>
          <p:cNvPr id="1048583" name="TextBox 5"/>
          <p:cNvSpPr txBox="1"/>
          <p:nvPr/>
        </p:nvSpPr>
        <p:spPr>
          <a:xfrm>
            <a:off x="4427537" y="4076700"/>
            <a:ext cx="4465637" cy="1754326"/>
          </a:xfrm>
          <a:prstGeom prst="rect">
            <a:avLst/>
          </a:prstGeom>
          <a:noFill/>
          <a:ln>
            <a:noFill/>
          </a:ln>
        </p:spPr>
        <p:txBody>
          <a:bodyPr vert="horz" lIns="91440" tIns="45720" rIns="91440" bIns="45720" anchor="t">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lgn="ctr"/>
            <a:r>
              <a:rPr lang="ru-RU" altLang="en-US" dirty="0"/>
              <a:t>Выполнил ординатор </a:t>
            </a:r>
          </a:p>
          <a:p>
            <a:pPr lvl="0" algn="ctr"/>
            <a:r>
              <a:rPr lang="ru-RU" altLang="en-US" dirty="0"/>
              <a:t>кафедры-клиники стоматологии ИПО</a:t>
            </a:r>
          </a:p>
          <a:p>
            <a:pPr lvl="0" algn="ctr"/>
            <a:r>
              <a:rPr lang="ru-RU" altLang="en-US" dirty="0"/>
              <a:t>по специальности «ортодонтия»</a:t>
            </a:r>
          </a:p>
          <a:p>
            <a:pPr lvl="0" algn="ctr"/>
            <a:r>
              <a:rPr lang="en-US" altLang="en-US" dirty="0" err="1">
                <a:latin typeface="Arial" pitchFamily="34" charset="0"/>
              </a:rPr>
              <a:t>Суле</a:t>
            </a:r>
            <a:r>
              <a:rPr lang="ru-RU" altLang="en-US" dirty="0">
                <a:latin typeface="Arial" pitchFamily="34" charset="0"/>
              </a:rPr>
              <a:t>й</a:t>
            </a:r>
            <a:r>
              <a:rPr lang="en-US" altLang="en-US" dirty="0" err="1">
                <a:latin typeface="Arial" pitchFamily="34" charset="0"/>
              </a:rPr>
              <a:t>манов</a:t>
            </a:r>
            <a:r>
              <a:rPr lang="en-US" altLang="en-US" dirty="0">
                <a:latin typeface="Arial" pitchFamily="34" charset="0"/>
              </a:rPr>
              <a:t> </a:t>
            </a:r>
            <a:r>
              <a:rPr lang="en-US" altLang="en-US" dirty="0" err="1">
                <a:latin typeface="Arial" pitchFamily="34" charset="0"/>
              </a:rPr>
              <a:t>Нариман</a:t>
            </a:r>
            <a:r>
              <a:rPr lang="en-US" altLang="en-US" dirty="0">
                <a:latin typeface="Arial" pitchFamily="34" charset="0"/>
              </a:rPr>
              <a:t> </a:t>
            </a:r>
            <a:r>
              <a:rPr lang="en-US" altLang="en-US" dirty="0" err="1">
                <a:latin typeface="Arial" pitchFamily="34" charset="0"/>
              </a:rPr>
              <a:t>Али</a:t>
            </a:r>
            <a:r>
              <a:rPr lang="ru-RU" altLang="en-US" dirty="0">
                <a:latin typeface="Arial" pitchFamily="34" charset="0"/>
              </a:rPr>
              <a:t>л</a:t>
            </a:r>
            <a:r>
              <a:rPr lang="en-US" altLang="en-US" dirty="0" err="1">
                <a:latin typeface="Arial" pitchFamily="34" charset="0"/>
              </a:rPr>
              <a:t>ович</a:t>
            </a:r>
            <a:endParaRPr lang="en-US" altLang="en-US" dirty="0">
              <a:latin typeface="Arial" pitchFamily="34" charset="0"/>
            </a:endParaRPr>
          </a:p>
          <a:p>
            <a:pPr lvl="0" algn="ctr"/>
            <a:r>
              <a:rPr lang="zh-CN" altLang="en-US" dirty="0"/>
              <a:t>рецензент к.м.н., доцент Дуж Анатолий </a:t>
            </a:r>
            <a:endParaRPr lang="ru-RU" altLang="zh-CN" dirty="0"/>
          </a:p>
          <a:p>
            <a:pPr lvl="0" algn="ctr"/>
            <a:r>
              <a:rPr lang="zh-CN" altLang="en-US" dirty="0"/>
              <a:t>Николаевич.</a:t>
            </a:r>
          </a:p>
        </p:txBody>
      </p:sp>
      <p:sp>
        <p:nvSpPr>
          <p:cNvPr id="1048584" name="TextBox 6"/>
          <p:cNvSpPr txBox="1"/>
          <p:nvPr/>
        </p:nvSpPr>
        <p:spPr>
          <a:xfrm>
            <a:off x="3276600" y="6165850"/>
            <a:ext cx="2303462" cy="368300"/>
          </a:xfrm>
          <a:prstGeom prst="rect">
            <a:avLst/>
          </a:prstGeom>
          <a:noFill/>
          <a:ln>
            <a:noFill/>
          </a:ln>
        </p:spPr>
        <p:txBody>
          <a:bodyPr vert="horz" lIns="91440" tIns="45720" rIns="91440" bIns="45720" anchor="t">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r>
              <a:rPr lang="en-US" dirty="0" err="1"/>
              <a:t>Красноярск</a:t>
            </a:r>
            <a:r>
              <a:rPr lang="en-US" dirty="0"/>
              <a:t> , </a:t>
            </a:r>
            <a:r>
              <a:rPr lang="en-US" dirty="0">
                <a:latin typeface="Arial" pitchFamily="34" charset="0"/>
              </a:rPr>
              <a:t>202</a:t>
            </a:r>
            <a:r>
              <a:rPr lang="ru-RU" dirty="0">
                <a:latin typeface="Arial" pitchFamily="34" charset="0"/>
              </a:rPr>
              <a:t>3</a:t>
            </a:r>
            <a:r>
              <a:rPr lang="en-US" dirty="0">
                <a:latin typeface="Arial" pitchFamily="34" charset="0"/>
              </a:rPr>
              <a:t> г.</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22D5F6-2741-3AB4-874A-C188A81042CF}"/>
              </a:ext>
            </a:extLst>
          </p:cNvPr>
          <p:cNvSpPr>
            <a:spLocks noGrp="1"/>
          </p:cNvSpPr>
          <p:nvPr>
            <p:ph type="title"/>
          </p:nvPr>
        </p:nvSpPr>
        <p:spPr>
          <a:xfrm>
            <a:off x="683568" y="116632"/>
            <a:ext cx="5829300" cy="1224136"/>
          </a:xfrm>
        </p:spPr>
        <p:txBody>
          <a:bodyPr>
            <a:normAutofit/>
          </a:bodyPr>
          <a:lstStyle/>
          <a:p>
            <a:r>
              <a:rPr lang="ru-RU" sz="2800" dirty="0"/>
              <a:t>Лицевая маска</a:t>
            </a:r>
          </a:p>
        </p:txBody>
      </p:sp>
      <p:sp>
        <p:nvSpPr>
          <p:cNvPr id="3" name="Текст 2">
            <a:extLst>
              <a:ext uri="{FF2B5EF4-FFF2-40B4-BE49-F238E27FC236}">
                <a16:creationId xmlns:a16="http://schemas.microsoft.com/office/drawing/2014/main" id="{747B6931-07F8-5FD5-E0EE-7DFF0DA737AB}"/>
              </a:ext>
            </a:extLst>
          </p:cNvPr>
          <p:cNvSpPr>
            <a:spLocks noGrp="1"/>
          </p:cNvSpPr>
          <p:nvPr>
            <p:ph type="body" idx="1"/>
          </p:nvPr>
        </p:nvSpPr>
        <p:spPr>
          <a:xfrm>
            <a:off x="539552" y="641079"/>
            <a:ext cx="6984776" cy="4306886"/>
          </a:xfrm>
        </p:spPr>
        <p:txBody>
          <a:bodyPr>
            <a:normAutofit/>
          </a:bodyPr>
          <a:lstStyle/>
          <a:p>
            <a:pPr algn="l"/>
            <a:r>
              <a:rPr lang="ru-RU" sz="1800" b="0" i="0" dirty="0">
                <a:solidFill>
                  <a:srgbClr val="000000"/>
                </a:solidFill>
                <a:effectLst/>
                <a:latin typeface="Arial" panose="020B0604020202020204" pitchFamily="34" charset="0"/>
              </a:rPr>
              <a:t>Лицевая маска применяется при </a:t>
            </a:r>
            <a:r>
              <a:rPr lang="ru-RU" sz="1800" b="0" i="0" dirty="0" err="1">
                <a:solidFill>
                  <a:srgbClr val="000000"/>
                </a:solidFill>
                <a:effectLst/>
                <a:latin typeface="Arial" panose="020B0604020202020204" pitchFamily="34" charset="0"/>
              </a:rPr>
              <a:t>мезиальном</a:t>
            </a:r>
            <a:r>
              <a:rPr lang="ru-RU" sz="1800" b="0" i="0" dirty="0">
                <a:solidFill>
                  <a:srgbClr val="000000"/>
                </a:solidFill>
                <a:effectLst/>
                <a:latin typeface="Arial" panose="020B0604020202020204" pitchFamily="34" charset="0"/>
              </a:rPr>
              <a:t> прикусе:</a:t>
            </a:r>
          </a:p>
          <a:p>
            <a:pPr algn="l"/>
            <a:r>
              <a:rPr lang="ru-RU" sz="1800" b="0" i="0" dirty="0">
                <a:solidFill>
                  <a:srgbClr val="000000"/>
                </a:solidFill>
                <a:effectLst/>
                <a:latin typeface="Arial" panose="020B0604020202020204" pitchFamily="34" charset="0"/>
              </a:rPr>
              <a:t>а) при </a:t>
            </a:r>
            <a:r>
              <a:rPr lang="ru-RU" sz="1800" b="0" i="0" dirty="0" err="1">
                <a:solidFill>
                  <a:srgbClr val="000000"/>
                </a:solidFill>
                <a:effectLst/>
                <a:latin typeface="Arial" panose="020B0604020202020204" pitchFamily="34" charset="0"/>
              </a:rPr>
              <a:t>мезиальном</a:t>
            </a:r>
            <a:r>
              <a:rPr lang="ru-RU" sz="1800" b="0" i="0" dirty="0">
                <a:solidFill>
                  <a:srgbClr val="000000"/>
                </a:solidFill>
                <a:effectLst/>
                <a:latin typeface="Arial" panose="020B0604020202020204" pitchFamily="34" charset="0"/>
              </a:rPr>
              <a:t> смещении 36, 46 на 0,5–1 бугорок;</a:t>
            </a:r>
          </a:p>
          <a:p>
            <a:pPr algn="l"/>
            <a:r>
              <a:rPr lang="ru-RU" sz="1800" b="0" i="0" dirty="0">
                <a:solidFill>
                  <a:srgbClr val="000000"/>
                </a:solidFill>
                <a:effectLst/>
                <a:latin typeface="Arial" panose="020B0604020202020204" pitchFamily="34" charset="0"/>
              </a:rPr>
              <a:t>б) обратном резцовом перекрытии с сагиттальной щелью до 2 мм.</a:t>
            </a:r>
          </a:p>
          <a:p>
            <a:pPr algn="l"/>
            <a:r>
              <a:rPr lang="ru-RU" sz="1800" b="0" i="0" dirty="0">
                <a:solidFill>
                  <a:srgbClr val="000000"/>
                </a:solidFill>
                <a:effectLst/>
                <a:latin typeface="Arial" panose="020B0604020202020204" pitchFamily="34" charset="0"/>
              </a:rPr>
              <a:t>При применении лицевой маски важно учитывать следующие аспекты:</a:t>
            </a:r>
          </a:p>
          <a:p>
            <a:pPr algn="l">
              <a:buFont typeface="+mj-lt"/>
              <a:buAutoNum type="arabicPeriod"/>
            </a:pPr>
            <a:r>
              <a:rPr lang="ru-RU" sz="1800" b="0" i="0" dirty="0">
                <a:solidFill>
                  <a:srgbClr val="000000"/>
                </a:solidFill>
                <a:effectLst/>
                <a:latin typeface="Arial" panose="020B0604020202020204" pitchFamily="34" charset="0"/>
              </a:rPr>
              <a:t>оценку профиля лица (маска применяется при вогнутом профиле);</a:t>
            </a:r>
          </a:p>
          <a:p>
            <a:pPr algn="l">
              <a:buFont typeface="+mj-lt"/>
              <a:buAutoNum type="arabicPeriod"/>
            </a:pPr>
            <a:r>
              <a:rPr lang="ru-RU" sz="1800" b="0" i="0" dirty="0">
                <a:solidFill>
                  <a:srgbClr val="000000"/>
                </a:solidFill>
                <a:effectLst/>
                <a:latin typeface="Arial" panose="020B0604020202020204" pitchFamily="34" charset="0"/>
              </a:rPr>
              <a:t>расчет </a:t>
            </a:r>
            <a:r>
              <a:rPr lang="ru-RU" sz="1800" b="0" i="0" dirty="0" err="1">
                <a:solidFill>
                  <a:srgbClr val="000000"/>
                </a:solidFill>
                <a:effectLst/>
                <a:latin typeface="Arial" panose="020B0604020202020204" pitchFamily="34" charset="0"/>
              </a:rPr>
              <a:t>телерентгенограммы</a:t>
            </a:r>
            <a:r>
              <a:rPr lang="ru-RU" sz="1800" b="0" i="0" dirty="0">
                <a:solidFill>
                  <a:srgbClr val="000000"/>
                </a:solidFill>
                <a:effectLst/>
                <a:latin typeface="Arial" panose="020B0604020202020204" pitchFamily="34" charset="0"/>
              </a:rPr>
              <a:t>;</a:t>
            </a:r>
          </a:p>
          <a:p>
            <a:pPr algn="l">
              <a:buFont typeface="+mj-lt"/>
              <a:buAutoNum type="arabicPeriod"/>
            </a:pPr>
            <a:r>
              <a:rPr lang="ru-RU" sz="1800" b="0" i="0" dirty="0">
                <a:solidFill>
                  <a:srgbClr val="000000"/>
                </a:solidFill>
                <a:effectLst/>
                <a:latin typeface="Arial" panose="020B0604020202020204" pitchFamily="34" charset="0"/>
              </a:rPr>
              <a:t>возрастные критерии.</a:t>
            </a:r>
          </a:p>
          <a:p>
            <a:endParaRPr lang="ru-RU" dirty="0"/>
          </a:p>
        </p:txBody>
      </p:sp>
    </p:spTree>
    <p:extLst>
      <p:ext uri="{BB962C8B-B14F-4D97-AF65-F5344CB8AC3E}">
        <p14:creationId xmlns:p14="http://schemas.microsoft.com/office/powerpoint/2010/main" val="92771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F1BA62-54C6-C6E3-B697-EB79734FBCD6}"/>
              </a:ext>
            </a:extLst>
          </p:cNvPr>
          <p:cNvSpPr>
            <a:spLocks noGrp="1"/>
          </p:cNvSpPr>
          <p:nvPr>
            <p:ph type="title"/>
          </p:nvPr>
        </p:nvSpPr>
        <p:spPr>
          <a:xfrm>
            <a:off x="2699792" y="332656"/>
            <a:ext cx="3222435" cy="792088"/>
          </a:xfrm>
        </p:spPr>
        <p:txBody>
          <a:bodyPr>
            <a:normAutofit/>
          </a:bodyPr>
          <a:lstStyle/>
          <a:p>
            <a:r>
              <a:rPr lang="ru-RU" sz="2800" dirty="0"/>
              <a:t>Лицевая маска</a:t>
            </a:r>
          </a:p>
        </p:txBody>
      </p:sp>
      <p:sp>
        <p:nvSpPr>
          <p:cNvPr id="3" name="Текст 2">
            <a:extLst>
              <a:ext uri="{FF2B5EF4-FFF2-40B4-BE49-F238E27FC236}">
                <a16:creationId xmlns:a16="http://schemas.microsoft.com/office/drawing/2014/main" id="{76764576-DEBD-5E0A-440C-4EA8C5827C10}"/>
              </a:ext>
            </a:extLst>
          </p:cNvPr>
          <p:cNvSpPr>
            <a:spLocks noGrp="1"/>
          </p:cNvSpPr>
          <p:nvPr>
            <p:ph type="body" idx="1"/>
          </p:nvPr>
        </p:nvSpPr>
        <p:spPr>
          <a:xfrm>
            <a:off x="426828" y="836712"/>
            <a:ext cx="4999663" cy="4104456"/>
          </a:xfrm>
        </p:spPr>
        <p:txBody>
          <a:bodyPr>
            <a:normAutofit/>
          </a:bodyPr>
          <a:lstStyle/>
          <a:p>
            <a:pPr algn="l"/>
            <a:r>
              <a:rPr lang="ru-RU" b="0" i="0" dirty="0">
                <a:solidFill>
                  <a:srgbClr val="181D21"/>
                </a:solidFill>
                <a:effectLst/>
                <a:latin typeface="Inter"/>
              </a:rPr>
              <a:t>Профилактику </a:t>
            </a:r>
            <a:r>
              <a:rPr lang="ru-RU" b="0" i="0" dirty="0" err="1">
                <a:solidFill>
                  <a:srgbClr val="181D21"/>
                </a:solidFill>
                <a:effectLst/>
                <a:latin typeface="Inter"/>
              </a:rPr>
              <a:t>мезиального</a:t>
            </a:r>
            <a:r>
              <a:rPr lang="ru-RU" b="0" i="0" dirty="0">
                <a:solidFill>
                  <a:srgbClr val="181D21"/>
                </a:solidFill>
                <a:effectLst/>
                <a:latin typeface="Inter"/>
              </a:rPr>
              <a:t> прикуса необходимо проводить с раннего возраста и вплоть до образования постоянного прикуса.</a:t>
            </a:r>
          </a:p>
          <a:p>
            <a:pPr algn="l"/>
            <a:r>
              <a:rPr lang="ru-RU" b="0" i="0" dirty="0">
                <a:solidFill>
                  <a:srgbClr val="181D21"/>
                </a:solidFill>
                <a:effectLst/>
                <a:latin typeface="Inter"/>
              </a:rPr>
              <a:t>В сменном прикусе возможно применение дополнительных лечебно-профилактических аппаратов:</a:t>
            </a:r>
          </a:p>
          <a:p>
            <a:pPr algn="l">
              <a:buFont typeface="Arial" panose="020B0604020202020204" pitchFamily="34" charset="0"/>
              <a:buChar char="•"/>
            </a:pPr>
            <a:r>
              <a:rPr lang="ru-RU" b="0" i="0" dirty="0">
                <a:solidFill>
                  <a:srgbClr val="181D21"/>
                </a:solidFill>
                <a:effectLst/>
                <a:latin typeface="Inter"/>
              </a:rPr>
              <a:t>пластинка с заслоном для языка;</a:t>
            </a:r>
          </a:p>
          <a:p>
            <a:pPr algn="l">
              <a:buFont typeface="Arial" panose="020B0604020202020204" pitchFamily="34" charset="0"/>
              <a:buChar char="•"/>
            </a:pPr>
            <a:r>
              <a:rPr lang="ru-RU" b="0" i="0" dirty="0" err="1">
                <a:solidFill>
                  <a:srgbClr val="181D21"/>
                </a:solidFill>
                <a:effectLst/>
                <a:latin typeface="Inter"/>
              </a:rPr>
              <a:t>накусочная</a:t>
            </a:r>
            <a:r>
              <a:rPr lang="ru-RU" b="0" i="0" dirty="0">
                <a:solidFill>
                  <a:srgbClr val="181D21"/>
                </a:solidFill>
                <a:effectLst/>
                <a:latin typeface="Inter"/>
              </a:rPr>
              <a:t> пластинка Катца;</a:t>
            </a:r>
          </a:p>
          <a:p>
            <a:pPr algn="l">
              <a:buFont typeface="Arial" panose="020B0604020202020204" pitchFamily="34" charset="0"/>
              <a:buChar char="•"/>
            </a:pPr>
            <a:r>
              <a:rPr lang="ru-RU" b="0" i="0" dirty="0">
                <a:solidFill>
                  <a:srgbClr val="181D21"/>
                </a:solidFill>
                <a:effectLst/>
                <a:latin typeface="Inter"/>
              </a:rPr>
              <a:t>аппарат </a:t>
            </a:r>
            <a:r>
              <a:rPr lang="ru-RU" b="0" i="0" dirty="0" err="1">
                <a:solidFill>
                  <a:srgbClr val="181D21"/>
                </a:solidFill>
                <a:effectLst/>
                <a:latin typeface="Inter"/>
              </a:rPr>
              <a:t>Андрезена-Гойпля</a:t>
            </a:r>
            <a:r>
              <a:rPr lang="ru-RU" b="0" i="0" dirty="0">
                <a:solidFill>
                  <a:srgbClr val="181D21"/>
                </a:solidFill>
                <a:effectLst/>
                <a:latin typeface="Inter"/>
              </a:rPr>
              <a:t>;</a:t>
            </a:r>
          </a:p>
          <a:p>
            <a:pPr algn="l">
              <a:buFont typeface="Arial" panose="020B0604020202020204" pitchFamily="34" charset="0"/>
              <a:buChar char="•"/>
            </a:pPr>
            <a:r>
              <a:rPr lang="ru-RU" b="0" i="0" dirty="0">
                <a:solidFill>
                  <a:srgbClr val="181D21"/>
                </a:solidFill>
                <a:effectLst/>
                <a:latin typeface="Inter"/>
              </a:rPr>
              <a:t>открытый активатор </a:t>
            </a:r>
            <a:r>
              <a:rPr lang="ru-RU" b="0" i="0" dirty="0" err="1">
                <a:solidFill>
                  <a:srgbClr val="181D21"/>
                </a:solidFill>
                <a:effectLst/>
                <a:latin typeface="Inter"/>
              </a:rPr>
              <a:t>Кламмта</a:t>
            </a:r>
            <a:r>
              <a:rPr lang="ru-RU" b="0" i="0" dirty="0">
                <a:solidFill>
                  <a:srgbClr val="181D21"/>
                </a:solidFill>
                <a:effectLst/>
                <a:latin typeface="Inter"/>
              </a:rPr>
              <a:t> и другие.</a:t>
            </a:r>
          </a:p>
          <a:p>
            <a:pPr algn="l"/>
            <a:r>
              <a:rPr lang="ru-RU" b="0" i="0" dirty="0">
                <a:solidFill>
                  <a:srgbClr val="181D21"/>
                </a:solidFill>
                <a:effectLst/>
                <a:latin typeface="Inter"/>
              </a:rPr>
              <a:t>В сочетании с ними возможно применение </a:t>
            </a:r>
            <a:r>
              <a:rPr lang="ru-RU" b="0" i="0" dirty="0" err="1">
                <a:solidFill>
                  <a:srgbClr val="181D21"/>
                </a:solidFill>
                <a:effectLst/>
                <a:latin typeface="Inter"/>
              </a:rPr>
              <a:t>внеротовой</a:t>
            </a:r>
            <a:r>
              <a:rPr lang="ru-RU" b="0" i="0" dirty="0">
                <a:solidFill>
                  <a:srgbClr val="181D21"/>
                </a:solidFill>
                <a:effectLst/>
                <a:latin typeface="Inter"/>
              </a:rPr>
              <a:t> резиновой тяги и лицевой маски</a:t>
            </a:r>
          </a:p>
          <a:p>
            <a:endParaRPr lang="ru-RU" dirty="0"/>
          </a:p>
        </p:txBody>
      </p:sp>
      <p:pic>
        <p:nvPicPr>
          <p:cNvPr id="1028" name="Picture 4" descr="Лицевая маска с внеротовой резиновой тягой ">
            <a:extLst>
              <a:ext uri="{FF2B5EF4-FFF2-40B4-BE49-F238E27FC236}">
                <a16:creationId xmlns:a16="http://schemas.microsoft.com/office/drawing/2014/main" id="{2FFEE4BC-7E2C-C4D2-6321-B885C9512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487128"/>
            <a:ext cx="2725093" cy="3883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8543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E4CCFB-CE48-A417-9076-7153FCF67D32}"/>
              </a:ext>
            </a:extLst>
          </p:cNvPr>
          <p:cNvSpPr>
            <a:spLocks noGrp="1"/>
          </p:cNvSpPr>
          <p:nvPr>
            <p:ph type="title"/>
          </p:nvPr>
        </p:nvSpPr>
        <p:spPr>
          <a:xfrm>
            <a:off x="2627784" y="393224"/>
            <a:ext cx="3597052" cy="515496"/>
          </a:xfrm>
        </p:spPr>
        <p:txBody>
          <a:bodyPr>
            <a:normAutofit/>
          </a:bodyPr>
          <a:lstStyle/>
          <a:p>
            <a:r>
              <a:rPr lang="ru-RU" sz="2800" dirty="0"/>
              <a:t>Лицевая маска</a:t>
            </a:r>
          </a:p>
        </p:txBody>
      </p:sp>
      <p:sp>
        <p:nvSpPr>
          <p:cNvPr id="3" name="Текст 2">
            <a:extLst>
              <a:ext uri="{FF2B5EF4-FFF2-40B4-BE49-F238E27FC236}">
                <a16:creationId xmlns:a16="http://schemas.microsoft.com/office/drawing/2014/main" id="{8698D1D1-FF63-F353-C074-5AF2F9AD7258}"/>
              </a:ext>
            </a:extLst>
          </p:cNvPr>
          <p:cNvSpPr>
            <a:spLocks noGrp="1"/>
          </p:cNvSpPr>
          <p:nvPr>
            <p:ph type="body" idx="1"/>
          </p:nvPr>
        </p:nvSpPr>
        <p:spPr>
          <a:xfrm>
            <a:off x="827584" y="1196752"/>
            <a:ext cx="6480720" cy="3672408"/>
          </a:xfrm>
        </p:spPr>
        <p:txBody>
          <a:bodyPr>
            <a:normAutofit/>
          </a:bodyPr>
          <a:lstStyle/>
          <a:p>
            <a:pPr algn="l"/>
            <a:r>
              <a:rPr lang="ru-RU" b="0" i="0" dirty="0">
                <a:solidFill>
                  <a:srgbClr val="000000"/>
                </a:solidFill>
                <a:effectLst/>
                <a:latin typeface="Roboto" panose="02000000000000000000" pitchFamily="2" charset="0"/>
              </a:rPr>
              <a:t>Маска Диляра состоит из металлического каркаса с двумя опорами, на основании которых, для удобства, есть мягкие подушечки. Вся конструкция закрепляется у пациента на лбу и подбородке. Для выравнивания, на зубах (зубе) крепится специальная нить, при натяжении маска фиксируется и начинает оказывать лечебные свойства.</a:t>
            </a:r>
          </a:p>
          <a:p>
            <a:pPr algn="l"/>
            <a:r>
              <a:rPr lang="ru-RU" b="0" i="0" dirty="0">
                <a:solidFill>
                  <a:srgbClr val="000000"/>
                </a:solidFill>
                <a:effectLst/>
                <a:latin typeface="Roboto" panose="02000000000000000000" pitchFamily="2" charset="0"/>
              </a:rPr>
              <a:t>Для более лучшего результата, аппарат применяется для исправления прикуса у детей до 9-10 лет. Именно в этот период происходит формирование молочных, а затем постоянных зубов. У детей строение челюстно-лицевого аппарата не до конца сформировано, поэтому хорошо поддаётся изменениям. В подростковом или более позднем возрасте лицевая маска применяется как дополнение к брекет-системе.</a:t>
            </a:r>
          </a:p>
        </p:txBody>
      </p:sp>
    </p:spTree>
    <p:extLst>
      <p:ext uri="{BB962C8B-B14F-4D97-AF65-F5344CB8AC3E}">
        <p14:creationId xmlns:p14="http://schemas.microsoft.com/office/powerpoint/2010/main" val="21492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6F1884-BACB-8122-F283-AE90D715497B}"/>
              </a:ext>
            </a:extLst>
          </p:cNvPr>
          <p:cNvSpPr>
            <a:spLocks noGrp="1"/>
          </p:cNvSpPr>
          <p:nvPr>
            <p:ph type="title"/>
          </p:nvPr>
        </p:nvSpPr>
        <p:spPr>
          <a:xfrm>
            <a:off x="2987824" y="188640"/>
            <a:ext cx="3528392" cy="1008112"/>
          </a:xfrm>
        </p:spPr>
        <p:txBody>
          <a:bodyPr>
            <a:normAutofit/>
          </a:bodyPr>
          <a:lstStyle/>
          <a:p>
            <a:r>
              <a:rPr lang="ru-RU" sz="2800" dirty="0"/>
              <a:t>Лицевая маска</a:t>
            </a:r>
          </a:p>
        </p:txBody>
      </p:sp>
      <p:sp>
        <p:nvSpPr>
          <p:cNvPr id="3" name="Текст 2">
            <a:extLst>
              <a:ext uri="{FF2B5EF4-FFF2-40B4-BE49-F238E27FC236}">
                <a16:creationId xmlns:a16="http://schemas.microsoft.com/office/drawing/2014/main" id="{FABBDE5F-BC50-C8D8-E152-D5BD202A1293}"/>
              </a:ext>
            </a:extLst>
          </p:cNvPr>
          <p:cNvSpPr>
            <a:spLocks noGrp="1"/>
          </p:cNvSpPr>
          <p:nvPr>
            <p:ph type="body" idx="1"/>
          </p:nvPr>
        </p:nvSpPr>
        <p:spPr>
          <a:xfrm>
            <a:off x="647564" y="908720"/>
            <a:ext cx="4680520" cy="3695288"/>
          </a:xfrm>
        </p:spPr>
        <p:txBody>
          <a:bodyPr>
            <a:normAutofit/>
          </a:bodyPr>
          <a:lstStyle/>
          <a:p>
            <a:r>
              <a:rPr lang="ru-RU" b="0" i="0" dirty="0">
                <a:solidFill>
                  <a:srgbClr val="212529"/>
                </a:solidFill>
                <a:effectLst/>
                <a:latin typeface="Open Sans" panose="020F0502020204030204" pitchFamily="34" charset="0"/>
              </a:rPr>
              <a:t>Наиболее благоприятный возраст для лечения — ранний сменный прикус, но можно использовать и в позднем сменном прикусе, а также в постоянном (результат менее эффективен). Задача лицевой маски Диляра — тракция (движение вперед) верхнечелюстной дуги. В основном применяется у пациентов с </a:t>
            </a:r>
            <a:r>
              <a:rPr lang="ru-RU" b="0" i="0" dirty="0" err="1">
                <a:solidFill>
                  <a:srgbClr val="212529"/>
                </a:solidFill>
                <a:effectLst/>
                <a:latin typeface="Open Sans" panose="020F0502020204030204" pitchFamily="34" charset="0"/>
              </a:rPr>
              <a:t>мезиальным</a:t>
            </a:r>
            <a:r>
              <a:rPr lang="ru-RU" b="0" i="0" dirty="0">
                <a:solidFill>
                  <a:srgbClr val="212529"/>
                </a:solidFill>
                <a:effectLst/>
                <a:latin typeface="Open Sans" panose="020F0502020204030204" pitchFamily="34" charset="0"/>
              </a:rPr>
              <a:t> прикусом. Является эффективным аппаратом для устранения обратного резцового перекрытия, обусловленного за счет недоразвития верхней челюсти.</a:t>
            </a:r>
            <a:endParaRPr lang="ru-RU" dirty="0"/>
          </a:p>
        </p:txBody>
      </p:sp>
      <p:pic>
        <p:nvPicPr>
          <p:cNvPr id="1026" name="Picture 2" descr="лицевая маска Диляра">
            <a:extLst>
              <a:ext uri="{FF2B5EF4-FFF2-40B4-BE49-F238E27FC236}">
                <a16:creationId xmlns:a16="http://schemas.microsoft.com/office/drawing/2014/main" id="{4D1E356A-02C9-EA77-E0D5-528243FCF0C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8084" y="2229854"/>
            <a:ext cx="3715817" cy="3695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602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EB09AF-26E7-3C9D-EB38-A79D13E64A26}"/>
              </a:ext>
            </a:extLst>
          </p:cNvPr>
          <p:cNvSpPr>
            <a:spLocks noGrp="1"/>
          </p:cNvSpPr>
          <p:nvPr>
            <p:ph type="title"/>
          </p:nvPr>
        </p:nvSpPr>
        <p:spPr>
          <a:xfrm>
            <a:off x="1187624" y="260648"/>
            <a:ext cx="5829300" cy="1463040"/>
          </a:xfrm>
        </p:spPr>
        <p:txBody>
          <a:bodyPr>
            <a:noAutofit/>
          </a:bodyPr>
          <a:lstStyle/>
          <a:p>
            <a:r>
              <a:rPr lang="ru-RU" sz="2800" b="0" i="0" dirty="0">
                <a:solidFill>
                  <a:srgbClr val="212529"/>
                </a:solidFill>
                <a:effectLst/>
                <a:latin typeface="Oswald" panose="020F0502020204030204" pitchFamily="2" charset="-52"/>
              </a:rPr>
              <a:t>Как долго нужно носить аппарат?</a:t>
            </a:r>
            <a:br>
              <a:rPr lang="ru-RU" sz="2800" b="0" i="0" dirty="0">
                <a:solidFill>
                  <a:srgbClr val="212529"/>
                </a:solidFill>
                <a:effectLst/>
                <a:latin typeface="Oswald" panose="020F0502020204030204" pitchFamily="2" charset="-52"/>
              </a:rPr>
            </a:br>
            <a:endParaRPr lang="ru-RU" sz="2800" dirty="0"/>
          </a:p>
        </p:txBody>
      </p:sp>
      <p:sp>
        <p:nvSpPr>
          <p:cNvPr id="3" name="Текст 2">
            <a:extLst>
              <a:ext uri="{FF2B5EF4-FFF2-40B4-BE49-F238E27FC236}">
                <a16:creationId xmlns:a16="http://schemas.microsoft.com/office/drawing/2014/main" id="{28BC0379-9712-45A6-87B0-323DA5CF410A}"/>
              </a:ext>
            </a:extLst>
          </p:cNvPr>
          <p:cNvSpPr>
            <a:spLocks noGrp="1"/>
          </p:cNvSpPr>
          <p:nvPr>
            <p:ph type="body" idx="1"/>
          </p:nvPr>
        </p:nvSpPr>
        <p:spPr>
          <a:xfrm>
            <a:off x="827584" y="1124744"/>
            <a:ext cx="5829299" cy="3073464"/>
          </a:xfrm>
        </p:spPr>
        <p:txBody>
          <a:bodyPr>
            <a:normAutofit/>
          </a:bodyPr>
          <a:lstStyle/>
          <a:p>
            <a:r>
              <a:rPr lang="ru-RU" b="0" i="0" dirty="0">
                <a:solidFill>
                  <a:srgbClr val="212529"/>
                </a:solidFill>
                <a:effectLst/>
                <a:latin typeface="Open Sans" panose="020B0606030504020204" pitchFamily="34" charset="0"/>
              </a:rPr>
              <a:t>Носить такую маску необходимо не меньше 14 часов в сутки, но чем больше, тем лучше (обычно пациенты носят вечером и на ночь). Средние сроки ношения маски — от 6 до 12 месяцев. В короткий промежуток времени у пациентов происходит коррекция обратного перекрытия. Однако требуется долговременное наблюдение из-за непредсказуемости случаев с </a:t>
            </a:r>
            <a:r>
              <a:rPr lang="ru-RU" b="0" i="0" dirty="0" err="1">
                <a:solidFill>
                  <a:srgbClr val="212529"/>
                </a:solidFill>
                <a:effectLst/>
                <a:latin typeface="Open Sans" panose="020B0606030504020204" pitchFamily="34" charset="0"/>
              </a:rPr>
              <a:t>мезиальным</a:t>
            </a:r>
            <a:r>
              <a:rPr lang="ru-RU" b="0" i="0" dirty="0">
                <a:solidFill>
                  <a:srgbClr val="212529"/>
                </a:solidFill>
                <a:effectLst/>
                <a:latin typeface="Open Sans" panose="020B0606030504020204" pitchFamily="34" charset="0"/>
              </a:rPr>
              <a:t> прикусом.</a:t>
            </a:r>
            <a:endParaRPr lang="ru-RU" dirty="0"/>
          </a:p>
        </p:txBody>
      </p:sp>
    </p:spTree>
    <p:extLst>
      <p:ext uri="{BB962C8B-B14F-4D97-AF65-F5344CB8AC3E}">
        <p14:creationId xmlns:p14="http://schemas.microsoft.com/office/powerpoint/2010/main" val="107622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27B249-CE3F-F6CE-2D8C-E658ACE56F1D}"/>
              </a:ext>
            </a:extLst>
          </p:cNvPr>
          <p:cNvSpPr>
            <a:spLocks noGrp="1"/>
          </p:cNvSpPr>
          <p:nvPr>
            <p:ph type="title"/>
          </p:nvPr>
        </p:nvSpPr>
        <p:spPr>
          <a:xfrm>
            <a:off x="553699" y="188640"/>
            <a:ext cx="5829300" cy="473897"/>
          </a:xfrm>
        </p:spPr>
        <p:txBody>
          <a:bodyPr>
            <a:normAutofit/>
          </a:bodyPr>
          <a:lstStyle/>
          <a:p>
            <a:r>
              <a:rPr lang="ru-RU" sz="2800" dirty="0"/>
              <a:t>Лицевая маска</a:t>
            </a:r>
          </a:p>
        </p:txBody>
      </p:sp>
      <p:sp>
        <p:nvSpPr>
          <p:cNvPr id="3" name="Текст 2">
            <a:extLst>
              <a:ext uri="{FF2B5EF4-FFF2-40B4-BE49-F238E27FC236}">
                <a16:creationId xmlns:a16="http://schemas.microsoft.com/office/drawing/2014/main" id="{783365F9-059D-03A2-AF4C-E5B9C301E519}"/>
              </a:ext>
            </a:extLst>
          </p:cNvPr>
          <p:cNvSpPr>
            <a:spLocks noGrp="1"/>
          </p:cNvSpPr>
          <p:nvPr>
            <p:ph type="body" idx="1"/>
          </p:nvPr>
        </p:nvSpPr>
        <p:spPr>
          <a:xfrm>
            <a:off x="395536" y="398577"/>
            <a:ext cx="7200800" cy="5133324"/>
          </a:xfrm>
        </p:spPr>
        <p:txBody>
          <a:bodyPr/>
          <a:lstStyle/>
          <a:p>
            <a:r>
              <a:rPr lang="ru-RU" b="0" i="0" dirty="0">
                <a:solidFill>
                  <a:srgbClr val="000000"/>
                </a:solidFill>
                <a:effectLst/>
                <a:latin typeface="Arial" panose="020B0604020202020204" pitchFamily="34" charset="0"/>
              </a:rPr>
              <a:t>Эстетическим аппаратом нового поколения, одновременно эффективным, и невидимым является аппарат под названием «</a:t>
            </a:r>
            <a:r>
              <a:rPr lang="ru-RU" b="0" i="0" dirty="0" err="1">
                <a:solidFill>
                  <a:srgbClr val="000000"/>
                </a:solidFill>
                <a:effectLst/>
                <a:latin typeface="Arial" panose="020B0604020202020204" pitchFamily="34" charset="0"/>
              </a:rPr>
              <a:t>алигнер</a:t>
            </a:r>
            <a:r>
              <a:rPr lang="ru-RU" b="0" i="0" dirty="0">
                <a:solidFill>
                  <a:srgbClr val="000000"/>
                </a:solidFill>
                <a:effectLst/>
                <a:latin typeface="Arial" panose="020B0604020202020204" pitchFamily="34" charset="0"/>
              </a:rPr>
              <a:t>» . Он представляет собой совершенно прозрачную пластиночную шину, покрывающую только вестибулярную и язычно-небную поверхность зубов. По механическому действию она похожа на позиционер, только изготовлен </a:t>
            </a:r>
            <a:r>
              <a:rPr lang="ru-RU" b="0" i="0" dirty="0" err="1">
                <a:solidFill>
                  <a:srgbClr val="000000"/>
                </a:solidFill>
                <a:effectLst/>
                <a:latin typeface="Arial" panose="020B0604020202020204" pitchFamily="34" charset="0"/>
              </a:rPr>
              <a:t>алигнер</a:t>
            </a:r>
            <a:r>
              <a:rPr lang="ru-RU" b="0" i="0" dirty="0">
                <a:solidFill>
                  <a:srgbClr val="000000"/>
                </a:solidFill>
                <a:effectLst/>
                <a:latin typeface="Arial" panose="020B0604020202020204" pitchFamily="34" charset="0"/>
              </a:rPr>
              <a:t> с помощью ультрасовременных компьютерных технологий и трехмерного анализа.</a:t>
            </a:r>
          </a:p>
          <a:p>
            <a:r>
              <a:rPr lang="ru-RU" b="0" i="0" dirty="0" err="1">
                <a:solidFill>
                  <a:srgbClr val="000000"/>
                </a:solidFill>
                <a:effectLst/>
                <a:latin typeface="Arial" panose="020B0604020202020204" pitchFamily="34" charset="0"/>
              </a:rPr>
              <a:t>Алигнеры</a:t>
            </a:r>
            <a:r>
              <a:rPr lang="ru-RU" b="0" i="0" dirty="0">
                <a:solidFill>
                  <a:srgbClr val="000000"/>
                </a:solidFill>
                <a:effectLst/>
                <a:latin typeface="Arial" panose="020B0604020202020204" pitchFamily="34" charset="0"/>
              </a:rPr>
              <a:t> применяют при наличии трем не более 6 мм, тесном положении зубов легкой и средней степени, лечении рецидивов. Удается добиться экструзии и интрузии в пределах 1 мм. </a:t>
            </a:r>
            <a:r>
              <a:rPr lang="ru-RU" b="0" i="0" dirty="0" err="1">
                <a:solidFill>
                  <a:srgbClr val="000000"/>
                </a:solidFill>
                <a:effectLst/>
                <a:latin typeface="Arial" panose="020B0604020202020204" pitchFamily="34" charset="0"/>
              </a:rPr>
              <a:t>Алигнеры</a:t>
            </a:r>
            <a:r>
              <a:rPr lang="ru-RU" b="0" i="0" dirty="0">
                <a:solidFill>
                  <a:srgbClr val="000000"/>
                </a:solidFill>
                <a:effectLst/>
                <a:latin typeface="Arial" panose="020B0604020202020204" pitchFamily="34" charset="0"/>
              </a:rPr>
              <a:t> пока не применяют для лечения аномалии прикуса, поскольку шина действует только в пределах одной челюсти. Аппараты не нарушают речь. Кроме того, </a:t>
            </a:r>
            <a:r>
              <a:rPr lang="ru-RU" b="0" i="0" dirty="0" err="1">
                <a:solidFill>
                  <a:srgbClr val="000000"/>
                </a:solidFill>
                <a:effectLst/>
                <a:latin typeface="Arial" panose="020B0604020202020204" pitchFamily="34" charset="0"/>
              </a:rPr>
              <a:t>алигнеры</a:t>
            </a:r>
            <a:r>
              <a:rPr lang="ru-RU" b="0" i="0" dirty="0">
                <a:solidFill>
                  <a:srgbClr val="000000"/>
                </a:solidFill>
                <a:effectLst/>
                <a:latin typeface="Arial" panose="020B0604020202020204" pitchFamily="34" charset="0"/>
              </a:rPr>
              <a:t> съемные аппараты, что облегчает соблюдение гигиены полости рта. Для каждого пациента количество шин различно от 8 до 40. Каждую шину пациент носит, как правило, в течение 2 недель. Затем ее заменяют следующей. Число необходимых для лечения шин зависит от сложности патологии.</a:t>
            </a:r>
            <a:endParaRPr lang="ru-RU" dirty="0"/>
          </a:p>
        </p:txBody>
      </p:sp>
      <p:pic>
        <p:nvPicPr>
          <p:cNvPr id="6148" name="Picture 4">
            <a:extLst>
              <a:ext uri="{FF2B5EF4-FFF2-40B4-BE49-F238E27FC236}">
                <a16:creationId xmlns:a16="http://schemas.microsoft.com/office/drawing/2014/main" id="{396D085F-8D5A-AB50-55D1-668ED41F36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4168" y="4971185"/>
            <a:ext cx="2455194" cy="169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689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C43129-FED9-6F53-53A5-3629664E1E43}"/>
              </a:ext>
            </a:extLst>
          </p:cNvPr>
          <p:cNvSpPr>
            <a:spLocks noGrp="1"/>
          </p:cNvSpPr>
          <p:nvPr>
            <p:ph type="title"/>
          </p:nvPr>
        </p:nvSpPr>
        <p:spPr>
          <a:xfrm>
            <a:off x="3064954" y="260648"/>
            <a:ext cx="3014092" cy="648072"/>
          </a:xfrm>
        </p:spPr>
        <p:txBody>
          <a:bodyPr>
            <a:normAutofit/>
          </a:bodyPr>
          <a:lstStyle/>
          <a:p>
            <a:r>
              <a:rPr lang="ru-RU" sz="2800" dirty="0"/>
              <a:t>Лицевая дуга</a:t>
            </a:r>
          </a:p>
        </p:txBody>
      </p:sp>
      <p:sp>
        <p:nvSpPr>
          <p:cNvPr id="3" name="Текст 2">
            <a:extLst>
              <a:ext uri="{FF2B5EF4-FFF2-40B4-BE49-F238E27FC236}">
                <a16:creationId xmlns:a16="http://schemas.microsoft.com/office/drawing/2014/main" id="{A6507BDA-F3F6-FA8B-782D-A775FE25BB6E}"/>
              </a:ext>
            </a:extLst>
          </p:cNvPr>
          <p:cNvSpPr>
            <a:spLocks noGrp="1"/>
          </p:cNvSpPr>
          <p:nvPr>
            <p:ph type="body" idx="1"/>
          </p:nvPr>
        </p:nvSpPr>
        <p:spPr>
          <a:xfrm>
            <a:off x="400658" y="764704"/>
            <a:ext cx="5328592" cy="4176464"/>
          </a:xfrm>
        </p:spPr>
        <p:txBody>
          <a:bodyPr>
            <a:normAutofit/>
          </a:bodyPr>
          <a:lstStyle/>
          <a:p>
            <a:r>
              <a:rPr lang="ru-RU" sz="2000" b="0" i="0" dirty="0">
                <a:solidFill>
                  <a:srgbClr val="333333"/>
                </a:solidFill>
                <a:effectLst/>
                <a:latin typeface="Navigo"/>
              </a:rPr>
              <a:t>Лицевая дуга – это металлическое приспособление для исправления прикуса, которое, как правило, используется вместе с брекет-системой. Состоит аппарат из двух скоб, одна из которых закреплена к брекетам во рту пациента, а другая – на затылке или шее. Да, выглядит металлическая дуга не очень эстетично, но ее высокая эффективность стоит того, чтобы закрыть глаза на этот недостаток. Чтобы конструкция не давила на голову, ее задняя часть сделана из эластичной ткани и мягких подушечек.</a:t>
            </a:r>
            <a:endParaRPr lang="ru-RU" sz="1800" dirty="0"/>
          </a:p>
        </p:txBody>
      </p:sp>
      <p:pic>
        <p:nvPicPr>
          <p:cNvPr id="8196" name="Picture 4">
            <a:extLst>
              <a:ext uri="{FF2B5EF4-FFF2-40B4-BE49-F238E27FC236}">
                <a16:creationId xmlns:a16="http://schemas.microsoft.com/office/drawing/2014/main" id="{2F85A486-A5DB-73DC-BEE4-117583EE91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9046" y="1622884"/>
            <a:ext cx="2898359" cy="217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106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2B11CF-496E-0C39-4F45-358E6321FC4F}"/>
              </a:ext>
            </a:extLst>
          </p:cNvPr>
          <p:cNvSpPr>
            <a:spLocks noGrp="1"/>
          </p:cNvSpPr>
          <p:nvPr>
            <p:ph type="title"/>
          </p:nvPr>
        </p:nvSpPr>
        <p:spPr>
          <a:xfrm>
            <a:off x="1619672" y="260648"/>
            <a:ext cx="4389140" cy="576064"/>
          </a:xfrm>
        </p:spPr>
        <p:txBody>
          <a:bodyPr>
            <a:normAutofit/>
          </a:bodyPr>
          <a:lstStyle/>
          <a:p>
            <a:r>
              <a:rPr lang="ru-RU" sz="2800" dirty="0"/>
              <a:t>Лицевая дуга</a:t>
            </a:r>
          </a:p>
        </p:txBody>
      </p:sp>
      <p:sp>
        <p:nvSpPr>
          <p:cNvPr id="3" name="Текст 2">
            <a:extLst>
              <a:ext uri="{FF2B5EF4-FFF2-40B4-BE49-F238E27FC236}">
                <a16:creationId xmlns:a16="http://schemas.microsoft.com/office/drawing/2014/main" id="{390242CE-1903-2A28-6587-93CDA0C88063}"/>
              </a:ext>
            </a:extLst>
          </p:cNvPr>
          <p:cNvSpPr>
            <a:spLocks noGrp="1"/>
          </p:cNvSpPr>
          <p:nvPr>
            <p:ph type="body" idx="1"/>
          </p:nvPr>
        </p:nvSpPr>
        <p:spPr>
          <a:xfrm>
            <a:off x="608212" y="589552"/>
            <a:ext cx="3960440" cy="4176464"/>
          </a:xfrm>
        </p:spPr>
        <p:txBody>
          <a:bodyPr>
            <a:normAutofit/>
          </a:bodyPr>
          <a:lstStyle/>
          <a:p>
            <a:r>
              <a:rPr lang="ru-RU" sz="1800" b="0" i="0" dirty="0">
                <a:solidFill>
                  <a:srgbClr val="333333"/>
                </a:solidFill>
                <a:effectLst/>
                <a:latin typeface="Navigo"/>
              </a:rPr>
              <a:t>Носить лицевую дугу нужно 8-10 часов в день, при этом вовсе не обязательно ходить с ней на учебу или прогулку. Аппарат можно надевать на ночь, и пока ребенок спит, конструкция будет делать свое дело. Вместе с этим забывать о лечебной дуге не рекомендуется, иначе ее эффект не оправдает ожиданий. В целом дети носят ее от нескольких месяцев до года, и за это время удается достичь хороших результатов.</a:t>
            </a:r>
            <a:endParaRPr lang="ru-RU" sz="1800" dirty="0"/>
          </a:p>
        </p:txBody>
      </p:sp>
      <p:pic>
        <p:nvPicPr>
          <p:cNvPr id="11266" name="Picture 2">
            <a:extLst>
              <a:ext uri="{FF2B5EF4-FFF2-40B4-BE49-F238E27FC236}">
                <a16:creationId xmlns:a16="http://schemas.microsoft.com/office/drawing/2014/main" id="{BAA050DE-099A-89E4-C497-C6C94A5B98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550876"/>
            <a:ext cx="3756248" cy="3756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614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7B9E07-5547-2391-74F7-7D3C81AD3EE9}"/>
              </a:ext>
            </a:extLst>
          </p:cNvPr>
          <p:cNvSpPr>
            <a:spLocks noGrp="1"/>
          </p:cNvSpPr>
          <p:nvPr>
            <p:ph type="title"/>
          </p:nvPr>
        </p:nvSpPr>
        <p:spPr>
          <a:xfrm>
            <a:off x="3169518" y="404664"/>
            <a:ext cx="2804964" cy="421440"/>
          </a:xfrm>
        </p:spPr>
        <p:txBody>
          <a:bodyPr>
            <a:noAutofit/>
          </a:bodyPr>
          <a:lstStyle/>
          <a:p>
            <a:r>
              <a:rPr lang="ru-RU" sz="2800" dirty="0"/>
              <a:t>Лицевая дуга</a:t>
            </a:r>
          </a:p>
        </p:txBody>
      </p:sp>
      <p:sp>
        <p:nvSpPr>
          <p:cNvPr id="3" name="Текст 2">
            <a:extLst>
              <a:ext uri="{FF2B5EF4-FFF2-40B4-BE49-F238E27FC236}">
                <a16:creationId xmlns:a16="http://schemas.microsoft.com/office/drawing/2014/main" id="{BD8B95C5-61E2-3021-1171-2866E9518175}"/>
              </a:ext>
            </a:extLst>
          </p:cNvPr>
          <p:cNvSpPr>
            <a:spLocks noGrp="1"/>
          </p:cNvSpPr>
          <p:nvPr>
            <p:ph type="body" idx="1"/>
          </p:nvPr>
        </p:nvSpPr>
        <p:spPr>
          <a:xfrm>
            <a:off x="467544" y="826104"/>
            <a:ext cx="6048672" cy="3384376"/>
          </a:xfrm>
        </p:spPr>
        <p:txBody>
          <a:bodyPr>
            <a:normAutofit/>
          </a:bodyPr>
          <a:lstStyle/>
          <a:p>
            <a:pPr algn="l"/>
            <a:r>
              <a:rPr lang="ru-RU" sz="1800" b="0" dirty="0">
                <a:solidFill>
                  <a:srgbClr val="333333"/>
                </a:solidFill>
                <a:effectLst/>
                <a:latin typeface="Times New Roman" panose="02020603050405020304" pitchFamily="18" charset="0"/>
                <a:cs typeface="Times New Roman" panose="02020603050405020304" pitchFamily="18" charset="0"/>
              </a:rPr>
              <a:t>Показания к ношению лицевой дуги:</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когда необходимо освободить место для передних зубов, сместив другие назад;</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для выравнивания переднего зубного ряда во избежание преждевременного перемещения боковых зубов;</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в случае удаления зубов при их сильной скученности – для сохранения правильного положения всего ряда;</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для контроля правильного формирования челюсти у детей и подростков.</a:t>
            </a:r>
          </a:p>
          <a:p>
            <a:endParaRPr lang="ru-RU" sz="1800" dirty="0">
              <a:latin typeface="Times New Roman" panose="02020603050405020304" pitchFamily="18" charset="0"/>
              <a:cs typeface="Times New Roman" panose="02020603050405020304" pitchFamily="18" charset="0"/>
            </a:endParaRPr>
          </a:p>
        </p:txBody>
      </p:sp>
      <p:pic>
        <p:nvPicPr>
          <p:cNvPr id="9218" name="Picture 2">
            <a:extLst>
              <a:ext uri="{FF2B5EF4-FFF2-40B4-BE49-F238E27FC236}">
                <a16:creationId xmlns:a16="http://schemas.microsoft.com/office/drawing/2014/main" id="{12A0C495-5411-2A8A-2457-F5FC8EA56D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184294"/>
            <a:ext cx="2866490" cy="1821416"/>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a:extLst>
              <a:ext uri="{FF2B5EF4-FFF2-40B4-BE49-F238E27FC236}">
                <a16:creationId xmlns:a16="http://schemas.microsoft.com/office/drawing/2014/main" id="{3109467C-4C11-4CD6-6D35-1B05F68B89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5554" y="4178984"/>
            <a:ext cx="3017855" cy="2005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482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CE6750-E65A-CA54-3A11-B2AEBAB13378}"/>
              </a:ext>
            </a:extLst>
          </p:cNvPr>
          <p:cNvSpPr>
            <a:spLocks noGrp="1"/>
          </p:cNvSpPr>
          <p:nvPr>
            <p:ph type="title"/>
          </p:nvPr>
        </p:nvSpPr>
        <p:spPr>
          <a:xfrm>
            <a:off x="3303240" y="21358"/>
            <a:ext cx="3092996" cy="997325"/>
          </a:xfrm>
        </p:spPr>
        <p:txBody>
          <a:bodyPr>
            <a:normAutofit/>
          </a:bodyPr>
          <a:lstStyle/>
          <a:p>
            <a:r>
              <a:rPr lang="ru-RU" sz="2800" dirty="0"/>
              <a:t>Лицевая дуга</a:t>
            </a:r>
          </a:p>
        </p:txBody>
      </p:sp>
      <p:sp>
        <p:nvSpPr>
          <p:cNvPr id="3" name="Текст 2">
            <a:extLst>
              <a:ext uri="{FF2B5EF4-FFF2-40B4-BE49-F238E27FC236}">
                <a16:creationId xmlns:a16="http://schemas.microsoft.com/office/drawing/2014/main" id="{9B27B0FE-1F2F-5BC4-97D3-F2709419B3EE}"/>
              </a:ext>
            </a:extLst>
          </p:cNvPr>
          <p:cNvSpPr>
            <a:spLocks noGrp="1"/>
          </p:cNvSpPr>
          <p:nvPr>
            <p:ph type="body" idx="1"/>
          </p:nvPr>
        </p:nvSpPr>
        <p:spPr>
          <a:xfrm>
            <a:off x="467544" y="836712"/>
            <a:ext cx="6552728" cy="4104456"/>
          </a:xfrm>
        </p:spPr>
        <p:txBody>
          <a:bodyPr>
            <a:normAutofit/>
          </a:bodyPr>
          <a:lstStyle/>
          <a:p>
            <a:pPr algn="l"/>
            <a:r>
              <a:rPr lang="ru-RU" sz="1800" b="0" dirty="0">
                <a:solidFill>
                  <a:srgbClr val="333333"/>
                </a:solidFill>
                <a:effectLst/>
                <a:latin typeface="Navigo"/>
              </a:rPr>
              <a:t>При выявлении проблем или дефектов прикуса у пациента перед ортодонтом стоит несколько важных задач:</a:t>
            </a:r>
          </a:p>
          <a:p>
            <a:pPr algn="l">
              <a:buFont typeface="Arial" panose="020B0604020202020204" pitchFamily="34" charset="0"/>
              <a:buChar char="•"/>
            </a:pPr>
            <a:r>
              <a:rPr lang="ru-RU" sz="1800" b="0" dirty="0">
                <a:solidFill>
                  <a:srgbClr val="313131"/>
                </a:solidFill>
                <a:effectLst/>
                <a:latin typeface="Navigo"/>
              </a:rPr>
              <a:t>определить оптимальный срок использования лицевой дуги;</a:t>
            </a:r>
          </a:p>
          <a:p>
            <a:pPr algn="l">
              <a:buFont typeface="Arial" panose="020B0604020202020204" pitchFamily="34" charset="0"/>
              <a:buChar char="•"/>
            </a:pPr>
            <a:r>
              <a:rPr lang="ru-RU" sz="1800" b="0" dirty="0">
                <a:solidFill>
                  <a:srgbClr val="313131"/>
                </a:solidFill>
                <a:effectLst/>
                <a:latin typeface="Navigo"/>
              </a:rPr>
              <a:t>установить брекет-систему, совместимую с фиксирующим аппаратом;</a:t>
            </a:r>
          </a:p>
          <a:p>
            <a:pPr algn="l">
              <a:buFont typeface="Arial" panose="020B0604020202020204" pitchFamily="34" charset="0"/>
              <a:buChar char="•"/>
            </a:pPr>
            <a:r>
              <a:rPr lang="ru-RU" sz="1800" b="0" dirty="0">
                <a:solidFill>
                  <a:srgbClr val="313131"/>
                </a:solidFill>
                <a:effectLst/>
                <a:latin typeface="Navigo"/>
              </a:rPr>
              <a:t>подобрать индивидуальный размер лицевой дуги;</a:t>
            </a:r>
          </a:p>
          <a:p>
            <a:pPr algn="l">
              <a:buFont typeface="Arial" panose="020B0604020202020204" pitchFamily="34" charset="0"/>
              <a:buChar char="•"/>
            </a:pPr>
            <a:r>
              <a:rPr lang="ru-RU" sz="1800" b="0" dirty="0">
                <a:solidFill>
                  <a:srgbClr val="313131"/>
                </a:solidFill>
                <a:effectLst/>
                <a:latin typeface="Navigo"/>
              </a:rPr>
              <a:t>выбрать, где лучше всего зафиксировать конструкцию – на шее или затылке;</a:t>
            </a:r>
          </a:p>
          <a:p>
            <a:pPr algn="l">
              <a:buFont typeface="Arial" panose="020B0604020202020204" pitchFamily="34" charset="0"/>
              <a:buChar char="•"/>
            </a:pPr>
            <a:r>
              <a:rPr lang="ru-RU" sz="1800" b="0" dirty="0">
                <a:solidFill>
                  <a:srgbClr val="313131"/>
                </a:solidFill>
                <a:effectLst/>
                <a:latin typeface="Navigo"/>
              </a:rPr>
              <a:t>провести пациенту инструктаж, как правильно пользоваться лицевой дугой;</a:t>
            </a:r>
          </a:p>
          <a:p>
            <a:pPr algn="l">
              <a:buFont typeface="Arial" panose="020B0604020202020204" pitchFamily="34" charset="0"/>
              <a:buChar char="•"/>
            </a:pPr>
            <a:r>
              <a:rPr lang="ru-RU" sz="1800" b="0" dirty="0">
                <a:solidFill>
                  <a:srgbClr val="313131"/>
                </a:solidFill>
                <a:effectLst/>
                <a:latin typeface="Navigo"/>
              </a:rPr>
              <a:t>определить правильную силу тяги.</a:t>
            </a:r>
          </a:p>
          <a:p>
            <a:endParaRPr lang="ru-RU" sz="1800" dirty="0"/>
          </a:p>
        </p:txBody>
      </p:sp>
      <p:pic>
        <p:nvPicPr>
          <p:cNvPr id="10242" name="Picture 2">
            <a:extLst>
              <a:ext uri="{FF2B5EF4-FFF2-40B4-BE49-F238E27FC236}">
                <a16:creationId xmlns:a16="http://schemas.microsoft.com/office/drawing/2014/main" id="{24485A64-01AC-CD48-9FAF-91EB3725E5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581128"/>
            <a:ext cx="3582144" cy="1791072"/>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a:extLst>
              <a:ext uri="{FF2B5EF4-FFF2-40B4-BE49-F238E27FC236}">
                <a16:creationId xmlns:a16="http://schemas.microsoft.com/office/drawing/2014/main" id="{CA23FCFE-88DD-80DB-6FFF-FCD2BC3B44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443897"/>
            <a:ext cx="2332285" cy="1870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547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5" name="Заголовок 1"/>
          <p:cNvSpPr>
            <a:spLocks noGrp="1"/>
          </p:cNvSpPr>
          <p:nvPr>
            <p:ph type="title"/>
          </p:nvPr>
        </p:nvSpPr>
        <p:spPr>
          <a:xfrm>
            <a:off x="2195736" y="251577"/>
            <a:ext cx="4386244" cy="838200"/>
          </a:xfrm>
          <a:prstGeom prst="rect">
            <a:avLst/>
          </a:prstGeom>
          <a:noFill/>
          <a:ln>
            <a:noFill/>
          </a:ln>
        </p:spPr>
        <p:txBody>
          <a:bodyPr vert="horz" lIns="91440" tIns="45720" rIns="91440" bIns="45720" anchor="ctr">
            <a:normAutofit/>
          </a:bodyPr>
          <a:lstStyle>
            <a:lvl1pPr marL="0" indent="0" algn="ctr" rtl="0" eaLnBrk="1" fontAlgn="base" latinLnBrk="1" hangingPunct="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zh-CN" sz="2400" b="1" dirty="0">
                <a:solidFill>
                  <a:schemeClr val="hlink"/>
                </a:solidFill>
                <a:latin typeface="Times New Roman" pitchFamily="18" charset="0"/>
                <a:ea typeface="Times New Roman" pitchFamily="18" charset="0"/>
              </a:rPr>
              <a:t>Цель работы:</a:t>
            </a:r>
          </a:p>
        </p:txBody>
      </p:sp>
      <p:sp>
        <p:nvSpPr>
          <p:cNvPr id="2" name="Текст 1">
            <a:extLst>
              <a:ext uri="{FF2B5EF4-FFF2-40B4-BE49-F238E27FC236}">
                <a16:creationId xmlns:a16="http://schemas.microsoft.com/office/drawing/2014/main" id="{5D53073D-21B3-63ED-20E6-D811CD6FBBB7}"/>
              </a:ext>
            </a:extLst>
          </p:cNvPr>
          <p:cNvSpPr>
            <a:spLocks noGrp="1"/>
          </p:cNvSpPr>
          <p:nvPr>
            <p:ph type="body" idx="1"/>
          </p:nvPr>
        </p:nvSpPr>
        <p:spPr>
          <a:xfrm>
            <a:off x="755576" y="0"/>
            <a:ext cx="6696744" cy="3456384"/>
          </a:xfrm>
        </p:spPr>
        <p:txBody>
          <a:bodyPr>
            <a:normAutofit/>
          </a:bodyPr>
          <a:lstStyle/>
          <a:p>
            <a:r>
              <a:rPr lang="ru-RU" sz="1800" dirty="0"/>
              <a:t>1. Изучить оказание </a:t>
            </a:r>
            <a:r>
              <a:rPr lang="ru-RU" sz="1800" dirty="0" err="1"/>
              <a:t>ортодонтической</a:t>
            </a:r>
            <a:r>
              <a:rPr lang="ru-RU" sz="1800" dirty="0"/>
              <a:t> помощи при аномальных дефектах зубного ряда;</a:t>
            </a:r>
          </a:p>
          <a:p>
            <a:r>
              <a:rPr lang="ru-RU" sz="1800" dirty="0"/>
              <a:t> 2. Рассмотреть виды съемных </a:t>
            </a:r>
            <a:r>
              <a:rPr lang="ru-RU" sz="1800" dirty="0" err="1"/>
              <a:t>ортодотических</a:t>
            </a:r>
            <a:r>
              <a:rPr lang="ru-RU" sz="1800" dirty="0"/>
              <a:t> аппаратов;</a:t>
            </a:r>
          </a:p>
        </p:txBody>
      </p:sp>
      <p:sp>
        <p:nvSpPr>
          <p:cNvPr id="1048587" name="Прямоугольник 1048586"/>
          <p:cNvSpPr/>
          <p:nvPr/>
        </p:nvSpPr>
        <p:spPr>
          <a:xfrm>
            <a:off x="8832850" y="0"/>
            <a:ext cx="311150" cy="366712"/>
          </a:xfrm>
          <a:prstGeom prst="rect">
            <a:avLst/>
          </a:prstGeom>
          <a:noFill/>
          <a:ln>
            <a:noFill/>
          </a:ln>
        </p:spPr>
        <p:txBody>
          <a:bodyPr vert="horz"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r>
              <a:rPr lang="en-US">
                <a:latin typeface="Arial" pitchFamily="34" charset="0"/>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E9CECF-6493-79AA-9A91-79818B2E5B94}"/>
              </a:ext>
            </a:extLst>
          </p:cNvPr>
          <p:cNvSpPr>
            <a:spLocks noGrp="1"/>
          </p:cNvSpPr>
          <p:nvPr>
            <p:ph type="title"/>
          </p:nvPr>
        </p:nvSpPr>
        <p:spPr>
          <a:xfrm>
            <a:off x="3127490" y="116632"/>
            <a:ext cx="2889019" cy="548680"/>
          </a:xfrm>
        </p:spPr>
        <p:txBody>
          <a:bodyPr>
            <a:normAutofit/>
          </a:bodyPr>
          <a:lstStyle/>
          <a:p>
            <a:r>
              <a:rPr lang="ru-RU" sz="2800" dirty="0"/>
              <a:t>Лицевая дуга</a:t>
            </a:r>
          </a:p>
        </p:txBody>
      </p:sp>
      <p:sp>
        <p:nvSpPr>
          <p:cNvPr id="3" name="Текст 2">
            <a:extLst>
              <a:ext uri="{FF2B5EF4-FFF2-40B4-BE49-F238E27FC236}">
                <a16:creationId xmlns:a16="http://schemas.microsoft.com/office/drawing/2014/main" id="{534E790A-109D-490E-8BE2-0EF68FE1E44A}"/>
              </a:ext>
            </a:extLst>
          </p:cNvPr>
          <p:cNvSpPr>
            <a:spLocks noGrp="1"/>
          </p:cNvSpPr>
          <p:nvPr>
            <p:ph type="body" idx="1"/>
          </p:nvPr>
        </p:nvSpPr>
        <p:spPr>
          <a:xfrm>
            <a:off x="611560" y="908720"/>
            <a:ext cx="5976664" cy="3528392"/>
          </a:xfrm>
        </p:spPr>
        <p:txBody>
          <a:bodyPr>
            <a:normAutofit/>
          </a:bodyPr>
          <a:lstStyle/>
          <a:p>
            <a:pPr algn="l"/>
            <a:r>
              <a:rPr lang="ru-RU" sz="1800" b="0" dirty="0">
                <a:solidFill>
                  <a:srgbClr val="333333"/>
                </a:solidFill>
                <a:effectLst/>
                <a:latin typeface="Times New Roman" panose="02020603050405020304" pitchFamily="18" charset="0"/>
                <a:cs typeface="Times New Roman" panose="02020603050405020304" pitchFamily="18" charset="0"/>
              </a:rPr>
              <a:t>Также обладателям лицевой дуги стоит соблюдать несколько важных правил:</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не кушать во время ношения конструкции;</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не заниматься спортом и активными играми;</a:t>
            </a:r>
          </a:p>
          <a:p>
            <a:pPr algn="l">
              <a:buFont typeface="Arial" panose="020B0604020202020204" pitchFamily="34" charset="0"/>
              <a:buChar char="•"/>
            </a:pPr>
            <a:r>
              <a:rPr lang="ru-RU" sz="1800" b="0" dirty="0">
                <a:solidFill>
                  <a:srgbClr val="313131"/>
                </a:solidFill>
                <a:effectLst/>
                <a:latin typeface="Times New Roman" panose="02020603050405020304" pitchFamily="18" charset="0"/>
                <a:cs typeface="Times New Roman" panose="02020603050405020304" pitchFamily="18" charset="0"/>
              </a:rPr>
              <a:t>при ночном одевании – спать на спине, чтобы не повредить сам аппарат и ротовую полость.</a:t>
            </a:r>
          </a:p>
          <a:p>
            <a:pPr algn="l"/>
            <a:r>
              <a:rPr lang="ru-RU" sz="1800" b="0" dirty="0">
                <a:solidFill>
                  <a:srgbClr val="333333"/>
                </a:solidFill>
                <a:effectLst/>
                <a:latin typeface="Times New Roman" panose="02020603050405020304" pitchFamily="18" charset="0"/>
                <a:cs typeface="Times New Roman" panose="02020603050405020304" pitchFamily="18" charset="0"/>
              </a:rPr>
              <a:t>Родителям, чьим детям нужно носить дугу, нужно внимательно следить за малышом, чтобы он случайно не травмировался.</a:t>
            </a:r>
          </a:p>
          <a:p>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993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3C67C8-4D85-D723-741E-D3EB8E7CAD35}"/>
              </a:ext>
            </a:extLst>
          </p:cNvPr>
          <p:cNvSpPr>
            <a:spLocks noGrp="1"/>
          </p:cNvSpPr>
          <p:nvPr>
            <p:ph type="title"/>
          </p:nvPr>
        </p:nvSpPr>
        <p:spPr>
          <a:xfrm>
            <a:off x="2970659" y="260648"/>
            <a:ext cx="3202682" cy="720080"/>
          </a:xfrm>
        </p:spPr>
        <p:txBody>
          <a:bodyPr>
            <a:normAutofit/>
          </a:bodyPr>
          <a:lstStyle/>
          <a:p>
            <a:r>
              <a:rPr lang="ru-RU" sz="2800" dirty="0"/>
              <a:t>Лицевая дуга</a:t>
            </a:r>
          </a:p>
        </p:txBody>
      </p:sp>
      <p:sp>
        <p:nvSpPr>
          <p:cNvPr id="3" name="Текст 2">
            <a:extLst>
              <a:ext uri="{FF2B5EF4-FFF2-40B4-BE49-F238E27FC236}">
                <a16:creationId xmlns:a16="http://schemas.microsoft.com/office/drawing/2014/main" id="{BFDD42B6-7DCB-F916-46A5-8D1DD031716C}"/>
              </a:ext>
            </a:extLst>
          </p:cNvPr>
          <p:cNvSpPr>
            <a:spLocks noGrp="1"/>
          </p:cNvSpPr>
          <p:nvPr>
            <p:ph type="body" idx="1"/>
          </p:nvPr>
        </p:nvSpPr>
        <p:spPr>
          <a:xfrm>
            <a:off x="683568" y="980728"/>
            <a:ext cx="4248472" cy="3024336"/>
          </a:xfrm>
        </p:spPr>
        <p:txBody>
          <a:bodyPr>
            <a:normAutofit lnSpcReduction="10000"/>
          </a:bodyPr>
          <a:lstStyle/>
          <a:p>
            <a:r>
              <a:rPr lang="ru-RU" sz="1800" b="1" i="0" dirty="0">
                <a:solidFill>
                  <a:srgbClr val="333333"/>
                </a:solidFill>
                <a:effectLst/>
                <a:latin typeface="Times New Roman" panose="02020603050405020304" pitchFamily="18" charset="0"/>
                <a:cs typeface="Times New Roman" panose="02020603050405020304" pitchFamily="18" charset="0"/>
              </a:rPr>
              <a:t>Преимущества </a:t>
            </a:r>
          </a:p>
          <a:p>
            <a:endParaRPr lang="ru-RU" sz="1800" b="1" i="0" dirty="0">
              <a:solidFill>
                <a:srgbClr val="333333"/>
              </a:solidFill>
              <a:effectLst/>
              <a:latin typeface="Times New Roman" panose="02020603050405020304" pitchFamily="18" charset="0"/>
              <a:cs typeface="Times New Roman" panose="02020603050405020304" pitchFamily="18" charset="0"/>
            </a:endParaRPr>
          </a:p>
          <a:p>
            <a:pPr algn="l" fontAlgn="base">
              <a:buFont typeface="Arial" panose="020B0604020202020204" pitchFamily="34" charset="0"/>
              <a:buChar char="•"/>
            </a:pPr>
            <a:r>
              <a:rPr lang="ru-RU" sz="2000" b="0" i="0" dirty="0">
                <a:solidFill>
                  <a:srgbClr val="333333"/>
                </a:solidFill>
                <a:effectLst/>
                <a:latin typeface="-apple-system"/>
              </a:rPr>
              <a:t>имеет невысокую стоимость лечения;</a:t>
            </a:r>
          </a:p>
          <a:p>
            <a:pPr algn="l" fontAlgn="base">
              <a:buFont typeface="Arial" panose="020B0604020202020204" pitchFamily="34" charset="0"/>
              <a:buChar char="•"/>
            </a:pPr>
            <a:r>
              <a:rPr lang="ru-RU" sz="2000" b="0" i="0" dirty="0">
                <a:solidFill>
                  <a:srgbClr val="333333"/>
                </a:solidFill>
                <a:effectLst/>
                <a:latin typeface="-apple-system"/>
              </a:rPr>
              <a:t>используется в течение небольшого промежутка времени, в среднем 8-25 недель;</a:t>
            </a:r>
          </a:p>
          <a:p>
            <a:pPr algn="l" fontAlgn="base">
              <a:buFont typeface="Arial" panose="020B0604020202020204" pitchFamily="34" charset="0"/>
              <a:buChar char="•"/>
            </a:pPr>
            <a:r>
              <a:rPr lang="ru-RU" sz="2000" b="0" i="0" dirty="0">
                <a:solidFill>
                  <a:srgbClr val="333333"/>
                </a:solidFill>
                <a:effectLst/>
                <a:latin typeface="-apple-system"/>
              </a:rPr>
              <a:t>может быть схемой и использоваться только несколько часов в день.</a:t>
            </a:r>
          </a:p>
          <a:p>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951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AC3120-A31E-5F77-6CE8-CF73F1B36F7E}"/>
              </a:ext>
            </a:extLst>
          </p:cNvPr>
          <p:cNvSpPr>
            <a:spLocks noGrp="1"/>
          </p:cNvSpPr>
          <p:nvPr>
            <p:ph type="title"/>
          </p:nvPr>
        </p:nvSpPr>
        <p:spPr>
          <a:xfrm>
            <a:off x="3025502" y="260648"/>
            <a:ext cx="3092996" cy="766311"/>
          </a:xfrm>
        </p:spPr>
        <p:txBody>
          <a:bodyPr>
            <a:normAutofit/>
          </a:bodyPr>
          <a:lstStyle/>
          <a:p>
            <a:r>
              <a:rPr lang="ru-RU" sz="2800" dirty="0"/>
              <a:t>Лицевая дуга</a:t>
            </a:r>
          </a:p>
        </p:txBody>
      </p:sp>
      <p:sp>
        <p:nvSpPr>
          <p:cNvPr id="3" name="Текст 2">
            <a:extLst>
              <a:ext uri="{FF2B5EF4-FFF2-40B4-BE49-F238E27FC236}">
                <a16:creationId xmlns:a16="http://schemas.microsoft.com/office/drawing/2014/main" id="{0E66D48A-D084-C01E-90D9-B8B2BAA4C378}"/>
              </a:ext>
            </a:extLst>
          </p:cNvPr>
          <p:cNvSpPr>
            <a:spLocks noGrp="1"/>
          </p:cNvSpPr>
          <p:nvPr>
            <p:ph type="body" idx="1"/>
          </p:nvPr>
        </p:nvSpPr>
        <p:spPr>
          <a:xfrm>
            <a:off x="611560" y="1026959"/>
            <a:ext cx="7272808" cy="3600400"/>
          </a:xfrm>
        </p:spPr>
        <p:txBody>
          <a:bodyPr>
            <a:normAutofit/>
          </a:bodyPr>
          <a:lstStyle/>
          <a:p>
            <a:r>
              <a:rPr lang="ru-RU" sz="1800" b="1" dirty="0"/>
              <a:t>Недостатки</a:t>
            </a:r>
          </a:p>
          <a:p>
            <a:endParaRPr lang="ru-RU" sz="1800" b="1" dirty="0"/>
          </a:p>
          <a:p>
            <a:pPr algn="l" fontAlgn="base">
              <a:buFont typeface="Arial" panose="020B0604020202020204" pitchFamily="34" charset="0"/>
              <a:buChar char="•"/>
            </a:pPr>
            <a:r>
              <a:rPr lang="ru-RU" sz="2000" b="0" i="0" dirty="0">
                <a:solidFill>
                  <a:srgbClr val="333333"/>
                </a:solidFill>
                <a:effectLst/>
                <a:latin typeface="-apple-system"/>
              </a:rPr>
              <a:t>дискомфорт у пациентов во время ношения конструкции;</a:t>
            </a:r>
          </a:p>
          <a:p>
            <a:pPr algn="l" fontAlgn="base">
              <a:buFont typeface="Arial" panose="020B0604020202020204" pitchFamily="34" charset="0"/>
              <a:buChar char="•"/>
            </a:pPr>
            <a:r>
              <a:rPr lang="ru-RU" sz="2000" b="0" i="0" dirty="0">
                <a:solidFill>
                  <a:srgbClr val="333333"/>
                </a:solidFill>
                <a:effectLst/>
                <a:latin typeface="-apple-system"/>
              </a:rPr>
              <a:t>необходимость спать на спине;</a:t>
            </a:r>
          </a:p>
          <a:p>
            <a:pPr algn="l" fontAlgn="base">
              <a:buFont typeface="Arial" panose="020B0604020202020204" pitchFamily="34" charset="0"/>
              <a:buChar char="•"/>
            </a:pPr>
            <a:r>
              <a:rPr lang="ru-RU" sz="2000" b="0" i="0" dirty="0">
                <a:solidFill>
                  <a:srgbClr val="333333"/>
                </a:solidFill>
                <a:effectLst/>
                <a:latin typeface="-apple-system"/>
              </a:rPr>
              <a:t>нарушение дикции и артикуляции во время ношения, возможность натирания слизистой;</a:t>
            </a:r>
          </a:p>
          <a:p>
            <a:pPr algn="l" fontAlgn="base">
              <a:buFont typeface="Arial" panose="020B0604020202020204" pitchFamily="34" charset="0"/>
              <a:buChar char="•"/>
            </a:pPr>
            <a:r>
              <a:rPr lang="ru-RU" sz="2000" b="0" i="0" dirty="0">
                <a:solidFill>
                  <a:srgbClr val="333333"/>
                </a:solidFill>
                <a:effectLst/>
                <a:latin typeface="-apple-system"/>
              </a:rPr>
              <a:t>наличие индивидуальной непереносимости материалов, из которых сделана конструкция, у отдельных пациентов.</a:t>
            </a:r>
          </a:p>
          <a:p>
            <a:endParaRPr lang="ru-RU" sz="1800" b="1" dirty="0"/>
          </a:p>
        </p:txBody>
      </p:sp>
    </p:spTree>
    <p:extLst>
      <p:ext uri="{BB962C8B-B14F-4D97-AF65-F5344CB8AC3E}">
        <p14:creationId xmlns:p14="http://schemas.microsoft.com/office/powerpoint/2010/main" val="119822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Объект 2"/>
          <p:cNvSpPr>
            <a:spLocks noGrp="1"/>
          </p:cNvSpPr>
          <p:nvPr>
            <p:ph idx="4294967295"/>
          </p:nvPr>
        </p:nvSpPr>
        <p:spPr>
          <a:xfrm>
            <a:off x="0" y="260350"/>
            <a:ext cx="8218488" cy="576263"/>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 typeface="Arial" pitchFamily="34" charset="0"/>
              <a:buChar char="•"/>
              <a:defRPr sz="3200" b="0" i="0" u="none" baseline="0">
                <a:solidFill>
                  <a:schemeClr val="dk1"/>
                </a:solidFill>
                <a:latin typeface="Calibri" pitchFamily="34" charset="0"/>
                <a:sym typeface="Calibri" pitchFamily="34" charset="0"/>
              </a:defRPr>
            </a:lvl1pPr>
            <a:lvl2pPr marL="742950" indent="-285750" algn="l" rtl="0" eaLnBrk="1" fontAlgn="base" latinLnBrk="1" hangingPunct="1">
              <a:lnSpc>
                <a:spcPct val="100000"/>
              </a:lnSpc>
              <a:spcBef>
                <a:spcPct val="20000"/>
              </a:spcBef>
              <a:spcAft>
                <a:spcPct val="0"/>
              </a:spcAft>
              <a:buSzPct val="100000"/>
              <a:buFont typeface="Arial" pitchFamily="34" charset="0"/>
              <a:buChar char="–"/>
              <a:defRPr sz="2800" b="0" i="0" u="none" baseline="0">
                <a:solidFill>
                  <a:schemeClr val="dk1"/>
                </a:solidFill>
                <a:latin typeface="Calibri" pitchFamily="34" charset="0"/>
                <a:sym typeface="Calibri" pitchFamily="34" charset="0"/>
              </a:defRPr>
            </a:lvl2pPr>
            <a:lvl3pPr marL="1143000" indent="-228600" algn="l" rtl="0" eaLnBrk="1" fontAlgn="base" latinLnBrk="1" hangingPunct="1">
              <a:lnSpc>
                <a:spcPct val="100000"/>
              </a:lnSpc>
              <a:spcBef>
                <a:spcPct val="20000"/>
              </a:spcBef>
              <a:spcAft>
                <a:spcPct val="0"/>
              </a:spcAft>
              <a:buSzPct val="100000"/>
              <a:buFont typeface="Arial" pitchFamily="34" charset="0"/>
              <a:buChar char="•"/>
              <a:defRPr sz="2400" b="0" i="0" u="none" baseline="0">
                <a:solidFill>
                  <a:schemeClr val="dk1"/>
                </a:solidFill>
                <a:latin typeface="Calibri" pitchFamily="34" charset="0"/>
                <a:sym typeface="Calibri" pitchFamily="34" charset="0"/>
              </a:defRPr>
            </a:lvl3pPr>
            <a:lvl4pPr marL="16002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4pPr>
            <a:lvl5pPr marL="20574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5pPr>
          </a:lstStyle>
          <a:p>
            <a:pPr marL="0" lvl="0" indent="0" algn="ctr">
              <a:buNone/>
            </a:pPr>
            <a:r>
              <a:rPr lang="zh-CN" sz="2800" b="1" dirty="0">
                <a:solidFill>
                  <a:schemeClr val="hlink"/>
                </a:solidFill>
                <a:latin typeface="Times New Roman" pitchFamily="18" charset="0"/>
                <a:ea typeface="Times New Roman" pitchFamily="18" charset="0"/>
              </a:rPr>
              <a:t>Выводы</a:t>
            </a:r>
          </a:p>
          <a:p>
            <a:pPr marL="0" lvl="0" indent="0" algn="ctr">
              <a:buNone/>
            </a:pPr>
            <a:endParaRPr sz="2800" b="1" dirty="0">
              <a:solidFill>
                <a:schemeClr val="hlink"/>
              </a:solidFill>
              <a:latin typeface="Times New Roman" pitchFamily="18" charset="0"/>
              <a:ea typeface="Times New Roman" pitchFamily="18" charset="0"/>
            </a:endParaRPr>
          </a:p>
        </p:txBody>
      </p:sp>
      <p:sp>
        <p:nvSpPr>
          <p:cNvPr id="1048646" name="Прямоугольник 1048645"/>
          <p:cNvSpPr/>
          <p:nvPr/>
        </p:nvSpPr>
        <p:spPr>
          <a:xfrm>
            <a:off x="8621712" y="0"/>
            <a:ext cx="522287" cy="366712"/>
          </a:xfrm>
          <a:prstGeom prst="rect">
            <a:avLst/>
          </a:prstGeom>
          <a:noFill/>
          <a:ln>
            <a:noFill/>
          </a:ln>
        </p:spPr>
        <p:txBody>
          <a:bodyPr vert="horz" lIns="91440" tIns="45720" rIns="91440" bIns="45720" anchor="t">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r>
              <a:rPr lang="en-US">
                <a:latin typeface="Arial" pitchFamily="34" charset="0"/>
              </a:rPr>
              <a:t>18</a:t>
            </a:r>
          </a:p>
        </p:txBody>
      </p:sp>
      <p:sp>
        <p:nvSpPr>
          <p:cNvPr id="5" name="TextBox 4">
            <a:extLst>
              <a:ext uri="{FF2B5EF4-FFF2-40B4-BE49-F238E27FC236}">
                <a16:creationId xmlns:a16="http://schemas.microsoft.com/office/drawing/2014/main" id="{5B74039C-7641-CBF7-213F-3EE1F8ED82A6}"/>
              </a:ext>
            </a:extLst>
          </p:cNvPr>
          <p:cNvSpPr txBox="1"/>
          <p:nvPr/>
        </p:nvSpPr>
        <p:spPr>
          <a:xfrm>
            <a:off x="553954" y="980728"/>
            <a:ext cx="8082160" cy="1323439"/>
          </a:xfrm>
          <a:prstGeom prst="rect">
            <a:avLst/>
          </a:prstGeom>
          <a:noFill/>
        </p:spPr>
        <p:txBody>
          <a:bodyPr wrap="square">
            <a:spAutoFit/>
          </a:bodyPr>
          <a:lstStyle/>
          <a:p>
            <a:r>
              <a:rPr lang="ru-RU" sz="2000" b="0" i="0" dirty="0" err="1">
                <a:solidFill>
                  <a:srgbClr val="212529"/>
                </a:solidFill>
                <a:effectLst/>
                <a:latin typeface="Open Sans" panose="020B0606030504020204" pitchFamily="34" charset="0"/>
              </a:rPr>
              <a:t>Внеротовые</a:t>
            </a:r>
            <a:r>
              <a:rPr lang="ru-RU" sz="2000" b="0" i="0" dirty="0">
                <a:solidFill>
                  <a:srgbClr val="212529"/>
                </a:solidFill>
                <a:effectLst/>
                <a:latin typeface="Open Sans" panose="020B0606030504020204" pitchFamily="34" charset="0"/>
              </a:rPr>
              <a:t> </a:t>
            </a:r>
            <a:r>
              <a:rPr lang="ru-RU" sz="2000" dirty="0">
                <a:solidFill>
                  <a:srgbClr val="212529"/>
                </a:solidFill>
                <a:latin typeface="Open Sans" panose="020B0606030504020204" pitchFamily="34" charset="0"/>
              </a:rPr>
              <a:t>аппараты</a:t>
            </a:r>
            <a:r>
              <a:rPr lang="ru-RU" sz="2000" b="0" i="0" dirty="0">
                <a:solidFill>
                  <a:srgbClr val="212529"/>
                </a:solidFill>
                <a:effectLst/>
                <a:latin typeface="Open Sans" panose="020B0606030504020204" pitchFamily="34" charset="0"/>
              </a:rPr>
              <a:t> — хороший инструмент для коррекции аномалий на уровне челюстей, однако без хорошей кооперации пациента и наличия роста, ее применение не принесет хороших результатов.</a:t>
            </a:r>
            <a:endParaRPr lang="ru-RU"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Заголовок 1"/>
          <p:cNvSpPr>
            <a:spLocks noGrp="1"/>
          </p:cNvSpPr>
          <p:nvPr>
            <p:ph type="title" idx="4294967295"/>
          </p:nvPr>
        </p:nvSpPr>
        <p:spPr>
          <a:xfrm>
            <a:off x="0" y="404813"/>
            <a:ext cx="8229600" cy="576262"/>
          </a:xfrm>
          <a:prstGeom prst="rect">
            <a:avLst/>
          </a:prstGeom>
          <a:noFill/>
          <a:ln>
            <a:noFill/>
          </a:ln>
        </p:spPr>
        <p:txBody>
          <a:bodyPr vert="horz" lIns="91440" tIns="45720" rIns="91440" bIns="45720" anchor="ctr"/>
          <a:lstStyle>
            <a:lvl1pPr marL="0" indent="0" algn="ctr" rtl="0" eaLnBrk="1" fontAlgn="base" latinLnBrk="1" hangingPunct="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zh-CN" sz="2400" b="1">
                <a:solidFill>
                  <a:schemeClr val="hlink"/>
                </a:solidFill>
                <a:latin typeface="Times New Roman" pitchFamily="18" charset="0"/>
                <a:ea typeface="Times New Roman" pitchFamily="18" charset="0"/>
              </a:rPr>
              <a:t>Список использованных источников</a:t>
            </a:r>
          </a:p>
        </p:txBody>
      </p:sp>
      <p:sp>
        <p:nvSpPr>
          <p:cNvPr id="1048649" name="Объект 2"/>
          <p:cNvSpPr>
            <a:spLocks noGrp="1"/>
          </p:cNvSpPr>
          <p:nvPr>
            <p:ph idx="4294967295"/>
          </p:nvPr>
        </p:nvSpPr>
        <p:spPr>
          <a:xfrm>
            <a:off x="0" y="908050"/>
            <a:ext cx="8229600" cy="4525963"/>
          </a:xfrm>
          <a:prstGeom prst="rect">
            <a:avLst/>
          </a:prstGeom>
          <a:noFill/>
          <a:ln>
            <a:noFill/>
          </a:ln>
        </p:spPr>
        <p:txBody>
          <a:bodyPr vert="horz" lIns="91440" tIns="45720" rIns="91440" bIns="45720" anchor="t">
            <a:normAutofit/>
          </a:bodyPr>
          <a:lstStyle>
            <a:lvl1pPr marL="342900" indent="-342900" algn="l" rtl="0" eaLnBrk="1" fontAlgn="base" latinLnBrk="1" hangingPunct="1">
              <a:lnSpc>
                <a:spcPct val="100000"/>
              </a:lnSpc>
              <a:spcBef>
                <a:spcPct val="20000"/>
              </a:spcBef>
              <a:spcAft>
                <a:spcPct val="0"/>
              </a:spcAft>
              <a:buSzPct val="100000"/>
              <a:buFont typeface="Arial" pitchFamily="34" charset="0"/>
              <a:buChar char="•"/>
              <a:defRPr sz="3200" b="0" i="0" u="none" baseline="0">
                <a:solidFill>
                  <a:schemeClr val="dk1"/>
                </a:solidFill>
                <a:latin typeface="Calibri" pitchFamily="34" charset="0"/>
                <a:sym typeface="Calibri" pitchFamily="34" charset="0"/>
              </a:defRPr>
            </a:lvl1pPr>
            <a:lvl2pPr marL="742950" indent="-285750" algn="l" rtl="0" eaLnBrk="1" fontAlgn="base" latinLnBrk="1" hangingPunct="1">
              <a:lnSpc>
                <a:spcPct val="100000"/>
              </a:lnSpc>
              <a:spcBef>
                <a:spcPct val="20000"/>
              </a:spcBef>
              <a:spcAft>
                <a:spcPct val="0"/>
              </a:spcAft>
              <a:buSzPct val="100000"/>
              <a:buFont typeface="Arial" pitchFamily="34" charset="0"/>
              <a:buChar char="–"/>
              <a:defRPr sz="2800" b="0" i="0" u="none" baseline="0">
                <a:solidFill>
                  <a:schemeClr val="dk1"/>
                </a:solidFill>
                <a:latin typeface="Calibri" pitchFamily="34" charset="0"/>
                <a:sym typeface="Calibri" pitchFamily="34" charset="0"/>
              </a:defRPr>
            </a:lvl2pPr>
            <a:lvl3pPr marL="1143000" indent="-228600" algn="l" rtl="0" eaLnBrk="1" fontAlgn="base" latinLnBrk="1" hangingPunct="1">
              <a:lnSpc>
                <a:spcPct val="100000"/>
              </a:lnSpc>
              <a:spcBef>
                <a:spcPct val="20000"/>
              </a:spcBef>
              <a:spcAft>
                <a:spcPct val="0"/>
              </a:spcAft>
              <a:buSzPct val="100000"/>
              <a:buFont typeface="Arial" pitchFamily="34" charset="0"/>
              <a:buChar char="•"/>
              <a:defRPr sz="2400" b="0" i="0" u="none" baseline="0">
                <a:solidFill>
                  <a:schemeClr val="dk1"/>
                </a:solidFill>
                <a:latin typeface="Calibri" pitchFamily="34" charset="0"/>
                <a:sym typeface="Calibri" pitchFamily="34" charset="0"/>
              </a:defRPr>
            </a:lvl3pPr>
            <a:lvl4pPr marL="16002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4pPr>
            <a:lvl5pPr marL="20574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5pPr>
          </a:lstStyle>
          <a:p>
            <a:pPr marL="0" lvl="0" indent="446087" algn="just">
              <a:buFont typeface="Arial" pitchFamily="34" charset="0"/>
              <a:buAutoNum type="arabicParenR"/>
            </a:pPr>
            <a:endParaRPr lang="en-US" altLang="en-US" sz="1600" dirty="0">
              <a:latin typeface="Times New Roman" pitchFamily="18" charset="0"/>
              <a:ea typeface="Times New Roman" pitchFamily="18" charset="0"/>
            </a:endParaRPr>
          </a:p>
          <a:p>
            <a:pPr marL="0" lvl="0" indent="446087" algn="just">
              <a:buFont typeface="Arial" pitchFamily="34" charset="0"/>
              <a:buAutoNum type="arabicParenR"/>
            </a:pPr>
            <a:r>
              <a:rPr lang="en-US" altLang="en-US" sz="1800" dirty="0" err="1">
                <a:latin typeface="Times New Roman" pitchFamily="18" charset="0"/>
              </a:rPr>
              <a:t>Аболмасов</a:t>
            </a:r>
            <a:r>
              <a:rPr lang="en-US" altLang="en-US" sz="1800" dirty="0">
                <a:latin typeface="Times New Roman" pitchFamily="18" charset="0"/>
              </a:rPr>
              <a:t>, Н. Г. </a:t>
            </a:r>
            <a:r>
              <a:rPr lang="en-US" altLang="en-US" sz="1800" dirty="0" err="1">
                <a:latin typeface="Times New Roman" pitchFamily="18" charset="0"/>
              </a:rPr>
              <a:t>Ортодонтия</a:t>
            </a:r>
            <a:r>
              <a:rPr lang="en-US" altLang="en-US" sz="1800" dirty="0">
                <a:latin typeface="Times New Roman" pitchFamily="18" charset="0"/>
              </a:rPr>
              <a:t>: </a:t>
            </a:r>
            <a:r>
              <a:rPr lang="en-US" altLang="en-US" sz="1800" dirty="0" err="1">
                <a:latin typeface="Times New Roman" pitchFamily="18" charset="0"/>
              </a:rPr>
              <a:t>учеб</a:t>
            </a:r>
            <a:r>
              <a:rPr lang="en-US" altLang="en-US" sz="1800" dirty="0">
                <a:latin typeface="Times New Roman" pitchFamily="18" charset="0"/>
              </a:rPr>
              <a:t>. </a:t>
            </a:r>
            <a:r>
              <a:rPr lang="en-US" altLang="en-US" sz="1800" dirty="0" err="1">
                <a:latin typeface="Times New Roman" pitchFamily="18" charset="0"/>
              </a:rPr>
              <a:t>пособие</a:t>
            </a:r>
            <a:r>
              <a:rPr lang="en-US" altLang="en-US" sz="1800" dirty="0">
                <a:latin typeface="Times New Roman" pitchFamily="18" charset="0"/>
              </a:rPr>
              <a:t> / Н. Г. </a:t>
            </a:r>
            <a:r>
              <a:rPr lang="en-US" altLang="en-US" sz="1800" dirty="0" err="1">
                <a:latin typeface="Times New Roman" pitchFamily="18" charset="0"/>
              </a:rPr>
              <a:t>Аболмасов</a:t>
            </a:r>
            <a:r>
              <a:rPr lang="en-US" altLang="en-US" sz="1800" dirty="0">
                <a:latin typeface="Times New Roman" pitchFamily="18" charset="0"/>
              </a:rPr>
              <a:t>. - </a:t>
            </a:r>
            <a:r>
              <a:rPr lang="en-US" altLang="en-US" sz="1800" dirty="0" err="1">
                <a:latin typeface="Times New Roman" pitchFamily="18" charset="0"/>
              </a:rPr>
              <a:t>Москва</a:t>
            </a:r>
            <a:r>
              <a:rPr lang="en-US" altLang="en-US" sz="1800" dirty="0">
                <a:latin typeface="Times New Roman" pitchFamily="18" charset="0"/>
              </a:rPr>
              <a:t>: </a:t>
            </a:r>
            <a:r>
              <a:rPr lang="en-US" altLang="en-US" sz="1800" dirty="0" err="1">
                <a:latin typeface="Times New Roman" pitchFamily="18" charset="0"/>
              </a:rPr>
              <a:t>МЕДпресс-информ</a:t>
            </a:r>
            <a:r>
              <a:rPr lang="en-US" altLang="en-US" sz="1800" dirty="0">
                <a:latin typeface="Times New Roman" pitchFamily="18" charset="0"/>
              </a:rPr>
              <a:t>, 20</a:t>
            </a:r>
            <a:r>
              <a:rPr lang="ru-RU" altLang="en-US" sz="1800" dirty="0">
                <a:latin typeface="Times New Roman" pitchFamily="18" charset="0"/>
              </a:rPr>
              <a:t>16</a:t>
            </a:r>
            <a:r>
              <a:rPr lang="en-US" altLang="en-US" sz="1800" dirty="0">
                <a:latin typeface="Times New Roman" pitchFamily="18" charset="0"/>
              </a:rPr>
              <a:t>. - </a:t>
            </a:r>
            <a:r>
              <a:rPr lang="ru-RU" altLang="en-US" sz="1800" dirty="0">
                <a:latin typeface="Times New Roman" pitchFamily="18" charset="0"/>
              </a:rPr>
              <a:t>255</a:t>
            </a:r>
            <a:r>
              <a:rPr lang="en-US" altLang="en-US" sz="1800" dirty="0">
                <a:latin typeface="Times New Roman" pitchFamily="18" charset="0"/>
              </a:rPr>
              <a:t> с.: </a:t>
            </a:r>
            <a:r>
              <a:rPr lang="en-US" altLang="en-US" sz="1800" dirty="0" err="1">
                <a:latin typeface="Times New Roman" pitchFamily="18" charset="0"/>
              </a:rPr>
              <a:t>ил</a:t>
            </a:r>
            <a:r>
              <a:rPr lang="en-US" altLang="en-US" sz="1800" dirty="0">
                <a:latin typeface="Times New Roman" pitchFamily="18" charset="0"/>
              </a:rPr>
              <a:t>. </a:t>
            </a:r>
          </a:p>
          <a:p>
            <a:pPr marL="0" lvl="0" indent="446087" algn="just">
              <a:buFont typeface="Arial" pitchFamily="34" charset="0"/>
              <a:buAutoNum type="arabicParenR"/>
            </a:pPr>
            <a:r>
              <a:rPr lang="en-US" altLang="en-US" sz="1800" dirty="0" err="1">
                <a:latin typeface="Times New Roman" pitchFamily="18" charset="0"/>
              </a:rPr>
              <a:t>Леонтьев</a:t>
            </a:r>
            <a:r>
              <a:rPr lang="en-US" altLang="en-US" sz="1800" dirty="0">
                <a:latin typeface="Times New Roman" pitchFamily="18" charset="0"/>
              </a:rPr>
              <a:t>, В. К. </a:t>
            </a:r>
            <a:r>
              <a:rPr lang="en-US" altLang="en-US" sz="1800" dirty="0" err="1">
                <a:latin typeface="Times New Roman" pitchFamily="18" charset="0"/>
              </a:rPr>
              <a:t>Детская</a:t>
            </a:r>
            <a:r>
              <a:rPr lang="en-US" altLang="en-US" sz="1800" dirty="0">
                <a:latin typeface="Times New Roman" pitchFamily="18" charset="0"/>
              </a:rPr>
              <a:t> </a:t>
            </a:r>
            <a:r>
              <a:rPr lang="en-US" altLang="en-US" sz="1800" dirty="0" err="1">
                <a:latin typeface="Times New Roman" pitchFamily="18" charset="0"/>
              </a:rPr>
              <a:t>терапевтическая</a:t>
            </a:r>
            <a:r>
              <a:rPr lang="en-US" altLang="en-US" sz="1800" dirty="0">
                <a:latin typeface="Times New Roman" pitchFamily="18" charset="0"/>
              </a:rPr>
              <a:t> </a:t>
            </a:r>
            <a:r>
              <a:rPr lang="en-US" altLang="en-US" sz="1800" dirty="0" err="1">
                <a:latin typeface="Times New Roman" pitchFamily="18" charset="0"/>
              </a:rPr>
              <a:t>стоматология</a:t>
            </a:r>
            <a:r>
              <a:rPr lang="en-US" altLang="en-US" sz="1800" dirty="0">
                <a:latin typeface="Times New Roman" pitchFamily="18" charset="0"/>
              </a:rPr>
              <a:t>: </a:t>
            </a:r>
            <a:r>
              <a:rPr lang="en-US" altLang="en-US" sz="1800" dirty="0" err="1">
                <a:latin typeface="Times New Roman" pitchFamily="18" charset="0"/>
              </a:rPr>
              <a:t>Национальное</a:t>
            </a:r>
            <a:r>
              <a:rPr lang="en-US" altLang="en-US" sz="1800" dirty="0">
                <a:latin typeface="Times New Roman" pitchFamily="18" charset="0"/>
              </a:rPr>
              <a:t> </a:t>
            </a:r>
            <a:r>
              <a:rPr lang="ru-RU" altLang="en-US" sz="1800" dirty="0">
                <a:latin typeface="Times New Roman" pitchFamily="18" charset="0"/>
              </a:rPr>
              <a:t>           </a:t>
            </a:r>
            <a:r>
              <a:rPr lang="en-US" altLang="en-US" sz="1800" dirty="0" err="1">
                <a:latin typeface="Times New Roman" pitchFamily="18" charset="0"/>
              </a:rPr>
              <a:t>руководство</a:t>
            </a:r>
            <a:r>
              <a:rPr lang="en-US" altLang="en-US" sz="1800" dirty="0">
                <a:latin typeface="Times New Roman" pitchFamily="18" charset="0"/>
              </a:rPr>
              <a:t> / В. К. </a:t>
            </a:r>
            <a:r>
              <a:rPr lang="en-US" altLang="en-US" sz="1800" dirty="0" err="1">
                <a:latin typeface="Times New Roman" pitchFamily="18" charset="0"/>
              </a:rPr>
              <a:t>Леонтьев</a:t>
            </a:r>
            <a:r>
              <a:rPr lang="en-US" altLang="en-US" sz="1800" dirty="0">
                <a:latin typeface="Times New Roman" pitchFamily="18" charset="0"/>
              </a:rPr>
              <a:t>, Л. П. </a:t>
            </a:r>
            <a:r>
              <a:rPr lang="en-US" altLang="en-US" sz="1800" dirty="0" err="1">
                <a:latin typeface="Times New Roman" pitchFamily="18" charset="0"/>
              </a:rPr>
              <a:t>Кисельникова</a:t>
            </a:r>
            <a:r>
              <a:rPr lang="en-US" altLang="en-US" sz="1800" dirty="0">
                <a:latin typeface="Times New Roman" pitchFamily="18" charset="0"/>
              </a:rPr>
              <a:t>. – </a:t>
            </a:r>
            <a:r>
              <a:rPr lang="en-US" altLang="en-US" sz="1800" dirty="0" err="1">
                <a:latin typeface="Times New Roman" pitchFamily="18" charset="0"/>
              </a:rPr>
              <a:t>Москва</a:t>
            </a:r>
            <a:r>
              <a:rPr lang="en-US" altLang="en-US" sz="1800" dirty="0">
                <a:latin typeface="Times New Roman" pitchFamily="18" charset="0"/>
              </a:rPr>
              <a:t>: 2019. – </a:t>
            </a:r>
            <a:r>
              <a:rPr lang="ru-RU" altLang="en-US" sz="1800" dirty="0">
                <a:latin typeface="Times New Roman" pitchFamily="18" charset="0"/>
              </a:rPr>
              <a:t>234</a:t>
            </a:r>
            <a:r>
              <a:rPr lang="en-US" altLang="en-US" sz="1800" dirty="0">
                <a:latin typeface="Times New Roman" pitchFamily="18" charset="0"/>
              </a:rPr>
              <a:t> с. </a:t>
            </a:r>
          </a:p>
          <a:p>
            <a:pPr marL="0" lvl="0" indent="446087" algn="just">
              <a:buFont typeface="Arial" pitchFamily="34" charset="0"/>
              <a:buAutoNum type="arabicParenR"/>
            </a:pPr>
            <a:r>
              <a:rPr lang="en-US" altLang="en-US" sz="1800" dirty="0" err="1">
                <a:latin typeface="Times New Roman" pitchFamily="18" charset="0"/>
              </a:rPr>
              <a:t>Нанда</a:t>
            </a:r>
            <a:r>
              <a:rPr lang="en-US" altLang="en-US" sz="1800" dirty="0">
                <a:latin typeface="Times New Roman" pitchFamily="18" charset="0"/>
              </a:rPr>
              <a:t>, Р. </a:t>
            </a:r>
            <a:r>
              <a:rPr lang="en-US" altLang="en-US" sz="1800" dirty="0" err="1">
                <a:latin typeface="Times New Roman" pitchFamily="18" charset="0"/>
              </a:rPr>
              <a:t>Атлас</a:t>
            </a:r>
            <a:r>
              <a:rPr lang="en-US" altLang="en-US" sz="1800" dirty="0">
                <a:latin typeface="Times New Roman" pitchFamily="18" charset="0"/>
              </a:rPr>
              <a:t> </a:t>
            </a:r>
            <a:r>
              <a:rPr lang="en-US" altLang="en-US" sz="1800" dirty="0" err="1">
                <a:latin typeface="Times New Roman" pitchFamily="18" charset="0"/>
              </a:rPr>
              <a:t>клинической</a:t>
            </a:r>
            <a:r>
              <a:rPr lang="en-US" altLang="en-US" sz="1800" dirty="0">
                <a:latin typeface="Times New Roman" pitchFamily="18" charset="0"/>
              </a:rPr>
              <a:t> </a:t>
            </a:r>
            <a:r>
              <a:rPr lang="en-US" altLang="en-US" sz="1800" dirty="0" err="1">
                <a:latin typeface="Times New Roman" pitchFamily="18" charset="0"/>
              </a:rPr>
              <a:t>ортодонтии</a:t>
            </a:r>
            <a:r>
              <a:rPr lang="en-US" altLang="en-US" sz="1800" dirty="0">
                <a:latin typeface="Times New Roman" pitchFamily="18" charset="0"/>
              </a:rPr>
              <a:t> / </a:t>
            </a:r>
            <a:r>
              <a:rPr lang="en-US" altLang="en-US" sz="1800" dirty="0" err="1">
                <a:latin typeface="Times New Roman" pitchFamily="18" charset="0"/>
              </a:rPr>
              <a:t>Нанда</a:t>
            </a:r>
            <a:r>
              <a:rPr lang="en-US" altLang="en-US" sz="1800" dirty="0">
                <a:latin typeface="Times New Roman" pitchFamily="18" charset="0"/>
              </a:rPr>
              <a:t>, Р. - </a:t>
            </a:r>
            <a:r>
              <a:rPr lang="en-US" altLang="en-US" sz="1800" dirty="0" err="1">
                <a:latin typeface="Times New Roman" pitchFamily="18" charset="0"/>
              </a:rPr>
              <a:t>Москва</a:t>
            </a:r>
            <a:r>
              <a:rPr lang="en-US" altLang="en-US" sz="1800" dirty="0">
                <a:latin typeface="Times New Roman" pitchFamily="18" charset="0"/>
              </a:rPr>
              <a:t>: </a:t>
            </a:r>
            <a:r>
              <a:rPr lang="en-US" altLang="en-US" sz="1800" dirty="0" err="1">
                <a:latin typeface="Times New Roman" pitchFamily="18" charset="0"/>
              </a:rPr>
              <a:t>МЕДпресс</a:t>
            </a:r>
            <a:r>
              <a:rPr lang="en-US" altLang="en-US" sz="1800" dirty="0">
                <a:latin typeface="Times New Roman" pitchFamily="18" charset="0"/>
              </a:rPr>
              <a:t>-</a:t>
            </a:r>
            <a:r>
              <a:rPr lang="ru-RU" altLang="en-US" sz="1800" dirty="0">
                <a:latin typeface="Times New Roman" pitchFamily="18" charset="0"/>
              </a:rPr>
              <a:t>     </a:t>
            </a:r>
            <a:r>
              <a:rPr lang="en-US" altLang="en-US" sz="1800" dirty="0" err="1">
                <a:latin typeface="Times New Roman" pitchFamily="18" charset="0"/>
              </a:rPr>
              <a:t>информ</a:t>
            </a:r>
            <a:r>
              <a:rPr lang="en-US" altLang="en-US" sz="1800" dirty="0">
                <a:latin typeface="Times New Roman" pitchFamily="18" charset="0"/>
              </a:rPr>
              <a:t>, 2019. – </a:t>
            </a:r>
            <a:r>
              <a:rPr lang="ru-RU" altLang="en-US" sz="1800" dirty="0">
                <a:latin typeface="Times New Roman" pitchFamily="18" charset="0"/>
              </a:rPr>
              <a:t>188</a:t>
            </a:r>
            <a:r>
              <a:rPr lang="en-US" altLang="en-US" sz="1800" dirty="0">
                <a:latin typeface="Times New Roman" pitchFamily="18" charset="0"/>
              </a:rPr>
              <a:t> с. </a:t>
            </a:r>
          </a:p>
          <a:p>
            <a:pPr marL="0" lvl="0" indent="446087" algn="just">
              <a:buFont typeface="Arial" pitchFamily="34" charset="0"/>
              <a:buAutoNum type="arabicParenR"/>
            </a:pPr>
            <a:r>
              <a:rPr lang="en-US" altLang="en-US" sz="1800" dirty="0" err="1">
                <a:latin typeface="Times New Roman" pitchFamily="18" charset="0"/>
                <a:ea typeface="Times New Roman" pitchFamily="18" charset="0"/>
              </a:rPr>
              <a:t>Ортопедическая</a:t>
            </a:r>
            <a:r>
              <a:rPr lang="en-US" altLang="en-US" sz="1800" dirty="0">
                <a:latin typeface="Times New Roman" pitchFamily="18" charset="0"/>
                <a:ea typeface="Times New Roman" pitchFamily="18" charset="0"/>
              </a:rPr>
              <a:t> </a:t>
            </a:r>
            <a:r>
              <a:rPr lang="en-US" altLang="en-US" sz="1800" dirty="0" err="1">
                <a:latin typeface="Times New Roman" pitchFamily="18" charset="0"/>
                <a:ea typeface="Times New Roman" pitchFamily="18" charset="0"/>
              </a:rPr>
              <a:t>стоматология</a:t>
            </a:r>
            <a:r>
              <a:rPr lang="en-US" altLang="en-US" sz="1800" dirty="0">
                <a:latin typeface="Times New Roman" pitchFamily="18" charset="0"/>
                <a:ea typeface="Times New Roman" pitchFamily="18" charset="0"/>
              </a:rPr>
              <a:t> </a:t>
            </a:r>
            <a:r>
              <a:rPr lang="en-US" altLang="en-US" sz="1800" dirty="0" err="1">
                <a:latin typeface="Times New Roman" pitchFamily="18" charset="0"/>
                <a:ea typeface="Times New Roman" pitchFamily="18" charset="0"/>
              </a:rPr>
              <a:t>Учебник</a:t>
            </a:r>
            <a:r>
              <a:rPr lang="en-US" altLang="en-US" sz="1800" dirty="0">
                <a:latin typeface="Times New Roman" pitchFamily="18" charset="0"/>
                <a:ea typeface="Times New Roman" pitchFamily="18" charset="0"/>
              </a:rPr>
              <a:t> </a:t>
            </a:r>
            <a:r>
              <a:rPr lang="en-US" altLang="en-US" sz="1800" dirty="0" err="1">
                <a:latin typeface="Times New Roman" pitchFamily="18" charset="0"/>
                <a:ea typeface="Times New Roman" pitchFamily="18" charset="0"/>
              </a:rPr>
              <a:t>Под</a:t>
            </a:r>
            <a:r>
              <a:rPr lang="en-US" altLang="en-US" sz="1800" dirty="0">
                <a:latin typeface="Times New Roman" pitchFamily="18" charset="0"/>
                <a:ea typeface="Times New Roman" pitchFamily="18" charset="0"/>
              </a:rPr>
              <a:t> </a:t>
            </a:r>
            <a:r>
              <a:rPr lang="en-US" altLang="en-US" sz="1800" dirty="0" err="1">
                <a:latin typeface="Times New Roman" pitchFamily="18" charset="0"/>
                <a:ea typeface="Times New Roman" pitchFamily="18" charset="0"/>
              </a:rPr>
              <a:t>редакцией</a:t>
            </a:r>
            <a:r>
              <a:rPr lang="en-US" altLang="en-US" sz="1800" dirty="0">
                <a:latin typeface="Times New Roman" pitchFamily="18" charset="0"/>
                <a:ea typeface="Times New Roman" pitchFamily="18" charset="0"/>
              </a:rPr>
              <a:t> Э.С. </a:t>
            </a:r>
            <a:r>
              <a:rPr lang="en-US" altLang="en-US" sz="1800" dirty="0" err="1">
                <a:latin typeface="Times New Roman" pitchFamily="18" charset="0"/>
                <a:ea typeface="Times New Roman" pitchFamily="18" charset="0"/>
              </a:rPr>
              <a:t>Каливраджияна</a:t>
            </a:r>
            <a:r>
              <a:rPr lang="en-US" altLang="en-US" sz="1800" dirty="0">
                <a:latin typeface="Times New Roman" pitchFamily="18" charset="0"/>
                <a:ea typeface="Times New Roman" pitchFamily="18" charset="0"/>
              </a:rPr>
              <a:t>, И.Ю. </a:t>
            </a:r>
            <a:r>
              <a:rPr lang="en-US" altLang="en-US" sz="1800" dirty="0" err="1">
                <a:latin typeface="Times New Roman" pitchFamily="18" charset="0"/>
                <a:ea typeface="Times New Roman" pitchFamily="18" charset="0"/>
              </a:rPr>
              <a:t>Лебеденко</a:t>
            </a:r>
            <a:r>
              <a:rPr lang="en-US" altLang="en-US" sz="1800" dirty="0">
                <a:latin typeface="Times New Roman" pitchFamily="18" charset="0"/>
                <a:ea typeface="Times New Roman" pitchFamily="18" charset="0"/>
              </a:rPr>
              <a:t>, Е.А. </a:t>
            </a:r>
            <a:r>
              <a:rPr lang="en-US" altLang="en-US" sz="1800" dirty="0" err="1">
                <a:latin typeface="Times New Roman" pitchFamily="18" charset="0"/>
                <a:ea typeface="Times New Roman" pitchFamily="18" charset="0"/>
              </a:rPr>
              <a:t>Брагина</a:t>
            </a:r>
            <a:r>
              <a:rPr lang="en-US" altLang="en-US" sz="1800" dirty="0">
                <a:latin typeface="Times New Roman" pitchFamily="18" charset="0"/>
                <a:ea typeface="Times New Roman" pitchFamily="18" charset="0"/>
              </a:rPr>
              <a:t>, И.П. </a:t>
            </a:r>
            <a:r>
              <a:rPr lang="en-US" altLang="en-US" sz="1800" dirty="0" err="1">
                <a:latin typeface="Times New Roman" pitchFamily="18" charset="0"/>
                <a:ea typeface="Times New Roman" pitchFamily="18" charset="0"/>
              </a:rPr>
              <a:t>Рыжовой</a:t>
            </a:r>
            <a:r>
              <a:rPr lang="en-US" altLang="en-US" sz="1800" dirty="0">
                <a:latin typeface="Times New Roman" pitchFamily="18" charset="0"/>
                <a:ea typeface="Times New Roman" pitchFamily="18" charset="0"/>
              </a:rPr>
              <a:t> 2-е </a:t>
            </a:r>
            <a:r>
              <a:rPr lang="en-US" altLang="en-US" sz="1800" dirty="0" err="1">
                <a:latin typeface="Times New Roman" pitchFamily="18" charset="0"/>
                <a:ea typeface="Times New Roman" pitchFamily="18" charset="0"/>
              </a:rPr>
              <a:t>издание</a:t>
            </a:r>
            <a:r>
              <a:rPr lang="en-US" altLang="en-US" sz="1800" dirty="0">
                <a:latin typeface="Times New Roman" pitchFamily="18" charset="0"/>
                <a:ea typeface="Times New Roman" pitchFamily="18" charset="0"/>
              </a:rPr>
              <a:t>, </a:t>
            </a:r>
            <a:r>
              <a:rPr lang="en-US" altLang="en-US" sz="1800" dirty="0" err="1">
                <a:latin typeface="Times New Roman" pitchFamily="18" charset="0"/>
                <a:ea typeface="Times New Roman" pitchFamily="18" charset="0"/>
              </a:rPr>
              <a:t>переработанное</a:t>
            </a:r>
            <a:r>
              <a:rPr lang="en-US" altLang="en-US" sz="1800" dirty="0">
                <a:latin typeface="Times New Roman" pitchFamily="18" charset="0"/>
                <a:ea typeface="Times New Roman" pitchFamily="18" charset="0"/>
              </a:rPr>
              <a:t> и </a:t>
            </a:r>
            <a:r>
              <a:rPr lang="ru-RU" altLang="en-US" sz="1800" dirty="0">
                <a:latin typeface="Times New Roman" pitchFamily="18" charset="0"/>
                <a:ea typeface="Times New Roman" pitchFamily="18" charset="0"/>
              </a:rPr>
              <a:t>        </a:t>
            </a:r>
            <a:r>
              <a:rPr lang="en-US" altLang="en-US" sz="1800" dirty="0" err="1">
                <a:latin typeface="Times New Roman" pitchFamily="18" charset="0"/>
                <a:ea typeface="Times New Roman" pitchFamily="18" charset="0"/>
              </a:rPr>
              <a:t>дополненное</a:t>
            </a:r>
            <a:r>
              <a:rPr lang="en-US" altLang="en-US" sz="1800" dirty="0">
                <a:latin typeface="Times New Roman" pitchFamily="18" charset="0"/>
                <a:ea typeface="Times New Roman" pitchFamily="18" charset="0"/>
              </a:rPr>
              <a:t>, 2018.</a:t>
            </a:r>
          </a:p>
          <a:p>
            <a:pPr marL="0" lvl="0" indent="446087" algn="just">
              <a:buFont typeface="Arial" pitchFamily="34" charset="0"/>
              <a:buAutoNum type="arabicParenR"/>
            </a:pPr>
            <a:r>
              <a:rPr lang="en-US" altLang="en-US" sz="1800" dirty="0" err="1">
                <a:latin typeface="Times New Roman" pitchFamily="18" charset="0"/>
              </a:rPr>
              <a:t>Проффит</a:t>
            </a:r>
            <a:r>
              <a:rPr lang="en-US" altLang="en-US" sz="1800" dirty="0">
                <a:latin typeface="Times New Roman" pitchFamily="18" charset="0"/>
              </a:rPr>
              <a:t>, У. Р. </a:t>
            </a:r>
            <a:r>
              <a:rPr lang="en-US" altLang="en-US" sz="1800" dirty="0" err="1">
                <a:latin typeface="Times New Roman" pitchFamily="18" charset="0"/>
              </a:rPr>
              <a:t>Современная</a:t>
            </a:r>
            <a:r>
              <a:rPr lang="en-US" altLang="en-US" sz="1800" dirty="0">
                <a:latin typeface="Times New Roman" pitchFamily="18" charset="0"/>
              </a:rPr>
              <a:t> </a:t>
            </a:r>
            <a:r>
              <a:rPr lang="en-US" altLang="en-US" sz="1800" dirty="0" err="1">
                <a:latin typeface="Times New Roman" pitchFamily="18" charset="0"/>
              </a:rPr>
              <a:t>ортодонтия</a:t>
            </a:r>
            <a:r>
              <a:rPr lang="en-US" altLang="en-US" sz="1800" dirty="0">
                <a:latin typeface="Times New Roman" pitchFamily="18" charset="0"/>
              </a:rPr>
              <a:t> [</a:t>
            </a:r>
            <a:r>
              <a:rPr lang="en-US" altLang="en-US" sz="1800" dirty="0" err="1">
                <a:latin typeface="Times New Roman" pitchFamily="18" charset="0"/>
              </a:rPr>
              <a:t>Текст</a:t>
            </a:r>
            <a:r>
              <a:rPr lang="en-US" altLang="en-US" sz="1800" dirty="0">
                <a:latin typeface="Times New Roman" pitchFamily="18" charset="0"/>
              </a:rPr>
              <a:t>] / </a:t>
            </a:r>
            <a:r>
              <a:rPr lang="en-US" altLang="en-US" sz="1800" dirty="0" err="1">
                <a:latin typeface="Times New Roman" pitchFamily="18" charset="0"/>
              </a:rPr>
              <a:t>Проффит</a:t>
            </a:r>
            <a:r>
              <a:rPr lang="en-US" altLang="en-US" sz="1800" dirty="0">
                <a:latin typeface="Times New Roman" pitchFamily="18" charset="0"/>
              </a:rPr>
              <a:t>, У. Р. - </a:t>
            </a:r>
            <a:r>
              <a:rPr lang="en-US" altLang="en-US" sz="1800" dirty="0" err="1">
                <a:latin typeface="Times New Roman" pitchFamily="18" charset="0"/>
              </a:rPr>
              <a:t>Москва</a:t>
            </a:r>
            <a:r>
              <a:rPr lang="en-US" altLang="en-US" sz="1800" dirty="0">
                <a:latin typeface="Times New Roman" pitchFamily="18" charset="0"/>
              </a:rPr>
              <a:t>: </a:t>
            </a:r>
            <a:r>
              <a:rPr lang="en-US" altLang="en-US" sz="1800" dirty="0" err="1">
                <a:latin typeface="Times New Roman" pitchFamily="18" charset="0"/>
              </a:rPr>
              <a:t>МЕДпресс-информ</a:t>
            </a:r>
            <a:r>
              <a:rPr lang="en-US" altLang="en-US" sz="1800" dirty="0">
                <a:latin typeface="Times New Roman" pitchFamily="18" charset="0"/>
              </a:rPr>
              <a:t>, 201</a:t>
            </a:r>
            <a:r>
              <a:rPr lang="ru-RU" altLang="en-US" sz="1800" dirty="0">
                <a:latin typeface="Times New Roman" pitchFamily="18" charset="0"/>
              </a:rPr>
              <a:t>7</a:t>
            </a:r>
            <a:r>
              <a:rPr lang="en-US" altLang="en-US" sz="1800" dirty="0">
                <a:latin typeface="Times New Roman" pitchFamily="18" charset="0"/>
              </a:rPr>
              <a:t>. – </a:t>
            </a:r>
            <a:r>
              <a:rPr lang="ru-RU" altLang="en-US" sz="1800" dirty="0">
                <a:latin typeface="Times New Roman" pitchFamily="18" charset="0"/>
              </a:rPr>
              <a:t>521</a:t>
            </a:r>
            <a:r>
              <a:rPr lang="en-US" altLang="en-US" sz="1800" dirty="0">
                <a:latin typeface="Times New Roman" pitchFamily="18" charset="0"/>
              </a:rPr>
              <a:t> с. </a:t>
            </a:r>
          </a:p>
          <a:p>
            <a:pPr marL="0" lvl="0" indent="446087" algn="just">
              <a:buFont typeface="Arial" pitchFamily="34" charset="0"/>
              <a:buAutoNum type="arabicParenR"/>
            </a:pPr>
            <a:r>
              <a:rPr lang="en-US" altLang="en-US" sz="1800" dirty="0" err="1">
                <a:latin typeface="Times New Roman" pitchFamily="18" charset="0"/>
              </a:rPr>
              <a:t>Хорошилкина</a:t>
            </a:r>
            <a:r>
              <a:rPr lang="en-US" altLang="en-US" sz="1800" dirty="0">
                <a:latin typeface="Times New Roman" pitchFamily="18" charset="0"/>
              </a:rPr>
              <a:t>, Ф. Я. </a:t>
            </a:r>
            <a:r>
              <a:rPr lang="en-US" altLang="en-US" sz="1800" dirty="0" err="1">
                <a:latin typeface="Times New Roman" pitchFamily="18" charset="0"/>
              </a:rPr>
              <a:t>Ортодонтия</a:t>
            </a:r>
            <a:r>
              <a:rPr lang="en-US" altLang="en-US" sz="1800" dirty="0">
                <a:latin typeface="Times New Roman" pitchFamily="18" charset="0"/>
              </a:rPr>
              <a:t>. – </a:t>
            </a:r>
            <a:r>
              <a:rPr lang="en-US" altLang="en-US" sz="1800" dirty="0" err="1">
                <a:latin typeface="Times New Roman" pitchFamily="18" charset="0"/>
              </a:rPr>
              <a:t>Москва</a:t>
            </a:r>
            <a:r>
              <a:rPr lang="en-US" altLang="en-US" sz="1800" dirty="0">
                <a:latin typeface="Times New Roman" pitchFamily="18" charset="0"/>
              </a:rPr>
              <a:t>: </a:t>
            </a:r>
            <a:r>
              <a:rPr lang="en-US" altLang="en-US" sz="1800" dirty="0" err="1">
                <a:latin typeface="Times New Roman" pitchFamily="18" charset="0"/>
              </a:rPr>
              <a:t>Мед</a:t>
            </a:r>
            <a:r>
              <a:rPr lang="en-US" altLang="en-US" sz="1800" dirty="0">
                <a:latin typeface="Times New Roman" pitchFamily="18" charset="0"/>
              </a:rPr>
              <a:t>. </a:t>
            </a:r>
            <a:r>
              <a:rPr lang="en-US" altLang="en-US" sz="1800" dirty="0" err="1">
                <a:latin typeface="Times New Roman" pitchFamily="18" charset="0"/>
              </a:rPr>
              <a:t>книга</a:t>
            </a:r>
            <a:r>
              <a:rPr lang="en-US" altLang="en-US" sz="1800" dirty="0">
                <a:latin typeface="Times New Roman" pitchFamily="18" charset="0"/>
              </a:rPr>
              <a:t>. – 2016. – 4</a:t>
            </a:r>
            <a:r>
              <a:rPr lang="ru-RU" altLang="en-US" sz="1800" dirty="0">
                <a:latin typeface="Times New Roman" pitchFamily="18" charset="0"/>
              </a:rPr>
              <a:t>99</a:t>
            </a:r>
            <a:r>
              <a:rPr lang="en-US" altLang="en-US" sz="1800" dirty="0">
                <a:latin typeface="Times New Roman" pitchFamily="18" charset="0"/>
              </a:rPr>
              <a:t> с.</a:t>
            </a:r>
          </a:p>
          <a:p>
            <a:pPr marL="0" lvl="0" indent="446087" algn="just">
              <a:buFont typeface="Arial" pitchFamily="34" charset="0"/>
              <a:buAutoNum type="arabicParenR"/>
            </a:pPr>
            <a:endParaRPr lang="en-US" altLang="en-US" sz="1800" dirty="0">
              <a:latin typeface="Times New Roman" pitchFamily="18" charset="0"/>
              <a:ea typeface="Times New Roman" pitchFamily="18" charset="0"/>
            </a:endParaRPr>
          </a:p>
        </p:txBody>
      </p:sp>
      <p:sp>
        <p:nvSpPr>
          <p:cNvPr id="1048650" name="Прямоугольник 1048649"/>
          <p:cNvSpPr/>
          <p:nvPr/>
        </p:nvSpPr>
        <p:spPr>
          <a:xfrm>
            <a:off x="8621712" y="0"/>
            <a:ext cx="522287" cy="366712"/>
          </a:xfrm>
          <a:prstGeom prst="rect">
            <a:avLst/>
          </a:prstGeom>
          <a:noFill/>
          <a:ln>
            <a:noFill/>
          </a:ln>
        </p:spPr>
        <p:txBody>
          <a:bodyPr vert="horz" lIns="91440" tIns="45720" rIns="91440" bIns="45720" anchor="t">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r>
              <a:rPr lang="en-US">
                <a:latin typeface="Arial" pitchFamily="34" charset="0"/>
              </a:rPr>
              <a:t>19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Прямоугольник 1048650"/>
          <p:cNvSpPr/>
          <p:nvPr/>
        </p:nvSpPr>
        <p:spPr>
          <a:xfrm>
            <a:off x="1116012" y="1628775"/>
            <a:ext cx="7129462" cy="2592387"/>
          </a:xfrm>
          <a:prstGeom prst="rect">
            <a:avLst/>
          </a:prstGeom>
        </p:spPr>
        <p:txBody>
          <a:bodyPr vert="horz" wrap="none" lIns="91440" tIns="45720" rIns="91440" bIns="45720" fromWordArt="1" anchor="t">
            <a:prstTxWarp prst="textSlantUp">
              <a:avLst>
                <a:gd name="adj" fmla="val 32058"/>
              </a:avLst>
            </a:prstTxWarp>
          </a:bodyPr>
          <a:lstStyle/>
          <a:p>
            <a:pPr algn="ctr"/>
            <a:r>
              <a:rPr sz="3600" b="0" i="0" kern="10" spc="0" normalizeH="0">
                <a:ln w="9525" cap="flat" cmpd="sng">
                  <a:solidFill>
                    <a:srgbClr val="CC99FF">
                      <a:alpha val="100000"/>
                    </a:srgbClr>
                  </a:solidFill>
                  <a:prstDash val="solid"/>
                  <a:round/>
                </a:ln>
                <a:gradFill rotWithShape="0">
                  <a:gsLst>
                    <a:gs pos="0">
                      <a:srgbClr val="6600CC">
                        <a:alpha val="100000"/>
                      </a:srgbClr>
                    </a:gs>
                    <a:gs pos="100000">
                      <a:srgbClr val="CC00CC">
                        <a:alpha val="100000"/>
                      </a:srgbClr>
                    </a:gs>
                  </a:gsLst>
                  <a:lin ang="5400000" scaled="1"/>
                </a:gradFill>
                <a:effectLst>
                  <a:outerShdw dist="53881" dir="2699999" algn="ctr">
                    <a:srgbClr val="9999FF">
                      <a:alpha val="80000"/>
                    </a:srgbClr>
                  </a:outerShdw>
                </a:effectLst>
                <a:latin typeface="Impact"/>
                <a:ea typeface="Impact"/>
              </a:rPr>
              <a:t>Благодарю за внимание!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Заголовок 1"/>
          <p:cNvSpPr>
            <a:spLocks noGrp="1"/>
          </p:cNvSpPr>
          <p:nvPr>
            <p:ph type="title" idx="4294967295"/>
          </p:nvPr>
        </p:nvSpPr>
        <p:spPr>
          <a:xfrm>
            <a:off x="914400" y="260350"/>
            <a:ext cx="8229600" cy="1143000"/>
          </a:xfrm>
          <a:prstGeom prst="rect">
            <a:avLst/>
          </a:prstGeom>
          <a:noFill/>
          <a:ln>
            <a:noFill/>
          </a:ln>
        </p:spPr>
        <p:txBody>
          <a:bodyPr vert="horz" lIns="91440" tIns="45720" rIns="91440" bIns="45720" anchor="ctr"/>
          <a:lstStyle>
            <a:lvl1pPr marL="0" indent="0" algn="ctr" rtl="0" eaLnBrk="1" fontAlgn="base" latinLnBrk="1" hangingPunct="1">
              <a:lnSpc>
                <a:spcPct val="100000"/>
              </a:lnSpc>
              <a:spcBef>
                <a:spcPct val="0"/>
              </a:spcBef>
              <a:spcAft>
                <a:spcPct val="0"/>
              </a:spcAft>
              <a:buFontTx/>
              <a:buNone/>
              <a:defRPr sz="4400" b="0" i="0" u="none" baseline="0">
                <a:solidFill>
                  <a:schemeClr val="dk1"/>
                </a:solidFill>
                <a:latin typeface="Calibri" pitchFamily="34" charset="0"/>
                <a:sym typeface="Calibri" pitchFamily="34" charset="0"/>
              </a:defRPr>
            </a:lvl1pPr>
          </a:lstStyle>
          <a:p>
            <a:pPr lvl="0"/>
            <a:r>
              <a:rPr lang="zh-CN" sz="2400" b="1">
                <a:solidFill>
                  <a:schemeClr val="hlink"/>
                </a:solidFill>
                <a:latin typeface="Times New Roman" pitchFamily="18" charset="0"/>
                <a:ea typeface="Times New Roman" pitchFamily="18" charset="0"/>
              </a:rPr>
              <a:t>Задачи работы:</a:t>
            </a:r>
          </a:p>
        </p:txBody>
      </p:sp>
      <p:sp>
        <p:nvSpPr>
          <p:cNvPr id="1048589" name="Объект 2"/>
          <p:cNvSpPr>
            <a:spLocks noGrp="1"/>
          </p:cNvSpPr>
          <p:nvPr>
            <p:ph idx="4294967295"/>
          </p:nvPr>
        </p:nvSpPr>
        <p:spPr>
          <a:xfrm>
            <a:off x="914400" y="1268413"/>
            <a:ext cx="8229600" cy="4525962"/>
          </a:xfrm>
          <a:prstGeom prst="rect">
            <a:avLst/>
          </a:prstGeom>
          <a:noFill/>
          <a:ln>
            <a:noFill/>
          </a:ln>
        </p:spPr>
        <p:txBody>
          <a:bodyPr vert="horz" lIns="91440" tIns="45720" rIns="91440" bIns="45720" anchor="t"/>
          <a:lstStyle>
            <a:lvl1pPr marL="342900" indent="-342900" algn="l" rtl="0" eaLnBrk="1" fontAlgn="base" latinLnBrk="1" hangingPunct="1">
              <a:lnSpc>
                <a:spcPct val="100000"/>
              </a:lnSpc>
              <a:spcBef>
                <a:spcPct val="20000"/>
              </a:spcBef>
              <a:spcAft>
                <a:spcPct val="0"/>
              </a:spcAft>
              <a:buSzPct val="100000"/>
              <a:buFont typeface="Arial" pitchFamily="34" charset="0"/>
              <a:buChar char="•"/>
              <a:defRPr sz="3200" b="0" i="0" u="none" baseline="0">
                <a:solidFill>
                  <a:schemeClr val="dk1"/>
                </a:solidFill>
                <a:latin typeface="Calibri" pitchFamily="34" charset="0"/>
                <a:sym typeface="Calibri" pitchFamily="34" charset="0"/>
              </a:defRPr>
            </a:lvl1pPr>
            <a:lvl2pPr marL="742950" indent="-285750" algn="l" rtl="0" eaLnBrk="1" fontAlgn="base" latinLnBrk="1" hangingPunct="1">
              <a:lnSpc>
                <a:spcPct val="100000"/>
              </a:lnSpc>
              <a:spcBef>
                <a:spcPct val="20000"/>
              </a:spcBef>
              <a:spcAft>
                <a:spcPct val="0"/>
              </a:spcAft>
              <a:buSzPct val="100000"/>
              <a:buFont typeface="Arial" pitchFamily="34" charset="0"/>
              <a:buChar char="–"/>
              <a:defRPr sz="2800" b="0" i="0" u="none" baseline="0">
                <a:solidFill>
                  <a:schemeClr val="dk1"/>
                </a:solidFill>
                <a:latin typeface="Calibri" pitchFamily="34" charset="0"/>
                <a:sym typeface="Calibri" pitchFamily="34" charset="0"/>
              </a:defRPr>
            </a:lvl2pPr>
            <a:lvl3pPr marL="1143000" indent="-228600" algn="l" rtl="0" eaLnBrk="1" fontAlgn="base" latinLnBrk="1" hangingPunct="1">
              <a:lnSpc>
                <a:spcPct val="100000"/>
              </a:lnSpc>
              <a:spcBef>
                <a:spcPct val="20000"/>
              </a:spcBef>
              <a:spcAft>
                <a:spcPct val="0"/>
              </a:spcAft>
              <a:buSzPct val="100000"/>
              <a:buFont typeface="Arial" pitchFamily="34" charset="0"/>
              <a:buChar char="•"/>
              <a:defRPr sz="2400" b="0" i="0" u="none" baseline="0">
                <a:solidFill>
                  <a:schemeClr val="dk1"/>
                </a:solidFill>
                <a:latin typeface="Calibri" pitchFamily="34" charset="0"/>
                <a:sym typeface="Calibri" pitchFamily="34" charset="0"/>
              </a:defRPr>
            </a:lvl3pPr>
            <a:lvl4pPr marL="16002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4pPr>
            <a:lvl5pPr marL="20574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5pPr>
          </a:lstStyle>
          <a:p>
            <a:pPr marL="609600" lvl="0" indent="-609600">
              <a:buFont typeface="Calibri" pitchFamily="34" charset="0"/>
              <a:buAutoNum type="arabicPeriod"/>
            </a:pPr>
            <a:r>
              <a:rPr lang="ru-RU" sz="2000" dirty="0">
                <a:latin typeface="Times New Roman" pitchFamily="18" charset="0"/>
              </a:rPr>
              <a:t>Классификация </a:t>
            </a:r>
            <a:r>
              <a:rPr lang="ru-RU" sz="2000" dirty="0" err="1">
                <a:latin typeface="Times New Roman" pitchFamily="18" charset="0"/>
              </a:rPr>
              <a:t>внеротовых</a:t>
            </a:r>
            <a:r>
              <a:rPr lang="ru-RU" sz="2000" dirty="0">
                <a:latin typeface="Times New Roman" pitchFamily="18" charset="0"/>
              </a:rPr>
              <a:t> аппаратов</a:t>
            </a:r>
            <a:endParaRPr lang="en-US" sz="2000" dirty="0"/>
          </a:p>
          <a:p>
            <a:pPr marL="609600" lvl="0" indent="-609600">
              <a:buFont typeface="Calibri" pitchFamily="34" charset="0"/>
              <a:buAutoNum type="arabicPeriod"/>
            </a:pPr>
            <a:r>
              <a:rPr lang="ru-RU" sz="2000" dirty="0">
                <a:latin typeface="Times New Roman" pitchFamily="18" charset="0"/>
              </a:rPr>
              <a:t>Показания для ношения </a:t>
            </a:r>
            <a:r>
              <a:rPr lang="ru-RU" sz="2000" dirty="0" err="1">
                <a:latin typeface="Times New Roman" pitchFamily="18" charset="0"/>
              </a:rPr>
              <a:t>внеротовых</a:t>
            </a:r>
            <a:r>
              <a:rPr lang="ru-RU" sz="2000">
                <a:latin typeface="Times New Roman" pitchFamily="18" charset="0"/>
              </a:rPr>
              <a:t> аппаратов</a:t>
            </a:r>
            <a:endParaRPr lang="en-US" sz="2000" dirty="0">
              <a:latin typeface="Times New Roman" pitchFamily="18" charset="0"/>
            </a:endParaRPr>
          </a:p>
          <a:p>
            <a:pPr marL="609600" lvl="0" indent="-609600">
              <a:buFont typeface="Calibri" pitchFamily="34" charset="0"/>
              <a:buAutoNum type="arabicPeriod"/>
            </a:pPr>
            <a:r>
              <a:rPr lang="ru-RU" sz="2000" dirty="0">
                <a:latin typeface="Times New Roman" pitchFamily="18" charset="0"/>
              </a:rPr>
              <a:t>Механизм действие лицевой маски</a:t>
            </a:r>
            <a:endParaRPr lang="en-US" sz="2000" dirty="0">
              <a:latin typeface="Times New Roman" pitchFamily="18" charset="0"/>
            </a:endParaRPr>
          </a:p>
          <a:p>
            <a:pPr marL="609600" lvl="0" indent="-609600">
              <a:buFont typeface="Calibri" pitchFamily="34" charset="0"/>
              <a:buAutoNum type="arabicPeriod"/>
            </a:pPr>
            <a:r>
              <a:rPr lang="ru-RU" sz="2000" dirty="0">
                <a:latin typeface="Times New Roman" pitchFamily="18" charset="0"/>
              </a:rPr>
              <a:t>Различие между лицевой маской и лицевой дугой </a:t>
            </a:r>
          </a:p>
          <a:p>
            <a:pPr marL="609600" lvl="0" indent="-609600">
              <a:buFont typeface="Calibri" pitchFamily="34" charset="0"/>
              <a:buAutoNum type="arabicPeriod"/>
            </a:pPr>
            <a:r>
              <a:rPr lang="en-US" sz="2000" dirty="0" err="1">
                <a:latin typeface="Times New Roman" pitchFamily="18" charset="0"/>
              </a:rPr>
              <a:t>Сформулировать</a:t>
            </a:r>
            <a:r>
              <a:rPr lang="en-US" sz="2000" dirty="0">
                <a:latin typeface="Times New Roman" pitchFamily="18" charset="0"/>
              </a:rPr>
              <a:t> </a:t>
            </a:r>
            <a:r>
              <a:rPr lang="en-US" sz="2000" dirty="0" err="1">
                <a:latin typeface="Times New Roman" pitchFamily="18" charset="0"/>
              </a:rPr>
              <a:t>общие</a:t>
            </a:r>
            <a:r>
              <a:rPr lang="en-US" sz="2000" dirty="0">
                <a:latin typeface="Times New Roman" pitchFamily="18" charset="0"/>
              </a:rPr>
              <a:t> </a:t>
            </a:r>
            <a:r>
              <a:rPr lang="en-US" sz="2000" dirty="0" err="1">
                <a:latin typeface="Times New Roman" pitchFamily="18" charset="0"/>
              </a:rPr>
              <a:t>выводы</a:t>
            </a:r>
            <a:endParaRPr lang="en-US" sz="2000" dirty="0">
              <a:latin typeface="Times New Roman" pitchFamily="18" charset="0"/>
            </a:endParaRPr>
          </a:p>
          <a:p>
            <a:pPr marL="609600" lvl="0" indent="-609600" algn="ctr">
              <a:spcBef>
                <a:spcPct val="0"/>
              </a:spcBef>
              <a:buFontTx/>
              <a:buNone/>
            </a:pPr>
            <a:endParaRPr sz="2000" dirty="0">
              <a:latin typeface="Times New Roman" pitchFamily="18" charset="0"/>
            </a:endParaRPr>
          </a:p>
          <a:p>
            <a:pPr marL="609600" lvl="0" indent="-609600">
              <a:buFont typeface="Calibri" pitchFamily="34" charset="0"/>
              <a:buNone/>
            </a:pPr>
            <a:endParaRPr sz="2000" dirty="0"/>
          </a:p>
        </p:txBody>
      </p:sp>
      <p:sp>
        <p:nvSpPr>
          <p:cNvPr id="1048590" name="Прямоугольник 1048589"/>
          <p:cNvSpPr/>
          <p:nvPr/>
        </p:nvSpPr>
        <p:spPr>
          <a:xfrm>
            <a:off x="8832850" y="0"/>
            <a:ext cx="311150" cy="366712"/>
          </a:xfrm>
          <a:prstGeom prst="rect">
            <a:avLst/>
          </a:prstGeom>
          <a:noFill/>
          <a:ln>
            <a:noFill/>
          </a:ln>
        </p:spPr>
        <p:txBody>
          <a:bodyPr vert="horz"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r>
              <a:rPr lang="en-US">
                <a:latin typeface="Arial" pitchFamily="34" charset="0"/>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Объект 2"/>
          <p:cNvSpPr>
            <a:spLocks noGrp="1"/>
          </p:cNvSpPr>
          <p:nvPr>
            <p:ph idx="4294967295"/>
          </p:nvPr>
        </p:nvSpPr>
        <p:spPr>
          <a:xfrm>
            <a:off x="0" y="981075"/>
            <a:ext cx="8229600" cy="2654300"/>
          </a:xfrm>
          <a:prstGeom prst="rect">
            <a:avLst/>
          </a:prstGeom>
          <a:noFill/>
          <a:ln>
            <a:noFill/>
          </a:ln>
        </p:spPr>
        <p:txBody>
          <a:bodyPr vert="horz" lIns="91440" tIns="45720" rIns="91440" bIns="45720" anchor="t">
            <a:normAutofit/>
          </a:bodyPr>
          <a:lstStyle>
            <a:lvl1pPr marL="342900" indent="-342900" algn="l" rtl="0" eaLnBrk="1" fontAlgn="base" latinLnBrk="1" hangingPunct="1">
              <a:lnSpc>
                <a:spcPct val="100000"/>
              </a:lnSpc>
              <a:spcBef>
                <a:spcPct val="20000"/>
              </a:spcBef>
              <a:spcAft>
                <a:spcPct val="0"/>
              </a:spcAft>
              <a:buSzPct val="100000"/>
              <a:buFont typeface="Arial" pitchFamily="34" charset="0"/>
              <a:buChar char="•"/>
              <a:defRPr sz="3200" b="0" i="0" u="none" baseline="0">
                <a:solidFill>
                  <a:schemeClr val="dk1"/>
                </a:solidFill>
                <a:latin typeface="Calibri" pitchFamily="34" charset="0"/>
                <a:sym typeface="Calibri" pitchFamily="34" charset="0"/>
              </a:defRPr>
            </a:lvl1pPr>
            <a:lvl2pPr marL="742950" indent="-285750" algn="l" rtl="0" eaLnBrk="1" fontAlgn="base" latinLnBrk="1" hangingPunct="1">
              <a:lnSpc>
                <a:spcPct val="100000"/>
              </a:lnSpc>
              <a:spcBef>
                <a:spcPct val="20000"/>
              </a:spcBef>
              <a:spcAft>
                <a:spcPct val="0"/>
              </a:spcAft>
              <a:buSzPct val="100000"/>
              <a:buFont typeface="Arial" pitchFamily="34" charset="0"/>
              <a:buChar char="–"/>
              <a:defRPr sz="2800" b="0" i="0" u="none" baseline="0">
                <a:solidFill>
                  <a:schemeClr val="dk1"/>
                </a:solidFill>
                <a:latin typeface="Calibri" pitchFamily="34" charset="0"/>
                <a:sym typeface="Calibri" pitchFamily="34" charset="0"/>
              </a:defRPr>
            </a:lvl2pPr>
            <a:lvl3pPr marL="1143000" indent="-228600" algn="l" rtl="0" eaLnBrk="1" fontAlgn="base" latinLnBrk="1" hangingPunct="1">
              <a:lnSpc>
                <a:spcPct val="100000"/>
              </a:lnSpc>
              <a:spcBef>
                <a:spcPct val="20000"/>
              </a:spcBef>
              <a:spcAft>
                <a:spcPct val="0"/>
              </a:spcAft>
              <a:buSzPct val="100000"/>
              <a:buFont typeface="Arial" pitchFamily="34" charset="0"/>
              <a:buChar char="•"/>
              <a:defRPr sz="2400" b="0" i="0" u="none" baseline="0">
                <a:solidFill>
                  <a:schemeClr val="dk1"/>
                </a:solidFill>
                <a:latin typeface="Calibri" pitchFamily="34" charset="0"/>
                <a:sym typeface="Calibri" pitchFamily="34" charset="0"/>
              </a:defRPr>
            </a:lvl3pPr>
            <a:lvl4pPr marL="16002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4pPr>
            <a:lvl5pPr marL="2057400" indent="-228600" algn="l" rtl="0" eaLnBrk="1" fontAlgn="base" latinLnBrk="1" hangingPunct="1">
              <a:lnSpc>
                <a:spcPct val="100000"/>
              </a:lnSpc>
              <a:spcBef>
                <a:spcPct val="20000"/>
              </a:spcBef>
              <a:spcAft>
                <a:spcPct val="0"/>
              </a:spcAft>
              <a:buSzPct val="100000"/>
              <a:buFont typeface="Arial" pitchFamily="34" charset="0"/>
              <a:buChar char="»"/>
              <a:defRPr sz="2000" b="0" i="0" u="none" baseline="0">
                <a:solidFill>
                  <a:schemeClr val="dk1"/>
                </a:solidFill>
                <a:latin typeface="Calibri" pitchFamily="34" charset="0"/>
                <a:sym typeface="Calibri" pitchFamily="34" charset="0"/>
              </a:defRPr>
            </a:lvl5pPr>
          </a:lstStyle>
          <a:p>
            <a:pPr marL="0" lvl="0" indent="0" algn="just">
              <a:buNone/>
            </a:pPr>
            <a:r>
              <a:rPr lang="ru-RU" sz="1800" dirty="0"/>
              <a:t>- головные, (лобно-затылочные, теменно-затылочные, комбинированные)</a:t>
            </a:r>
          </a:p>
          <a:p>
            <a:pPr marL="0" lvl="0" indent="0" algn="just">
              <a:buNone/>
            </a:pPr>
            <a:r>
              <a:rPr lang="ru-RU" sz="1800" dirty="0"/>
              <a:t>- шейные</a:t>
            </a:r>
          </a:p>
          <a:p>
            <a:pPr marL="0" lvl="0" indent="0" algn="just">
              <a:buNone/>
            </a:pPr>
            <a:r>
              <a:rPr lang="ru-RU" sz="1800" dirty="0"/>
              <a:t>- челюстные (</a:t>
            </a:r>
            <a:r>
              <a:rPr lang="ru-RU" sz="1800" dirty="0" err="1"/>
              <a:t>верхнегубные</a:t>
            </a:r>
            <a:r>
              <a:rPr lang="ru-RU" sz="1800" dirty="0"/>
              <a:t>, </a:t>
            </a:r>
            <a:r>
              <a:rPr lang="ru-RU" sz="1800" dirty="0" err="1"/>
              <a:t>нижнегубные</a:t>
            </a:r>
            <a:r>
              <a:rPr lang="ru-RU" sz="1800" dirty="0"/>
              <a:t>, подбородочные, подчелюстные, на углы нижней челюсти)</a:t>
            </a:r>
          </a:p>
          <a:p>
            <a:pPr marL="0" lvl="0" indent="0" algn="just">
              <a:buNone/>
            </a:pPr>
            <a:r>
              <a:rPr lang="ru-RU" sz="1800" dirty="0"/>
              <a:t> - комбинированные.</a:t>
            </a:r>
            <a:endParaRPr lang="en-US" sz="1800" dirty="0">
              <a:latin typeface="Times New Roman" pitchFamily="18" charset="0"/>
            </a:endParaRPr>
          </a:p>
        </p:txBody>
      </p:sp>
      <p:sp>
        <p:nvSpPr>
          <p:cNvPr id="1048592" name="Прямоугольник 1048591"/>
          <p:cNvSpPr/>
          <p:nvPr/>
        </p:nvSpPr>
        <p:spPr>
          <a:xfrm>
            <a:off x="1390965" y="334442"/>
            <a:ext cx="6362069" cy="369332"/>
          </a:xfrm>
          <a:prstGeom prst="rect">
            <a:avLst/>
          </a:prstGeom>
          <a:solidFill>
            <a:srgbClr val="FFFFFF"/>
          </a:solidFill>
          <a:ln>
            <a:noFill/>
          </a:ln>
        </p:spPr>
        <p:txBody>
          <a:bodyPr vert="horz" wrap="square" lIns="0" tIns="0" rIns="0" bIns="0" anchor="ctr">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lgn="ctr"/>
            <a:r>
              <a:rPr lang="ru-RU" sz="2400" b="1" i="1" dirty="0">
                <a:latin typeface="Arial" pitchFamily="34" charset="0"/>
              </a:rPr>
              <a:t>Классификация </a:t>
            </a:r>
            <a:r>
              <a:rPr lang="ru-RU" sz="2400" b="1" i="1" dirty="0" err="1">
                <a:latin typeface="Arial" pitchFamily="34" charset="0"/>
              </a:rPr>
              <a:t>внеротовых</a:t>
            </a:r>
            <a:r>
              <a:rPr lang="ru-RU" sz="2400" b="1" i="1" dirty="0">
                <a:latin typeface="Arial" pitchFamily="34" charset="0"/>
              </a:rPr>
              <a:t> аппаратов</a:t>
            </a:r>
            <a:endParaRPr lang="en-US" sz="2400" b="1" i="1" dirty="0">
              <a:latin typeface="Arial" pitchFamily="34" charset="0"/>
            </a:endParaRPr>
          </a:p>
        </p:txBody>
      </p:sp>
      <p:sp>
        <p:nvSpPr>
          <p:cNvPr id="1048594" name="Прямоугольник 1048593"/>
          <p:cNvSpPr/>
          <p:nvPr/>
        </p:nvSpPr>
        <p:spPr>
          <a:xfrm>
            <a:off x="8832850" y="0"/>
            <a:ext cx="311150" cy="366712"/>
          </a:xfrm>
          <a:prstGeom prst="rect">
            <a:avLst/>
          </a:prstGeom>
          <a:noFill/>
          <a:ln>
            <a:noFill/>
          </a:ln>
        </p:spPr>
        <p:txBody>
          <a:bodyPr vert="horz" wrap="none" lIns="91440" tIns="45720" rIns="91440" bIns="45720">
            <a:spAutoFit/>
          </a:bodyPr>
          <a:lstStyle>
            <a:lvl1pPr marL="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1pPr>
            <a:lvl2pPr marL="4572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2pPr>
            <a:lvl3pPr marL="9144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3pPr>
            <a:lvl4pPr marL="13716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4pPr>
            <a:lvl5pPr marL="1828800" indent="0" algn="l" rtl="0" eaLnBrk="1" fontAlgn="base" latinLnBrk="1" hangingPunct="1">
              <a:lnSpc>
                <a:spcPct val="100000"/>
              </a:lnSpc>
              <a:spcBef>
                <a:spcPct val="0"/>
              </a:spcBef>
              <a:spcAft>
                <a:spcPct val="0"/>
              </a:spcAft>
              <a:buFontTx/>
              <a:buNone/>
              <a:defRPr sz="1800" b="0" i="0" u="none" baseline="0">
                <a:solidFill>
                  <a:schemeClr val="dk1"/>
                </a:solidFill>
                <a:latin typeface="Calibri" pitchFamily="34" charset="0"/>
                <a:ea typeface="Arial" pitchFamily="34" charset="0"/>
                <a:sym typeface="Calibri" pitchFamily="34" charset="0"/>
              </a:defRPr>
            </a:lvl5pPr>
          </a:lstStyle>
          <a:p>
            <a:pPr lvl="0"/>
            <a:r>
              <a:rPr lang="en-US">
                <a:latin typeface="Arial" pitchFamily="34" charset="0"/>
              </a:rPr>
              <a:t>4</a:t>
            </a:r>
          </a:p>
        </p:txBody>
      </p:sp>
      <p:pic>
        <p:nvPicPr>
          <p:cNvPr id="1028" name="Picture 4">
            <a:extLst>
              <a:ext uri="{FF2B5EF4-FFF2-40B4-BE49-F238E27FC236}">
                <a16:creationId xmlns:a16="http://schemas.microsoft.com/office/drawing/2014/main" id="{E64B4F20-13A8-C0F5-788F-D0EC1C73F3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450727"/>
            <a:ext cx="2880320" cy="265620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12B23796-4269-16F9-63E2-B89768EAF0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965" y="3450727"/>
            <a:ext cx="2930215" cy="2654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Заголовок 30">
            <a:extLst>
              <a:ext uri="{FF2B5EF4-FFF2-40B4-BE49-F238E27FC236}">
                <a16:creationId xmlns:a16="http://schemas.microsoft.com/office/drawing/2014/main" id="{62009B4A-0254-08D5-A5D6-4E2121E5947C}"/>
              </a:ext>
            </a:extLst>
          </p:cNvPr>
          <p:cNvSpPr>
            <a:spLocks noGrp="1"/>
          </p:cNvSpPr>
          <p:nvPr>
            <p:ph type="title"/>
          </p:nvPr>
        </p:nvSpPr>
        <p:spPr>
          <a:xfrm>
            <a:off x="1657350" y="260648"/>
            <a:ext cx="5829300" cy="1463040"/>
          </a:xfrm>
        </p:spPr>
        <p:txBody>
          <a:bodyPr>
            <a:noAutofit/>
          </a:bodyPr>
          <a:lstStyle/>
          <a:p>
            <a:pPr algn="ctr"/>
            <a:r>
              <a:rPr lang="ru-RU" sz="2800" dirty="0" err="1"/>
              <a:t>Внеротовые</a:t>
            </a:r>
            <a:r>
              <a:rPr lang="ru-RU" sz="2800" dirty="0"/>
              <a:t> аппараты механического действия</a:t>
            </a:r>
          </a:p>
        </p:txBody>
      </p:sp>
      <p:sp>
        <p:nvSpPr>
          <p:cNvPr id="3" name="Текст 2">
            <a:extLst>
              <a:ext uri="{FF2B5EF4-FFF2-40B4-BE49-F238E27FC236}">
                <a16:creationId xmlns:a16="http://schemas.microsoft.com/office/drawing/2014/main" id="{DAD32980-3DBE-F8E4-B876-E9FBF7413316}"/>
              </a:ext>
            </a:extLst>
          </p:cNvPr>
          <p:cNvSpPr>
            <a:spLocks noGrp="1"/>
          </p:cNvSpPr>
          <p:nvPr>
            <p:ph type="body" idx="1"/>
          </p:nvPr>
        </p:nvSpPr>
        <p:spPr>
          <a:xfrm>
            <a:off x="467544" y="692696"/>
            <a:ext cx="6408712" cy="3528392"/>
          </a:xfrm>
        </p:spPr>
        <p:txBody>
          <a:bodyPr/>
          <a:lstStyle/>
          <a:p>
            <a:r>
              <a:rPr lang="ru-RU" b="1" dirty="0"/>
              <a:t>Подбородочная праща </a:t>
            </a:r>
            <a:r>
              <a:rPr lang="ru-RU" dirty="0"/>
              <a:t>приспособление для </a:t>
            </a:r>
            <a:r>
              <a:rPr lang="ru-RU" dirty="0" err="1"/>
              <a:t>внеротовой</a:t>
            </a:r>
            <a:r>
              <a:rPr lang="ru-RU" dirty="0"/>
              <a:t> тяги. Представляет собой каппу из </a:t>
            </a:r>
            <a:r>
              <a:rPr lang="ru-RU" dirty="0" err="1"/>
              <a:t>пластмасссы</a:t>
            </a:r>
            <a:r>
              <a:rPr lang="ru-RU" dirty="0"/>
              <a:t> или плотной ткани, охватывающий и присоединяющуюся к головной шапочке или шейной повязки посредством эластических резиновых колец. Головную </a:t>
            </a:r>
            <a:r>
              <a:rPr lang="ru-RU" dirty="0" err="1"/>
              <a:t>щапочку</a:t>
            </a:r>
            <a:r>
              <a:rPr lang="ru-RU" dirty="0"/>
              <a:t> можно сделать из плотной ткани (корсажной ленты).</a:t>
            </a:r>
          </a:p>
          <a:p>
            <a:endParaRPr lang="ru-RU" b="1" dirty="0"/>
          </a:p>
        </p:txBody>
      </p:sp>
      <p:pic>
        <p:nvPicPr>
          <p:cNvPr id="2052" name="Picture 4">
            <a:extLst>
              <a:ext uri="{FF2B5EF4-FFF2-40B4-BE49-F238E27FC236}">
                <a16:creationId xmlns:a16="http://schemas.microsoft.com/office/drawing/2014/main" id="{FA15D9D1-842C-A96D-2B2F-CC165799F5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140968"/>
            <a:ext cx="3497564"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91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a:extLst>
              <a:ext uri="{FF2B5EF4-FFF2-40B4-BE49-F238E27FC236}">
                <a16:creationId xmlns:a16="http://schemas.microsoft.com/office/drawing/2014/main" id="{98AD7A25-CBCE-3CC2-1AA0-984C014B5FDA}"/>
              </a:ext>
            </a:extLst>
          </p:cNvPr>
          <p:cNvSpPr>
            <a:spLocks noGrp="1"/>
          </p:cNvSpPr>
          <p:nvPr>
            <p:ph type="title"/>
          </p:nvPr>
        </p:nvSpPr>
        <p:spPr>
          <a:xfrm>
            <a:off x="598684" y="373027"/>
            <a:ext cx="6859452" cy="792088"/>
          </a:xfrm>
        </p:spPr>
        <p:txBody>
          <a:bodyPr>
            <a:normAutofit/>
          </a:bodyPr>
          <a:lstStyle/>
          <a:p>
            <a:r>
              <a:rPr lang="ru-RU" sz="2800" dirty="0" err="1"/>
              <a:t>Внеротовые</a:t>
            </a:r>
            <a:r>
              <a:rPr lang="ru-RU" sz="2800" dirty="0"/>
              <a:t> аппараты механического действия</a:t>
            </a:r>
          </a:p>
        </p:txBody>
      </p:sp>
      <p:sp>
        <p:nvSpPr>
          <p:cNvPr id="3" name="TextBox 2">
            <a:extLst>
              <a:ext uri="{FF2B5EF4-FFF2-40B4-BE49-F238E27FC236}">
                <a16:creationId xmlns:a16="http://schemas.microsoft.com/office/drawing/2014/main" id="{0B383E15-A79A-0343-7014-3334A2945F9B}"/>
              </a:ext>
            </a:extLst>
          </p:cNvPr>
          <p:cNvSpPr txBox="1"/>
          <p:nvPr/>
        </p:nvSpPr>
        <p:spPr>
          <a:xfrm>
            <a:off x="611560" y="1484784"/>
            <a:ext cx="6859452" cy="2031325"/>
          </a:xfrm>
          <a:prstGeom prst="rect">
            <a:avLst/>
          </a:prstGeom>
          <a:noFill/>
        </p:spPr>
        <p:txBody>
          <a:bodyPr wrap="square">
            <a:spAutoFit/>
          </a:bodyPr>
          <a:lstStyle/>
          <a:p>
            <a:r>
              <a:rPr lang="ru-RU" dirty="0"/>
              <a:t>Подбородочная праща - используются для лечения </a:t>
            </a:r>
            <a:r>
              <a:rPr lang="ru-RU" dirty="0" err="1"/>
              <a:t>прогенического</a:t>
            </a:r>
            <a:r>
              <a:rPr lang="ru-RU" dirty="0"/>
              <a:t> и открытого прикуса. В первом случае эластическая тяга будет косая кзади, во втором – вертикально кверху. Подбородочную пращу рекомендуют одевать, как правило, во время ночного сна, однако, некоторые специалисты настаивают на ее ношении все свободное время дома.  Используют подбородочную пращу в период временного и сменного прикуса</a:t>
            </a:r>
          </a:p>
        </p:txBody>
      </p:sp>
      <p:pic>
        <p:nvPicPr>
          <p:cNvPr id="3076" name="Picture 4">
            <a:extLst>
              <a:ext uri="{FF2B5EF4-FFF2-40B4-BE49-F238E27FC236}">
                <a16:creationId xmlns:a16="http://schemas.microsoft.com/office/drawing/2014/main" id="{D255B957-B0CD-19F9-E4EF-E4DB14A05B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515" y="3839296"/>
            <a:ext cx="2967771" cy="2696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94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3CBFBAD5-1AA1-B9D1-8225-CF4F1ED92836}"/>
              </a:ext>
            </a:extLst>
          </p:cNvPr>
          <p:cNvSpPr>
            <a:spLocks noGrp="1"/>
          </p:cNvSpPr>
          <p:nvPr>
            <p:ph type="body" idx="1"/>
          </p:nvPr>
        </p:nvSpPr>
        <p:spPr>
          <a:xfrm>
            <a:off x="667198" y="1484784"/>
            <a:ext cx="3256610" cy="2160240"/>
          </a:xfrm>
        </p:spPr>
        <p:txBody>
          <a:bodyPr>
            <a:normAutofit/>
          </a:bodyPr>
          <a:lstStyle/>
          <a:p>
            <a:r>
              <a:rPr lang="ru-RU" sz="1800" dirty="0"/>
              <a:t>Что касается направления действия силы то к шейной опоре развивается тяга кзади, к теменной косая кзади.</a:t>
            </a:r>
          </a:p>
        </p:txBody>
      </p:sp>
      <p:sp>
        <p:nvSpPr>
          <p:cNvPr id="4" name="Заголовок 10">
            <a:extLst>
              <a:ext uri="{FF2B5EF4-FFF2-40B4-BE49-F238E27FC236}">
                <a16:creationId xmlns:a16="http://schemas.microsoft.com/office/drawing/2014/main" id="{4C67A579-8582-5075-982B-F3506E36D3FE}"/>
              </a:ext>
            </a:extLst>
          </p:cNvPr>
          <p:cNvSpPr>
            <a:spLocks noGrp="1"/>
          </p:cNvSpPr>
          <p:nvPr>
            <p:ph type="title"/>
          </p:nvPr>
        </p:nvSpPr>
        <p:spPr>
          <a:xfrm>
            <a:off x="1657350" y="188640"/>
            <a:ext cx="5829300" cy="720080"/>
          </a:xfrm>
        </p:spPr>
        <p:txBody>
          <a:bodyPr>
            <a:normAutofit fontScale="90000"/>
          </a:bodyPr>
          <a:lstStyle/>
          <a:p>
            <a:r>
              <a:rPr lang="ru-RU" sz="2800" dirty="0" err="1"/>
              <a:t>Внеротовые</a:t>
            </a:r>
            <a:r>
              <a:rPr lang="ru-RU" sz="2800" dirty="0"/>
              <a:t> аппараты механического действия</a:t>
            </a:r>
          </a:p>
        </p:txBody>
      </p:sp>
      <p:pic>
        <p:nvPicPr>
          <p:cNvPr id="5" name="Picture 2">
            <a:extLst>
              <a:ext uri="{FF2B5EF4-FFF2-40B4-BE49-F238E27FC236}">
                <a16:creationId xmlns:a16="http://schemas.microsoft.com/office/drawing/2014/main" id="{0566A296-E6D2-1D26-66D4-EA1B97962C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0969" y="2013968"/>
            <a:ext cx="4320480" cy="2830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68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8B5EE9FD-06B0-3533-ADAF-02A37689CD42}"/>
              </a:ext>
            </a:extLst>
          </p:cNvPr>
          <p:cNvSpPr>
            <a:spLocks noGrp="1"/>
          </p:cNvSpPr>
          <p:nvPr>
            <p:ph type="title"/>
          </p:nvPr>
        </p:nvSpPr>
        <p:spPr>
          <a:xfrm>
            <a:off x="1475656" y="332656"/>
            <a:ext cx="5040560" cy="440018"/>
          </a:xfrm>
        </p:spPr>
        <p:txBody>
          <a:bodyPr>
            <a:noAutofit/>
          </a:bodyPr>
          <a:lstStyle/>
          <a:p>
            <a:r>
              <a:rPr lang="ru-RU" sz="2800" dirty="0"/>
              <a:t>Лицевая маска</a:t>
            </a:r>
          </a:p>
        </p:txBody>
      </p:sp>
      <p:sp>
        <p:nvSpPr>
          <p:cNvPr id="3" name="TextBox 2">
            <a:extLst>
              <a:ext uri="{FF2B5EF4-FFF2-40B4-BE49-F238E27FC236}">
                <a16:creationId xmlns:a16="http://schemas.microsoft.com/office/drawing/2014/main" id="{66564549-46D2-0E12-C601-4E65A46672DE}"/>
              </a:ext>
            </a:extLst>
          </p:cNvPr>
          <p:cNvSpPr txBox="1"/>
          <p:nvPr/>
        </p:nvSpPr>
        <p:spPr>
          <a:xfrm>
            <a:off x="683568" y="1196752"/>
            <a:ext cx="6552728" cy="2031325"/>
          </a:xfrm>
          <a:prstGeom prst="rect">
            <a:avLst/>
          </a:prstGeom>
          <a:noFill/>
        </p:spPr>
        <p:txBody>
          <a:bodyPr wrap="square">
            <a:spAutoFit/>
          </a:bodyPr>
          <a:lstStyle/>
          <a:p>
            <a:r>
              <a:rPr lang="ru-RU" b="0" i="0" dirty="0">
                <a:solidFill>
                  <a:srgbClr val="000000"/>
                </a:solidFill>
                <a:effectLst/>
                <a:latin typeface="Arial" panose="020B0604020202020204" pitchFamily="34" charset="0"/>
              </a:rPr>
              <a:t>Лицевая маска состоит из металлического каркаса и двух опор, накладываемых на лоб и подбородок пациента. Различают следующие разновидности масок</a:t>
            </a:r>
            <a:r>
              <a:rPr lang="en-US" dirty="0">
                <a:solidFill>
                  <a:srgbClr val="000000"/>
                </a:solidFill>
                <a:latin typeface="Arial" panose="020B0604020202020204" pitchFamily="34" charset="0"/>
              </a:rPr>
              <a:t>:</a:t>
            </a:r>
            <a:endParaRPr lang="ru-RU" dirty="0">
              <a:solidFill>
                <a:srgbClr val="000000"/>
              </a:solidFill>
              <a:latin typeface="Arial" panose="020B0604020202020204" pitchFamily="34" charset="0"/>
            </a:endParaRPr>
          </a:p>
          <a:p>
            <a:pPr algn="just"/>
            <a:r>
              <a:rPr lang="ru-RU" b="0" i="0" dirty="0">
                <a:solidFill>
                  <a:srgbClr val="000000"/>
                </a:solidFill>
                <a:effectLst/>
                <a:latin typeface="Arial" panose="020B0604020202020204" pitchFamily="34" charset="0"/>
              </a:rPr>
              <a:t>а) маска Петита;</a:t>
            </a:r>
          </a:p>
          <a:p>
            <a:pPr algn="just"/>
            <a:r>
              <a:rPr lang="ru-RU" b="0" i="0" dirty="0">
                <a:solidFill>
                  <a:srgbClr val="000000"/>
                </a:solidFill>
                <a:effectLst/>
                <a:latin typeface="Arial" panose="020B0604020202020204" pitchFamily="34" charset="0"/>
              </a:rPr>
              <a:t>б) маска Диляра;</a:t>
            </a:r>
          </a:p>
          <a:p>
            <a:pPr algn="just"/>
            <a:r>
              <a:rPr lang="ru-RU" b="0" i="0" dirty="0">
                <a:solidFill>
                  <a:srgbClr val="000000"/>
                </a:solidFill>
                <a:effectLst/>
                <a:latin typeface="Arial" panose="020B0604020202020204" pitchFamily="34" charset="0"/>
              </a:rPr>
              <a:t>в) маска </a:t>
            </a:r>
            <a:r>
              <a:rPr lang="ru-RU" b="0" i="0" dirty="0" err="1">
                <a:solidFill>
                  <a:srgbClr val="000000"/>
                </a:solidFill>
                <a:effectLst/>
                <a:latin typeface="Arial" panose="020B0604020202020204" pitchFamily="34" charset="0"/>
              </a:rPr>
              <a:t>Тубингера</a:t>
            </a:r>
            <a:r>
              <a:rPr lang="ru-RU" b="0" i="0" dirty="0">
                <a:solidFill>
                  <a:srgbClr val="000000"/>
                </a:solidFill>
                <a:effectLst/>
                <a:latin typeface="Arial" panose="020B0604020202020204" pitchFamily="34" charset="0"/>
              </a:rPr>
              <a:t>.</a:t>
            </a:r>
            <a:endParaRPr lang="ru-RU" dirty="0">
              <a:solidFill>
                <a:srgbClr val="000000"/>
              </a:solidFill>
              <a:latin typeface="Arial" panose="020B0604020202020204" pitchFamily="34" charset="0"/>
            </a:endParaRPr>
          </a:p>
          <a:p>
            <a:endParaRPr lang="ru-RU" dirty="0"/>
          </a:p>
        </p:txBody>
      </p:sp>
      <p:pic>
        <p:nvPicPr>
          <p:cNvPr id="4098" name="Picture 2">
            <a:extLst>
              <a:ext uri="{FF2B5EF4-FFF2-40B4-BE49-F238E27FC236}">
                <a16:creationId xmlns:a16="http://schemas.microsoft.com/office/drawing/2014/main" id="{A97EE7BF-30A1-1FFB-D7CA-A4B9D80374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71" y="3540369"/>
            <a:ext cx="1841257" cy="237626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165F7AD2-B260-F971-E8F0-37B9EC5DE0E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6960" y="3537012"/>
            <a:ext cx="1658015" cy="237626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a:extLst>
              <a:ext uri="{FF2B5EF4-FFF2-40B4-BE49-F238E27FC236}">
                <a16:creationId xmlns:a16="http://schemas.microsoft.com/office/drawing/2014/main" id="{78DC48FD-6BC1-4AC1-7D5C-45E6F5950DB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16216" y="3537012"/>
            <a:ext cx="1561546" cy="23762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35A1FA0-3C6F-07E5-3014-C343AF64BA14}"/>
              </a:ext>
            </a:extLst>
          </p:cNvPr>
          <p:cNvSpPr txBox="1"/>
          <p:nvPr/>
        </p:nvSpPr>
        <p:spPr>
          <a:xfrm>
            <a:off x="1619672" y="5960894"/>
            <a:ext cx="557808" cy="381841"/>
          </a:xfrm>
          <a:prstGeom prst="rect">
            <a:avLst/>
          </a:prstGeom>
          <a:noFill/>
        </p:spPr>
        <p:txBody>
          <a:bodyPr wrap="square">
            <a:spAutoFit/>
          </a:bodyPr>
          <a:lstStyle/>
          <a:p>
            <a:r>
              <a:rPr lang="ru-RU" b="0" i="0" dirty="0">
                <a:solidFill>
                  <a:srgbClr val="000000"/>
                </a:solidFill>
                <a:effectLst/>
                <a:latin typeface="Arial" panose="020B0604020202020204" pitchFamily="34" charset="0"/>
              </a:rPr>
              <a:t>а</a:t>
            </a:r>
            <a:endParaRPr lang="ru-RU" dirty="0"/>
          </a:p>
        </p:txBody>
      </p:sp>
      <p:sp>
        <p:nvSpPr>
          <p:cNvPr id="8" name="TextBox 7">
            <a:extLst>
              <a:ext uri="{FF2B5EF4-FFF2-40B4-BE49-F238E27FC236}">
                <a16:creationId xmlns:a16="http://schemas.microsoft.com/office/drawing/2014/main" id="{4A092822-D526-56DB-FB45-95478F762B69}"/>
              </a:ext>
            </a:extLst>
          </p:cNvPr>
          <p:cNvSpPr txBox="1"/>
          <p:nvPr/>
        </p:nvSpPr>
        <p:spPr>
          <a:xfrm>
            <a:off x="4427984" y="5948500"/>
            <a:ext cx="936104" cy="381840"/>
          </a:xfrm>
          <a:prstGeom prst="rect">
            <a:avLst/>
          </a:prstGeom>
          <a:noFill/>
        </p:spPr>
        <p:txBody>
          <a:bodyPr wrap="square">
            <a:spAutoFit/>
          </a:bodyPr>
          <a:lstStyle/>
          <a:p>
            <a:r>
              <a:rPr lang="ru-RU" dirty="0">
                <a:solidFill>
                  <a:srgbClr val="000000"/>
                </a:solidFill>
                <a:latin typeface="Arial" panose="020B0604020202020204" pitchFamily="34" charset="0"/>
              </a:rPr>
              <a:t>б</a:t>
            </a:r>
            <a:endParaRPr lang="ru-RU" dirty="0"/>
          </a:p>
        </p:txBody>
      </p:sp>
      <p:sp>
        <p:nvSpPr>
          <p:cNvPr id="11" name="TextBox 10">
            <a:extLst>
              <a:ext uri="{FF2B5EF4-FFF2-40B4-BE49-F238E27FC236}">
                <a16:creationId xmlns:a16="http://schemas.microsoft.com/office/drawing/2014/main" id="{FD4F6416-26CF-9A40-50CE-D14CC1C211AC}"/>
              </a:ext>
            </a:extLst>
          </p:cNvPr>
          <p:cNvSpPr txBox="1"/>
          <p:nvPr/>
        </p:nvSpPr>
        <p:spPr>
          <a:xfrm>
            <a:off x="7209420" y="5861042"/>
            <a:ext cx="629816" cy="369332"/>
          </a:xfrm>
          <a:prstGeom prst="rect">
            <a:avLst/>
          </a:prstGeom>
          <a:noFill/>
        </p:spPr>
        <p:txBody>
          <a:bodyPr wrap="square">
            <a:spAutoFit/>
          </a:bodyPr>
          <a:lstStyle/>
          <a:p>
            <a:r>
              <a:rPr lang="ru-RU" b="0" i="0" dirty="0">
                <a:solidFill>
                  <a:srgbClr val="000000"/>
                </a:solidFill>
                <a:effectLst/>
                <a:latin typeface="Arial" panose="020B0604020202020204" pitchFamily="34" charset="0"/>
              </a:rPr>
              <a:t>в</a:t>
            </a:r>
            <a:endParaRPr lang="ru-RU" dirty="0"/>
          </a:p>
        </p:txBody>
      </p:sp>
    </p:spTree>
    <p:extLst>
      <p:ext uri="{BB962C8B-B14F-4D97-AF65-F5344CB8AC3E}">
        <p14:creationId xmlns:p14="http://schemas.microsoft.com/office/powerpoint/2010/main" val="86241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DC7505-2F8C-ADB2-FB50-C28B87E237D9}"/>
              </a:ext>
            </a:extLst>
          </p:cNvPr>
          <p:cNvSpPr>
            <a:spLocks noGrp="1"/>
          </p:cNvSpPr>
          <p:nvPr>
            <p:ph type="title"/>
          </p:nvPr>
        </p:nvSpPr>
        <p:spPr>
          <a:xfrm>
            <a:off x="2790639" y="476672"/>
            <a:ext cx="3562722" cy="720080"/>
          </a:xfrm>
        </p:spPr>
        <p:txBody>
          <a:bodyPr>
            <a:normAutofit/>
          </a:bodyPr>
          <a:lstStyle/>
          <a:p>
            <a:r>
              <a:rPr lang="ru-RU" sz="2800" dirty="0"/>
              <a:t>Лицевая маска</a:t>
            </a:r>
          </a:p>
        </p:txBody>
      </p:sp>
      <p:sp>
        <p:nvSpPr>
          <p:cNvPr id="3" name="Текст 2">
            <a:extLst>
              <a:ext uri="{FF2B5EF4-FFF2-40B4-BE49-F238E27FC236}">
                <a16:creationId xmlns:a16="http://schemas.microsoft.com/office/drawing/2014/main" id="{C5AADF6A-7451-2650-6B75-8436625262E4}"/>
              </a:ext>
            </a:extLst>
          </p:cNvPr>
          <p:cNvSpPr>
            <a:spLocks noGrp="1"/>
          </p:cNvSpPr>
          <p:nvPr>
            <p:ph type="body" idx="1"/>
          </p:nvPr>
        </p:nvSpPr>
        <p:spPr>
          <a:xfrm>
            <a:off x="448705" y="764704"/>
            <a:ext cx="5904656" cy="2448272"/>
          </a:xfrm>
        </p:spPr>
        <p:txBody>
          <a:bodyPr>
            <a:normAutofit/>
          </a:bodyPr>
          <a:lstStyle/>
          <a:p>
            <a:r>
              <a:rPr lang="ru-RU" b="0" i="1" dirty="0">
                <a:solidFill>
                  <a:srgbClr val="000000"/>
                </a:solidFill>
                <a:effectLst/>
                <a:latin typeface="Arial" panose="020B0604020202020204" pitchFamily="34" charset="0"/>
              </a:rPr>
              <a:t>Маска Петита</a:t>
            </a:r>
            <a:r>
              <a:rPr lang="ru-RU" b="0" i="0" dirty="0">
                <a:solidFill>
                  <a:srgbClr val="000000"/>
                </a:solidFill>
                <a:effectLst/>
                <a:latin typeface="Arial" panose="020B0604020202020204" pitchFamily="34" charset="0"/>
              </a:rPr>
              <a:t> имеет срединный металлический каркас из круглой стальной проволоки с защитными колпачками на конце, в центре имеется поперечная рамка, изготовленная из 0,25 мм стальной </a:t>
            </a:r>
            <a:r>
              <a:rPr lang="ru-RU" sz="1800" b="0" i="0" dirty="0">
                <a:solidFill>
                  <a:srgbClr val="000000"/>
                </a:solidFill>
                <a:effectLst/>
                <a:latin typeface="Arial" panose="020B0604020202020204" pitchFamily="34" charset="0"/>
              </a:rPr>
              <a:t>проволоки</a:t>
            </a:r>
            <a:r>
              <a:rPr lang="ru-RU" b="0" i="0" dirty="0">
                <a:solidFill>
                  <a:srgbClr val="000000"/>
                </a:solidFill>
                <a:effectLst/>
                <a:latin typeface="Arial" panose="020B0604020202020204" pitchFamily="34" charset="0"/>
              </a:rPr>
              <a:t> с крючками или изгибами для эластической тяги.</a:t>
            </a:r>
            <a:endParaRPr lang="ru-RU" dirty="0"/>
          </a:p>
        </p:txBody>
      </p:sp>
      <p:sp>
        <p:nvSpPr>
          <p:cNvPr id="5" name="TextBox 4">
            <a:extLst>
              <a:ext uri="{FF2B5EF4-FFF2-40B4-BE49-F238E27FC236}">
                <a16:creationId xmlns:a16="http://schemas.microsoft.com/office/drawing/2014/main" id="{65A20984-1426-DB5E-5443-EFE9F5ADFD0E}"/>
              </a:ext>
            </a:extLst>
          </p:cNvPr>
          <p:cNvSpPr txBox="1"/>
          <p:nvPr/>
        </p:nvSpPr>
        <p:spPr>
          <a:xfrm>
            <a:off x="448704" y="3044860"/>
            <a:ext cx="5904656" cy="923330"/>
          </a:xfrm>
          <a:prstGeom prst="rect">
            <a:avLst/>
          </a:prstGeom>
          <a:noFill/>
        </p:spPr>
        <p:txBody>
          <a:bodyPr wrap="square">
            <a:spAutoFit/>
          </a:bodyPr>
          <a:lstStyle/>
          <a:p>
            <a:r>
              <a:rPr lang="ru-RU" b="0" i="1" dirty="0">
                <a:solidFill>
                  <a:srgbClr val="000000"/>
                </a:solidFill>
                <a:effectLst/>
                <a:latin typeface="Arial" panose="020B0604020202020204" pitchFamily="34" charset="0"/>
              </a:rPr>
              <a:t>Маска Диляра</a:t>
            </a:r>
            <a:r>
              <a:rPr lang="ru-RU" b="0" i="0" dirty="0">
                <a:solidFill>
                  <a:srgbClr val="000000"/>
                </a:solidFill>
                <a:effectLst/>
                <a:latin typeface="Arial" panose="020B0604020202020204" pitchFamily="34" charset="0"/>
              </a:rPr>
              <a:t> состоит из металлического каркаса, который огибает лицо пациента и горизонтальной рамки с крючками для резиновой тяги.</a:t>
            </a:r>
            <a:endParaRPr lang="ru-RU" dirty="0"/>
          </a:p>
        </p:txBody>
      </p:sp>
      <p:sp>
        <p:nvSpPr>
          <p:cNvPr id="7" name="TextBox 6">
            <a:extLst>
              <a:ext uri="{FF2B5EF4-FFF2-40B4-BE49-F238E27FC236}">
                <a16:creationId xmlns:a16="http://schemas.microsoft.com/office/drawing/2014/main" id="{ED0468D9-54CF-414B-9458-4F620F6CFCBE}"/>
              </a:ext>
            </a:extLst>
          </p:cNvPr>
          <p:cNvSpPr txBox="1"/>
          <p:nvPr/>
        </p:nvSpPr>
        <p:spPr>
          <a:xfrm>
            <a:off x="431322" y="4183920"/>
            <a:ext cx="5724853" cy="1477328"/>
          </a:xfrm>
          <a:prstGeom prst="rect">
            <a:avLst/>
          </a:prstGeom>
          <a:noFill/>
        </p:spPr>
        <p:txBody>
          <a:bodyPr wrap="square">
            <a:spAutoFit/>
          </a:bodyPr>
          <a:lstStyle/>
          <a:p>
            <a:r>
              <a:rPr lang="ru-RU" b="0" i="1" dirty="0">
                <a:solidFill>
                  <a:srgbClr val="000000"/>
                </a:solidFill>
                <a:effectLst/>
                <a:latin typeface="Arial" panose="020B0604020202020204" pitchFamily="34" charset="0"/>
              </a:rPr>
              <a:t>Маска </a:t>
            </a:r>
            <a:r>
              <a:rPr lang="ru-RU" b="0" i="1" dirty="0" err="1">
                <a:solidFill>
                  <a:srgbClr val="000000"/>
                </a:solidFill>
                <a:effectLst/>
                <a:latin typeface="Arial" panose="020B0604020202020204" pitchFamily="34" charset="0"/>
              </a:rPr>
              <a:t>Тубингера</a:t>
            </a:r>
            <a:r>
              <a:rPr lang="ru-RU" b="0" i="0" dirty="0">
                <a:solidFill>
                  <a:srgbClr val="000000"/>
                </a:solidFill>
                <a:effectLst/>
                <a:latin typeface="Arial" panose="020B0604020202020204" pitchFamily="34" charset="0"/>
              </a:rPr>
              <a:t> состоит из металлического каркаса, включающего 2 металлических стержня, идущих по середине лица и огибающих нос пациента по бокам. Имеется поперечная рамка для резиновой тяги.</a:t>
            </a:r>
            <a:endParaRPr lang="ru-RU" dirty="0"/>
          </a:p>
        </p:txBody>
      </p:sp>
      <p:pic>
        <p:nvPicPr>
          <p:cNvPr id="8" name="Picture 4">
            <a:extLst>
              <a:ext uri="{FF2B5EF4-FFF2-40B4-BE49-F238E27FC236}">
                <a16:creationId xmlns:a16="http://schemas.microsoft.com/office/drawing/2014/main" id="{4D761A0B-C7CF-3FB4-5A1A-28DA851DAD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6646" y="493519"/>
            <a:ext cx="1333184" cy="19107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D205AF7F-7580-7AC1-BE8F-3D822CBAB90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6646" y="2657716"/>
            <a:ext cx="1195265" cy="154256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a:extLst>
              <a:ext uri="{FF2B5EF4-FFF2-40B4-BE49-F238E27FC236}">
                <a16:creationId xmlns:a16="http://schemas.microsoft.com/office/drawing/2014/main" id="{79F2B785-D078-222D-1123-B3FDCCA7922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6646" y="4453764"/>
            <a:ext cx="1159329" cy="1764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5510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691</TotalTime>
  <Words>1671</Words>
  <Application>Microsoft Office PowerPoint</Application>
  <PresentationFormat>Экран (4:3)</PresentationFormat>
  <Paragraphs>121</Paragraphs>
  <Slides>25</Slides>
  <Notes>1</Notes>
  <HiddenSlides>0</HiddenSlides>
  <MMClips>0</MMClips>
  <ScaleCrop>false</ScaleCrop>
  <HeadingPairs>
    <vt:vector size="6" baseType="variant">
      <vt:variant>
        <vt:lpstr>Использованные шрифты</vt:lpstr>
      </vt:variant>
      <vt:variant>
        <vt:i4>13</vt:i4>
      </vt:variant>
      <vt:variant>
        <vt:lpstr>Тема</vt:lpstr>
      </vt:variant>
      <vt:variant>
        <vt:i4>1</vt:i4>
      </vt:variant>
      <vt:variant>
        <vt:lpstr>Заголовки слайдов</vt:lpstr>
      </vt:variant>
      <vt:variant>
        <vt:i4>25</vt:i4>
      </vt:variant>
    </vt:vector>
  </HeadingPairs>
  <TitlesOfParts>
    <vt:vector size="39" baseType="lpstr">
      <vt:lpstr>-apple-system</vt:lpstr>
      <vt:lpstr>Arial</vt:lpstr>
      <vt:lpstr>Calibri</vt:lpstr>
      <vt:lpstr>Impact</vt:lpstr>
      <vt:lpstr>Inter</vt:lpstr>
      <vt:lpstr>Navigo</vt:lpstr>
      <vt:lpstr>Open Sans</vt:lpstr>
      <vt:lpstr>Oswald</vt:lpstr>
      <vt:lpstr>Roboto</vt:lpstr>
      <vt:lpstr>Times New Roman</vt:lpstr>
      <vt:lpstr>Tw Cen MT</vt:lpstr>
      <vt:lpstr>Tw Cen MT Condensed</vt:lpstr>
      <vt:lpstr>Wingdings 3</vt:lpstr>
      <vt:lpstr>Интеграл</vt:lpstr>
      <vt:lpstr>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Кафедра стоматологии ИПО</vt:lpstr>
      <vt:lpstr>Цель работы:</vt:lpstr>
      <vt:lpstr>Задачи работы:</vt:lpstr>
      <vt:lpstr>Презентация PowerPoint</vt:lpstr>
      <vt:lpstr>Внеротовые аппараты механического действия</vt:lpstr>
      <vt:lpstr>Внеротовые аппараты механического действия</vt:lpstr>
      <vt:lpstr>Внеротовые аппараты механического действия</vt:lpstr>
      <vt:lpstr>Лицевая маска</vt:lpstr>
      <vt:lpstr>Лицевая маска</vt:lpstr>
      <vt:lpstr>Лицевая маска</vt:lpstr>
      <vt:lpstr>Лицевая маска</vt:lpstr>
      <vt:lpstr>Лицевая маска</vt:lpstr>
      <vt:lpstr>Лицевая маска</vt:lpstr>
      <vt:lpstr>Как долго нужно носить аппарат? </vt:lpstr>
      <vt:lpstr>Лицевая маска</vt:lpstr>
      <vt:lpstr>Лицевая дуга</vt:lpstr>
      <vt:lpstr>Лицевая дуга</vt:lpstr>
      <vt:lpstr>Лицевая дуга</vt:lpstr>
      <vt:lpstr>Лицевая дуга</vt:lpstr>
      <vt:lpstr>Лицевая дуга</vt:lpstr>
      <vt:lpstr>Лицевая дуга</vt:lpstr>
      <vt:lpstr>Лицевая дуга</vt:lpstr>
      <vt:lpstr>Презентация PowerPoint</vt:lpstr>
      <vt:lpstr>Список использованных источников</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Кафедра стоматологии ИПО</dc:title>
  <dc:creator>Богдан</dc:creator>
  <cp:lastModifiedBy>Khalid S.</cp:lastModifiedBy>
  <cp:revision>58</cp:revision>
  <dcterms:created xsi:type="dcterms:W3CDTF">2021-10-22T23:56:59Z</dcterms:created>
  <dcterms:modified xsi:type="dcterms:W3CDTF">2024-02-08T12:31:38Z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a1864ebbc8e34a0582cf058758ff4957</vt:lpwstr>
  </property>
</Properties>
</file>