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86" r:id="rId4"/>
    <p:sldId id="294" r:id="rId5"/>
    <p:sldId id="287" r:id="rId6"/>
    <p:sldId id="289" r:id="rId7"/>
    <p:sldId id="288" r:id="rId8"/>
    <p:sldId id="292" r:id="rId9"/>
    <p:sldId id="290" r:id="rId10"/>
    <p:sldId id="295" r:id="rId11"/>
    <p:sldId id="259" r:id="rId12"/>
    <p:sldId id="298" r:id="rId13"/>
    <p:sldId id="297" r:id="rId14"/>
    <p:sldId id="296" r:id="rId15"/>
    <p:sldId id="282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350" y="-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Лист2!$C$4:$C$8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89.7</c:v>
                </c:pt>
                <c:pt idx="3">
                  <c:v>93</c:v>
                </c:pt>
                <c:pt idx="4">
                  <c:v>91.9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92736"/>
        <c:axId val="62294272"/>
      </c:barChart>
      <c:catAx>
        <c:axId val="6229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62294272"/>
        <c:crosses val="autoZero"/>
        <c:auto val="1"/>
        <c:lblAlgn val="ctr"/>
        <c:lblOffset val="100"/>
        <c:noMultiLvlLbl val="0"/>
      </c:catAx>
      <c:valAx>
        <c:axId val="62294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292736"/>
        <c:crosses val="autoZero"/>
        <c:crossBetween val="between"/>
      </c:valAx>
      <c:spPr>
        <a:ln>
          <a:solidFill>
            <a:srgbClr val="C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336718771329623"/>
          <c:w val="0.9916666666666667"/>
          <c:h val="0.753285155946463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Лист2!$B$4:$B$8</c:f>
              <c:numCache>
                <c:formatCode>General</c:formatCode>
                <c:ptCount val="5"/>
                <c:pt idx="0">
                  <c:v>4.8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74656"/>
        <c:axId val="64376192"/>
      </c:barChart>
      <c:catAx>
        <c:axId val="64374656"/>
        <c:scaling>
          <c:orientation val="minMax"/>
        </c:scaling>
        <c:delete val="1"/>
        <c:axPos val="b"/>
        <c:majorTickMark val="out"/>
        <c:minorTickMark val="none"/>
        <c:tickLblPos val="nextTo"/>
        <c:crossAx val="64376192"/>
        <c:crosses val="autoZero"/>
        <c:auto val="1"/>
        <c:lblAlgn val="ctr"/>
        <c:lblOffset val="100"/>
        <c:noMultiLvlLbl val="0"/>
      </c:catAx>
      <c:valAx>
        <c:axId val="64376192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437465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C00000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C09E4-CA4D-4BE3-B95C-C59A472B33C5}" type="doc">
      <dgm:prSet loTypeId="urn:microsoft.com/office/officeart/2005/8/layout/h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7F552E8-E838-4454-8C80-B4FA32FE23DB}">
      <dgm:prSet phldrT="[Текст]" custT="1"/>
      <dgm:spPr/>
      <dgm:t>
        <a:bodyPr/>
        <a:lstStyle/>
        <a:p>
          <a:r>
            <a:rPr lang="ru-RU" sz="2400" dirty="0" smtClean="0"/>
            <a:t>Определение итоговой оценки на основании расчета рейтинга: </a:t>
          </a:r>
        </a:p>
        <a:p>
          <a:r>
            <a:rPr lang="ru-RU" sz="3600" dirty="0" smtClean="0"/>
            <a:t>ИТОГ = У*25% + Т*10% + П*30% + С*35%</a:t>
          </a:r>
          <a:endParaRPr lang="ru-RU" sz="3600" dirty="0"/>
        </a:p>
      </dgm:t>
    </dgm:pt>
    <dgm:pt modelId="{90F7FC78-2F2E-4D2F-BAC3-5BFB158B1D27}" type="parTrans" cxnId="{7E42975F-76F5-4BE8-8763-7DD6F7CA9E6E}">
      <dgm:prSet/>
      <dgm:spPr/>
      <dgm:t>
        <a:bodyPr/>
        <a:lstStyle/>
        <a:p>
          <a:endParaRPr lang="ru-RU"/>
        </a:p>
      </dgm:t>
    </dgm:pt>
    <dgm:pt modelId="{872B5479-92F5-4918-9B68-FC66CF823F1A}" type="sibTrans" cxnId="{7E42975F-76F5-4BE8-8763-7DD6F7CA9E6E}">
      <dgm:prSet/>
      <dgm:spPr/>
      <dgm:t>
        <a:bodyPr/>
        <a:lstStyle/>
        <a:p>
          <a:endParaRPr lang="ru-RU"/>
        </a:p>
      </dgm:t>
    </dgm:pt>
    <dgm:pt modelId="{23C6A25A-EB00-4FBE-94EA-8AD91C2D66CB}">
      <dgm:prSet phldrT="[Текст]"/>
      <dgm:spPr/>
      <dgm:t>
        <a:bodyPr/>
        <a:lstStyle/>
        <a:p>
          <a:r>
            <a:rPr lang="en-US" dirty="0" smtClean="0"/>
            <a:t>I</a:t>
          </a:r>
          <a:r>
            <a:rPr lang="ru-RU" dirty="0" smtClean="0"/>
            <a:t> этап – тестирование</a:t>
          </a:r>
        </a:p>
        <a:p>
          <a:r>
            <a:rPr lang="ru-RU" dirty="0" smtClean="0"/>
            <a:t>(Т) </a:t>
          </a:r>
          <a:r>
            <a:rPr lang="en-US" dirty="0" smtClean="0"/>
            <a:t> </a:t>
          </a:r>
          <a:endParaRPr lang="ru-RU" dirty="0"/>
        </a:p>
      </dgm:t>
    </dgm:pt>
    <dgm:pt modelId="{7D4C24C0-1FD8-42AB-A56A-0C333C8D5614}" type="parTrans" cxnId="{D4D68693-1AB6-432F-B393-F4E4A6F211EE}">
      <dgm:prSet/>
      <dgm:spPr/>
      <dgm:t>
        <a:bodyPr/>
        <a:lstStyle/>
        <a:p>
          <a:endParaRPr lang="ru-RU"/>
        </a:p>
      </dgm:t>
    </dgm:pt>
    <dgm:pt modelId="{7A80E24E-386B-4524-AD8C-851D799A3D53}" type="sibTrans" cxnId="{D4D68693-1AB6-432F-B393-F4E4A6F211EE}">
      <dgm:prSet/>
      <dgm:spPr/>
      <dgm:t>
        <a:bodyPr/>
        <a:lstStyle/>
        <a:p>
          <a:endParaRPr lang="ru-RU"/>
        </a:p>
      </dgm:t>
    </dgm:pt>
    <dgm:pt modelId="{5805E89F-7412-4744-86DB-A772F17F3383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ru-RU" dirty="0" smtClean="0"/>
            <a:t> этап – практические навыки</a:t>
          </a:r>
        </a:p>
        <a:p>
          <a:r>
            <a:rPr lang="ru-RU" dirty="0" smtClean="0"/>
            <a:t>(П)</a:t>
          </a:r>
          <a:endParaRPr lang="ru-RU" dirty="0"/>
        </a:p>
      </dgm:t>
    </dgm:pt>
    <dgm:pt modelId="{92F15CA9-2080-4370-8489-15EADD47D8A5}" type="parTrans" cxnId="{36F23594-5148-46D3-9029-EA356AFD143D}">
      <dgm:prSet/>
      <dgm:spPr/>
      <dgm:t>
        <a:bodyPr/>
        <a:lstStyle/>
        <a:p>
          <a:endParaRPr lang="ru-RU"/>
        </a:p>
      </dgm:t>
    </dgm:pt>
    <dgm:pt modelId="{3974C4F4-2FD8-4E4D-A331-94B4BA0D7391}" type="sibTrans" cxnId="{36F23594-5148-46D3-9029-EA356AFD143D}">
      <dgm:prSet/>
      <dgm:spPr/>
      <dgm:t>
        <a:bodyPr/>
        <a:lstStyle/>
        <a:p>
          <a:endParaRPr lang="ru-RU"/>
        </a:p>
      </dgm:t>
    </dgm:pt>
    <dgm:pt modelId="{C06016FC-94D9-49CB-B4C4-136B833B9765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этап – итоговое собеседование</a:t>
          </a:r>
        </a:p>
        <a:p>
          <a:r>
            <a:rPr lang="ru-RU" dirty="0" smtClean="0"/>
            <a:t>(С)</a:t>
          </a:r>
          <a:endParaRPr lang="ru-RU" dirty="0"/>
        </a:p>
      </dgm:t>
    </dgm:pt>
    <dgm:pt modelId="{585FF083-2E78-4B02-A31C-8B8B86E0A414}" type="parTrans" cxnId="{5E99D254-824B-46B1-A6C8-1537F1E800AD}">
      <dgm:prSet/>
      <dgm:spPr/>
      <dgm:t>
        <a:bodyPr/>
        <a:lstStyle/>
        <a:p>
          <a:endParaRPr lang="ru-RU"/>
        </a:p>
      </dgm:t>
    </dgm:pt>
    <dgm:pt modelId="{BEA0414F-A2AC-422B-A116-1FDF31164AD6}" type="sibTrans" cxnId="{5E99D254-824B-46B1-A6C8-1537F1E800AD}">
      <dgm:prSet/>
      <dgm:spPr/>
      <dgm:t>
        <a:bodyPr/>
        <a:lstStyle/>
        <a:p>
          <a:endParaRPr lang="ru-RU"/>
        </a:p>
      </dgm:t>
    </dgm:pt>
    <dgm:pt modelId="{D96FEF60-71F4-49B2-A048-28C049C21286}" type="pres">
      <dgm:prSet presAssocID="{3E2C09E4-CA4D-4BE3-B95C-C59A472B33C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27DBE-D528-4B6D-A1B0-CC715AD784DB}" type="pres">
      <dgm:prSet presAssocID="{97F552E8-E838-4454-8C80-B4FA32FE23DB}" presName="roof" presStyleLbl="dkBgShp" presStyleIdx="0" presStyleCnt="2" custLinFactY="92506" custLinFactNeighborX="0" custLinFactNeighborY="100000"/>
      <dgm:spPr/>
      <dgm:t>
        <a:bodyPr/>
        <a:lstStyle/>
        <a:p>
          <a:endParaRPr lang="ru-RU"/>
        </a:p>
      </dgm:t>
    </dgm:pt>
    <dgm:pt modelId="{A5A0B2D8-AC21-4B92-ADFA-CC855F2BC35D}" type="pres">
      <dgm:prSet presAssocID="{97F552E8-E838-4454-8C80-B4FA32FE23DB}" presName="pillars" presStyleCnt="0"/>
      <dgm:spPr/>
    </dgm:pt>
    <dgm:pt modelId="{43787608-DD12-4D47-9299-4781ED5A553C}" type="pres">
      <dgm:prSet presAssocID="{97F552E8-E838-4454-8C80-B4FA32FE23DB}" presName="pillar1" presStyleLbl="node1" presStyleIdx="0" presStyleCnt="3" custScaleY="89133" custLinFactNeighborX="-147" custLinFactNeighborY="-50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18776-5666-437B-9311-89B0AEA6278D}" type="pres">
      <dgm:prSet presAssocID="{5805E89F-7412-4744-86DB-A772F17F3383}" presName="pillarX" presStyleLbl="node1" presStyleIdx="1" presStyleCnt="3" custScaleY="89523" custLinFactNeighborX="-596" custLinFactNeighborY="-5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2815B-5D57-42D7-9432-6086458D0390}" type="pres">
      <dgm:prSet presAssocID="{C06016FC-94D9-49CB-B4C4-136B833B9765}" presName="pillarX" presStyleLbl="node1" presStyleIdx="2" presStyleCnt="3" custScaleY="90465" custLinFactNeighborX="-272" custLinFactNeighborY="-5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C09B-FCB9-4C75-9BFC-A53D1F9EE241}" type="pres">
      <dgm:prSet presAssocID="{97F552E8-E838-4454-8C80-B4FA32FE23DB}" presName="base" presStyleLbl="dkBgShp" presStyleIdx="1" presStyleCnt="2"/>
      <dgm:spPr/>
    </dgm:pt>
  </dgm:ptLst>
  <dgm:cxnLst>
    <dgm:cxn modelId="{2C197D4B-D841-4D6A-AF80-BE637188629D}" type="presOf" srcId="{23C6A25A-EB00-4FBE-94EA-8AD91C2D66CB}" destId="{43787608-DD12-4D47-9299-4781ED5A553C}" srcOrd="0" destOrd="0" presId="urn:microsoft.com/office/officeart/2005/8/layout/hList3"/>
    <dgm:cxn modelId="{36F23594-5148-46D3-9029-EA356AFD143D}" srcId="{97F552E8-E838-4454-8C80-B4FA32FE23DB}" destId="{5805E89F-7412-4744-86DB-A772F17F3383}" srcOrd="1" destOrd="0" parTransId="{92F15CA9-2080-4370-8489-15EADD47D8A5}" sibTransId="{3974C4F4-2FD8-4E4D-A331-94B4BA0D7391}"/>
    <dgm:cxn modelId="{D4D68693-1AB6-432F-B393-F4E4A6F211EE}" srcId="{97F552E8-E838-4454-8C80-B4FA32FE23DB}" destId="{23C6A25A-EB00-4FBE-94EA-8AD91C2D66CB}" srcOrd="0" destOrd="0" parTransId="{7D4C24C0-1FD8-42AB-A56A-0C333C8D5614}" sibTransId="{7A80E24E-386B-4524-AD8C-851D799A3D53}"/>
    <dgm:cxn modelId="{6AE5458F-E8DB-472B-93E5-C074069AC8FF}" type="presOf" srcId="{97F552E8-E838-4454-8C80-B4FA32FE23DB}" destId="{04627DBE-D528-4B6D-A1B0-CC715AD784DB}" srcOrd="0" destOrd="0" presId="urn:microsoft.com/office/officeart/2005/8/layout/hList3"/>
    <dgm:cxn modelId="{B5E11365-E088-45A3-9EEA-92F6CC1DF055}" type="presOf" srcId="{C06016FC-94D9-49CB-B4C4-136B833B9765}" destId="{8D32815B-5D57-42D7-9432-6086458D0390}" srcOrd="0" destOrd="0" presId="urn:microsoft.com/office/officeart/2005/8/layout/hList3"/>
    <dgm:cxn modelId="{D0E991C1-7CED-4221-99F7-10C021C5FBEF}" type="presOf" srcId="{5805E89F-7412-4744-86DB-A772F17F3383}" destId="{60F18776-5666-437B-9311-89B0AEA6278D}" srcOrd="0" destOrd="0" presId="urn:microsoft.com/office/officeart/2005/8/layout/hList3"/>
    <dgm:cxn modelId="{D148A8FC-DC0A-4CCC-AF26-34E06ED1A27F}" type="presOf" srcId="{3E2C09E4-CA4D-4BE3-B95C-C59A472B33C5}" destId="{D96FEF60-71F4-49B2-A048-28C049C21286}" srcOrd="0" destOrd="0" presId="urn:microsoft.com/office/officeart/2005/8/layout/hList3"/>
    <dgm:cxn modelId="{7E42975F-76F5-4BE8-8763-7DD6F7CA9E6E}" srcId="{3E2C09E4-CA4D-4BE3-B95C-C59A472B33C5}" destId="{97F552E8-E838-4454-8C80-B4FA32FE23DB}" srcOrd="0" destOrd="0" parTransId="{90F7FC78-2F2E-4D2F-BAC3-5BFB158B1D27}" sibTransId="{872B5479-92F5-4918-9B68-FC66CF823F1A}"/>
    <dgm:cxn modelId="{5E99D254-824B-46B1-A6C8-1537F1E800AD}" srcId="{97F552E8-E838-4454-8C80-B4FA32FE23DB}" destId="{C06016FC-94D9-49CB-B4C4-136B833B9765}" srcOrd="2" destOrd="0" parTransId="{585FF083-2E78-4B02-A31C-8B8B86E0A414}" sibTransId="{BEA0414F-A2AC-422B-A116-1FDF31164AD6}"/>
    <dgm:cxn modelId="{323C0B73-7ECF-4233-A212-84CAEE78114D}" type="presParOf" srcId="{D96FEF60-71F4-49B2-A048-28C049C21286}" destId="{04627DBE-D528-4B6D-A1B0-CC715AD784DB}" srcOrd="0" destOrd="0" presId="urn:microsoft.com/office/officeart/2005/8/layout/hList3"/>
    <dgm:cxn modelId="{24996FE6-62D5-4033-9841-5CCE072EA689}" type="presParOf" srcId="{D96FEF60-71F4-49B2-A048-28C049C21286}" destId="{A5A0B2D8-AC21-4B92-ADFA-CC855F2BC35D}" srcOrd="1" destOrd="0" presId="urn:microsoft.com/office/officeart/2005/8/layout/hList3"/>
    <dgm:cxn modelId="{C5368BB5-5D85-4174-9197-6A4B50FAC366}" type="presParOf" srcId="{A5A0B2D8-AC21-4B92-ADFA-CC855F2BC35D}" destId="{43787608-DD12-4D47-9299-4781ED5A553C}" srcOrd="0" destOrd="0" presId="urn:microsoft.com/office/officeart/2005/8/layout/hList3"/>
    <dgm:cxn modelId="{F13096F8-2DE0-4F31-ADB7-096D4288E8F3}" type="presParOf" srcId="{A5A0B2D8-AC21-4B92-ADFA-CC855F2BC35D}" destId="{60F18776-5666-437B-9311-89B0AEA6278D}" srcOrd="1" destOrd="0" presId="urn:microsoft.com/office/officeart/2005/8/layout/hList3"/>
    <dgm:cxn modelId="{42540D7B-4078-4BBF-AF9A-C535C2377E6B}" type="presParOf" srcId="{A5A0B2D8-AC21-4B92-ADFA-CC855F2BC35D}" destId="{8D32815B-5D57-42D7-9432-6086458D0390}" srcOrd="2" destOrd="0" presId="urn:microsoft.com/office/officeart/2005/8/layout/hList3"/>
    <dgm:cxn modelId="{670D55D6-B15E-4128-BEDE-8EB1CFEACA0B}" type="presParOf" srcId="{D96FEF60-71F4-49B2-A048-28C049C21286}" destId="{0C32C09B-FCB9-4C75-9BFC-A53D1F9EE2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27DBE-D528-4B6D-A1B0-CC715AD784DB}">
      <dsp:nvSpPr>
        <dsp:cNvPr id="0" name=""/>
        <dsp:cNvSpPr/>
      </dsp:nvSpPr>
      <dsp:spPr>
        <a:xfrm>
          <a:off x="0" y="2163879"/>
          <a:ext cx="8747695" cy="11240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Определение итоговой оценки на основании расчета рейтинга: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ИТОГ = У*25% + Т*10% + П*30% + С*35%</a:t>
          </a:r>
          <a:endParaRPr lang="ru-RU" sz="3600" kern="1200" dirty="0"/>
        </a:p>
      </dsp:txBody>
      <dsp:txXfrm>
        <a:off x="0" y="2163879"/>
        <a:ext cx="8747695" cy="1124058"/>
      </dsp:txXfrm>
    </dsp:sp>
    <dsp:sp modelId="{43787608-DD12-4D47-9299-4781ED5A553C}">
      <dsp:nvSpPr>
        <dsp:cNvPr id="0" name=""/>
        <dsp:cNvSpPr/>
      </dsp:nvSpPr>
      <dsp:spPr>
        <a:xfrm>
          <a:off x="0" y="56216"/>
          <a:ext cx="2913050" cy="210400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</a:t>
          </a:r>
          <a:r>
            <a:rPr lang="ru-RU" sz="3000" kern="1200" dirty="0" smtClean="0"/>
            <a:t> этап – тестирование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(Т) </a:t>
          </a:r>
          <a:r>
            <a:rPr lang="en-US" sz="3000" kern="1200" dirty="0" smtClean="0"/>
            <a:t> </a:t>
          </a:r>
          <a:endParaRPr lang="ru-RU" sz="3000" kern="1200" dirty="0"/>
        </a:p>
      </dsp:txBody>
      <dsp:txXfrm>
        <a:off x="0" y="56216"/>
        <a:ext cx="2913050" cy="2104004"/>
      </dsp:txXfrm>
    </dsp:sp>
    <dsp:sp modelId="{60F18776-5666-437B-9311-89B0AEA6278D}">
      <dsp:nvSpPr>
        <dsp:cNvPr id="0" name=""/>
        <dsp:cNvSpPr/>
      </dsp:nvSpPr>
      <dsp:spPr>
        <a:xfrm>
          <a:off x="2899960" y="47010"/>
          <a:ext cx="2913050" cy="2113210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II</a:t>
          </a:r>
          <a:r>
            <a:rPr lang="ru-RU" sz="3000" kern="1200" dirty="0" smtClean="0"/>
            <a:t> этап – практические навыки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(П)</a:t>
          </a:r>
          <a:endParaRPr lang="ru-RU" sz="3000" kern="1200" dirty="0"/>
        </a:p>
      </dsp:txBody>
      <dsp:txXfrm>
        <a:off x="2899960" y="47010"/>
        <a:ext cx="2913050" cy="2113210"/>
      </dsp:txXfrm>
    </dsp:sp>
    <dsp:sp modelId="{8D32815B-5D57-42D7-9432-6086458D0390}">
      <dsp:nvSpPr>
        <dsp:cNvPr id="0" name=""/>
        <dsp:cNvSpPr/>
      </dsp:nvSpPr>
      <dsp:spPr>
        <a:xfrm>
          <a:off x="5822449" y="24798"/>
          <a:ext cx="2913050" cy="2135446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III</a:t>
          </a:r>
          <a:r>
            <a:rPr lang="ru-RU" sz="3000" kern="1200" dirty="0" smtClean="0"/>
            <a:t> этап – итоговое собеседование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(С)</a:t>
          </a:r>
          <a:endParaRPr lang="ru-RU" sz="3000" kern="1200" dirty="0"/>
        </a:p>
      </dsp:txBody>
      <dsp:txXfrm>
        <a:off x="5822449" y="24798"/>
        <a:ext cx="2913050" cy="2135446"/>
      </dsp:txXfrm>
    </dsp:sp>
    <dsp:sp modelId="{0C32C09B-FCB9-4C75-9BFC-A53D1F9EE241}">
      <dsp:nvSpPr>
        <dsp:cNvPr id="0" name=""/>
        <dsp:cNvSpPr/>
      </dsp:nvSpPr>
      <dsp:spPr>
        <a:xfrm>
          <a:off x="0" y="3484580"/>
          <a:ext cx="8747695" cy="26228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1E9D-DCAF-458A-A912-5AF2781BB1AE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290B-0067-4E30-B1DD-7EE336049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7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B5D9-D3D4-4F20-BA8D-846642F741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DA82-0E3D-4C51-BFC7-6D496AB50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4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3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4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9195-5F8E-4748-B14C-A9D6E43E3E0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69253"/>
            <a:ext cx="5143500" cy="9144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627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1403648" y="2178676"/>
            <a:ext cx="7764651" cy="298536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843558"/>
            <a:ext cx="7920880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Итог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и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государственной итоговой аттестации выпускников </a:t>
            </a:r>
            <a:endParaRPr lang="ru-RU" sz="3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рограмм  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ординатуры </a:t>
            </a:r>
            <a:endParaRPr lang="ru-RU" sz="3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2022 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210982" y="38911"/>
            <a:ext cx="8722037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4FCA8CA-0A2C-4CD6-9CC1-765323BC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36125"/>
            <a:ext cx="3385800" cy="860381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6588224" y="4371950"/>
            <a:ext cx="2450431" cy="437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ГИА</a:t>
            </a:r>
          </a:p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Бичурина М.Ю.</a:t>
            </a:r>
          </a:p>
        </p:txBody>
      </p:sp>
    </p:spTree>
    <p:extLst>
      <p:ext uri="{BB962C8B-B14F-4D97-AF65-F5344CB8AC3E}">
        <p14:creationId xmlns:p14="http://schemas.microsoft.com/office/powerpoint/2010/main" val="3769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-28241" y="653166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="" xmlns:a16="http://schemas.microsoft.com/office/drawing/2014/main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</a:t>
              </a:r>
              <a:endPara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6"/>
            <a:ext cx="1815654" cy="1341491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-6350" y="394064"/>
            <a:ext cx="9150350" cy="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Характеристика контингента выпускников ординатуры 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в 2022 г. в разрезе специальностей</a:t>
            </a:r>
            <a:endParaRPr lang="ru-RU" altLang="ru-RU" sz="32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44865"/>
              </p:ext>
            </p:extLst>
          </p:nvPr>
        </p:nvGraphicFramePr>
        <p:xfrm>
          <a:off x="146836" y="1203598"/>
          <a:ext cx="4065124" cy="38233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"/>
                <a:gridCol w="240894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Специальность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выпускников</a:t>
                      </a:r>
                      <a:endParaRPr lang="ru-RU" sz="1200" dirty="0"/>
                    </a:p>
                  </a:txBody>
                  <a:tcPr anchor="ctr"/>
                </a:tc>
              </a:tr>
              <a:tr h="77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Анестезиология - реаниматология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72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Акушерство и гинекология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Терапия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50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Неврология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Хирургия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128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Рентгенология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95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Онкология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61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Дерматовенерология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Травматология и ортопедия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Кардиология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Ультразвуковая диагностика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Офтальмология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Стоматология ортопедическая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Психиатрия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Стоматология хирургическая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Ортодонтия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Урология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Судебно-медицинская экспертиза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Оториноларингология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89109"/>
              </p:ext>
            </p:extLst>
          </p:nvPr>
        </p:nvGraphicFramePr>
        <p:xfrm>
          <a:off x="4499992" y="1203598"/>
          <a:ext cx="4464493" cy="38233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"/>
                <a:gridCol w="3168349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Специальность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выпускников</a:t>
                      </a:r>
                      <a:endParaRPr lang="ru-RU" sz="1200" dirty="0"/>
                    </a:p>
                  </a:txBody>
                  <a:tcPr anchor="ctr"/>
                </a:tc>
              </a:tr>
              <a:tr h="77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Детская хирургия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72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Пластическая хирургия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Инфекционные болезни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50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Патологическая анатомия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Эндокринология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28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Функциональная диагностика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95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Психотерапия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61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Нейрохирургия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Неонатология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Педиатрия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Стоматология детская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Лечебная физкультура и спортивная медицина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Сердечно-сосудистая хирургия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 и экономика фармации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Эндоскопия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Челюстно-лицевая хирургия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Радиология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Общая врачебная практика (семейная медицина)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Скорая медицинская помощь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475656" y="-33905"/>
            <a:ext cx="7520898" cy="57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 молодых специалистов – 259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2353" y="699542"/>
            <a:ext cx="750269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ЗАМЕЧАНИЙ - НЕТ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85548"/>
            <a:ext cx="47625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ЗАМЕЧАНИЯ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251520" y="394064"/>
            <a:ext cx="8784976" cy="665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Образовательный эксперимент «Параллельное ДПО»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90322"/>
              </p:ext>
            </p:extLst>
          </p:nvPr>
        </p:nvGraphicFramePr>
        <p:xfrm>
          <a:off x="119878" y="987574"/>
          <a:ext cx="8713788" cy="4039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11962"/>
                <a:gridCol w="2232248"/>
                <a:gridCol w="2160240"/>
                <a:gridCol w="130933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кафедры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 специальность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Из специальности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курсантов из числа ординаторов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</a:tr>
              <a:tr h="397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Кафедра управления и экономики здравоохранения ИПО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Организация здравоохранение и общественное здоровье</a:t>
                      </a:r>
                      <a:endParaRPr lang="ru-RU" sz="1000" dirty="0">
                        <a:effectLst/>
                        <a:latin typeface="+mn-lt"/>
                        <a:ea typeface="Cambria" pitchFamily="18" charset="0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Рентгенология </a:t>
                      </a:r>
                      <a:endParaRPr lang="ru-RU" sz="1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2512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Кафедра госпитальной хирургии имени профессора </a:t>
                      </a:r>
                      <a:r>
                        <a:rPr lang="ru-RU" sz="1000" dirty="0" err="1">
                          <a:effectLst/>
                        </a:rPr>
                        <a:t>А.М.Дыхно</a:t>
                      </a:r>
                      <a:r>
                        <a:rPr lang="ru-RU" sz="1000" dirty="0">
                          <a:effectLst/>
                        </a:rPr>
                        <a:t> с курсом ПО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Колопроктология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Хирургия, Детская </a:t>
                      </a:r>
                      <a:r>
                        <a:rPr lang="ru-RU" sz="1000" dirty="0">
                          <a:effectLst/>
                        </a:rPr>
                        <a:t>хирургия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Эндоскопия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Хирургия, Онкология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289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Кафедра онкологии и лучевой терапии с курсом ПО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Онкология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Хирургия </a:t>
                      </a:r>
                      <a:r>
                        <a:rPr lang="ru-RU" sz="1000" dirty="0" smtClean="0">
                          <a:effectLst/>
                        </a:rPr>
                        <a:t>,  Акушерство </a:t>
                      </a:r>
                      <a:r>
                        <a:rPr lang="ru-RU" sz="1000" dirty="0">
                          <a:effectLst/>
                        </a:rPr>
                        <a:t>и </a:t>
                      </a:r>
                      <a:r>
                        <a:rPr lang="ru-RU" sz="1000" dirty="0" smtClean="0">
                          <a:effectLst/>
                        </a:rPr>
                        <a:t>гинекология, Неврология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4313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Кафедра кардиологии, функциональной и клинико-лабораторной диагностики ИПО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Функциональная диагностика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Нейрохирургия, Терапия, Кардиология,  Акушерство </a:t>
                      </a:r>
                      <a:r>
                        <a:rPr lang="ru-RU" sz="1000" dirty="0">
                          <a:effectLst/>
                        </a:rPr>
                        <a:t>и гинекология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223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Кардиология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Терапия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47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Кафедра лучевой диагностики ИПО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Ультразвуковая диагностика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Терапия, Акушерство </a:t>
                      </a:r>
                      <a:r>
                        <a:rPr lang="ru-RU" sz="1000" dirty="0">
                          <a:effectLst/>
                        </a:rPr>
                        <a:t>и </a:t>
                      </a:r>
                      <a:r>
                        <a:rPr lang="ru-RU" sz="1000" dirty="0" smtClean="0">
                          <a:effectLst/>
                        </a:rPr>
                        <a:t>гинекология, </a:t>
                      </a:r>
                      <a:endParaRPr lang="ru-RU" sz="10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Онкология, Анестезиология </a:t>
                      </a:r>
                      <a:r>
                        <a:rPr lang="ru-RU" sz="1000" dirty="0">
                          <a:effectLst/>
                        </a:rPr>
                        <a:t>– </a:t>
                      </a:r>
                      <a:r>
                        <a:rPr lang="ru-RU" sz="1000" dirty="0" smtClean="0">
                          <a:effectLst/>
                        </a:rPr>
                        <a:t>реаниматология, Хирургия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223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Кафедра терапии ИПО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Гастроэнтерология, Ревматология , Нефрология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Терапия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319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Кафедра психиатрии и наркологии с курсом ПО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Наркология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Психиатрия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Кафедра педиатрии ИПО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Детская эндокринология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Педиатрия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  <a:tr h="304800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Всего: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7" marR="48407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12" marR="48412" marT="0" marB="0" anchor="ctr"/>
                </a:tc>
              </a:tr>
            </a:tbl>
          </a:graphicData>
        </a:graphic>
      </p:graphicFrame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ОСОБОЕ МНЕНИЕ!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4158" y="1769754"/>
            <a:ext cx="2664296" cy="2297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002060"/>
                </a:solidFill>
              </a:rPr>
              <a:t>Статья 76. Дополнительное профессиональное образование</a:t>
            </a:r>
            <a:br>
              <a:rPr lang="ru-RU" altLang="ru-RU" sz="1600" b="1" dirty="0" smtClean="0">
                <a:solidFill>
                  <a:srgbClr val="002060"/>
                </a:solidFill>
              </a:rPr>
            </a:br>
            <a:r>
              <a:rPr lang="ru-RU" altLang="ru-RU" sz="1600" b="1" dirty="0" smtClean="0">
                <a:solidFill>
                  <a:srgbClr val="002060"/>
                </a:solidFill>
              </a:rPr>
              <a:t>ФЗ от 29.12.2012 N 273-ФЗ </a:t>
            </a:r>
            <a:br>
              <a:rPr lang="ru-RU" altLang="ru-RU" sz="1600" b="1" dirty="0" smtClean="0">
                <a:solidFill>
                  <a:srgbClr val="002060"/>
                </a:solidFill>
              </a:rPr>
            </a:br>
            <a:r>
              <a:rPr lang="ru-RU" altLang="ru-RU" sz="1600" b="1" dirty="0" smtClean="0">
                <a:solidFill>
                  <a:srgbClr val="002060"/>
                </a:solidFill>
              </a:rPr>
              <a:t>"Об образовании в Российской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Федерации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"</a:t>
            </a:r>
            <a:br>
              <a:rPr lang="ru-RU" altLang="ru-RU" sz="1600" b="1" dirty="0" smtClean="0">
                <a:solidFill>
                  <a:srgbClr val="002060"/>
                </a:solidFill>
              </a:rPr>
            </a:br>
            <a:endParaRPr lang="ru-RU" altLang="ru-RU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231775" y="2942269"/>
            <a:ext cx="8548755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chemeClr val="tx1"/>
                </a:solidFill>
              </a:rPr>
              <a:t>1. Тиражировать опыт экспериментальных групп проекта «Параллельное  ДПО» в ординатуре на возможно широкий круг потенциальных заказчиков и специальностей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. 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РЕКОМЕНДАЦИИ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16" y="732794"/>
            <a:ext cx="8384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ОТМЕЧЕНЫ КАРЬЕРНЫЕ ПРЕИМУЩЕСТВА  ВЫПУСКНИКОВ</a:t>
            </a:r>
            <a:r>
              <a:rPr lang="ru-RU" dirty="0" smtClean="0"/>
              <a:t>:</a:t>
            </a:r>
          </a:p>
          <a:p>
            <a:r>
              <a:rPr lang="ru-RU" dirty="0"/>
              <a:t>1. </a:t>
            </a:r>
            <a:r>
              <a:rPr lang="ru-RU" dirty="0" smtClean="0"/>
              <a:t>«Надстроены» </a:t>
            </a:r>
            <a:r>
              <a:rPr lang="ru-RU" dirty="0"/>
              <a:t>ключевые </a:t>
            </a:r>
            <a:r>
              <a:rPr lang="ru-RU" dirty="0" smtClean="0"/>
              <a:t>профессиональные </a:t>
            </a:r>
            <a:r>
              <a:rPr lang="ru-RU" dirty="0"/>
              <a:t>компетенции </a:t>
            </a:r>
            <a:r>
              <a:rPr lang="ru-RU" dirty="0" smtClean="0"/>
              <a:t>выпускника-ординатора специальными </a:t>
            </a:r>
            <a:r>
              <a:rPr lang="ru-RU" dirty="0"/>
              <a:t>профессиональными </a:t>
            </a:r>
            <a:r>
              <a:rPr lang="ru-RU" dirty="0" smtClean="0"/>
              <a:t>компетенциями смежных специальностей </a:t>
            </a:r>
          </a:p>
          <a:p>
            <a:r>
              <a:rPr lang="ru-RU" dirty="0" smtClean="0"/>
              <a:t>2. Отмечена высокая востребованность pa6oтoдaтeлями специалистов с «включенными» дополнительными квалификациями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3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813"/>
            <a:ext cx="1940545" cy="4931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8446348" y="51470"/>
            <a:ext cx="668365" cy="6851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ru-RU" sz="3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78149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188216" y="2643758"/>
            <a:ext cx="8548755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400" dirty="0" smtClean="0"/>
              <a:t>2. Переработать экзаменационные материалы итогового собеседования (</a:t>
            </a:r>
            <a:r>
              <a:rPr lang="en-US" altLang="ru-RU" sz="2400" dirty="0" smtClean="0"/>
              <a:t>III</a:t>
            </a:r>
            <a:r>
              <a:rPr lang="ru-RU" altLang="ru-RU" sz="2400" dirty="0" smtClean="0"/>
              <a:t> этапа)  - </a:t>
            </a:r>
            <a:r>
              <a:rPr lang="ru-RU" altLang="ru-RU" sz="2800" b="1" dirty="0" smtClean="0"/>
              <a:t>создать кейсы по выполняемым трудовым функциям специалиста</a:t>
            </a:r>
            <a:endParaRPr lang="ru-RU" altLang="ru-RU" sz="2400" b="1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544942" y="-3339"/>
            <a:ext cx="6059506" cy="5316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РЕКОМЕНДАЦИИ ГИА-2022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16" y="732794"/>
            <a:ext cx="8384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ПРОИЗВОДИТСЯ СМЕНА ФЕДЕРАЛЬНЫХ ГОСУДАРСТВЕННЫХ ОБРАЗОВАТЕЛЬНЫХ СТАНДАРТОВ по специальностям ординатуры</a:t>
            </a:r>
            <a:r>
              <a:rPr lang="ru-RU" dirty="0" smtClean="0"/>
              <a:t>:</a:t>
            </a:r>
          </a:p>
          <a:p>
            <a:r>
              <a:rPr lang="ru-RU" dirty="0"/>
              <a:t>1. </a:t>
            </a:r>
            <a:r>
              <a:rPr lang="ru-RU" dirty="0" smtClean="0"/>
              <a:t>Новые ФГОС основаны в части профессиональных компетенций на действующих профессиональных стандартах врачей-специалистов. </a:t>
            </a:r>
            <a:endParaRPr lang="ru-RU" dirty="0"/>
          </a:p>
          <a:p>
            <a:r>
              <a:rPr lang="ru-RU" dirty="0" smtClean="0"/>
              <a:t>2. Необходима «плановая замена» оценочных средств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901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314459" y="243047"/>
            <a:ext cx="6071695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42619"/>
            <a:ext cx="5143500" cy="9144000"/>
          </a:xfrm>
          <a:prstGeom prst="rect">
            <a:avLst/>
          </a:prstGeom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-36512" y="2158138"/>
            <a:ext cx="7764651" cy="2985362"/>
            <a:chOff x="1839133" y="2918846"/>
            <a:chExt cx="10352868" cy="398048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8A6AD1D5-4FCE-4435-BD23-0C88F5794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5297" b="44482"/>
            <a:stretch/>
          </p:blipFill>
          <p:spPr>
            <a:xfrm>
              <a:off x="1839133" y="2918846"/>
              <a:ext cx="10352868" cy="398048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4FCA8CA-0A2C-4CD6-9CC1-765323BC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701" y="5445222"/>
              <a:ext cx="4514400" cy="114717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51519" y="573137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itchFamily="34" charset="0"/>
              </a:rPr>
              <a:t>Благодарим за внимание и время!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искренне ваши,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 			</a:t>
            </a:r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</a:rPr>
              <a:t>председатель Бичурина М.Ю.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</a:rPr>
              <a:t>   и</a:t>
            </a:r>
            <a:endParaRPr lang="ru-RU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20252" y="699543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6"/>
            <a:ext cx="1815654" cy="1341491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219228" y="736659"/>
            <a:ext cx="8746048" cy="898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Приказ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18 марта 2016 г. N 227 "Об утверждении Порядка проведения государственной итоговой аттестации по образовательным программам высшего образования - программам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ординатуры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39351" y="3651870"/>
            <a:ext cx="89250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C956E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Аттестационная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приему итогового экзамена создана в соответствии с приказом проректора по УВР и МП  университета №  52 от 16.05.2022г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в составе комиссии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203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члена, 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них от практического здравоохранения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107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членов (52,7%)</a:t>
            </a: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94887" y="1923678"/>
            <a:ext cx="8812255" cy="7571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Приказ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МЗ РФ от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13.12.2021г. - председателем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аттестационной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комиссии в 2022 году утверждена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края 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Бичурина Марина Юрьевна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77362" y="2918460"/>
            <a:ext cx="8829780" cy="64633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24E5B"/>
              </a:buClr>
              <a:buFont typeface="Arial" charset="0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424E5B"/>
              </a:buClr>
              <a:buFont typeface="Arial" charset="0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424E5B"/>
              </a:buClr>
              <a:buFont typeface="Arial" charset="0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424E5B"/>
              </a:buClr>
              <a:buFont typeface="Arial" charset="0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 52 от 16.05.2022г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 председателем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апелляционной комиссии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директор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ИПО -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Юрьева Елена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  <a:endParaRPr lang="ru-RU" alt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691680" y="-1570"/>
            <a:ext cx="7088850" cy="71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Нормативный регламент 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0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56996" y="1059582"/>
            <a:ext cx="6255364" cy="316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Приказом директора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ИПО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№ 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66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от 15.06.2022 г.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к Государственной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итоговой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а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ттестации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по </a:t>
            </a:r>
            <a:r>
              <a:rPr lang="ru-RU" altLang="ru-RU" sz="2400" b="1" dirty="0" smtClean="0">
                <a:latin typeface="Times New Roman" pitchFamily="18" charset="0"/>
              </a:rPr>
              <a:t> 38 специальностям </a:t>
            </a:r>
            <a:r>
              <a:rPr lang="ru-RU" altLang="ru-RU" sz="2400" b="1" dirty="0">
                <a:latin typeface="Times New Roman" pitchFamily="18" charset="0"/>
              </a:rPr>
              <a:t>ординатуры       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были допущены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– 259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человек </a:t>
            </a: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100% обучавшихся)</a:t>
            </a: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91680" y="-1570"/>
            <a:ext cx="7088850" cy="71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 к ГИА 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4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80050562"/>
              </p:ext>
            </p:extLst>
          </p:nvPr>
        </p:nvGraphicFramePr>
        <p:xfrm>
          <a:off x="251519" y="1203598"/>
          <a:ext cx="8747695" cy="374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3768" y="96824"/>
            <a:ext cx="6192688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Порядок Государственной итоговой аттестации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59813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– текущая успеваемость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30401"/>
            <a:ext cx="87129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Итоговые испытания в виде 3-х этапного экзамена: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6"/>
            <a:ext cx="1815654" cy="1341491"/>
          </a:xfrm>
          <a:prstGeom prst="rect">
            <a:avLst/>
          </a:prstGeom>
        </p:spPr>
      </p:pic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691680" y="-1570"/>
            <a:ext cx="7088850" cy="71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1 (тестового) этапа ГИА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Group 7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58400"/>
              </p:ext>
            </p:extLst>
          </p:nvPr>
        </p:nvGraphicFramePr>
        <p:xfrm>
          <a:off x="501162" y="862799"/>
          <a:ext cx="8102272" cy="3603832"/>
        </p:xfrm>
        <a:graphic>
          <a:graphicData uri="http://schemas.openxmlformats.org/drawingml/2006/table">
            <a:tbl>
              <a:tblPr/>
              <a:tblGrid>
                <a:gridCol w="1407057"/>
                <a:gridCol w="1534974"/>
                <a:gridCol w="1659767"/>
                <a:gridCol w="1750237"/>
                <a:gridCol w="1750237"/>
              </a:tblGrid>
              <a:tr h="59582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Подано апелляций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3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-100%)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3" marR="91433" marT="45712" marB="4571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2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72037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6"/>
            <a:ext cx="1815654" cy="1341491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227588" y="-101952"/>
            <a:ext cx="7891180" cy="78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(практического) этапа ГИА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515206"/>
              </p:ext>
            </p:extLst>
          </p:nvPr>
        </p:nvGraphicFramePr>
        <p:xfrm>
          <a:off x="296163" y="1275606"/>
          <a:ext cx="8713787" cy="2897953"/>
        </p:xfrm>
        <a:graphic>
          <a:graphicData uri="http://schemas.openxmlformats.org/drawingml/2006/table">
            <a:tbl>
              <a:tblPr/>
              <a:tblGrid>
                <a:gridCol w="1028021"/>
                <a:gridCol w="727536"/>
                <a:gridCol w="792088"/>
                <a:gridCol w="792088"/>
                <a:gridCol w="864096"/>
                <a:gridCol w="792088"/>
                <a:gridCol w="864096"/>
                <a:gridCol w="792088"/>
                <a:gridCol w="792088"/>
                <a:gridCol w="1269598"/>
              </a:tblGrid>
              <a:tr h="64807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аттесту-емых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оценки практических навыков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Подано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апелля-ций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136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52,5%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35,1%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12,4%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0" y="699542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6"/>
            <a:ext cx="1815654" cy="1341491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475656" y="-33905"/>
            <a:ext cx="7520898" cy="57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(собеседования) этапа ГИА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897492"/>
              </p:ext>
            </p:extLst>
          </p:nvPr>
        </p:nvGraphicFramePr>
        <p:xfrm>
          <a:off x="215109" y="1059582"/>
          <a:ext cx="8713787" cy="2897953"/>
        </p:xfrm>
        <a:graphic>
          <a:graphicData uri="http://schemas.openxmlformats.org/drawingml/2006/table">
            <a:tbl>
              <a:tblPr/>
              <a:tblGrid>
                <a:gridCol w="1028021"/>
                <a:gridCol w="727536"/>
                <a:gridCol w="792088"/>
                <a:gridCol w="792088"/>
                <a:gridCol w="864096"/>
                <a:gridCol w="792088"/>
                <a:gridCol w="864096"/>
                <a:gridCol w="792088"/>
                <a:gridCol w="792088"/>
                <a:gridCol w="1269598"/>
              </a:tblGrid>
              <a:tr h="64807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аттесту-емых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собеседования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Подано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апелля-ций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163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62,9%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27,8%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9,3%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-8146" y="752848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8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57" y="3729139"/>
            <a:ext cx="1815654" cy="13414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5" y="3795886"/>
            <a:ext cx="1815654" cy="1341491"/>
          </a:xfrm>
          <a:prstGeom prst="rect">
            <a:avLst/>
          </a:prstGeom>
        </p:spPr>
      </p:pic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602440" y="-92854"/>
            <a:ext cx="7568664" cy="78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Итоговые оценки ординаторов на  ГИА - 2022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316954"/>
              </p:ext>
            </p:extLst>
          </p:nvPr>
        </p:nvGraphicFramePr>
        <p:xfrm>
          <a:off x="126369" y="771293"/>
          <a:ext cx="8713787" cy="3824216"/>
        </p:xfrm>
        <a:graphic>
          <a:graphicData uri="http://schemas.openxmlformats.org/drawingml/2006/table">
            <a:tbl>
              <a:tblPr/>
              <a:tblGrid>
                <a:gridCol w="1028021"/>
                <a:gridCol w="727536"/>
                <a:gridCol w="792088"/>
                <a:gridCol w="792088"/>
                <a:gridCol w="864096"/>
                <a:gridCol w="792088"/>
                <a:gridCol w="864096"/>
                <a:gridCol w="792088"/>
                <a:gridCol w="792088"/>
                <a:gridCol w="1269598"/>
              </a:tblGrid>
              <a:tr h="64807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аттесту-емых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Итоговые оценки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Подано апелляций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Неуд.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абс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47" marR="91447"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121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46,7%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45,2%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8,1%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AC956E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8DA9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24E5B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2022 году аттестовано 259 выпускников программ ординатуры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(100 % контингента)</a:t>
                      </a: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2CC9492-846C-4ADC-96C4-95E6C5DB3981}"/>
              </a:ext>
            </a:extLst>
          </p:cNvPr>
          <p:cNvSpPr/>
          <p:nvPr/>
        </p:nvSpPr>
        <p:spPr>
          <a:xfrm>
            <a:off x="4" y="633237"/>
            <a:ext cx="9144000" cy="443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9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57" y="3795886"/>
            <a:ext cx="1815654" cy="1341491"/>
          </a:xfrm>
          <a:prstGeom prst="rect">
            <a:avLst/>
          </a:prstGeom>
        </p:spPr>
      </p:pic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1653841" y="3813"/>
            <a:ext cx="7454663" cy="665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Динамика показателей аттестации ординаторов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>
          <a:xfrm>
            <a:off x="251520" y="1390650"/>
            <a:ext cx="3816424" cy="24052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	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Ср.балл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КП*, %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2018 год	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4,8	100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2019 год	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4,4	95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2020 год	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4,4	89,7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2021 год	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4,4	93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2022 год	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4,4	91,9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911641"/>
              </p:ext>
            </p:extLst>
          </p:nvPr>
        </p:nvGraphicFramePr>
        <p:xfrm>
          <a:off x="4283968" y="2852154"/>
          <a:ext cx="4860036" cy="221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38422"/>
              </p:ext>
            </p:extLst>
          </p:nvPr>
        </p:nvGraphicFramePr>
        <p:xfrm>
          <a:off x="4408107" y="798948"/>
          <a:ext cx="4572000" cy="190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15592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*КП – качество знаний.  Рассчитывается </a:t>
            </a:r>
            <a:r>
              <a:rPr lang="ru-RU" sz="1400" dirty="0"/>
              <a:t>как отношение количества </a:t>
            </a:r>
            <a:r>
              <a:rPr lang="ru-RU" sz="1400" dirty="0" smtClean="0"/>
              <a:t>выпускников, </a:t>
            </a:r>
            <a:r>
              <a:rPr lang="ru-RU" sz="1400" dirty="0"/>
              <a:t>получивших оценки не ниже "4" к общему количеству </a:t>
            </a:r>
            <a:r>
              <a:rPr lang="ru-RU" sz="1400" dirty="0" smtClean="0"/>
              <a:t>аттестуемых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77155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Средний балл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08509" y="298405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Качество знаний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33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968</Words>
  <Application>Microsoft Office PowerPoint</Application>
  <PresentationFormat>Экран (16:9)</PresentationFormat>
  <Paragraphs>378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Юрьева</dc:creator>
  <cp:lastModifiedBy>Юрьева</cp:lastModifiedBy>
  <cp:revision>74</cp:revision>
  <cp:lastPrinted>2022-06-29T01:32:00Z</cp:lastPrinted>
  <dcterms:created xsi:type="dcterms:W3CDTF">2022-03-24T04:45:51Z</dcterms:created>
  <dcterms:modified xsi:type="dcterms:W3CDTF">2022-06-30T01:49:24Z</dcterms:modified>
</cp:coreProperties>
</file>