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9" r:id="rId5"/>
    <p:sldId id="271" r:id="rId6"/>
    <p:sldId id="272" r:id="rId7"/>
    <p:sldId id="273" r:id="rId8"/>
    <p:sldId id="270" r:id="rId9"/>
    <p:sldId id="274" r:id="rId10"/>
    <p:sldId id="275" r:id="rId11"/>
    <p:sldId id="276" r:id="rId12"/>
    <p:sldId id="277" r:id="rId13"/>
    <p:sldId id="278" r:id="rId14"/>
    <p:sldId id="279" r:id="rId15"/>
    <p:sldId id="280" r:id="rId16"/>
    <p:sldId id="281" r:id="rId17"/>
    <p:sldId id="282" r:id="rId18"/>
    <p:sldId id="283" r:id="rId19"/>
    <p:sldId id="285" r:id="rId20"/>
    <p:sldId id="256" r:id="rId21"/>
    <p:sldId id="257" r:id="rId22"/>
    <p:sldId id="258" r:id="rId23"/>
    <p:sldId id="259" r:id="rId24"/>
    <p:sldId id="260" r:id="rId25"/>
    <p:sldId id="261" r:id="rId26"/>
    <p:sldId id="262" r:id="rId27"/>
    <p:sldId id="266" r:id="rId28"/>
    <p:sldId id="267" r:id="rId29"/>
    <p:sldId id="268"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Кафедра нервных болезней с курсом медицинской реабилитации ПО</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Тема: Методы диагностики нарушений памяти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лекция </a:t>
            </a:r>
            <a:r>
              <a:rPr lang="ru-RU" sz="2000" smtClean="0">
                <a:latin typeface="Times New Roman" pitchFamily="18" charset="0"/>
                <a:cs typeface="Times New Roman" pitchFamily="18" charset="0"/>
              </a:rPr>
              <a:t>№ </a:t>
            </a:r>
            <a:r>
              <a:rPr lang="ru-RU" sz="2000" smtClean="0">
                <a:latin typeface="Times New Roman" pitchFamily="18" charset="0"/>
                <a:cs typeface="Times New Roman" pitchFamily="18" charset="0"/>
              </a:rPr>
              <a:t>5 </a:t>
            </a:r>
            <a:r>
              <a:rPr lang="ru-RU" sz="2000" dirty="0" smtClean="0">
                <a:latin typeface="Times New Roman" pitchFamily="18" charset="0"/>
                <a:cs typeface="Times New Roman" pitchFamily="18" charset="0"/>
              </a:rPr>
              <a:t>для студентов </a:t>
            </a:r>
            <a:r>
              <a:rPr lang="en-US" sz="2000" dirty="0" smtClean="0">
                <a:latin typeface="Times New Roman" pitchFamily="18" charset="0"/>
                <a:cs typeface="Times New Roman" pitchFamily="18" charset="0"/>
              </a:rPr>
              <a:t>III</a:t>
            </a:r>
            <a:r>
              <a:rPr lang="ru-RU" sz="2000" dirty="0" smtClean="0">
                <a:latin typeface="Times New Roman" pitchFamily="18" charset="0"/>
                <a:cs typeface="Times New Roman" pitchFamily="18" charset="0"/>
              </a:rPr>
              <a:t> курса, обучающихся по специальности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030401.65 – КЛИНИЧЕСКАЯ ПСИХОЛОГИЯ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асс. </a:t>
            </a:r>
            <a:r>
              <a:rPr lang="ru-RU" sz="2000" dirty="0" err="1" smtClean="0">
                <a:latin typeface="Times New Roman" pitchFamily="18" charset="0"/>
                <a:cs typeface="Times New Roman" pitchFamily="18" charset="0"/>
              </a:rPr>
              <a:t>Швецова</a:t>
            </a:r>
            <a:r>
              <a:rPr lang="ru-RU" sz="2000" dirty="0" smtClean="0">
                <a:latin typeface="Times New Roman" pitchFamily="18" charset="0"/>
                <a:cs typeface="Times New Roman" pitchFamily="18" charset="0"/>
              </a:rPr>
              <a:t> И.Н.</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Красноярск, 2013г</a:t>
            </a:r>
            <a:r>
              <a:rPr lang="ru-RU" sz="2400" dirty="0" smtClean="0">
                <a:latin typeface="Times New Roman" pitchFamily="18" charset="0"/>
                <a:cs typeface="Times New Roman" pitchFamily="18" charset="0"/>
              </a:rPr>
              <a:t>. </a:t>
            </a:r>
            <a:endParaRPr lang="ru-R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процессов заучивания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indent="0">
              <a:spcBef>
                <a:spcPts val="0"/>
              </a:spcBef>
              <a:buNone/>
            </a:pPr>
            <a:r>
              <a:rPr lang="ru-RU" dirty="0" smtClean="0">
                <a:latin typeface="Times New Roman" pitchFamily="18" charset="0"/>
                <a:cs typeface="Times New Roman" pitchFamily="18" charset="0"/>
              </a:rPr>
              <a:t>Больные с </a:t>
            </a:r>
            <a:r>
              <a:rPr lang="ru-RU" b="1" i="1" dirty="0" err="1" smtClean="0">
                <a:latin typeface="Times New Roman" pitchFamily="18" charset="0"/>
                <a:cs typeface="Times New Roman" pitchFamily="18" charset="0"/>
              </a:rPr>
              <a:t>общемозговыми</a:t>
            </a:r>
            <a:r>
              <a:rPr lang="ru-RU" b="1" i="1" dirty="0" smtClean="0">
                <a:latin typeface="Times New Roman" pitchFamily="18" charset="0"/>
                <a:cs typeface="Times New Roman" pitchFamily="18" charset="0"/>
              </a:rPr>
              <a:t> изменениями корковой деятельности</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и больные с очаговыми поражениями </a:t>
            </a:r>
            <a:r>
              <a:rPr lang="ru-RU" b="1" i="1" dirty="0" smtClean="0">
                <a:latin typeface="Times New Roman" pitchFamily="18" charset="0"/>
                <a:cs typeface="Times New Roman" pitchFamily="18" charset="0"/>
              </a:rPr>
              <a:t>задних отделов </a:t>
            </a:r>
            <a:r>
              <a:rPr lang="ru-RU" i="1" dirty="0" smtClean="0">
                <a:latin typeface="Times New Roman" pitchFamily="18" charset="0"/>
                <a:cs typeface="Times New Roman" pitchFamily="18" charset="0"/>
              </a:rPr>
              <a:t>мозга сохраняют те качественные особенности процесса </a:t>
            </a:r>
            <a:r>
              <a:rPr lang="ru-RU" dirty="0" smtClean="0">
                <a:latin typeface="Times New Roman" pitchFamily="18" charset="0"/>
                <a:cs typeface="Times New Roman" pitchFamily="18" charset="0"/>
              </a:rPr>
              <a:t>заучивания, которые характерны для нормальных испытуемых.</a:t>
            </a:r>
          </a:p>
          <a:p>
            <a:pPr indent="0">
              <a:spcBef>
                <a:spcPts val="0"/>
              </a:spcBef>
              <a:buNone/>
            </a:pPr>
            <a:r>
              <a:rPr lang="ru-RU" dirty="0" smtClean="0">
                <a:latin typeface="Times New Roman" pitchFamily="18" charset="0"/>
                <a:cs typeface="Times New Roman" pitchFamily="18" charset="0"/>
              </a:rPr>
              <a:t>Обращают внимание на те слова, которые им не удалось запомнить в предшествующий раз. </a:t>
            </a:r>
          </a:p>
          <a:p>
            <a:pPr indent="0">
              <a:spcBef>
                <a:spcPts val="0"/>
              </a:spcBef>
              <a:buNone/>
            </a:pPr>
            <a:r>
              <a:rPr lang="ru-RU" dirty="0" smtClean="0">
                <a:latin typeface="Times New Roman" pitchFamily="18" charset="0"/>
                <a:cs typeface="Times New Roman" pitchFamily="18" charset="0"/>
              </a:rPr>
              <a:t>Редко делают ошибки, воспроизводя слова, не фигурировавшие в предложенном ряду, и обычно не</a:t>
            </a:r>
          </a:p>
          <a:p>
            <a:pPr indent="0">
              <a:spcBef>
                <a:spcPts val="0"/>
              </a:spcBef>
              <a:buNone/>
            </a:pPr>
            <a:r>
              <a:rPr lang="ru-RU" dirty="0" smtClean="0">
                <a:latin typeface="Times New Roman" pitchFamily="18" charset="0"/>
                <a:cs typeface="Times New Roman" pitchFamily="18" charset="0"/>
              </a:rPr>
              <a:t>повторяют допущенной ошибки много раз подряд.</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процессов заучивания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indent="0">
              <a:spcBef>
                <a:spcPts val="0"/>
              </a:spcBef>
            </a:pPr>
            <a:r>
              <a:rPr lang="ru-RU" dirty="0" smtClean="0">
                <a:latin typeface="Times New Roman" pitchFamily="18" charset="0"/>
                <a:cs typeface="Times New Roman" pitchFamily="18" charset="0"/>
              </a:rPr>
              <a:t> ≪Кривая заучивания≫ растет медленно, а объем доступного для заучивания материала</a:t>
            </a:r>
          </a:p>
          <a:p>
            <a:pPr indent="0">
              <a:spcBef>
                <a:spcPts val="0"/>
              </a:spcBef>
              <a:buNone/>
            </a:pPr>
            <a:r>
              <a:rPr lang="ru-RU" dirty="0" smtClean="0">
                <a:latin typeface="Times New Roman" pitchFamily="18" charset="0"/>
                <a:cs typeface="Times New Roman" pitchFamily="18" charset="0"/>
              </a:rPr>
              <a:t>оказывается значительно ниже нормального;</a:t>
            </a:r>
          </a:p>
          <a:p>
            <a:pPr indent="0">
              <a:spcBef>
                <a:spcPts val="0"/>
              </a:spcBef>
            </a:pPr>
            <a:r>
              <a:rPr lang="ru-RU" dirty="0" smtClean="0">
                <a:latin typeface="Times New Roman" pitchFamily="18" charset="0"/>
                <a:cs typeface="Times New Roman" pitchFamily="18" charset="0"/>
              </a:rPr>
              <a:t> Пациент не может запомнить больше 5—6 слов.</a:t>
            </a:r>
          </a:p>
          <a:p>
            <a:pPr indent="0">
              <a:spcBef>
                <a:spcPts val="0"/>
              </a:spcBef>
            </a:pPr>
            <a:r>
              <a:rPr lang="ru-RU" dirty="0" smtClean="0">
                <a:latin typeface="Times New Roman" pitchFamily="18" charset="0"/>
                <a:cs typeface="Times New Roman" pitchFamily="18" charset="0"/>
              </a:rPr>
              <a:t> Запомнив определенную группу слов, при последующем предъявлении воспроизводит совершенно другую группу слов</a:t>
            </a:r>
          </a:p>
          <a:p>
            <a:pPr indent="0">
              <a:spcBef>
                <a:spcPts val="0"/>
              </a:spcBef>
              <a:buNone/>
            </a:pPr>
            <a:r>
              <a:rPr lang="ru-RU" dirty="0" smtClean="0">
                <a:latin typeface="Times New Roman" pitchFamily="18" charset="0"/>
                <a:cs typeface="Times New Roman" pitchFamily="18" charset="0"/>
              </a:rPr>
              <a:t>и пропускает те, которые он раньше неоднократно воспроизводил.</a:t>
            </a:r>
          </a:p>
          <a:p>
            <a:pPr indent="0">
              <a:spcBef>
                <a:spcPts val="0"/>
              </a:spcBef>
            </a:pPr>
            <a:r>
              <a:rPr lang="ru-RU" dirty="0" smtClean="0">
                <a:latin typeface="Times New Roman" pitchFamily="18" charset="0"/>
                <a:cs typeface="Times New Roman" pitchFamily="18" charset="0"/>
              </a:rPr>
              <a:t> Во многих случаях на ходе опыта начинает сказываться истощение, вследствие чего ≪кривая запоминания≫, достигнув вершины при 4—5-м повторении, начинает снижаться и приобретает</a:t>
            </a:r>
          </a:p>
          <a:p>
            <a:pPr indent="0">
              <a:spcBef>
                <a:spcPts val="0"/>
              </a:spcBef>
              <a:buNone/>
            </a:pPr>
            <a:r>
              <a:rPr lang="ru-RU" dirty="0" smtClean="0">
                <a:latin typeface="Times New Roman" pitchFamily="18" charset="0"/>
                <a:cs typeface="Times New Roman" pitchFamily="18" charset="0"/>
              </a:rPr>
              <a:t>≪куполообразный≫ характер. </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процессов заучивания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5257800"/>
          </a:xfrm>
        </p:spPr>
        <p:txBody>
          <a:bodyPr>
            <a:normAutofit fontScale="55000" lnSpcReduction="20000"/>
          </a:bodyPr>
          <a:lstStyle/>
          <a:p>
            <a:pPr indent="0">
              <a:spcBef>
                <a:spcPts val="0"/>
              </a:spcBef>
              <a:buNone/>
            </a:pPr>
            <a:r>
              <a:rPr lang="ru-RU" dirty="0" smtClean="0">
                <a:latin typeface="Times New Roman" pitchFamily="18" charset="0"/>
                <a:cs typeface="Times New Roman" pitchFamily="18" charset="0"/>
              </a:rPr>
              <a:t>У больных с отчетливо выраженным </a:t>
            </a:r>
            <a:r>
              <a:rPr lang="ru-RU" b="1" i="1" dirty="0" smtClean="0">
                <a:latin typeface="Times New Roman" pitchFamily="18" charset="0"/>
                <a:cs typeface="Times New Roman" pitchFamily="18" charset="0"/>
              </a:rPr>
              <a:t>≪лобным синдромом≫: </a:t>
            </a:r>
          </a:p>
          <a:p>
            <a:pPr indent="0">
              <a:spcBef>
                <a:spcPts val="0"/>
              </a:spcBef>
              <a:buNone/>
            </a:pPr>
            <a:endParaRPr lang="ru-RU" b="1" dirty="0" smtClean="0">
              <a:latin typeface="Times New Roman" pitchFamily="18" charset="0"/>
              <a:cs typeface="Times New Roman" pitchFamily="18" charset="0"/>
            </a:endParaRPr>
          </a:p>
          <a:p>
            <a:pPr indent="0">
              <a:spcBef>
                <a:spcPts val="0"/>
              </a:spcBef>
            </a:pPr>
            <a:r>
              <a:rPr lang="ru-RU" dirty="0" smtClean="0">
                <a:latin typeface="Times New Roman" pitchFamily="18" charset="0"/>
                <a:cs typeface="Times New Roman" pitchFamily="18" charset="0"/>
              </a:rPr>
              <a:t>Нарушение процесса заучивания. </a:t>
            </a:r>
          </a:p>
          <a:p>
            <a:pPr indent="0">
              <a:spcBef>
                <a:spcPts val="0"/>
              </a:spcBef>
              <a:buNone/>
            </a:pPr>
            <a:endParaRPr lang="ru-RU" dirty="0" smtClean="0">
              <a:latin typeface="Times New Roman" pitchFamily="18" charset="0"/>
              <a:cs typeface="Times New Roman" pitchFamily="18" charset="0"/>
            </a:endParaRPr>
          </a:p>
          <a:p>
            <a:pPr indent="0">
              <a:spcBef>
                <a:spcPts val="0"/>
              </a:spcBef>
            </a:pPr>
            <a:r>
              <a:rPr lang="ru-RU" dirty="0" smtClean="0">
                <a:latin typeface="Times New Roman" pitchFamily="18" charset="0"/>
                <a:cs typeface="Times New Roman" pitchFamily="18" charset="0"/>
              </a:rPr>
              <a:t>Многие из этих больных проявляют патологические особенности в их ≪уровне требований≫: в ответ на предложение сказать, сколько</a:t>
            </a:r>
          </a:p>
          <a:p>
            <a:pPr indent="0">
              <a:spcBef>
                <a:spcPts val="0"/>
              </a:spcBef>
              <a:buNone/>
            </a:pPr>
            <a:r>
              <a:rPr lang="ru-RU" dirty="0" smtClean="0">
                <a:latin typeface="Times New Roman" pitchFamily="18" charset="0"/>
                <a:cs typeface="Times New Roman" pitchFamily="18" charset="0"/>
              </a:rPr>
              <a:t>элементов предложенного ряда они берутся запомнить, они называют любую</a:t>
            </a:r>
          </a:p>
          <a:p>
            <a:pPr indent="0">
              <a:spcBef>
                <a:spcPts val="0"/>
              </a:spcBef>
              <a:buNone/>
            </a:pPr>
            <a:r>
              <a:rPr lang="ru-RU" dirty="0" smtClean="0">
                <a:latin typeface="Times New Roman" pitchFamily="18" charset="0"/>
                <a:cs typeface="Times New Roman" pitchFamily="18" charset="0"/>
              </a:rPr>
              <a:t>цифру, часто совершенно не учитывая реальных возможностей. Иногда</a:t>
            </a:r>
          </a:p>
          <a:p>
            <a:pPr indent="0">
              <a:spcBef>
                <a:spcPts val="0"/>
              </a:spcBef>
              <a:buNone/>
            </a:pPr>
            <a:r>
              <a:rPr lang="ru-RU" dirty="0" smtClean="0">
                <a:latin typeface="Times New Roman" pitchFamily="18" charset="0"/>
                <a:cs typeface="Times New Roman" pitchFamily="18" charset="0"/>
              </a:rPr>
              <a:t>они инертно продолжают называть невысокую цифру, даже после того, как их реальные результаты оказались выше этой цифры.</a:t>
            </a:r>
          </a:p>
          <a:p>
            <a:pPr indent="0">
              <a:spcBef>
                <a:spcPts val="0"/>
              </a:spcBef>
              <a:buNone/>
            </a:pPr>
            <a:endParaRPr lang="ru-RU" dirty="0" smtClean="0">
              <a:latin typeface="Times New Roman" pitchFamily="18" charset="0"/>
              <a:cs typeface="Times New Roman" pitchFamily="18" charset="0"/>
            </a:endParaRPr>
          </a:p>
          <a:p>
            <a:pPr indent="0">
              <a:spcBef>
                <a:spcPts val="0"/>
              </a:spcBef>
            </a:pPr>
            <a:r>
              <a:rPr lang="ru-RU" dirty="0" smtClean="0">
                <a:latin typeface="Times New Roman" pitchFamily="18" charset="0"/>
                <a:cs typeface="Times New Roman" pitchFamily="18" charset="0"/>
              </a:rPr>
              <a:t>Запоминая ряд, они часто воспроизводят слова в случайном порядке, не выделяя специально тех слов, которые они при предшествующем</a:t>
            </a:r>
          </a:p>
          <a:p>
            <a:pPr indent="0">
              <a:spcBef>
                <a:spcPts val="0"/>
              </a:spcBef>
              <a:buNone/>
            </a:pPr>
            <a:r>
              <a:rPr lang="ru-RU" dirty="0" smtClean="0">
                <a:latin typeface="Times New Roman" pitchFamily="18" charset="0"/>
                <a:cs typeface="Times New Roman" pitchFamily="18" charset="0"/>
              </a:rPr>
              <a:t>предъявлении не запомнили, и в своем воспроизведении нередко продолжают пассивно давать случайный, неповторяющийся или стереотипный ряд слов.</a:t>
            </a:r>
          </a:p>
          <a:p>
            <a:pPr indent="0">
              <a:spcBef>
                <a:spcPts val="0"/>
              </a:spcBef>
              <a:buNone/>
            </a:pPr>
            <a:r>
              <a:rPr lang="ru-RU" dirty="0" smtClean="0">
                <a:latin typeface="Times New Roman" pitchFamily="18" charset="0"/>
                <a:cs typeface="Times New Roman" pitchFamily="18" charset="0"/>
              </a:rPr>
              <a:t>  </a:t>
            </a:r>
          </a:p>
          <a:p>
            <a:pPr indent="0">
              <a:spcBef>
                <a:spcPts val="0"/>
              </a:spcBef>
            </a:pPr>
            <a:r>
              <a:rPr lang="ru-RU" dirty="0" smtClean="0">
                <a:latin typeface="Times New Roman" pitchFamily="18" charset="0"/>
                <a:cs typeface="Times New Roman" pitchFamily="18" charset="0"/>
              </a:rPr>
              <a:t>≪Кривая заучивания≫ принимая характер типичного ≪плато≫. </a:t>
            </a:r>
          </a:p>
          <a:p>
            <a:pPr indent="0">
              <a:spcBef>
                <a:spcPts val="0"/>
              </a:spcBef>
              <a:buNone/>
            </a:pPr>
            <a:endParaRPr lang="ru-RU" dirty="0" smtClean="0">
              <a:latin typeface="Times New Roman" pitchFamily="18" charset="0"/>
              <a:cs typeface="Times New Roman" pitchFamily="18" charset="0"/>
            </a:endParaRPr>
          </a:p>
          <a:p>
            <a:pPr marL="324000" indent="0">
              <a:spcBef>
                <a:spcPts val="0"/>
              </a:spcBef>
            </a:pPr>
            <a:r>
              <a:rPr lang="ru-RU" dirty="0" smtClean="0">
                <a:latin typeface="Times New Roman" pitchFamily="18" charset="0"/>
                <a:cs typeface="Times New Roman" pitchFamily="18" charset="0"/>
              </a:rPr>
              <a:t>Сделав ошибку, эти больные, как правило, продолжают</a:t>
            </a:r>
          </a:p>
          <a:p>
            <a:pPr marL="324000" indent="0">
              <a:spcBef>
                <a:spcPts val="0"/>
              </a:spcBef>
              <a:buNone/>
            </a:pPr>
            <a:r>
              <a:rPr lang="ru-RU" dirty="0" smtClean="0">
                <a:latin typeface="Times New Roman" pitchFamily="18" charset="0"/>
                <a:cs typeface="Times New Roman" pitchFamily="18" charset="0"/>
              </a:rPr>
              <a:t>повторять ее при всех дальнейших воспроизведениях, не пытаясь ее</a:t>
            </a:r>
          </a:p>
          <a:p>
            <a:pPr marL="324000" indent="0">
              <a:spcBef>
                <a:spcPts val="0"/>
              </a:spcBef>
              <a:buNone/>
            </a:pPr>
            <a:r>
              <a:rPr lang="ru-RU" dirty="0" smtClean="0">
                <a:latin typeface="Times New Roman" pitchFamily="18" charset="0"/>
                <a:cs typeface="Times New Roman" pitchFamily="18" charset="0"/>
              </a:rPr>
              <a:t>исправить. </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опосредствованного запоминания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indent="0">
              <a:spcBef>
                <a:spcPts val="0"/>
              </a:spcBef>
              <a:buNone/>
            </a:pPr>
            <a:r>
              <a:rPr lang="ru-RU" dirty="0" smtClean="0">
                <a:latin typeface="Times New Roman" pitchFamily="18" charset="0"/>
                <a:cs typeface="Times New Roman" pitchFamily="18" charset="0"/>
              </a:rPr>
              <a:t>С участием тех активных вспомогательных средств, которые служат запоминанию</a:t>
            </a:r>
          </a:p>
          <a:p>
            <a:pPr indent="0">
              <a:spcBef>
                <a:spcPts val="0"/>
              </a:spcBef>
              <a:buNone/>
            </a:pPr>
            <a:r>
              <a:rPr lang="ru-RU" dirty="0" smtClean="0">
                <a:latin typeface="Times New Roman" pitchFamily="18" charset="0"/>
                <a:cs typeface="Times New Roman" pitchFamily="18" charset="0"/>
              </a:rPr>
              <a:t>осмысленного материала и той смысловой деятельности, которая применяется для этих целей.</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опосредствованного запоминания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indent="0">
              <a:spcBef>
                <a:spcPts val="0"/>
              </a:spcBef>
              <a:buNone/>
            </a:pPr>
            <a:r>
              <a:rPr lang="ru-RU" dirty="0" smtClean="0">
                <a:latin typeface="Times New Roman" pitchFamily="18" charset="0"/>
                <a:cs typeface="Times New Roman" pitchFamily="18" charset="0"/>
              </a:rPr>
              <a:t>С участием тех активных вспомогательных средств, которые служат запоминанию</a:t>
            </a:r>
          </a:p>
          <a:p>
            <a:pPr indent="0">
              <a:spcBef>
                <a:spcPts val="0"/>
              </a:spcBef>
              <a:buNone/>
            </a:pPr>
            <a:r>
              <a:rPr lang="ru-RU" dirty="0" smtClean="0">
                <a:latin typeface="Times New Roman" pitchFamily="18" charset="0"/>
                <a:cs typeface="Times New Roman" pitchFamily="18" charset="0"/>
              </a:rPr>
              <a:t>осмысленного материала и той смысловой деятельности, которая применяется для этих целей.</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опосредствованного запоминания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indent="0">
              <a:spcBef>
                <a:spcPts val="0"/>
              </a:spcBef>
              <a:buNone/>
            </a:pPr>
            <a:r>
              <a:rPr lang="ru-RU" dirty="0" smtClean="0">
                <a:latin typeface="Times New Roman" pitchFamily="18" charset="0"/>
                <a:cs typeface="Times New Roman" pitchFamily="18" charset="0"/>
              </a:rPr>
              <a:t>Запоминание ряда, состоящего из 12—15 слов, каждый раз пользуясь соответствующими картинками, которые должны служить опорными средствами запоминания и взглянув на которые испытуемый смог бы вспомнить нужное слово. </a:t>
            </a:r>
          </a:p>
          <a:p>
            <a:pPr indent="0">
              <a:spcBef>
                <a:spcPts val="0"/>
              </a:spcBef>
              <a:buNone/>
            </a:pPr>
            <a:r>
              <a:rPr lang="ru-RU" dirty="0" smtClean="0">
                <a:latin typeface="Times New Roman" pitchFamily="18" charset="0"/>
                <a:cs typeface="Times New Roman" pitchFamily="18" charset="0"/>
              </a:rPr>
              <a:t>Картинки не должны непосредственно изображать содержание слова, они подбираются так, чтобы испытуемый был</a:t>
            </a:r>
          </a:p>
          <a:p>
            <a:pPr indent="0">
              <a:spcBef>
                <a:spcPts val="0"/>
              </a:spcBef>
              <a:buNone/>
            </a:pPr>
            <a:r>
              <a:rPr lang="ru-RU" dirty="0" smtClean="0">
                <a:latin typeface="Times New Roman" pitchFamily="18" charset="0"/>
                <a:cs typeface="Times New Roman" pitchFamily="18" charset="0"/>
              </a:rPr>
              <a:t>принужден устанавливать между запоминаемыми словом и вспомогательной картинкой известную смысловую связь. </a:t>
            </a:r>
          </a:p>
          <a:p>
            <a:pPr indent="0">
              <a:spcBef>
                <a:spcPts val="0"/>
              </a:spcBef>
              <a:buNone/>
            </a:pPr>
            <a:endParaRPr lang="ru-RU" dirty="0" smtClean="0">
              <a:latin typeface="Times New Roman" pitchFamily="18" charset="0"/>
              <a:cs typeface="Times New Roman" pitchFamily="18" charset="0"/>
            </a:endParaRPr>
          </a:p>
          <a:p>
            <a:pPr indent="0">
              <a:spcBef>
                <a:spcPts val="0"/>
              </a:spcBef>
              <a:buNone/>
            </a:pPr>
            <a:r>
              <a:rPr lang="ru-RU" dirty="0" smtClean="0">
                <a:latin typeface="Times New Roman" pitchFamily="18" charset="0"/>
                <a:cs typeface="Times New Roman" pitchFamily="18" charset="0"/>
              </a:rPr>
              <a:t>Типичным приемом такого процесса может быть запоминание</a:t>
            </a:r>
          </a:p>
          <a:p>
            <a:pPr indent="0">
              <a:spcBef>
                <a:spcPts val="0"/>
              </a:spcBef>
              <a:buNone/>
            </a:pPr>
            <a:r>
              <a:rPr lang="ru-RU" dirty="0" smtClean="0">
                <a:latin typeface="Times New Roman" pitchFamily="18" charset="0"/>
                <a:cs typeface="Times New Roman" pitchFamily="18" charset="0"/>
              </a:rPr>
              <a:t>слова ≪дождь≫ по картинке ≪зонтик≫, слова ≪вор≫ по картинке ≪замок≫ или более сложные случаи запоминания, например: слова ≪лето≫ по картинке ≪калоши≫ (связь —</a:t>
            </a:r>
          </a:p>
          <a:p>
            <a:pPr indent="0">
              <a:spcBef>
                <a:spcPts val="0"/>
              </a:spcBef>
              <a:buNone/>
            </a:pPr>
            <a:r>
              <a:rPr lang="ru-RU" dirty="0" smtClean="0">
                <a:latin typeface="Times New Roman" pitchFamily="18" charset="0"/>
                <a:cs typeface="Times New Roman" pitchFamily="18" charset="0"/>
              </a:rPr>
              <a:t>≪летом сухо и калоши не нужны≫) и т. д.</a:t>
            </a: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опосредствованного запоминания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indent="0">
              <a:spcBef>
                <a:spcPts val="0"/>
              </a:spcBef>
              <a:buNone/>
            </a:pPr>
            <a:r>
              <a:rPr lang="ru-RU" dirty="0" smtClean="0">
                <a:latin typeface="Times New Roman" pitchFamily="18" charset="0"/>
                <a:cs typeface="Times New Roman" pitchFamily="18" charset="0"/>
              </a:rPr>
              <a:t>Больные с очаговыми поражениями мозга без деменции:</a:t>
            </a:r>
          </a:p>
          <a:p>
            <a:pPr indent="0">
              <a:spcBef>
                <a:spcPts val="0"/>
              </a:spcBef>
            </a:pPr>
            <a:r>
              <a:rPr lang="ru-RU" dirty="0" smtClean="0">
                <a:latin typeface="Times New Roman" pitchFamily="18" charset="0"/>
                <a:cs typeface="Times New Roman" pitchFamily="18" charset="0"/>
              </a:rPr>
              <a:t> охотно участвуют в этом опыте и легко используют простые смысловые связи, помогающие им компенсировать дефекты непосредственного запоминания. </a:t>
            </a:r>
          </a:p>
          <a:p>
            <a:pPr indent="0">
              <a:spcBef>
                <a:spcPts val="0"/>
              </a:spcBef>
            </a:pPr>
            <a:r>
              <a:rPr lang="ru-RU" dirty="0" smtClean="0">
                <a:latin typeface="Times New Roman" pitchFamily="18" charset="0"/>
                <a:cs typeface="Times New Roman" pitchFamily="18" charset="0"/>
              </a:rPr>
              <a:t> используя отобранную картинку, они относительно легко возвращаются к тому слову, для запоминания которого</a:t>
            </a:r>
          </a:p>
          <a:p>
            <a:pPr indent="0">
              <a:spcBef>
                <a:spcPts val="0"/>
              </a:spcBef>
              <a:buNone/>
            </a:pPr>
            <a:r>
              <a:rPr lang="ru-RU" dirty="0" smtClean="0">
                <a:latin typeface="Times New Roman" pitchFamily="18" charset="0"/>
                <a:cs typeface="Times New Roman" pitchFamily="18" charset="0"/>
              </a:rPr>
              <a:t>эта картинка была отобрана. </a:t>
            </a:r>
          </a:p>
          <a:p>
            <a:pPr indent="0">
              <a:spcBef>
                <a:spcPts val="0"/>
              </a:spcBef>
            </a:pPr>
            <a:r>
              <a:rPr lang="ru-RU" dirty="0" smtClean="0">
                <a:latin typeface="Times New Roman" pitchFamily="18" charset="0"/>
                <a:cs typeface="Times New Roman" pitchFamily="18" charset="0"/>
              </a:rPr>
              <a:t> лишь в отдельных случаях (особенно на фоне истощения) появляются затруднения в том, чтобы по отобранной картинке вспомнить исходное слово. Такое успешное использование</a:t>
            </a:r>
          </a:p>
          <a:p>
            <a:pPr indent="0">
              <a:spcBef>
                <a:spcPts val="0"/>
              </a:spcBef>
              <a:buNone/>
            </a:pPr>
            <a:r>
              <a:rPr lang="ru-RU" dirty="0" smtClean="0">
                <a:latin typeface="Times New Roman" pitchFamily="18" charset="0"/>
                <a:cs typeface="Times New Roman" pitchFamily="18" charset="0"/>
              </a:rPr>
              <a:t>вспомогательных средств широко применяется в процессе</a:t>
            </a:r>
          </a:p>
          <a:p>
            <a:pPr indent="0">
              <a:spcBef>
                <a:spcPts val="0"/>
              </a:spcBef>
              <a:buNone/>
            </a:pPr>
            <a:r>
              <a:rPr lang="ru-RU" dirty="0" smtClean="0">
                <a:latin typeface="Times New Roman" pitchFamily="18" charset="0"/>
                <a:cs typeface="Times New Roman" pitchFamily="18" charset="0"/>
              </a:rPr>
              <a:t>восстановительного обучения.</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опосредствованного запоминания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indent="0">
              <a:spcBef>
                <a:spcPts val="0"/>
              </a:spcBef>
              <a:buNone/>
            </a:pPr>
            <a:r>
              <a:rPr lang="ru-RU" dirty="0" smtClean="0">
                <a:latin typeface="Times New Roman" pitchFamily="18" charset="0"/>
                <a:cs typeface="Times New Roman" pitchFamily="18" charset="0"/>
              </a:rPr>
              <a:t>Только больные с грубо выраженным диэнцефальным синдромом и</a:t>
            </a:r>
          </a:p>
          <a:p>
            <a:pPr indent="0">
              <a:spcBef>
                <a:spcPts val="0"/>
              </a:spcBef>
              <a:buNone/>
            </a:pPr>
            <a:r>
              <a:rPr lang="ru-RU" dirty="0" smtClean="0">
                <a:latin typeface="Times New Roman" pitchFamily="18" charset="0"/>
                <a:cs typeface="Times New Roman" pitchFamily="18" charset="0"/>
              </a:rPr>
              <a:t>общим нарушением </a:t>
            </a:r>
            <a:r>
              <a:rPr lang="ru-RU" dirty="0" err="1" smtClean="0">
                <a:latin typeface="Times New Roman" pitchFamily="18" charset="0"/>
                <a:cs typeface="Times New Roman" pitchFamily="18" charset="0"/>
              </a:rPr>
              <a:t>мнестических</a:t>
            </a:r>
            <a:r>
              <a:rPr lang="ru-RU" dirty="0" smtClean="0">
                <a:latin typeface="Times New Roman" pitchFamily="18" charset="0"/>
                <a:cs typeface="Times New Roman" pitchFamily="18" charset="0"/>
              </a:rPr>
              <a:t> процессов теряют выделенную</a:t>
            </a:r>
          </a:p>
          <a:p>
            <a:pPr indent="0">
              <a:spcBef>
                <a:spcPts val="0"/>
              </a:spcBef>
              <a:buNone/>
            </a:pPr>
            <a:r>
              <a:rPr lang="ru-RU" dirty="0" smtClean="0">
                <a:latin typeface="Times New Roman" pitchFamily="18" charset="0"/>
                <a:cs typeface="Times New Roman" pitchFamily="18" charset="0"/>
              </a:rPr>
              <a:t>смысловую связь и не в состоянии с нужным эффектом использовать</a:t>
            </a:r>
          </a:p>
          <a:p>
            <a:pPr indent="0">
              <a:spcBef>
                <a:spcPts val="0"/>
              </a:spcBef>
              <a:buNone/>
            </a:pPr>
            <a:r>
              <a:rPr lang="ru-RU" dirty="0" smtClean="0">
                <a:latin typeface="Times New Roman" pitchFamily="18" charset="0"/>
                <a:cs typeface="Times New Roman" pitchFamily="18" charset="0"/>
              </a:rPr>
              <a:t>этот прием для компенсации дефекта.</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опосредствованного запоминания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indent="0">
              <a:spcBef>
                <a:spcPts val="0"/>
              </a:spcBef>
              <a:buNone/>
            </a:pPr>
            <a:r>
              <a:rPr lang="ru-RU" dirty="0" smtClean="0">
                <a:latin typeface="Times New Roman" pitchFamily="18" charset="0"/>
                <a:cs typeface="Times New Roman" pitchFamily="18" charset="0"/>
              </a:rPr>
              <a:t>При поражениях </a:t>
            </a:r>
            <a:r>
              <a:rPr lang="ru-RU" i="1" dirty="0" smtClean="0">
                <a:latin typeface="Times New Roman" pitchFamily="18" charset="0"/>
                <a:cs typeface="Times New Roman" pitchFamily="18" charset="0"/>
              </a:rPr>
              <a:t>лобных отделов мозга: </a:t>
            </a:r>
          </a:p>
          <a:p>
            <a:pPr indent="0">
              <a:spcBef>
                <a:spcPts val="0"/>
              </a:spcBef>
            </a:pPr>
            <a:r>
              <a:rPr lang="ru-RU" dirty="0" smtClean="0">
                <a:latin typeface="Times New Roman" pitchFamily="18" charset="0"/>
                <a:cs typeface="Times New Roman" pitchFamily="18" charset="0"/>
              </a:rPr>
              <a:t> больные не в состоянии выделять и использовать вспомогательные смысловые связи как средства для запоминания. </a:t>
            </a:r>
          </a:p>
          <a:p>
            <a:pPr indent="0">
              <a:spcBef>
                <a:spcPts val="0"/>
              </a:spcBef>
            </a:pPr>
            <a:r>
              <a:rPr lang="ru-RU" dirty="0" smtClean="0">
                <a:latin typeface="Times New Roman" pitchFamily="18" charset="0"/>
                <a:cs typeface="Times New Roman" pitchFamily="18" charset="0"/>
              </a:rPr>
              <a:t> предложенная картинка часто вызывает у них ряд самостоятельных ассоциаций, не связывающих ее с соответствующим словом.</a:t>
            </a:r>
          </a:p>
          <a:p>
            <a:pPr indent="0">
              <a:spcBef>
                <a:spcPts val="0"/>
              </a:spcBef>
            </a:pPr>
            <a:r>
              <a:rPr lang="ru-RU" dirty="0" smtClean="0">
                <a:latin typeface="Times New Roman" pitchFamily="18" charset="0"/>
                <a:cs typeface="Times New Roman" pitchFamily="18" charset="0"/>
              </a:rPr>
              <a:t> в тех случаях, когда слово и картинка объединяются какой-нибудь общей смысловой связью, эта связь не используется</a:t>
            </a:r>
          </a:p>
          <a:p>
            <a:pPr indent="0">
              <a:spcBef>
                <a:spcPts val="0"/>
              </a:spcBef>
              <a:buNone/>
            </a:pPr>
            <a:r>
              <a:rPr lang="ru-RU" dirty="0" smtClean="0">
                <a:latin typeface="Times New Roman" pitchFamily="18" charset="0"/>
                <a:cs typeface="Times New Roman" pitchFamily="18" charset="0"/>
              </a:rPr>
              <a:t>для дальнейшего воспроизведения слова. Поэтому вторичное</a:t>
            </a:r>
          </a:p>
          <a:p>
            <a:pPr indent="0">
              <a:spcBef>
                <a:spcPts val="0"/>
              </a:spcBef>
              <a:buNone/>
            </a:pPr>
            <a:r>
              <a:rPr lang="ru-RU" dirty="0" smtClean="0">
                <a:latin typeface="Times New Roman" pitchFamily="18" charset="0"/>
                <a:cs typeface="Times New Roman" pitchFamily="18" charset="0"/>
              </a:rPr>
              <a:t>предъявление картинок, которые должны были служить вспомогательными средствами для припоминания нужного слова, не возвращает больного к этому слову, а продолжает вызывать самостоятельные ассоциации, не имеющие вспомогательного значения.</a:t>
            </a:r>
            <a:endParaRPr lang="ru-RU"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опосредствованного запоминания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484784"/>
            <a:ext cx="8229600" cy="4525963"/>
          </a:xfrm>
        </p:spPr>
        <p:txBody>
          <a:bodyPr>
            <a:normAutofit fontScale="70000" lnSpcReduction="20000"/>
          </a:bodyPr>
          <a:lstStyle/>
          <a:p>
            <a:pPr indent="0">
              <a:spcBef>
                <a:spcPts val="0"/>
              </a:spcBef>
              <a:buNone/>
            </a:pPr>
            <a:r>
              <a:rPr lang="ru-RU" dirty="0" smtClean="0">
                <a:latin typeface="Times New Roman" pitchFamily="18" charset="0"/>
                <a:cs typeface="Times New Roman" pitchFamily="18" charset="0"/>
              </a:rPr>
              <a:t>Метод ≪Пиктограмма≫: </a:t>
            </a:r>
          </a:p>
          <a:p>
            <a:pPr marL="857250" indent="-514350">
              <a:spcBef>
                <a:spcPts val="0"/>
              </a:spcBef>
              <a:buFont typeface="+mj-lt"/>
              <a:buAutoNum type="arabicPeriod"/>
            </a:pPr>
            <a:r>
              <a:rPr lang="ru-RU" dirty="0" smtClean="0">
                <a:latin typeface="Times New Roman" pitchFamily="18" charset="0"/>
                <a:cs typeface="Times New Roman" pitchFamily="18" charset="0"/>
              </a:rPr>
              <a:t>испытуемому предлагают запомнить ряд слов или целых выражений,  для того чтобы запомнить их, ему предлагается каждый раз рисовать любой значок или любое изображение, которое могло бы быть использовано для запоминания данного слова. </a:t>
            </a:r>
          </a:p>
          <a:p>
            <a:pPr marL="857250" indent="-514350">
              <a:spcBef>
                <a:spcPts val="0"/>
              </a:spcBef>
              <a:buFont typeface="+mj-lt"/>
              <a:buAutoNum type="arabicPeriod"/>
            </a:pPr>
            <a:r>
              <a:rPr lang="ru-RU" dirty="0" smtClean="0">
                <a:latin typeface="Times New Roman" pitchFamily="18" charset="0"/>
                <a:cs typeface="Times New Roman" pitchFamily="18" charset="0"/>
              </a:rPr>
              <a:t>В качестве слов или целых выражений предъявляются такие, которые непосредственно не могут быть изображены (≪глухая старуха≫, ≪голодный мальчик≫ или ≪развитие≫, ≪причина≫ и т. д.).</a:t>
            </a:r>
          </a:p>
          <a:p>
            <a:pPr marL="857250" indent="-514350">
              <a:spcBef>
                <a:spcPts val="0"/>
              </a:spcBef>
              <a:buFont typeface="+mj-lt"/>
              <a:buAutoNum type="arabicPeriod"/>
            </a:pPr>
            <a:r>
              <a:rPr lang="ru-RU" dirty="0" smtClean="0">
                <a:latin typeface="Times New Roman" pitchFamily="18" charset="0"/>
                <a:cs typeface="Times New Roman" pitchFamily="18" charset="0"/>
              </a:rPr>
              <a:t>После того как ряд слов обозначен подобным образом, больному предъявляют сделанные им рисунки, по которым он и должен воспроизвести нужные слова.</a:t>
            </a:r>
          </a:p>
          <a:p>
            <a:pPr marL="857250" indent="-514350">
              <a:spcBef>
                <a:spcPts val="0"/>
              </a:spcBef>
              <a:buNone/>
            </a:pP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План лекции: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ru-RU" b="1" dirty="0" smtClean="0"/>
              <a:t>1.</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Актуальность темы</a:t>
            </a:r>
          </a:p>
          <a:p>
            <a:pPr>
              <a:buNone/>
            </a:pPr>
            <a:r>
              <a:rPr lang="ru-RU" b="1" dirty="0" smtClean="0">
                <a:latin typeface="Times New Roman" pitchFamily="18" charset="0"/>
                <a:cs typeface="Times New Roman" pitchFamily="18" charset="0"/>
              </a:rPr>
              <a:t>2. </a:t>
            </a:r>
            <a:r>
              <a:rPr lang="ru-RU" dirty="0" smtClean="0">
                <a:latin typeface="Times New Roman" pitchFamily="18" charset="0"/>
                <a:cs typeface="Times New Roman" pitchFamily="18" charset="0"/>
              </a:rPr>
              <a:t>Основные понятия</a:t>
            </a:r>
          </a:p>
          <a:p>
            <a:pPr>
              <a:buNone/>
            </a:pPr>
            <a:r>
              <a:rPr lang="ru-RU" b="1" dirty="0" smtClean="0">
                <a:latin typeface="Times New Roman" pitchFamily="18" charset="0"/>
                <a:cs typeface="Times New Roman" pitchFamily="18" charset="0"/>
              </a:rPr>
              <a:t>3. </a:t>
            </a:r>
            <a:r>
              <a:rPr lang="ru-RU" dirty="0" smtClean="0">
                <a:latin typeface="Times New Roman" pitchFamily="18" charset="0"/>
                <a:cs typeface="Times New Roman" pitchFamily="18" charset="0"/>
              </a:rPr>
              <a:t>Методы диагностики</a:t>
            </a:r>
          </a:p>
          <a:p>
            <a:pPr>
              <a:buNone/>
            </a:pPr>
            <a:r>
              <a:rPr lang="ru-RU" b="1"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Основные пробы и </a:t>
            </a:r>
            <a:r>
              <a:rPr lang="ru-RU" dirty="0" err="1" smtClean="0">
                <a:latin typeface="Times New Roman" pitchFamily="18" charset="0"/>
                <a:cs typeface="Times New Roman" pitchFamily="18" charset="0"/>
              </a:rPr>
              <a:t>инетрпретация</a:t>
            </a: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5. </a:t>
            </a:r>
            <a:r>
              <a:rPr lang="ru-RU" dirty="0" smtClean="0">
                <a:latin typeface="Times New Roman" pitchFamily="18" charset="0"/>
                <a:cs typeface="Times New Roman" pitchFamily="18" charset="0"/>
              </a:rPr>
              <a:t>Выводы.</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Исследование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600200"/>
            <a:ext cx="8352928" cy="4925144"/>
          </a:xfrm>
        </p:spPr>
        <p:txBody>
          <a:bodyPr>
            <a:noAutofit/>
          </a:bodyPr>
          <a:lstStyle/>
          <a:p>
            <a:r>
              <a:rPr lang="ru-RU" sz="2400" dirty="0" smtClean="0">
                <a:latin typeface="Times New Roman" pitchFamily="18" charset="0"/>
                <a:cs typeface="Times New Roman" pitchFamily="18" charset="0"/>
              </a:rPr>
              <a:t>Жалобы на нарушение памяти на текущие события, на имена, на намерения, на потерю нити повествования и др.</a:t>
            </a:r>
          </a:p>
          <a:p>
            <a:pPr marL="457200" indent="-457200">
              <a:buFont typeface="+mj-lt"/>
              <a:buAutoNum type="arabicPeriod"/>
            </a:pPr>
            <a:r>
              <a:rPr lang="ru-RU" sz="2400" dirty="0" smtClean="0">
                <a:latin typeface="Times New Roman" pitchFamily="18" charset="0"/>
                <a:cs typeface="Times New Roman" pitchFamily="18" charset="0"/>
              </a:rPr>
              <a:t>Запоминание цифр </a:t>
            </a:r>
          </a:p>
          <a:p>
            <a:r>
              <a:rPr lang="ru-RU" sz="2400" dirty="0" smtClean="0">
                <a:latin typeface="Times New Roman" pitchFamily="18" charset="0"/>
                <a:cs typeface="Times New Roman" pitchFamily="18" charset="0"/>
              </a:rPr>
              <a:t>5—8—2 </a:t>
            </a:r>
          </a:p>
          <a:p>
            <a:r>
              <a:rPr lang="ru-RU" sz="2400" dirty="0" smtClean="0">
                <a:latin typeface="Times New Roman" pitchFamily="18" charset="0"/>
                <a:cs typeface="Times New Roman" pitchFamily="18" charset="0"/>
              </a:rPr>
              <a:t>6—9—4 </a:t>
            </a:r>
          </a:p>
          <a:p>
            <a:r>
              <a:rPr lang="ru-RU" sz="2400" dirty="0" smtClean="0">
                <a:latin typeface="Times New Roman" pitchFamily="18" charset="0"/>
                <a:cs typeface="Times New Roman" pitchFamily="18" charset="0"/>
              </a:rPr>
              <a:t>6—4—3—9 </a:t>
            </a:r>
          </a:p>
          <a:p>
            <a:r>
              <a:rPr lang="ru-RU" sz="2400" dirty="0" smtClean="0">
                <a:latin typeface="Times New Roman" pitchFamily="18" charset="0"/>
                <a:cs typeface="Times New Roman" pitchFamily="18" charset="0"/>
              </a:rPr>
              <a:t>7—2—8—6 </a:t>
            </a:r>
          </a:p>
          <a:p>
            <a:r>
              <a:rPr lang="ru-RU" sz="2400" dirty="0" smtClean="0">
                <a:latin typeface="Times New Roman" pitchFamily="18" charset="0"/>
                <a:cs typeface="Times New Roman" pitchFamily="18" charset="0"/>
              </a:rPr>
              <a:t>4—2—7—3—1 </a:t>
            </a:r>
          </a:p>
          <a:p>
            <a:r>
              <a:rPr lang="ru-RU" sz="2400" dirty="0" smtClean="0">
                <a:latin typeface="Times New Roman" pitchFamily="18" charset="0"/>
                <a:cs typeface="Times New Roman" pitchFamily="18" charset="0"/>
              </a:rPr>
              <a:t>7—5—8—3—6 </a:t>
            </a:r>
          </a:p>
          <a:p>
            <a:r>
              <a:rPr lang="ru-RU" sz="2400" dirty="0" smtClean="0">
                <a:latin typeface="Times New Roman" pitchFamily="18" charset="0"/>
                <a:cs typeface="Times New Roman" pitchFamily="18" charset="0"/>
              </a:rPr>
              <a:t>6—1 9—4—7 3 	</a:t>
            </a:r>
          </a:p>
          <a:p>
            <a:endParaRPr lang="ru-RU" sz="2400"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Исследование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600200"/>
            <a:ext cx="8352928" cy="4925144"/>
          </a:xfrm>
        </p:spPr>
        <p:txBody>
          <a:bodyPr>
            <a:noAutofit/>
          </a:bodyPr>
          <a:lstStyle/>
          <a:p>
            <a:pPr marL="457200" indent="-457200">
              <a:buFont typeface="+mj-lt"/>
              <a:buAutoNum type="arabicPeriod" startAt="2"/>
            </a:pPr>
            <a:r>
              <a:rPr lang="ru-RU" sz="2000" dirty="0" smtClean="0">
                <a:latin typeface="Times New Roman" pitchFamily="18" charset="0"/>
                <a:cs typeface="Times New Roman" pitchFamily="18" charset="0"/>
              </a:rPr>
              <a:t>Повторение серии слов </a:t>
            </a:r>
          </a:p>
          <a:p>
            <a:r>
              <a:rPr lang="ru-RU" sz="2000" dirty="0" smtClean="0">
                <a:latin typeface="Times New Roman" pitchFamily="18" charset="0"/>
                <a:cs typeface="Times New Roman" pitchFamily="18" charset="0"/>
              </a:rPr>
              <a:t>Дом, ночь, игла </a:t>
            </a:r>
          </a:p>
          <a:p>
            <a:pPr>
              <a:buNone/>
            </a:pPr>
            <a:r>
              <a:rPr lang="ru-RU" sz="2000" dirty="0" smtClean="0">
                <a:latin typeface="Times New Roman" pitchFamily="18" charset="0"/>
                <a:cs typeface="Times New Roman" pitchFamily="18" charset="0"/>
              </a:rPr>
              <a:t>Непосредственное </a:t>
            </a:r>
          </a:p>
          <a:p>
            <a:pPr>
              <a:buNone/>
            </a:pPr>
            <a:r>
              <a:rPr lang="ru-RU" sz="2000" dirty="0" smtClean="0">
                <a:latin typeface="Times New Roman" pitchFamily="18" charset="0"/>
                <a:cs typeface="Times New Roman" pitchFamily="18" charset="0"/>
              </a:rPr>
              <a:t>Отсроченное </a:t>
            </a:r>
          </a:p>
          <a:p>
            <a:r>
              <a:rPr lang="ru-RU" sz="2000" dirty="0" smtClean="0">
                <a:latin typeface="Times New Roman" pitchFamily="18" charset="0"/>
                <a:cs typeface="Times New Roman" pitchFamily="18" charset="0"/>
              </a:rPr>
              <a:t>Стол, звон, лист, шкаф </a:t>
            </a:r>
          </a:p>
          <a:p>
            <a:pPr>
              <a:buNone/>
            </a:pPr>
            <a:r>
              <a:rPr lang="ru-RU" sz="2000" dirty="0" smtClean="0">
                <a:latin typeface="Times New Roman" pitchFamily="18" charset="0"/>
                <a:cs typeface="Times New Roman" pitchFamily="18" charset="0"/>
              </a:rPr>
              <a:t>Непосредственное </a:t>
            </a:r>
          </a:p>
          <a:p>
            <a:pPr>
              <a:buNone/>
            </a:pPr>
            <a:r>
              <a:rPr lang="ru-RU" sz="2000" dirty="0" smtClean="0">
                <a:latin typeface="Times New Roman" pitchFamily="18" charset="0"/>
                <a:cs typeface="Times New Roman" pitchFamily="18" charset="0"/>
              </a:rPr>
              <a:t>Отсроченное </a:t>
            </a:r>
          </a:p>
          <a:p>
            <a:r>
              <a:rPr lang="ru-RU" sz="2000" dirty="0" smtClean="0">
                <a:latin typeface="Times New Roman" pitchFamily="18" charset="0"/>
                <a:cs typeface="Times New Roman" pitchFamily="18" charset="0"/>
              </a:rPr>
              <a:t>Лук, мост, зонт, мир </a:t>
            </a:r>
          </a:p>
          <a:p>
            <a:pPr>
              <a:buNone/>
            </a:pPr>
            <a:r>
              <a:rPr lang="ru-RU" sz="2000" dirty="0" smtClean="0">
                <a:latin typeface="Times New Roman" pitchFamily="18" charset="0"/>
                <a:cs typeface="Times New Roman" pitchFamily="18" charset="0"/>
              </a:rPr>
              <a:t>Непосредственное </a:t>
            </a:r>
          </a:p>
          <a:p>
            <a:pPr>
              <a:buNone/>
            </a:pPr>
            <a:r>
              <a:rPr lang="ru-RU" sz="2000" dirty="0" smtClean="0">
                <a:latin typeface="Times New Roman" pitchFamily="18" charset="0"/>
                <a:cs typeface="Times New Roman" pitchFamily="18" charset="0"/>
              </a:rPr>
              <a:t>Отсроченное </a:t>
            </a:r>
          </a:p>
          <a:p>
            <a:r>
              <a:rPr lang="ru-RU" sz="2000" dirty="0" smtClean="0">
                <a:latin typeface="Times New Roman" pitchFamily="18" charset="0"/>
                <a:cs typeface="Times New Roman" pitchFamily="18" charset="0"/>
              </a:rPr>
              <a:t>Кот, стол, шар, ночь, пыль, звук </a:t>
            </a:r>
          </a:p>
          <a:p>
            <a:pPr>
              <a:buNone/>
            </a:pPr>
            <a:r>
              <a:rPr lang="ru-RU" sz="2000" dirty="0" smtClean="0">
                <a:latin typeface="Times New Roman" pitchFamily="18" charset="0"/>
                <a:cs typeface="Times New Roman" pitchFamily="18" charset="0"/>
              </a:rPr>
              <a:t>Непосредственное </a:t>
            </a:r>
          </a:p>
          <a:p>
            <a:pPr>
              <a:buNone/>
            </a:pPr>
            <a:r>
              <a:rPr lang="ru-RU" sz="2000" dirty="0" smtClean="0">
                <a:latin typeface="Times New Roman" pitchFamily="18" charset="0"/>
                <a:cs typeface="Times New Roman" pitchFamily="18" charset="0"/>
              </a:rPr>
              <a:t>Отсроченное </a:t>
            </a:r>
            <a:r>
              <a:rPr lang="ru-RU" sz="2400" dirty="0" smtClean="0"/>
              <a:t>	</a:t>
            </a:r>
          </a:p>
          <a:p>
            <a:endParaRPr lang="ru-RU" sz="2400" dirty="0"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Исследование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600200"/>
            <a:ext cx="8352928" cy="4925144"/>
          </a:xfrm>
        </p:spPr>
        <p:txBody>
          <a:bodyPr>
            <a:noAutofit/>
          </a:bodyPr>
          <a:lstStyle/>
          <a:p>
            <a:pPr marL="457200" indent="-457200">
              <a:buFont typeface="+mj-lt"/>
              <a:buAutoNum type="arabicPeriod" startAt="3"/>
            </a:pPr>
            <a:r>
              <a:rPr lang="ru-RU" sz="2000" dirty="0" smtClean="0">
                <a:latin typeface="Times New Roman" pitchFamily="18" charset="0"/>
                <a:cs typeface="Times New Roman" pitchFamily="18" charset="0"/>
              </a:rPr>
              <a:t>Заучивание серии слов </a:t>
            </a:r>
          </a:p>
          <a:p>
            <a:pPr>
              <a:buNone/>
            </a:pPr>
            <a:r>
              <a:rPr lang="ru-RU" sz="2000" dirty="0" smtClean="0">
                <a:latin typeface="Times New Roman" pitchFamily="18" charset="0"/>
                <a:cs typeface="Times New Roman" pitchFamily="18" charset="0"/>
              </a:rPr>
              <a:t>Дом, лес, стол, кот, ночь, игла, пирог, звон, мост, крест </a:t>
            </a:r>
          </a:p>
          <a:p>
            <a:pPr>
              <a:buNone/>
            </a:pPr>
            <a:r>
              <a:rPr lang="en-US" sz="2000" dirty="0" smtClean="0">
                <a:latin typeface="Times New Roman" pitchFamily="18" charset="0"/>
                <a:cs typeface="Times New Roman" pitchFamily="18" charset="0"/>
              </a:rPr>
              <a:t>I-</a:t>
            </a:r>
            <a:r>
              <a:rPr lang="ru-RU" sz="2000" dirty="0" smtClean="0">
                <a:latin typeface="Times New Roman" pitchFamily="18" charset="0"/>
                <a:cs typeface="Times New Roman" pitchFamily="18" charset="0"/>
              </a:rPr>
              <a:t>е предъявление и воспроизведение </a:t>
            </a:r>
          </a:p>
          <a:p>
            <a:pPr>
              <a:buNone/>
            </a:pPr>
            <a:r>
              <a:rPr lang="en-US" sz="2000" dirty="0" smtClean="0">
                <a:latin typeface="Times New Roman" pitchFamily="18" charset="0"/>
                <a:cs typeface="Times New Roman" pitchFamily="18" charset="0"/>
              </a:rPr>
              <a:t>II-</a:t>
            </a:r>
            <a:r>
              <a:rPr lang="ru-RU" sz="2000" dirty="0" smtClean="0">
                <a:latin typeface="Times New Roman" pitchFamily="18" charset="0"/>
                <a:cs typeface="Times New Roman" pitchFamily="18" charset="0"/>
              </a:rPr>
              <a:t>е </a:t>
            </a:r>
          </a:p>
          <a:p>
            <a:pPr>
              <a:buNone/>
            </a:pPr>
            <a:r>
              <a:rPr lang="en-US" sz="2000" dirty="0" smtClean="0">
                <a:latin typeface="Times New Roman" pitchFamily="18" charset="0"/>
                <a:cs typeface="Times New Roman" pitchFamily="18" charset="0"/>
              </a:rPr>
              <a:t>III-</a:t>
            </a:r>
            <a:r>
              <a:rPr lang="ru-RU" sz="2000" dirty="0" smtClean="0">
                <a:latin typeface="Times New Roman" pitchFamily="18" charset="0"/>
                <a:cs typeface="Times New Roman" pitchFamily="18" charset="0"/>
              </a:rPr>
              <a:t>е </a:t>
            </a:r>
          </a:p>
          <a:p>
            <a:pPr>
              <a:buNone/>
            </a:pPr>
            <a:r>
              <a:rPr lang="en-US" sz="2000" dirty="0" smtClean="0">
                <a:latin typeface="Times New Roman" pitchFamily="18" charset="0"/>
                <a:cs typeface="Times New Roman" pitchFamily="18" charset="0"/>
              </a:rPr>
              <a:t>IV-e </a:t>
            </a:r>
          </a:p>
          <a:p>
            <a:pPr>
              <a:buNone/>
            </a:pPr>
            <a:r>
              <a:rPr lang="en-US" sz="2000" dirty="0" smtClean="0">
                <a:latin typeface="Times New Roman" pitchFamily="18" charset="0"/>
                <a:cs typeface="Times New Roman" pitchFamily="18" charset="0"/>
              </a:rPr>
              <a:t>V-e </a:t>
            </a:r>
          </a:p>
          <a:p>
            <a:pPr>
              <a:buNone/>
            </a:pPr>
            <a:r>
              <a:rPr lang="en-US" sz="2000" dirty="0" smtClean="0">
                <a:latin typeface="Times New Roman" pitchFamily="18" charset="0"/>
                <a:cs typeface="Times New Roman" pitchFamily="18" charset="0"/>
              </a:rPr>
              <a:t>VI-e </a:t>
            </a:r>
          </a:p>
          <a:p>
            <a:pPr>
              <a:buNone/>
            </a:pPr>
            <a:r>
              <a:rPr lang="en-US" sz="2000" dirty="0" smtClean="0">
                <a:latin typeface="Times New Roman" pitchFamily="18" charset="0"/>
                <a:cs typeface="Times New Roman" pitchFamily="18" charset="0"/>
              </a:rPr>
              <a:t>VII-e </a:t>
            </a:r>
          </a:p>
          <a:p>
            <a:pPr>
              <a:buNone/>
            </a:pPr>
            <a:r>
              <a:rPr lang="en-US" sz="2000" dirty="0" smtClean="0">
                <a:latin typeface="Times New Roman" pitchFamily="18" charset="0"/>
                <a:cs typeface="Times New Roman" pitchFamily="18" charset="0"/>
              </a:rPr>
              <a:t>VIII-e </a:t>
            </a:r>
          </a:p>
          <a:p>
            <a:pPr>
              <a:buNone/>
            </a:pPr>
            <a:r>
              <a:rPr lang="en-US" sz="2000" dirty="0" smtClean="0">
                <a:latin typeface="Times New Roman" pitchFamily="18" charset="0"/>
                <a:cs typeface="Times New Roman" pitchFamily="18" charset="0"/>
              </a:rPr>
              <a:t>IX-e </a:t>
            </a:r>
          </a:p>
          <a:p>
            <a:pPr>
              <a:buNone/>
            </a:pPr>
            <a:r>
              <a:rPr lang="en-US" sz="2000" dirty="0" smtClean="0">
                <a:latin typeface="Times New Roman" pitchFamily="18" charset="0"/>
                <a:cs typeface="Times New Roman" pitchFamily="18" charset="0"/>
              </a:rPr>
              <a:t>X-e </a:t>
            </a:r>
          </a:p>
          <a:p>
            <a:pPr>
              <a:buNone/>
            </a:pPr>
            <a:r>
              <a:rPr lang="ru-RU" sz="2000" dirty="0" smtClean="0">
                <a:latin typeface="Times New Roman" pitchFamily="18" charset="0"/>
                <a:cs typeface="Times New Roman" pitchFamily="18" charset="0"/>
              </a:rPr>
              <a:t>Припоминание после двух минут </a:t>
            </a:r>
            <a:r>
              <a:rPr lang="ru-RU" sz="2400" dirty="0" smtClean="0"/>
              <a:t>	</a:t>
            </a:r>
          </a:p>
          <a:p>
            <a:pPr>
              <a:buNone/>
            </a:pPr>
            <a:r>
              <a:rPr lang="ru-RU" sz="2400" dirty="0" smtClean="0"/>
              <a:t>	</a:t>
            </a:r>
          </a:p>
          <a:p>
            <a:endParaRPr lang="ru-RU" sz="2400" dirty="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Исследование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600200"/>
            <a:ext cx="8352928" cy="4925144"/>
          </a:xfrm>
        </p:spPr>
        <p:txBody>
          <a:bodyPr>
            <a:noAutofit/>
          </a:bodyPr>
          <a:lstStyle/>
          <a:p>
            <a:pPr marL="457200" indent="-457200">
              <a:buFont typeface="+mj-lt"/>
              <a:buAutoNum type="arabicPeriod" startAt="4"/>
            </a:pPr>
            <a:r>
              <a:rPr lang="ru-RU" sz="2000" dirty="0" smtClean="0">
                <a:latin typeface="Times New Roman" pitchFamily="18" charset="0"/>
                <a:cs typeface="Times New Roman" pitchFamily="18" charset="0"/>
              </a:rPr>
              <a:t>Запоминание двух групп элементов </a:t>
            </a:r>
          </a:p>
          <a:p>
            <a:pPr marL="457200" indent="-457200">
              <a:buNone/>
            </a:pPr>
            <a:r>
              <a:rPr lang="ru-RU" sz="2000" dirty="0" smtClean="0">
                <a:latin typeface="Times New Roman" pitchFamily="18" charset="0"/>
                <a:cs typeface="Times New Roman" pitchFamily="18" charset="0"/>
              </a:rPr>
              <a:t>Запоминание группы слов </a:t>
            </a:r>
          </a:p>
          <a:p>
            <a:pPr>
              <a:buNone/>
            </a:pPr>
            <a:r>
              <a:rPr lang="en-US" sz="2000" dirty="0" smtClean="0">
                <a:latin typeface="Times New Roman" pitchFamily="18" charset="0"/>
                <a:cs typeface="Times New Roman" pitchFamily="18" charset="0"/>
              </a:rPr>
              <a:t>I — </a:t>
            </a:r>
            <a:r>
              <a:rPr lang="ru-RU" sz="2000" dirty="0" smtClean="0">
                <a:latin typeface="Times New Roman" pitchFamily="18" charset="0"/>
                <a:cs typeface="Times New Roman" pitchFamily="18" charset="0"/>
              </a:rPr>
              <a:t>круг, стул </a:t>
            </a:r>
          </a:p>
          <a:p>
            <a:pPr>
              <a:buNone/>
            </a:pPr>
            <a:r>
              <a:rPr lang="en-US" sz="2000" dirty="0" smtClean="0">
                <a:latin typeface="Times New Roman" pitchFamily="18" charset="0"/>
                <a:cs typeface="Times New Roman" pitchFamily="18" charset="0"/>
              </a:rPr>
              <a:t>II — </a:t>
            </a:r>
            <a:r>
              <a:rPr lang="ru-RU" sz="2000" dirty="0" smtClean="0">
                <a:latin typeface="Times New Roman" pitchFamily="18" charset="0"/>
                <a:cs typeface="Times New Roman" pitchFamily="18" charset="0"/>
              </a:rPr>
              <a:t>день, глаз </a:t>
            </a:r>
          </a:p>
          <a:p>
            <a:pPr>
              <a:buNone/>
            </a:pPr>
            <a:r>
              <a:rPr lang="ru-RU" sz="2000" dirty="0" smtClean="0">
                <a:latin typeface="Times New Roman" pitchFamily="18" charset="0"/>
                <a:cs typeface="Times New Roman" pitchFamily="18" charset="0"/>
              </a:rPr>
              <a:t>1) первое воспроизведение </a:t>
            </a:r>
          </a:p>
          <a:p>
            <a:pPr>
              <a:buNone/>
            </a:pPr>
            <a:r>
              <a:rPr lang="ru-RU" sz="2000" dirty="0" smtClean="0">
                <a:latin typeface="Times New Roman" pitchFamily="18" charset="0"/>
                <a:cs typeface="Times New Roman" pitchFamily="18" charset="0"/>
              </a:rPr>
              <a:t>2) второе воспроизведение </a:t>
            </a:r>
          </a:p>
          <a:p>
            <a:pPr>
              <a:buNone/>
            </a:pPr>
            <a:r>
              <a:rPr lang="ru-RU" sz="2000" dirty="0" smtClean="0">
                <a:latin typeface="Times New Roman" pitchFamily="18" charset="0"/>
                <a:cs typeface="Times New Roman" pitchFamily="18" charset="0"/>
              </a:rPr>
              <a:t>3) третье воспроизведение </a:t>
            </a:r>
          </a:p>
          <a:p>
            <a:pPr>
              <a:buNone/>
            </a:pPr>
            <a:r>
              <a:rPr lang="en-US" sz="2000" dirty="0" smtClean="0">
                <a:latin typeface="Times New Roman" pitchFamily="18" charset="0"/>
                <a:cs typeface="Times New Roman" pitchFamily="18" charset="0"/>
              </a:rPr>
              <a:t>?/I ?/II ?/I ?/II </a:t>
            </a:r>
          </a:p>
          <a:p>
            <a:pPr>
              <a:buNone/>
            </a:pPr>
            <a:r>
              <a:rPr lang="en-US" sz="2000" dirty="0" smtClean="0">
                <a:latin typeface="Times New Roman" pitchFamily="18" charset="0"/>
                <a:cs typeface="Times New Roman" pitchFamily="18" charset="0"/>
              </a:rPr>
              <a:t>I — </a:t>
            </a:r>
            <a:r>
              <a:rPr lang="ru-RU" sz="2000" dirty="0" smtClean="0">
                <a:latin typeface="Times New Roman" pitchFamily="18" charset="0"/>
                <a:cs typeface="Times New Roman" pitchFamily="18" charset="0"/>
              </a:rPr>
              <a:t>день, сосна, шкаф </a:t>
            </a:r>
          </a:p>
          <a:p>
            <a:pPr>
              <a:buNone/>
            </a:pPr>
            <a:r>
              <a:rPr lang="en-US" sz="2000" dirty="0" smtClean="0">
                <a:latin typeface="Times New Roman" pitchFamily="18" charset="0"/>
                <a:cs typeface="Times New Roman" pitchFamily="18" charset="0"/>
              </a:rPr>
              <a:t>II — </a:t>
            </a:r>
            <a:r>
              <a:rPr lang="ru-RU" sz="2000" dirty="0" smtClean="0">
                <a:latin typeface="Times New Roman" pitchFamily="18" charset="0"/>
                <a:cs typeface="Times New Roman" pitchFamily="18" charset="0"/>
              </a:rPr>
              <a:t>книга, шапка, круг </a:t>
            </a:r>
          </a:p>
          <a:p>
            <a:pPr>
              <a:buNone/>
            </a:pPr>
            <a:r>
              <a:rPr lang="ru-RU" sz="2000" dirty="0" smtClean="0">
                <a:latin typeface="Times New Roman" pitchFamily="18" charset="0"/>
                <a:cs typeface="Times New Roman" pitchFamily="18" charset="0"/>
              </a:rPr>
              <a:t>1) первое воспроизведение </a:t>
            </a:r>
          </a:p>
          <a:p>
            <a:pPr>
              <a:buNone/>
            </a:pPr>
            <a:r>
              <a:rPr lang="ru-RU" sz="2000" dirty="0" smtClean="0">
                <a:latin typeface="Times New Roman" pitchFamily="18" charset="0"/>
                <a:cs typeface="Times New Roman" pitchFamily="18" charset="0"/>
              </a:rPr>
              <a:t>2) второе воспроизведение </a:t>
            </a:r>
          </a:p>
          <a:p>
            <a:pPr>
              <a:buNone/>
            </a:pPr>
            <a:r>
              <a:rPr lang="ru-RU" sz="2000" dirty="0" smtClean="0">
                <a:latin typeface="Times New Roman" pitchFamily="18" charset="0"/>
                <a:cs typeface="Times New Roman" pitchFamily="18" charset="0"/>
              </a:rPr>
              <a:t>3) третье воспроизведение </a:t>
            </a:r>
          </a:p>
          <a:p>
            <a:pPr>
              <a:buNone/>
            </a:pPr>
            <a:r>
              <a:rPr lang="en-US" sz="2000" dirty="0" smtClean="0">
                <a:latin typeface="Times New Roman" pitchFamily="18" charset="0"/>
                <a:cs typeface="Times New Roman" pitchFamily="18" charset="0"/>
              </a:rPr>
              <a:t>?/I ?/II ?/I ?/II </a:t>
            </a:r>
          </a:p>
          <a:p>
            <a:pPr>
              <a:buNone/>
            </a:pPr>
            <a:r>
              <a:rPr lang="ru-RU" sz="2400" dirty="0" smtClean="0"/>
              <a:t>	</a:t>
            </a:r>
          </a:p>
          <a:p>
            <a:pPr>
              <a:buNone/>
            </a:pPr>
            <a:endParaRPr lang="ru-RU" sz="2400"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Исследование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556792"/>
            <a:ext cx="8352928" cy="4925144"/>
          </a:xfrm>
        </p:spPr>
        <p:txBody>
          <a:bodyPr>
            <a:noAutofit/>
          </a:bodyPr>
          <a:lstStyle/>
          <a:p>
            <a:pPr marL="457200" indent="-457200">
              <a:buFont typeface="+mj-lt"/>
              <a:buAutoNum type="arabicPeriod" startAt="4"/>
            </a:pPr>
            <a:r>
              <a:rPr lang="ru-RU" sz="2000" dirty="0" smtClean="0">
                <a:latin typeface="Times New Roman" pitchFamily="18" charset="0"/>
                <a:cs typeface="Times New Roman" pitchFamily="18" charset="0"/>
              </a:rPr>
              <a:t>Запоминание двух групп элементов </a:t>
            </a:r>
          </a:p>
          <a:p>
            <a:pPr>
              <a:buNone/>
            </a:pPr>
            <a:r>
              <a:rPr lang="ru-RU" sz="2000" dirty="0" smtClean="0">
                <a:latin typeface="Times New Roman" pitchFamily="18" charset="0"/>
                <a:cs typeface="Times New Roman" pitchFamily="18" charset="0"/>
              </a:rPr>
              <a:t>Запоминание групп картинок </a:t>
            </a:r>
          </a:p>
          <a:p>
            <a:pPr>
              <a:buNone/>
            </a:pPr>
            <a:r>
              <a:rPr lang="ru-RU" sz="2000" dirty="0" smtClean="0">
                <a:latin typeface="Times New Roman" pitchFamily="18" charset="0"/>
                <a:cs typeface="Times New Roman" pitchFamily="18" charset="0"/>
              </a:rPr>
              <a:t>1 ) первое воспроизведение </a:t>
            </a:r>
          </a:p>
          <a:p>
            <a:pPr>
              <a:buNone/>
            </a:pPr>
            <a:r>
              <a:rPr lang="ru-RU" sz="2000" dirty="0" smtClean="0">
                <a:latin typeface="Times New Roman" pitchFamily="18" charset="0"/>
                <a:cs typeface="Times New Roman" pitchFamily="18" charset="0"/>
              </a:rPr>
              <a:t>2) второе воспроизведение </a:t>
            </a:r>
          </a:p>
          <a:p>
            <a:pPr>
              <a:buNone/>
            </a:pPr>
            <a:r>
              <a:rPr lang="ru-RU" sz="2000" dirty="0" smtClean="0">
                <a:latin typeface="Times New Roman" pitchFamily="18" charset="0"/>
                <a:cs typeface="Times New Roman" pitchFamily="18" charset="0"/>
              </a:rPr>
              <a:t>3) третье воспроизведение </a:t>
            </a:r>
          </a:p>
          <a:p>
            <a:pPr>
              <a:buNone/>
            </a:pPr>
            <a:r>
              <a:rPr lang="en-US" sz="2000" dirty="0" smtClean="0">
                <a:latin typeface="Times New Roman" pitchFamily="18" charset="0"/>
                <a:cs typeface="Times New Roman" pitchFamily="18" charset="0"/>
              </a:rPr>
              <a:t>?/I ?/II ?/I ?/II </a:t>
            </a:r>
          </a:p>
          <a:p>
            <a:pPr>
              <a:buNone/>
            </a:pPr>
            <a:r>
              <a:rPr lang="en-US" sz="2000" dirty="0" smtClean="0">
                <a:latin typeface="Times New Roman" pitchFamily="18" charset="0"/>
                <a:cs typeface="Times New Roman" pitchFamily="18" charset="0"/>
              </a:rPr>
              <a:t>I — </a:t>
            </a:r>
            <a:r>
              <a:rPr lang="ru-RU" sz="2000" dirty="0" smtClean="0">
                <a:latin typeface="Times New Roman" pitchFamily="18" charset="0"/>
                <a:cs typeface="Times New Roman" pitchFamily="18" charset="0"/>
              </a:rPr>
              <a:t>телефон, очки, помидор </a:t>
            </a:r>
          </a:p>
          <a:p>
            <a:pPr>
              <a:buNone/>
            </a:pPr>
            <a:r>
              <a:rPr lang="ru-RU" sz="2000" dirty="0" smtClean="0">
                <a:latin typeface="Times New Roman" pitchFamily="18" charset="0"/>
                <a:cs typeface="Times New Roman" pitchFamily="18" charset="0"/>
              </a:rPr>
              <a:t>II — гриб, бутылка, ботинки 1 ) первое воспроизведение 2) второе воспроизведение 3)третье воспроизведение ?/I ?/II ?/I ?/II </a:t>
            </a:r>
            <a:r>
              <a:rPr lang="ru-RU" sz="2400" dirty="0" smtClean="0"/>
              <a:t>	</a:t>
            </a:r>
          </a:p>
          <a:p>
            <a:pPr>
              <a:buNone/>
            </a:pPr>
            <a:r>
              <a:rPr lang="ru-RU" sz="2400" dirty="0" smtClean="0"/>
              <a:t>	</a:t>
            </a:r>
          </a:p>
          <a:p>
            <a:pPr>
              <a:buNone/>
            </a:pPr>
            <a:endParaRPr lang="ru-RU" sz="2400" dirty="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Исследование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600200"/>
            <a:ext cx="8352928" cy="4925144"/>
          </a:xfrm>
        </p:spPr>
        <p:txBody>
          <a:bodyPr>
            <a:noAutofit/>
          </a:bodyPr>
          <a:lstStyle/>
          <a:p>
            <a:pPr marL="457200" indent="-457200">
              <a:buFont typeface="+mj-lt"/>
              <a:buAutoNum type="arabicPeriod" startAt="5"/>
            </a:pPr>
            <a:r>
              <a:rPr lang="ru-RU" sz="1400" dirty="0" smtClean="0">
                <a:latin typeface="Times New Roman" pitchFamily="18" charset="0"/>
                <a:cs typeface="Times New Roman" pitchFamily="18" charset="0"/>
              </a:rPr>
              <a:t>Запоминание двух смысловых рядов </a:t>
            </a:r>
          </a:p>
          <a:p>
            <a:pPr>
              <a:buNone/>
            </a:pPr>
            <a:r>
              <a:rPr lang="ru-RU" sz="1400" dirty="0" smtClean="0">
                <a:latin typeface="Times New Roman" pitchFamily="18" charset="0"/>
                <a:cs typeface="Times New Roman" pitchFamily="18" charset="0"/>
              </a:rPr>
              <a:t>(фразы, рассказы) </a:t>
            </a:r>
          </a:p>
          <a:p>
            <a:pPr>
              <a:buNone/>
            </a:pPr>
            <a:r>
              <a:rPr lang="en-US" sz="1400" dirty="0" smtClean="0">
                <a:latin typeface="Times New Roman" pitchFamily="18" charset="0"/>
                <a:cs typeface="Times New Roman" pitchFamily="18" charset="0"/>
              </a:rPr>
              <a:t>I — </a:t>
            </a:r>
            <a:r>
              <a:rPr lang="ru-RU" sz="1400" dirty="0" smtClean="0">
                <a:latin typeface="Times New Roman" pitchFamily="18" charset="0"/>
                <a:cs typeface="Times New Roman" pitchFamily="18" charset="0"/>
              </a:rPr>
              <a:t>собака лает </a:t>
            </a:r>
          </a:p>
          <a:p>
            <a:pPr>
              <a:buNone/>
            </a:pPr>
            <a:r>
              <a:rPr lang="ru-RU" sz="1400" dirty="0" smtClean="0">
                <a:latin typeface="Times New Roman" pitchFamily="18" charset="0"/>
                <a:cs typeface="Times New Roman" pitchFamily="18" charset="0"/>
              </a:rPr>
              <a:t>II — дом горит?/I ?/II </a:t>
            </a:r>
          </a:p>
          <a:p>
            <a:pPr>
              <a:buNone/>
            </a:pPr>
            <a:r>
              <a:rPr lang="ru-RU" sz="1400" dirty="0" smtClean="0">
                <a:latin typeface="Times New Roman" pitchFamily="18" charset="0"/>
                <a:cs typeface="Times New Roman" pitchFamily="18" charset="0"/>
              </a:rPr>
              <a:t>1) первое воспроизведение </a:t>
            </a:r>
          </a:p>
          <a:p>
            <a:pPr>
              <a:buNone/>
            </a:pPr>
            <a:r>
              <a:rPr lang="ru-RU" sz="1400" dirty="0" smtClean="0">
                <a:latin typeface="Times New Roman" pitchFamily="18" charset="0"/>
                <a:cs typeface="Times New Roman" pitchFamily="18" charset="0"/>
              </a:rPr>
              <a:t>2) второе воспроизведение </a:t>
            </a:r>
          </a:p>
          <a:p>
            <a:pPr>
              <a:buNone/>
            </a:pPr>
            <a:r>
              <a:rPr lang="ru-RU" sz="1400" dirty="0" smtClean="0">
                <a:latin typeface="Times New Roman" pitchFamily="18" charset="0"/>
                <a:cs typeface="Times New Roman" pitchFamily="18" charset="0"/>
              </a:rPr>
              <a:t>3) третье воспроизведение Интерференция счетом ?/I ?/II </a:t>
            </a:r>
          </a:p>
          <a:p>
            <a:pPr>
              <a:buNone/>
            </a:pPr>
            <a:r>
              <a:rPr lang="en-US" sz="1400" dirty="0" smtClean="0">
                <a:latin typeface="Times New Roman" pitchFamily="18" charset="0"/>
                <a:cs typeface="Times New Roman" pitchFamily="18" charset="0"/>
              </a:rPr>
              <a:t>I — </a:t>
            </a:r>
            <a:r>
              <a:rPr lang="ru-RU" sz="1400" dirty="0" smtClean="0">
                <a:latin typeface="Times New Roman" pitchFamily="18" charset="0"/>
                <a:cs typeface="Times New Roman" pitchFamily="18" charset="0"/>
              </a:rPr>
              <a:t>мальчик ударил собаку </a:t>
            </a:r>
          </a:p>
          <a:p>
            <a:pPr>
              <a:buNone/>
            </a:pPr>
            <a:r>
              <a:rPr lang="en-US" sz="1400" dirty="0" smtClean="0">
                <a:latin typeface="Times New Roman" pitchFamily="18" charset="0"/>
                <a:cs typeface="Times New Roman" pitchFamily="18" charset="0"/>
              </a:rPr>
              <a:t>II — </a:t>
            </a:r>
            <a:r>
              <a:rPr lang="ru-RU" sz="1400" dirty="0" smtClean="0">
                <a:latin typeface="Times New Roman" pitchFamily="18" charset="0"/>
                <a:cs typeface="Times New Roman" pitchFamily="18" charset="0"/>
              </a:rPr>
              <a:t>девочка пьет чай </a:t>
            </a:r>
          </a:p>
          <a:p>
            <a:pPr>
              <a:buNone/>
            </a:pPr>
            <a:r>
              <a:rPr lang="ru-RU" sz="1400" dirty="0" smtClean="0">
                <a:latin typeface="Times New Roman" pitchFamily="18" charset="0"/>
                <a:cs typeface="Times New Roman" pitchFamily="18" charset="0"/>
              </a:rPr>
              <a:t>1 ) первое воспроизведение </a:t>
            </a:r>
          </a:p>
          <a:p>
            <a:pPr>
              <a:buNone/>
            </a:pPr>
            <a:r>
              <a:rPr lang="ru-RU" sz="1400" dirty="0" smtClean="0">
                <a:latin typeface="Times New Roman" pitchFamily="18" charset="0"/>
                <a:cs typeface="Times New Roman" pitchFamily="18" charset="0"/>
              </a:rPr>
              <a:t>2) второе воспроизведение </a:t>
            </a:r>
          </a:p>
          <a:p>
            <a:pPr>
              <a:buNone/>
            </a:pPr>
            <a:r>
              <a:rPr lang="ru-RU" sz="1400" dirty="0" smtClean="0">
                <a:latin typeface="Times New Roman" pitchFamily="18" charset="0"/>
                <a:cs typeface="Times New Roman" pitchFamily="18" charset="0"/>
              </a:rPr>
              <a:t>3) третье воспроизведение Интерференция счетом ?/I ?/II </a:t>
            </a:r>
          </a:p>
          <a:p>
            <a:pPr>
              <a:buNone/>
            </a:pPr>
            <a:r>
              <a:rPr lang="ru-RU" sz="1400" dirty="0" smtClean="0">
                <a:latin typeface="Times New Roman" pitchFamily="18" charset="0"/>
                <a:cs typeface="Times New Roman" pitchFamily="18" charset="0"/>
              </a:rPr>
              <a:t>I — в саду за высоким забором росли яблони </a:t>
            </a:r>
          </a:p>
          <a:p>
            <a:pPr>
              <a:buNone/>
            </a:pPr>
            <a:r>
              <a:rPr lang="ru-RU" sz="1400" dirty="0" smtClean="0">
                <a:latin typeface="Times New Roman" pitchFamily="18" charset="0"/>
                <a:cs typeface="Times New Roman" pitchFamily="18" charset="0"/>
              </a:rPr>
              <a:t>II — на опушке леса охотник убил волка </a:t>
            </a:r>
          </a:p>
          <a:p>
            <a:pPr>
              <a:buNone/>
            </a:pPr>
            <a:r>
              <a:rPr lang="ru-RU" sz="1400" dirty="0" smtClean="0">
                <a:latin typeface="Times New Roman" pitchFamily="18" charset="0"/>
                <a:cs typeface="Times New Roman" pitchFamily="18" charset="0"/>
              </a:rPr>
              <a:t>1) первое воспроизведение </a:t>
            </a:r>
          </a:p>
          <a:p>
            <a:pPr>
              <a:buNone/>
            </a:pPr>
            <a:r>
              <a:rPr lang="ru-RU" sz="1400" dirty="0" smtClean="0">
                <a:latin typeface="Times New Roman" pitchFamily="18" charset="0"/>
                <a:cs typeface="Times New Roman" pitchFamily="18" charset="0"/>
              </a:rPr>
              <a:t>2) второе воспроизведение </a:t>
            </a:r>
          </a:p>
          <a:p>
            <a:pPr>
              <a:buNone/>
            </a:pPr>
            <a:r>
              <a:rPr lang="ru-RU" sz="1400" dirty="0" smtClean="0">
                <a:latin typeface="Times New Roman" pitchFamily="18" charset="0"/>
                <a:cs typeface="Times New Roman" pitchFamily="18" charset="0"/>
              </a:rPr>
              <a:t>3) третье воспроизведение </a:t>
            </a:r>
          </a:p>
          <a:p>
            <a:pPr>
              <a:buNone/>
            </a:pPr>
            <a:r>
              <a:rPr lang="ru-RU" sz="1400" dirty="0" smtClean="0">
                <a:latin typeface="Times New Roman" pitchFamily="18" charset="0"/>
                <a:cs typeface="Times New Roman" pitchFamily="18" charset="0"/>
              </a:rPr>
              <a:t>4) четвертое воспроизведение Интерференция счетом ?/I ?/II </a:t>
            </a:r>
            <a:r>
              <a:rPr lang="ru-RU" sz="2000" dirty="0" smtClean="0">
                <a:latin typeface="Times New Roman" pitchFamily="18" charset="0"/>
                <a:cs typeface="Times New Roman" pitchFamily="18" charset="0"/>
              </a:rPr>
              <a:t>	</a:t>
            </a:r>
          </a:p>
          <a:p>
            <a:pPr>
              <a:buNone/>
            </a:pPr>
            <a:endParaRPr lang="ru-RU" sz="2000" dirty="0" smtClean="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Исследование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600200"/>
            <a:ext cx="8352928" cy="4925144"/>
          </a:xfrm>
        </p:spPr>
        <p:txBody>
          <a:bodyPr>
            <a:noAutofit/>
          </a:bodyPr>
          <a:lstStyle/>
          <a:p>
            <a:pPr marL="457200" indent="-457200">
              <a:buFont typeface="+mj-lt"/>
              <a:buAutoNum type="arabicPeriod" startAt="6"/>
            </a:pPr>
            <a:r>
              <a:rPr lang="ru-RU" sz="2400" dirty="0" smtClean="0">
                <a:latin typeface="Times New Roman" pitchFamily="18" charset="0"/>
                <a:cs typeface="Times New Roman" pitchFamily="18" charset="0"/>
              </a:rPr>
              <a:t>Запоминание двух рассказов </a:t>
            </a:r>
          </a:p>
          <a:p>
            <a:pPr>
              <a:buNone/>
            </a:pPr>
            <a:r>
              <a:rPr lang="ru-RU" sz="2000" dirty="0" smtClean="0">
                <a:latin typeface="Times New Roman" pitchFamily="18" charset="0"/>
                <a:cs typeface="Times New Roman" pitchFamily="18" charset="0"/>
              </a:rPr>
              <a:t>1. «</a:t>
            </a:r>
            <a:r>
              <a:rPr lang="ru-RU" sz="2400" dirty="0" smtClean="0">
                <a:latin typeface="Times New Roman" pitchFamily="18" charset="0"/>
                <a:cs typeface="Times New Roman" pitchFamily="18" charset="0"/>
              </a:rPr>
              <a:t>Курица и золотые яйца». У одного хозяина была курица. Она несла золотые яйца. Захотелось хозяину иметь много золота, и он убил эту курицу, думал, что у нее внутри много золота. А внутри у нее ничего не оказалось, была она как все курицы.  Воспроизведение </a:t>
            </a:r>
          </a:p>
          <a:p>
            <a:pPr>
              <a:buNone/>
            </a:pPr>
            <a:r>
              <a:rPr lang="ru-RU" sz="2400" dirty="0" smtClean="0">
                <a:latin typeface="Times New Roman" pitchFamily="18" charset="0"/>
                <a:cs typeface="Times New Roman" pitchFamily="18" charset="0"/>
              </a:rPr>
              <a:t>2. «Галка и голуби». Галка услыхала, что голубей хорошо кормят. </a:t>
            </a:r>
            <a:r>
              <a:rPr lang="ru-RU" sz="2400" dirty="0" err="1" smtClean="0">
                <a:latin typeface="Times New Roman" pitchFamily="18" charset="0"/>
                <a:cs typeface="Times New Roman" pitchFamily="18" charset="0"/>
              </a:rPr>
              <a:t>Побелилась</a:t>
            </a:r>
            <a:r>
              <a:rPr lang="ru-RU" sz="2400" dirty="0" smtClean="0">
                <a:latin typeface="Times New Roman" pitchFamily="18" charset="0"/>
                <a:cs typeface="Times New Roman" pitchFamily="18" charset="0"/>
              </a:rPr>
              <a:t> она в белый цвет и влетела в голубятню. Голуби ее приняли. Но она не удержалась и закричала </a:t>
            </a:r>
            <a:r>
              <a:rPr lang="ru-RU" sz="2400" dirty="0" err="1" smtClean="0">
                <a:latin typeface="Times New Roman" pitchFamily="18" charset="0"/>
                <a:cs typeface="Times New Roman" pitchFamily="18" charset="0"/>
              </a:rPr>
              <a:t>по-галочьи</a:t>
            </a:r>
            <a:r>
              <a:rPr lang="ru-RU" sz="2400" dirty="0" smtClean="0">
                <a:latin typeface="Times New Roman" pitchFamily="18" charset="0"/>
                <a:cs typeface="Times New Roman" pitchFamily="18" charset="0"/>
              </a:rPr>
              <a:t>, тогда они ее выгнали. Хотела она вернуться к своим галкам, но те ее тоже не признали и выгнали.  Воспроизведение </a:t>
            </a:r>
            <a:r>
              <a:rPr lang="ru-RU" sz="2400" dirty="0" smtClean="0"/>
              <a:t>	</a:t>
            </a:r>
          </a:p>
          <a:p>
            <a:endParaRPr lang="ru-RU" sz="2400"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Выводы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Память - это сложный психический процесс, состоящий из нескольких частных процессов, связанных друг с другом.</a:t>
            </a:r>
          </a:p>
          <a:p>
            <a:r>
              <a:rPr lang="ru-RU" dirty="0" smtClean="0">
                <a:latin typeface="Times New Roman" pitchFamily="18" charset="0"/>
                <a:cs typeface="Times New Roman" pitchFamily="18" charset="0"/>
              </a:rPr>
              <a:t>Исследование </a:t>
            </a:r>
            <a:r>
              <a:rPr lang="ru-RU" dirty="0" err="1" smtClean="0">
                <a:latin typeface="Times New Roman" pitchFamily="18" charset="0"/>
                <a:cs typeface="Times New Roman" pitchFamily="18" charset="0"/>
              </a:rPr>
              <a:t>мнестических</a:t>
            </a:r>
            <a:r>
              <a:rPr lang="ru-RU" dirty="0" smtClean="0">
                <a:latin typeface="Times New Roman" pitchFamily="18" charset="0"/>
                <a:cs typeface="Times New Roman" pitchFamily="18" charset="0"/>
              </a:rPr>
              <a:t> процессов включает в себя: исследование запечатления следов, исследование процессов заучивания, исследование опосредствованного запоминания.</a:t>
            </a:r>
          </a:p>
          <a:p>
            <a:r>
              <a:rPr lang="ru-RU" dirty="0" err="1" smtClean="0">
                <a:latin typeface="Times New Roman" pitchFamily="18" charset="0"/>
                <a:cs typeface="Times New Roman" pitchFamily="18" charset="0"/>
              </a:rPr>
              <a:t>Мнестические</a:t>
            </a:r>
            <a:r>
              <a:rPr lang="ru-RU" dirty="0" smtClean="0">
                <a:latin typeface="Times New Roman" pitchFamily="18" charset="0"/>
                <a:cs typeface="Times New Roman" pitchFamily="18" charset="0"/>
              </a:rPr>
              <a:t> расстройства встречаются при большом числе неврологических заболеваний. </a:t>
            </a:r>
          </a:p>
          <a:p>
            <a:r>
              <a:rPr lang="ru-RU" dirty="0" smtClean="0">
                <a:latin typeface="Times New Roman" pitchFamily="18" charset="0"/>
                <a:cs typeface="Times New Roman" pitchFamily="18" charset="0"/>
              </a:rPr>
              <a:t>Знание методов исследования памяти и принципы </a:t>
            </a:r>
            <a:r>
              <a:rPr lang="ru-RU" smtClean="0">
                <a:latin typeface="Times New Roman" pitchFamily="18" charset="0"/>
                <a:cs typeface="Times New Roman" pitchFamily="18" charset="0"/>
              </a:rPr>
              <a:t>интерпретации данных, способствует </a:t>
            </a:r>
            <a:r>
              <a:rPr lang="ru-RU" dirty="0" smtClean="0">
                <a:latin typeface="Times New Roman" pitchFamily="18" charset="0"/>
                <a:cs typeface="Times New Roman" pitchFamily="18" charset="0"/>
              </a:rPr>
              <a:t>улучшению точности диагностики неврологических заболеваний и выбору наиболее оптимальной стратегии и тактики лечения.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Литература: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0000" lnSpcReduction="20000"/>
          </a:bodyPr>
          <a:lstStyle/>
          <a:p>
            <a:pPr>
              <a:buNone/>
            </a:pPr>
            <a:r>
              <a:rPr lang="ru-RU" sz="3500" dirty="0" smtClean="0">
                <a:latin typeface="Times New Roman" pitchFamily="18" charset="0"/>
                <a:cs typeface="Times New Roman" pitchFamily="18" charset="0"/>
              </a:rPr>
              <a:t> </a:t>
            </a:r>
            <a:r>
              <a:rPr lang="ru-RU" sz="3500" b="1" dirty="0" smtClean="0">
                <a:latin typeface="Times New Roman" pitchFamily="18" charset="0"/>
                <a:cs typeface="Times New Roman" pitchFamily="18" charset="0"/>
              </a:rPr>
              <a:t>Основная:</a:t>
            </a:r>
          </a:p>
          <a:p>
            <a:pPr marL="514350" indent="-514350">
              <a:buAutoNum type="arabicPeriod"/>
            </a:pP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А.Р. Высшие корковые функции человека и их нарушения при локальных поражениях мозга / А.Р.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 СПб.: Питер 2007</a:t>
            </a:r>
          </a:p>
          <a:p>
            <a:pPr marL="514350" indent="-514350">
              <a:buAutoNum type="arabicPeriod"/>
            </a:pP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Т.М. Психофизиология / Т.М. </a:t>
            </a: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И.М. Кондаков  //М.: МГППУ 2004</a:t>
            </a:r>
          </a:p>
          <a:p>
            <a:pPr marL="514350" indent="-514350">
              <a:buAutoNum type="arabicPeriod"/>
            </a:pPr>
            <a:r>
              <a:rPr lang="ru-RU" sz="3500" dirty="0" smtClean="0">
                <a:latin typeface="Times New Roman" pitchFamily="18" charset="0"/>
                <a:cs typeface="Times New Roman" pitchFamily="18" charset="0"/>
              </a:rPr>
              <a:t>Психофизиология. Учебник для вузов / Под ред. Ю.И. Александрова // СПб.: Питер 2001</a:t>
            </a:r>
          </a:p>
          <a:p>
            <a:pPr marL="514350" indent="-514350">
              <a:buAutoNum type="arabicPeriod"/>
            </a:pPr>
            <a:r>
              <a:rPr lang="ru-RU" sz="3500" dirty="0" smtClean="0">
                <a:latin typeface="Times New Roman" pitchFamily="18" charset="0"/>
                <a:cs typeface="Times New Roman" pitchFamily="18" charset="0"/>
              </a:rPr>
              <a:t>Цветкова Л.С. Нейропсихология и афазия: новый подход. // М.: Московский психолого-социальный институт, Воронеж: Издательство НПО «МОДЭК» 2001</a:t>
            </a:r>
          </a:p>
          <a:p>
            <a:pPr marL="514350" indent="-514350">
              <a:buAutoNum type="arabicPeriod"/>
            </a:pPr>
            <a:r>
              <a:rPr lang="ru-RU" sz="3500" dirty="0" smtClean="0">
                <a:latin typeface="Times New Roman" pitchFamily="18" charset="0"/>
                <a:cs typeface="Times New Roman" pitchFamily="18" charset="0"/>
              </a:rPr>
              <a:t>Цветкова Л.С. </a:t>
            </a:r>
            <a:r>
              <a:rPr lang="ru-RU" sz="3500" dirty="0" err="1" smtClean="0">
                <a:latin typeface="Times New Roman" pitchFamily="18" charset="0"/>
                <a:cs typeface="Times New Roman" pitchFamily="18" charset="0"/>
              </a:rPr>
              <a:t>Афазиология</a:t>
            </a:r>
            <a:r>
              <a:rPr lang="ru-RU" sz="3500" dirty="0" smtClean="0">
                <a:latin typeface="Times New Roman" pitchFamily="18" charset="0"/>
                <a:cs typeface="Times New Roman" pitchFamily="18" charset="0"/>
              </a:rPr>
              <a:t> – современные проблемы и пути их решения // М.: Издательство «Институт практической психологии», Воронеж: НПО «МОДЭК» 2002</a:t>
            </a:r>
          </a:p>
          <a:p>
            <a:pPr marL="514350" indent="-514350">
              <a:buAutoNum type="arabicPeriod"/>
            </a:pPr>
            <a:r>
              <a:rPr lang="ru-RU" sz="3500" dirty="0" smtClean="0">
                <a:latin typeface="Times New Roman" pitchFamily="18" charset="0"/>
                <a:cs typeface="Times New Roman" pitchFamily="18" charset="0"/>
              </a:rPr>
              <a:t>Хомская Е. Д. Х = Нейропсихология: 4-е издание.  // СПб.: Питер 2005</a:t>
            </a:r>
          </a:p>
          <a:p>
            <a:pPr>
              <a:buNone/>
            </a:pPr>
            <a:r>
              <a:rPr lang="ru-RU" sz="3500" b="1" dirty="0" smtClean="0">
                <a:latin typeface="Times New Roman" pitchFamily="18" charset="0"/>
                <a:cs typeface="Times New Roman" pitchFamily="18" charset="0"/>
              </a:rPr>
              <a:t>Дополнительная</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Вартанян И.А. Физиология сенсорных систем / И.А. Вартанян. //  СПб.: Лань 1999</a:t>
            </a:r>
          </a:p>
          <a:p>
            <a:pPr marL="514350" indent="-514350">
              <a:buFont typeface="+mj-lt"/>
              <a:buAutoNum type="arabicPeriod"/>
            </a:pPr>
            <a:r>
              <a:rPr lang="ru-RU" sz="3500" dirty="0" smtClean="0">
                <a:latin typeface="Times New Roman" pitchFamily="18" charset="0"/>
                <a:cs typeface="Times New Roman" pitchFamily="18" charset="0"/>
              </a:rPr>
              <a:t>Корсакова Н. К., </a:t>
            </a:r>
            <a:r>
              <a:rPr lang="ru-RU" sz="3500" dirty="0" err="1" smtClean="0">
                <a:latin typeface="Times New Roman" pitchFamily="18" charset="0"/>
                <a:cs typeface="Times New Roman" pitchFamily="18" charset="0"/>
              </a:rPr>
              <a:t>Московичюте</a:t>
            </a:r>
            <a:r>
              <a:rPr lang="ru-RU" sz="3500" dirty="0" smtClean="0">
                <a:latin typeface="Times New Roman" pitchFamily="18" charset="0"/>
                <a:cs typeface="Times New Roman" pitchFamily="18" charset="0"/>
              </a:rPr>
              <a:t> Л. И. Клиническая нейропсихология. // М.: МГУ 1988</a:t>
            </a:r>
          </a:p>
          <a:p>
            <a:pPr marL="514350" indent="-514350">
              <a:buFont typeface="+mj-lt"/>
              <a:buAutoNum type="arabicPeriod"/>
            </a:pPr>
            <a:r>
              <a:rPr lang="ru-RU" sz="3500" dirty="0" err="1" smtClean="0">
                <a:latin typeface="Times New Roman" pitchFamily="18" charset="0"/>
                <a:cs typeface="Times New Roman" pitchFamily="18" charset="0"/>
              </a:rPr>
              <a:t>Бурлакова</a:t>
            </a:r>
            <a:r>
              <a:rPr lang="ru-RU" sz="3500" dirty="0" smtClean="0">
                <a:latin typeface="Times New Roman" pitchFamily="18" charset="0"/>
                <a:cs typeface="Times New Roman" pitchFamily="18" charset="0"/>
              </a:rPr>
              <a:t> М.К. Речь и афазия.  // М.: Медицина 1997</a:t>
            </a:r>
          </a:p>
          <a:p>
            <a:pPr marL="514350" indent="-514350">
              <a:buFont typeface="+mj-lt"/>
              <a:buAutoNum type="arabicPeriod"/>
            </a:pPr>
            <a:r>
              <a:rPr lang="ru-RU" sz="3500" dirty="0" smtClean="0">
                <a:latin typeface="Times New Roman" pitchFamily="18" charset="0"/>
                <a:cs typeface="Times New Roman" pitchFamily="18" charset="0"/>
              </a:rPr>
              <a:t>А. 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и современная психология / Под ред. Е. Д. Хомской, Л. С. Цветковой, Б. В. Зейгарник.  // М.: МГУ 1982</a:t>
            </a:r>
          </a:p>
          <a:p>
            <a:pPr>
              <a:buNone/>
            </a:pPr>
            <a:r>
              <a:rPr lang="ru-RU" sz="3500" b="1" dirty="0" smtClean="0">
                <a:latin typeface="Times New Roman" pitchFamily="18" charset="0"/>
                <a:cs typeface="Times New Roman" pitchFamily="18" charset="0"/>
              </a:rPr>
              <a:t>Электронные ресурсы</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ИБС </a:t>
            </a:r>
            <a:r>
              <a:rPr lang="ru-RU" sz="3500" dirty="0" err="1" smtClean="0">
                <a:latin typeface="Times New Roman" pitchFamily="18" charset="0"/>
                <a:cs typeface="Times New Roman" pitchFamily="18" charset="0"/>
              </a:rPr>
              <a:t>КрасГМУ</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БМ </a:t>
            </a:r>
            <a:r>
              <a:rPr lang="ru-RU" sz="3500" dirty="0" err="1" smtClean="0">
                <a:latin typeface="Times New Roman" pitchFamily="18" charset="0"/>
                <a:cs typeface="Times New Roman" pitchFamily="18" charset="0"/>
              </a:rPr>
              <a:t>МедАрт</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a:t>
            </a:r>
            <a:r>
              <a:rPr lang="en-US" sz="3500" dirty="0" err="1" smtClean="0">
                <a:latin typeface="Times New Roman" pitchFamily="18" charset="0"/>
                <a:cs typeface="Times New Roman" pitchFamily="18" charset="0"/>
              </a:rPr>
              <a:t>Ebsco</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Медицина</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Актуальность</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340768"/>
            <a:ext cx="8229600" cy="4525963"/>
          </a:xfrm>
        </p:spPr>
        <p:txBody>
          <a:bodyPr>
            <a:noAutofit/>
          </a:bodyPr>
          <a:lstStyle/>
          <a:p>
            <a:pPr indent="0">
              <a:buNone/>
            </a:pPr>
            <a:r>
              <a:rPr lang="ru-RU" sz="2800" dirty="0" smtClean="0">
                <a:latin typeface="Times New Roman" pitchFamily="18" charset="0"/>
                <a:cs typeface="Times New Roman" pitchFamily="18" charset="0"/>
              </a:rPr>
              <a:t>Изучение </a:t>
            </a:r>
            <a:r>
              <a:rPr lang="ru-RU" sz="2800" dirty="0" err="1" smtClean="0">
                <a:latin typeface="Times New Roman" pitchFamily="18" charset="0"/>
                <a:cs typeface="Times New Roman" pitchFamily="18" charset="0"/>
              </a:rPr>
              <a:t>мнестических</a:t>
            </a:r>
            <a:r>
              <a:rPr lang="ru-RU" sz="2800" dirty="0" smtClean="0">
                <a:latin typeface="Times New Roman" pitchFamily="18" charset="0"/>
                <a:cs typeface="Times New Roman" pitchFamily="18" charset="0"/>
              </a:rPr>
              <a:t> процессов является одним из наиболее разработанных разделов клинико-психологического исследования, который</a:t>
            </a:r>
          </a:p>
          <a:p>
            <a:pPr indent="0">
              <a:buNone/>
            </a:pPr>
            <a:r>
              <a:rPr lang="ru-RU" sz="2800" dirty="0" smtClean="0">
                <a:latin typeface="Times New Roman" pitchFamily="18" charset="0"/>
                <a:cs typeface="Times New Roman" pitchFamily="18" charset="0"/>
              </a:rPr>
              <a:t>имеет особенно большое значение для анализа патологических изменений психических процессов и широко применяется в клинике. Специалист должен знать основные методы исследования </a:t>
            </a:r>
            <a:r>
              <a:rPr lang="ru-RU" sz="2800" dirty="0" err="1" smtClean="0">
                <a:latin typeface="Times New Roman" pitchFamily="18" charset="0"/>
                <a:cs typeface="Times New Roman" pitchFamily="18" charset="0"/>
              </a:rPr>
              <a:t>мнестических</a:t>
            </a:r>
            <a:r>
              <a:rPr lang="ru-RU" sz="2800" dirty="0" smtClean="0">
                <a:latin typeface="Times New Roman" pitchFamily="18" charset="0"/>
                <a:cs typeface="Times New Roman" pitchFamily="18" charset="0"/>
              </a:rPr>
              <a:t> процессов, которые имеют специальное значение для клиники очаговых поражений мозга.</a:t>
            </a:r>
            <a:endParaRPr lang="ru-RU" sz="2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запечатления следов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indent="0">
              <a:spcBef>
                <a:spcPts val="0"/>
              </a:spcBef>
              <a:buNone/>
            </a:pPr>
            <a:r>
              <a:rPr lang="ru-RU" dirty="0" smtClean="0">
                <a:latin typeface="Times New Roman" pitchFamily="18" charset="0"/>
                <a:cs typeface="Times New Roman" pitchFamily="18" charset="0"/>
              </a:rPr>
              <a:t>Цель:</a:t>
            </a:r>
          </a:p>
          <a:p>
            <a:pPr marL="857250" indent="-514350">
              <a:spcBef>
                <a:spcPts val="0"/>
              </a:spcBef>
              <a:buFont typeface="+mj-lt"/>
              <a:buAutoNum type="arabicPeriod"/>
            </a:pPr>
            <a:r>
              <a:rPr lang="ru-RU" dirty="0" smtClean="0">
                <a:latin typeface="Times New Roman" pitchFamily="18" charset="0"/>
                <a:cs typeface="Times New Roman" pitchFamily="18" charset="0"/>
              </a:rPr>
              <a:t> установить, в какой мере больной в состоянии сохранять непосредственные следы, которые оставляют те или иные раздражители.</a:t>
            </a:r>
          </a:p>
          <a:p>
            <a:pPr marL="857250" indent="-514350">
              <a:spcBef>
                <a:spcPts val="0"/>
              </a:spcBef>
              <a:buFont typeface="+mj-lt"/>
              <a:buAutoNum type="arabicPeriod"/>
            </a:pPr>
            <a:r>
              <a:rPr lang="ru-RU" dirty="0" smtClean="0">
                <a:latin typeface="Times New Roman" pitchFamily="18" charset="0"/>
                <a:cs typeface="Times New Roman" pitchFamily="18" charset="0"/>
              </a:rPr>
              <a:t>определить имеют ли место изменения в объеме и прочности сохранения этих следов и не проявляются ли признаки нарушения сохранения следов в какой-нибудь одной специальной сфере (зрительные, слуховые, тактильные следы)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Непосредственное запечатление следов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измерение объема и длительности непосредственного удержания ряда предъявляемых испытуемому наглядных (зрительных или слуховых, или словесных элементов).</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Непосредственное запечатление следов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556792"/>
            <a:ext cx="8229600" cy="4525963"/>
          </a:xfrm>
        </p:spPr>
        <p:txBody>
          <a:bodyPr>
            <a:noAutofit/>
          </a:bodyPr>
          <a:lstStyle/>
          <a:p>
            <a:pPr marL="857250" indent="-514350">
              <a:spcBef>
                <a:spcPts val="0"/>
              </a:spcBef>
              <a:buFont typeface="+mj-lt"/>
              <a:buAutoNum type="arabicPeriod"/>
            </a:pPr>
            <a:r>
              <a:rPr lang="ru-RU" sz="2000" dirty="0" smtClean="0">
                <a:latin typeface="Times New Roman" pitchFamily="18" charset="0"/>
                <a:cs typeface="Times New Roman" pitchFamily="18" charset="0"/>
              </a:rPr>
              <a:t>Испытуемому предъявляют 3—4 зрительных изображения (простые геометрические фигуры), которые он должен рассмотреть в течение 5—10 секунд, после чего эти фигуры закрывают, а испытуемый должен нарисовать те из них, которые он запомнил.</a:t>
            </a:r>
          </a:p>
          <a:p>
            <a:pPr indent="0">
              <a:spcBef>
                <a:spcPts val="0"/>
              </a:spcBef>
              <a:buNone/>
            </a:pPr>
            <a:endParaRPr lang="ru-RU" sz="2000" dirty="0" smtClean="0">
              <a:latin typeface="Times New Roman" pitchFamily="18" charset="0"/>
              <a:cs typeface="Times New Roman" pitchFamily="18" charset="0"/>
            </a:endParaRPr>
          </a:p>
          <a:p>
            <a:pPr marL="857250" indent="-514350">
              <a:spcBef>
                <a:spcPts val="0"/>
              </a:spcBef>
              <a:buFont typeface="+mj-lt"/>
              <a:buAutoNum type="arabicPeriod" startAt="2"/>
            </a:pPr>
            <a:r>
              <a:rPr lang="ru-RU" sz="2000" dirty="0" smtClean="0">
                <a:latin typeface="Times New Roman" pitchFamily="18" charset="0"/>
                <a:cs typeface="Times New Roman" pitchFamily="18" charset="0"/>
              </a:rPr>
              <a:t>Для исследования удержания слуховых следов предъявляют ряд ритмических ударов или тонов, которые испытуемый должен воспроизвести. </a:t>
            </a:r>
          </a:p>
          <a:p>
            <a:pPr marL="857250" indent="-514350">
              <a:spcBef>
                <a:spcPts val="0"/>
              </a:spcBef>
              <a:buFont typeface="+mj-lt"/>
              <a:buAutoNum type="arabicPeriod" startAt="2"/>
            </a:pPr>
            <a:r>
              <a:rPr lang="ru-RU" sz="2000" dirty="0" smtClean="0">
                <a:latin typeface="Times New Roman" pitchFamily="18" charset="0"/>
                <a:cs typeface="Times New Roman" pitchFamily="18" charset="0"/>
              </a:rPr>
              <a:t>Для исследования кинестетической памяти предъявляют ряд положений руки, которые нужно воспроизвести.</a:t>
            </a:r>
          </a:p>
          <a:p>
            <a:pPr marL="857250" indent="-514350">
              <a:spcBef>
                <a:spcPts val="0"/>
              </a:spcBef>
              <a:buFont typeface="+mj-lt"/>
              <a:buAutoNum type="arabicPeriod" startAt="2"/>
            </a:pPr>
            <a:r>
              <a:rPr lang="ru-RU" sz="2000" dirty="0" smtClean="0">
                <a:latin typeface="Times New Roman" pitchFamily="18" charset="0"/>
                <a:cs typeface="Times New Roman" pitchFamily="18" charset="0"/>
              </a:rPr>
              <a:t>Для исследования прочности удержания словесных следов испытуемому диктуют (или предъявляют в написанном виде) серию из 3 или 4 слов или цифр, которые он должен сразу же повторить.</a:t>
            </a:r>
          </a:p>
          <a:p>
            <a:pPr indent="0">
              <a:spcBef>
                <a:spcPts val="0"/>
              </a:spcBef>
              <a:buNone/>
            </a:pPr>
            <a:endParaRPr lang="ru-RU" sz="16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Непосредственное запечатление следов</a:t>
            </a:r>
            <a:endParaRPr lang="ru-RU" dirty="0"/>
          </a:p>
        </p:txBody>
      </p:sp>
      <p:sp>
        <p:nvSpPr>
          <p:cNvPr id="3" name="Содержимое 2"/>
          <p:cNvSpPr>
            <a:spLocks noGrp="1"/>
          </p:cNvSpPr>
          <p:nvPr>
            <p:ph idx="1"/>
          </p:nvPr>
        </p:nvSpPr>
        <p:spPr>
          <a:xfrm>
            <a:off x="467544" y="1484784"/>
            <a:ext cx="8229600" cy="4525963"/>
          </a:xfrm>
        </p:spPr>
        <p:txBody>
          <a:bodyPr>
            <a:normAutofit fontScale="77500" lnSpcReduction="20000"/>
          </a:bodyPr>
          <a:lstStyle/>
          <a:p>
            <a:pPr indent="0">
              <a:spcBef>
                <a:spcPts val="0"/>
              </a:spcBef>
              <a:buNone/>
            </a:pPr>
            <a:r>
              <a:rPr lang="ru-RU" dirty="0" smtClean="0">
                <a:latin typeface="Times New Roman" pitchFamily="18" charset="0"/>
                <a:cs typeface="Times New Roman" pitchFamily="18" charset="0"/>
              </a:rPr>
              <a:t>Во всех этих случаях объем доступных для удержания элементов выясняется</a:t>
            </a:r>
          </a:p>
          <a:p>
            <a:pPr indent="0">
              <a:spcBef>
                <a:spcPts val="0"/>
              </a:spcBef>
              <a:buNone/>
            </a:pPr>
            <a:r>
              <a:rPr lang="ru-RU" dirty="0" smtClean="0">
                <a:latin typeface="Times New Roman" pitchFamily="18" charset="0"/>
                <a:cs typeface="Times New Roman" pitchFamily="18" charset="0"/>
              </a:rPr>
              <a:t>с помощью последовательного увеличения числа раздражителей, входящих в предъявляемую</a:t>
            </a:r>
          </a:p>
          <a:p>
            <a:pPr indent="0">
              <a:spcBef>
                <a:spcPts val="0"/>
              </a:spcBef>
              <a:buNone/>
            </a:pPr>
            <a:r>
              <a:rPr lang="ru-RU" dirty="0" smtClean="0">
                <a:latin typeface="Times New Roman" pitchFamily="18" charset="0"/>
                <a:cs typeface="Times New Roman" pitchFamily="18" charset="0"/>
              </a:rPr>
              <a:t>испытуемому группу. Прочность непосредственного удержания исследуется</a:t>
            </a:r>
          </a:p>
          <a:p>
            <a:pPr indent="0">
              <a:spcBef>
                <a:spcPts val="0"/>
              </a:spcBef>
              <a:buNone/>
            </a:pPr>
            <a:r>
              <a:rPr lang="ru-RU" dirty="0" smtClean="0">
                <a:latin typeface="Times New Roman" pitchFamily="18" charset="0"/>
                <a:cs typeface="Times New Roman" pitchFamily="18" charset="0"/>
              </a:rPr>
              <a:t>с помощью увеличения паузы между предъявлением ряда раздражителей и началом их</a:t>
            </a:r>
          </a:p>
          <a:p>
            <a:pPr indent="0">
              <a:spcBef>
                <a:spcPts val="0"/>
              </a:spcBef>
              <a:buNone/>
            </a:pPr>
            <a:r>
              <a:rPr lang="ru-RU" dirty="0" smtClean="0">
                <a:latin typeface="Times New Roman" pitchFamily="18" charset="0"/>
                <a:cs typeface="Times New Roman" pitchFamily="18" charset="0"/>
              </a:rPr>
              <a:t>воспроизведения, с доведением этой паузы до 10—15 секунд. </a:t>
            </a:r>
          </a:p>
          <a:p>
            <a:pPr indent="0">
              <a:spcBef>
                <a:spcPts val="0"/>
              </a:spcBef>
              <a:buNone/>
            </a:pPr>
            <a:r>
              <a:rPr lang="ru-RU" dirty="0" smtClean="0">
                <a:latin typeface="Times New Roman" pitchFamily="18" charset="0"/>
                <a:cs typeface="Times New Roman" pitchFamily="18" charset="0"/>
              </a:rPr>
              <a:t>В отдельных случаях полезно вводить специальные отвлечения, заполняя паузу посторонним разговором; тормозящее влияние этого фактора может существенно сказываться на воспроизведении материала.</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процессов заучивания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indent="0">
              <a:spcBef>
                <a:spcPts val="0"/>
              </a:spcBef>
              <a:buNone/>
            </a:pPr>
            <a:r>
              <a:rPr lang="ru-RU" dirty="0" smtClean="0">
                <a:latin typeface="Times New Roman" pitchFamily="18" charset="0"/>
                <a:cs typeface="Times New Roman" pitchFamily="18" charset="0"/>
              </a:rPr>
              <a:t>Наиболее существенное значение имеет анализ того, какие приемы применяет</a:t>
            </a:r>
          </a:p>
          <a:p>
            <a:pPr indent="0">
              <a:spcBef>
                <a:spcPts val="0"/>
              </a:spcBef>
              <a:buNone/>
            </a:pPr>
            <a:r>
              <a:rPr lang="ru-RU" dirty="0" smtClean="0">
                <a:latin typeface="Times New Roman" pitchFamily="18" charset="0"/>
                <a:cs typeface="Times New Roman" pitchFamily="18" charset="0"/>
              </a:rPr>
              <a:t>больной в процессе заучивания, как нарастает объем удержанного</a:t>
            </a:r>
          </a:p>
          <a:p>
            <a:pPr indent="0">
              <a:spcBef>
                <a:spcPts val="0"/>
              </a:spcBef>
              <a:buNone/>
            </a:pPr>
            <a:r>
              <a:rPr lang="ru-RU" dirty="0" smtClean="0">
                <a:latin typeface="Times New Roman" pitchFamily="18" charset="0"/>
                <a:cs typeface="Times New Roman" pitchFamily="18" charset="0"/>
              </a:rPr>
              <a:t>материала по мере заучивания и как больной относится к своим</a:t>
            </a:r>
          </a:p>
          <a:p>
            <a:pPr indent="0">
              <a:spcBef>
                <a:spcPts val="0"/>
              </a:spcBef>
              <a:buNone/>
            </a:pPr>
            <a:r>
              <a:rPr lang="ru-RU" dirty="0" smtClean="0">
                <a:latin typeface="Times New Roman" pitchFamily="18" charset="0"/>
                <a:cs typeface="Times New Roman" pitchFamily="18" charset="0"/>
              </a:rPr>
              <a:t>ошибкам, если они имеют место.</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Исследование процессов заучивания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indent="0">
              <a:spcBef>
                <a:spcPts val="0"/>
              </a:spcBef>
              <a:buNone/>
            </a:pPr>
            <a:r>
              <a:rPr lang="ru-RU" dirty="0" smtClean="0">
                <a:latin typeface="Times New Roman" pitchFamily="18" charset="0"/>
                <a:cs typeface="Times New Roman" pitchFamily="18" charset="0"/>
              </a:rPr>
              <a:t>Для исследования процесса заучивания испытуемому предъявляют ряд слов (или цифр), не связанных между собой, число которых выходит за пределы того, что он может запомнить. Обычно такой ряд состоит из 10—12 слов или 8—10 цифр. Испытуемому предлагается запомнить этот ряд и воспроизвести его в любом порядке. После записи числа удержанных элементов ряд предъявляется снова и результаты</a:t>
            </a:r>
          </a:p>
          <a:p>
            <a:pPr indent="0">
              <a:spcBef>
                <a:spcPts val="0"/>
              </a:spcBef>
              <a:buNone/>
            </a:pPr>
            <a:r>
              <a:rPr lang="ru-RU" dirty="0" smtClean="0">
                <a:latin typeface="Times New Roman" pitchFamily="18" charset="0"/>
                <a:cs typeface="Times New Roman" pitchFamily="18" charset="0"/>
              </a:rPr>
              <a:t>снова записываются. Такая процедура повторяется 8—10 раз, и полученные результаты изображаются в виде ≪кривой памяти≫. Для того чтобы лучше проследить за порядком</a:t>
            </a:r>
          </a:p>
          <a:p>
            <a:pPr indent="0">
              <a:spcBef>
                <a:spcPts val="0"/>
              </a:spcBef>
              <a:buNone/>
            </a:pPr>
            <a:r>
              <a:rPr lang="ru-RU" dirty="0" smtClean="0">
                <a:latin typeface="Times New Roman" pitchFamily="18" charset="0"/>
                <a:cs typeface="Times New Roman" pitchFamily="18" charset="0"/>
              </a:rPr>
              <a:t>запоминания и воспроизведения ряда, исследующий отмечает каждое воспроизведенное слово номерами, соответствующими порядку их воспроизведения.</a:t>
            </a: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1847</Words>
  <Application>Microsoft Office PowerPoint</Application>
  <PresentationFormat>Экран (4:3)</PresentationFormat>
  <Paragraphs>221</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 Кафедра нервных болезней с курсом медицинской реабилитации ПО    Тема: Методы диагностики нарушений памяти   лекция № 5 для студентов III курса, обучающихся по специальности  030401.65 – КЛИНИЧЕСКАЯ ПСИХОЛОГИЯ    асс. Швецова И.Н.   Красноярск, 2013г. </vt:lpstr>
      <vt:lpstr>План лекции: </vt:lpstr>
      <vt:lpstr>Актуальность</vt:lpstr>
      <vt:lpstr>Исследование запечатления следов</vt:lpstr>
      <vt:lpstr>Непосредственное запечатление следов</vt:lpstr>
      <vt:lpstr>Непосредственное запечатление следов</vt:lpstr>
      <vt:lpstr>Непосредственное запечатление следов</vt:lpstr>
      <vt:lpstr>Исследование процессов заучивания</vt:lpstr>
      <vt:lpstr>Исследование процессов заучивания</vt:lpstr>
      <vt:lpstr>Исследование процессов заучивания</vt:lpstr>
      <vt:lpstr>Исследование процессов заучивания</vt:lpstr>
      <vt:lpstr>Исследование процессов заучивания</vt:lpstr>
      <vt:lpstr>Исследование опосредствованного запоминания</vt:lpstr>
      <vt:lpstr>Исследование опосредствованного запоминания</vt:lpstr>
      <vt:lpstr>Исследование опосредствованного запоминания</vt:lpstr>
      <vt:lpstr>Исследование опосредствованного запоминания</vt:lpstr>
      <vt:lpstr>Исследование опосредствованного запоминания</vt:lpstr>
      <vt:lpstr>Исследование опосредствованного запоминания</vt:lpstr>
      <vt:lpstr>Исследование опосредствованного запоминания</vt:lpstr>
      <vt:lpstr>Исследование памяти</vt:lpstr>
      <vt:lpstr>Исследование памяти</vt:lpstr>
      <vt:lpstr>Исследование памяти</vt:lpstr>
      <vt:lpstr>Исследование памяти</vt:lpstr>
      <vt:lpstr>Исследование памяти</vt:lpstr>
      <vt:lpstr>Исследование памяти</vt:lpstr>
      <vt:lpstr>Исследование памяти</vt:lpstr>
      <vt:lpstr>Выводы</vt:lpstr>
      <vt:lpstr>Литература:</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Кафедра нервных болезней с курсом медицинской реабилитации ПО    Тема: Методы диагностики нарушений памяти   лекция № 4 для студентов III курса, обучающихся по специальности  030401.65 – КЛИНИЧЕСКАЯ ПСИХОЛОГИЯ    асс. Швецова И.Н.   Красноярск, 2013г. </dc:title>
  <dc:creator>Book</dc:creator>
  <cp:lastModifiedBy>Book</cp:lastModifiedBy>
  <cp:revision>24</cp:revision>
  <dcterms:created xsi:type="dcterms:W3CDTF">2013-11-30T05:14:19Z</dcterms:created>
  <dcterms:modified xsi:type="dcterms:W3CDTF">2014-11-30T14:45:49Z</dcterms:modified>
</cp:coreProperties>
</file>