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7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3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2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15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82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9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0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8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0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0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5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3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7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1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ятрогения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smtClean="0"/>
              <a:t>ординатор кафедры судебной медицины</a:t>
            </a:r>
          </a:p>
          <a:p>
            <a:r>
              <a:rPr lang="ru-RU" dirty="0" err="1" smtClean="0"/>
              <a:t>Коплатадзе</a:t>
            </a:r>
            <a:r>
              <a:rPr lang="ru-RU" dirty="0" smtClean="0"/>
              <a:t> Инга </a:t>
            </a:r>
            <a:r>
              <a:rPr lang="ru-RU" dirty="0" err="1" smtClean="0"/>
              <a:t>Гочиевна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860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7026261"/>
          </a:xfrm>
        </p:spPr>
      </p:pic>
    </p:spTree>
    <p:extLst>
      <p:ext uri="{BB962C8B-B14F-4D97-AF65-F5344CB8AC3E}">
        <p14:creationId xmlns:p14="http://schemas.microsoft.com/office/powerpoint/2010/main" val="396324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46600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368170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502"/>
          </a:xfrm>
        </p:spPr>
      </p:pic>
    </p:spTree>
    <p:extLst>
      <p:ext uri="{BB962C8B-B14F-4D97-AF65-F5344CB8AC3E}">
        <p14:creationId xmlns:p14="http://schemas.microsoft.com/office/powerpoint/2010/main" val="359763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807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87539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65680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462" cy="7040879"/>
          </a:xfrm>
        </p:spPr>
      </p:pic>
    </p:spTree>
    <p:extLst>
      <p:ext uri="{BB962C8B-B14F-4D97-AF65-F5344CB8AC3E}">
        <p14:creationId xmlns:p14="http://schemas.microsoft.com/office/powerpoint/2010/main" val="282685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4" y="0"/>
            <a:ext cx="12201044" cy="6857999"/>
          </a:xfrm>
        </p:spPr>
      </p:pic>
    </p:spTree>
    <p:extLst>
      <p:ext uri="{BB962C8B-B14F-4D97-AF65-F5344CB8AC3E}">
        <p14:creationId xmlns:p14="http://schemas.microsoft.com/office/powerpoint/2010/main" val="302804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4"/>
            <a:ext cx="12192000" cy="6842096"/>
          </a:xfrm>
        </p:spPr>
      </p:pic>
    </p:spTree>
    <p:extLst>
      <p:ext uri="{BB962C8B-B14F-4D97-AF65-F5344CB8AC3E}">
        <p14:creationId xmlns:p14="http://schemas.microsoft.com/office/powerpoint/2010/main" val="8214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0842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Судебно-медицинская экспертиза ятрогений.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Необходимость в использовании данных судебно-медицинской экспертизы в гражданском процессе, как правило, связана с исками о возмещении вреда пациенту. Необходимость в назначении судебно-медицинской экспертизы в этих случаях возникает обычно, когда возникают жалобы и заявления о неправильных методах лечения, применявшихся медицинскими работниками и приведших к ухудшению течения болезни, тяжким последствиям или к смерти, а также заявления граждан о неоказании или несвоевременном оказании медицинской помощи конкретными медицинскими учреждениями или должностными лицами. В последние годы в связи с широким распространением платных услуг медицинского характера существенно возросло число гражданских дел, связанных с претензиями граждан к врачам и медицинским учреждениям</a:t>
            </a:r>
          </a:p>
        </p:txBody>
      </p:sp>
    </p:spTree>
    <p:extLst>
      <p:ext uri="{BB962C8B-B14F-4D97-AF65-F5344CB8AC3E}">
        <p14:creationId xmlns:p14="http://schemas.microsoft.com/office/powerpoint/2010/main" val="379644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66" y="1086928"/>
            <a:ext cx="8121610" cy="4445475"/>
          </a:xfrm>
        </p:spPr>
        <p:txBody>
          <a:bodyPr/>
          <a:lstStyle/>
          <a:p>
            <a:r>
              <a:rPr lang="ru-RU" dirty="0"/>
              <a:t>И, если, задачи судебно-медицинской экспертизы применительно к уголовному судопроизводству очевидны, то задачи судебно-медицинской экспертизы, применительно к гражданскому судопроизводству очевидны в меньшей мере. Тем не менее, по нашему мнению они заключаются в установлении следующих параметров:</a:t>
            </a:r>
          </a:p>
          <a:p>
            <a:endParaRPr lang="ru-RU" dirty="0"/>
          </a:p>
          <a:p>
            <a:r>
              <a:rPr lang="ru-RU" dirty="0"/>
              <a:t>    факта и степени причинения вреда здоровью;</a:t>
            </a:r>
          </a:p>
          <a:p>
            <a:r>
              <a:rPr lang="ru-RU" dirty="0"/>
              <a:t>    степень утраты общей и профессиональной трудоспособности;</a:t>
            </a:r>
          </a:p>
          <a:p>
            <a:r>
              <a:rPr lang="ru-RU" dirty="0"/>
              <a:t>    взаимосвязи причинения вреда здоровью с каким-то конкретным событием, имевшим место в прошлом;</a:t>
            </a:r>
          </a:p>
          <a:p>
            <a:r>
              <a:rPr lang="ru-RU" dirty="0"/>
              <a:t>    механизма причинения вреда здоровью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483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38355"/>
            <a:ext cx="8596668" cy="5403007"/>
          </a:xfrm>
        </p:spPr>
        <p:txBody>
          <a:bodyPr/>
          <a:lstStyle/>
          <a:p>
            <a:r>
              <a:rPr lang="ru-RU" dirty="0"/>
              <a:t>Объектами судебно-медицинской экспертизы являются:</a:t>
            </a:r>
          </a:p>
          <a:p>
            <a:endParaRPr lang="ru-RU" dirty="0"/>
          </a:p>
          <a:p>
            <a:r>
              <a:rPr lang="ru-RU" dirty="0"/>
              <a:t>    трупы;</a:t>
            </a:r>
          </a:p>
          <a:p>
            <a:r>
              <a:rPr lang="ru-RU" dirty="0"/>
              <a:t>    живые лица:</a:t>
            </a:r>
          </a:p>
          <a:p>
            <a:r>
              <a:rPr lang="ru-RU" dirty="0"/>
              <a:t>    вещественные доказательства биологической природы;</a:t>
            </a:r>
          </a:p>
          <a:p>
            <a:r>
              <a:rPr lang="ru-RU" dirty="0"/>
              <a:t>    предметы, служившие орудиями преступления, сохранившие следы преступления;</a:t>
            </a:r>
          </a:p>
          <a:p>
            <a:r>
              <a:rPr lang="ru-RU" dirty="0"/>
              <a:t>    документы (материалы дела, в том числе истории болезни, и пр.).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664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эксперта должна состоять, как минимум из двух этапов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Первый этап (первичная оценка собранного материала). Эксперт получает все медицинские документы по делу, тщательно их изучает и даёт короткое и профессионально обоснованное заключение: имеет ли, по его мнению, данное дело перспективу с медицинской точки зрения, то есть, видит ли он в нём признаки наличия дефектов оказания медицинской помощи или врачебной ошибки, а так же наличие причинно-следственной связи этих проявлений с ущербом, нанесенным здоровью пациента. Кроме того, эксперт должен высказать мнение о наличии или отсутствии причинной связи между имевшими место действиями или бездействием врачей и наступившими последствиями для здоровья пациента. Поскольку не исключена ситуация, что причиной тяжелого состояния пациента или его смерти являлись не действиями производителей медицинских услуг, а другими факторами. Всё это должно найти свое отражение в готовом документе.</a:t>
            </a:r>
          </a:p>
        </p:txBody>
      </p:sp>
    </p:spTree>
    <p:extLst>
      <p:ext uri="{BB962C8B-B14F-4D97-AF65-F5344CB8AC3E}">
        <p14:creationId xmlns:p14="http://schemas.microsoft.com/office/powerpoint/2010/main" val="1089316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Второй этап (написание развёрнутого подробного экспертного заключения для предоставления в суд). Если в процессе изучения информации врач установит, что имело место проявление преступной халатности, профессионального невежества, неосторожности или врачебной ошибки, позволяющее установить чёткую причинно-следственную связь с ущербом, причинённым здоровью пациента, врач переходит к следующему этапу подготовки развёрнутого и подробного медицинского заключения.</a:t>
            </a:r>
          </a:p>
        </p:txBody>
      </p:sp>
    </p:spTree>
    <p:extLst>
      <p:ext uri="{BB962C8B-B14F-4D97-AF65-F5344CB8AC3E}">
        <p14:creationId xmlns:p14="http://schemas.microsoft.com/office/powerpoint/2010/main" val="2865707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7201"/>
            <a:ext cx="8596668" cy="5584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 точки зрения формирования пошагового алгоритма проведения СМЭ «врачебных дел» возможна следующая последовательность действий.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- Оценка полноты и правильности ведения представленных на экспертизу медицинских документов:</a:t>
            </a:r>
          </a:p>
          <a:p>
            <a:endParaRPr lang="ru-RU" dirty="0"/>
          </a:p>
          <a:p>
            <a:r>
              <a:rPr lang="ru-RU" dirty="0"/>
              <a:t>        установление реквизитов документов, их соответствия утвержденным формам,</a:t>
            </a:r>
          </a:p>
          <a:p>
            <a:r>
              <a:rPr lang="ru-RU" dirty="0"/>
              <a:t>        определение полноценности записей, их соответствия требованиям, предъявляемым к содержанию соответствующих документов,</a:t>
            </a:r>
          </a:p>
          <a:p>
            <a:r>
              <a:rPr lang="ru-RU" dirty="0"/>
              <a:t>        установление достаточности содержащихся в медицинских документах сведений для ответа на вопросы, поставленные на разрешение экспертизы,</a:t>
            </a:r>
          </a:p>
          <a:p>
            <a:r>
              <a:rPr lang="ru-RU" dirty="0"/>
              <a:t>        выявление технических недостатков в оформлении медицинских документов (неразборчивый почерк, наличие исправлений, нарушение последовательности записей, отсутствие их датировки и указания времени оформления, отсутствие подписей медперсонала и т. п.),</a:t>
            </a:r>
          </a:p>
          <a:p>
            <a:r>
              <a:rPr lang="ru-RU" dirty="0"/>
              <a:t>        установление наличия и правильности оформления согласия пациента на медицинское вмешательств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77032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4453"/>
            <a:ext cx="8596668" cy="5566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Оценка тактики ведения больного: выявление соответствия тактики ведения больного имеющимся стандартам (протоколам) и общепринятым правилам.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- Анализ и оценка диагностических мероприятий:</a:t>
            </a:r>
          </a:p>
          <a:p>
            <a:endParaRPr lang="ru-RU" dirty="0"/>
          </a:p>
          <a:p>
            <a:r>
              <a:rPr lang="ru-RU" dirty="0"/>
              <a:t>    оценка проведенных диагностических мероприятий в отношении их своевременности и преемственности, правильности выполнения, трактовки и использования полученных результатов, достаточности (полноты) обследования для установления диагноза,</a:t>
            </a:r>
          </a:p>
          <a:p>
            <a:r>
              <a:rPr lang="ru-RU" dirty="0"/>
              <a:t>    оценка правильности клинического диагноза по однозначности, достоверности, полноте, своевременности установления, правильности формулировки.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13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47" y="435306"/>
            <a:ext cx="8596668" cy="5542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 Анализ и оценка лечебных мероприятий:</a:t>
            </a:r>
          </a:p>
          <a:p>
            <a:endParaRPr lang="ru-RU" dirty="0"/>
          </a:p>
          <a:p>
            <a:r>
              <a:rPr lang="ru-RU" dirty="0"/>
              <a:t>    оценка проводившегося патогенетического, симптоматического и этиотропного лечения с позиций наличия к нему показаний, его своевременности, правильности, адекватности, достаточности и эффективности,</a:t>
            </a:r>
          </a:p>
          <a:p>
            <a:r>
              <a:rPr lang="ru-RU" dirty="0"/>
              <a:t>    установление правильности технического исполнения лечебных мероприятий,</a:t>
            </a:r>
          </a:p>
          <a:p>
            <a:r>
              <a:rPr lang="ru-RU" dirty="0"/>
              <a:t>    в случаях хирургического лечения: установление наличия показаний (абсолютных и относительных) к оперативному вмешательству, правильности выбора вида и объема оперативного вмешательства и наркоза, предоперационной подготовки, своевременности и правильности технического выполнения оперативного вмешательства, правильности и адекватности послеоперационного ведения больного, мероприятий, направленных на снижение риска осложнений,</a:t>
            </a:r>
          </a:p>
          <a:p>
            <a:r>
              <a:rPr lang="ru-RU" dirty="0"/>
              <a:t>    при медикаментозных осложнениях: установление наличия показаний к назначению данного препарата при установленном диагнозе и индивидуальных противопоказаний к нему, решение вопроса о наличии (отсутствии) объективной возможности предвидения и предотвращения наступления осложнения, в полном ли объеме была оказана помощь больному после его развития;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36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3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4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6211"/>
            <a:ext cx="8596668" cy="551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Установление наличия (отсутствия) недостатков (дефектов) в оказании медицинской помощи, при их наличии - причинно-следственной связи между ними и развитием неблагоприятного исхода:</a:t>
            </a:r>
          </a:p>
          <a:p>
            <a:endParaRPr lang="ru-RU" dirty="0"/>
          </a:p>
          <a:p>
            <a:r>
              <a:rPr lang="ru-RU" dirty="0"/>
              <a:t>    установление факта неблагоприятного исхода, его причины и необходимых условий для ее реализации;</a:t>
            </a:r>
          </a:p>
          <a:p>
            <a:r>
              <a:rPr lang="ru-RU" dirty="0"/>
              <a:t>    установление факта, характера и причины возникновения недостатка (дефекта) в оказании медицинской помощи (услуги), лиц, его допустивших;</a:t>
            </a:r>
          </a:p>
          <a:p>
            <a:r>
              <a:rPr lang="ru-RU" dirty="0"/>
              <a:t>    установление наличия (отсутствия) связи между допущенным недостатком (дефектом) в оказании медицинской помощи и наступлением неблагоприятного исхода.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433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выводов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 экспертное заключение отвечает тот эксперт, который произвел экспертизу. Если начальник бюро СМЭ считает заключение эксперта ошибочным, то он может его опротестовать только через прокурора и требовать повторной экспертизы. Заключение (акт) эксперта должно передаваться органам, назначившим экспертизу, от 3 суток до </a:t>
            </a:r>
            <a:r>
              <a:rPr lang="ru-RU" dirty="0" err="1"/>
              <a:t>до</a:t>
            </a:r>
            <a:r>
              <a:rPr lang="ru-RU" dirty="0"/>
              <a:t> 1 мес. (за исключением уважительных причин) (ст. 144 УПК РФ).</a:t>
            </a:r>
          </a:p>
        </p:txBody>
      </p:sp>
    </p:spTree>
    <p:extLst>
      <p:ext uri="{BB962C8B-B14F-4D97-AF65-F5344CB8AC3E}">
        <p14:creationId xmlns:p14="http://schemas.microsoft.com/office/powerpoint/2010/main" val="375537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9836"/>
          </a:xfrm>
        </p:spPr>
      </p:pic>
    </p:spTree>
    <p:extLst>
      <p:ext uri="{BB962C8B-B14F-4D97-AF65-F5344CB8AC3E}">
        <p14:creationId xmlns:p14="http://schemas.microsoft.com/office/powerpoint/2010/main" val="7550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743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223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570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35677840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942</Words>
  <Application>Microsoft Office PowerPoint</Application>
  <PresentationFormat>Произвольный</PresentationFormat>
  <Paragraphs>49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Тема: ятрогения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Судебно-медицинская экспертиза ятрогений.</vt:lpstr>
      <vt:lpstr>Презентация PowerPoint</vt:lpstr>
      <vt:lpstr>Презентация PowerPoint</vt:lpstr>
      <vt:lpstr>эксперта должна состоять, как минимум из двух этапов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выводов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tech</cp:lastModifiedBy>
  <cp:revision>6</cp:revision>
  <dcterms:created xsi:type="dcterms:W3CDTF">2021-05-20T15:27:38Z</dcterms:created>
  <dcterms:modified xsi:type="dcterms:W3CDTF">2021-05-29T09:08:06Z</dcterms:modified>
</cp:coreProperties>
</file>