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59" r:id="rId6"/>
    <p:sldId id="266" r:id="rId7"/>
    <p:sldId id="260" r:id="rId8"/>
    <p:sldId id="261" r:id="rId9"/>
    <p:sldId id="262" r:id="rId10"/>
    <p:sldId id="263" r:id="rId11"/>
    <p:sldId id="264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99" r:id="rId23"/>
    <p:sldId id="300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00"/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4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4.png"/><Relationship Id="rId4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urkcebilgi.com/uploads/media/resim/artube.jpg" TargetMode="External"/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2" Type="http://schemas.openxmlformats.org/officeDocument/2006/relationships/hyperlink" Target="http://upload.wikimedia.org/wikipedia/commons/8/88/NeTube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wikia.com/chemistry/images/1/1f/HeTube.jpg" TargetMode="External"/><Relationship Id="rId11" Type="http://schemas.openxmlformats.org/officeDocument/2006/relationships/image" Target="../media/image5.jpeg"/><Relationship Id="rId5" Type="http://schemas.openxmlformats.org/officeDocument/2006/relationships/image" Target="../media/image2.jpeg"/><Relationship Id="rId10" Type="http://schemas.openxmlformats.org/officeDocument/2006/relationships/hyperlink" Target="http://upload.wikimedia.org/wikipedia/commons/e/e7/KrTube.jpg" TargetMode="External"/><Relationship Id="rId4" Type="http://schemas.openxmlformats.org/officeDocument/2006/relationships/hyperlink" Target="http://hackedgadgets.com/wp-content/2/xenon_sign_xe.jpg" TargetMode="External"/><Relationship Id="rId9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685800" y="1214422"/>
            <a:ext cx="7772400" cy="1470025"/>
          </a:xfrm>
        </p:spPr>
        <p:txBody>
          <a:bodyPr/>
          <a:lstStyle/>
          <a:p>
            <a:pPr algn="r"/>
            <a:r>
              <a:rPr lang="ru-RU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Лекция № </a:t>
            </a:r>
            <a:r>
              <a:rPr lang="ru-RU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  </a:t>
            </a:r>
            <a:endParaRPr lang="ru-RU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928934"/>
            <a:ext cx="9144000" cy="292895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4300" b="1" i="1" dirty="0" smtClean="0">
                <a:solidFill>
                  <a:srgbClr val="007000"/>
                </a:solidFill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ru-RU" sz="4300" b="1" i="1" dirty="0" smtClean="0">
                <a:solidFill>
                  <a:srgbClr val="007000"/>
                </a:solidFill>
                <a:latin typeface="Times New Roman" pitchFamily="18" charset="0"/>
                <a:cs typeface="Times New Roman" pitchFamily="18" charset="0"/>
              </a:rPr>
              <a:t>«Химическая связь. Типы химических связей»</a:t>
            </a:r>
            <a:endParaRPr lang="ru-RU" sz="4300" b="1" dirty="0" smtClean="0">
              <a:solidFill>
                <a:srgbClr val="007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0" y="214290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ГОСУДАРСТВЕННОЕ БЮДЖЕТНОЕ ОБРАЗОВАТЕЛЬНОЕ УЧРЕЖДЕНИЕ СРЕДНЕГО ПРОФЕССИОНАЛЬНОГО ОБРАЗОВАНИЯ </a:t>
            </a:r>
          </a:p>
          <a:p>
            <a:pPr algn="ctr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«КРАСНОЯРСКИЙ МЕДИКО-ФАРМАЦЕВТИЧЕСКИЙ КОЛЛЕДЖ» </a:t>
            </a:r>
          </a:p>
          <a:p>
            <a:pPr algn="ctr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МИНИСТЕРСТВА ЗДРАВООХРАНЕНИЯ И СОЦИАЛЬНОГО РАЗВИТИЯ РОССИЙСКОЙ ФЕДЕРАЦИИ</a:t>
            </a:r>
          </a:p>
          <a:p>
            <a:r>
              <a:rPr lang="ru-RU" sz="2400" b="1" dirty="0" smtClean="0"/>
              <a:t> </a:t>
            </a:r>
            <a:endParaRPr lang="ru-RU" sz="2400" dirty="0" smtClean="0"/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3108" y="5529220"/>
            <a:ext cx="6786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Преподаватель: Агафонова Н.В.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2976" y="6324921"/>
            <a:ext cx="6786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- 2011 -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42892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7000"/>
                </a:solidFill>
                <a:latin typeface="Times New Roman" pitchFamily="18" charset="0"/>
                <a:cs typeface="Times New Roman" pitchFamily="18" charset="0"/>
              </a:rPr>
              <a:t>Ионная связь</a:t>
            </a:r>
            <a:endParaRPr lang="ru-RU" dirty="0">
              <a:solidFill>
                <a:srgbClr val="007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14282" y="714348"/>
            <a:ext cx="878684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Ионная связь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связь, образовавшаяся за счет электростатического притяжения между ионами.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214314" y="3606605"/>
            <a:ext cx="8715404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Возникает между атомами,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электроотрицательность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которых резко различается.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Образуется между атомами наиболее активных металлов и неметаллов.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образовании ионной связи атом металла отдает свои электроны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атому неметалла, при этом каждый из атомов получает завершенный энергетический уровень.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1643050"/>
            <a:ext cx="2428892" cy="1956450"/>
          </a:xfrm>
          <a:prstGeom prst="rect">
            <a:avLst/>
          </a:prstGeom>
          <a:noFill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10663" y="1643050"/>
            <a:ext cx="2489899" cy="1956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inkTgt spid="_x0000_s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inkTgt spid="_x0000_s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inkTgt spid="_x0000_s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inkTgt spid="_x0000_s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inkTgt spid="_x0000_s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inkTgt spid="_x0000_s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inkTgt spid="_x0000_s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inkTgt spid="_x0000_s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-142892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7000"/>
                </a:solidFill>
                <a:latin typeface="Times New Roman" pitchFamily="18" charset="0"/>
                <a:cs typeface="Times New Roman" pitchFamily="18" charset="0"/>
              </a:rPr>
              <a:t>Ионная связь</a:t>
            </a:r>
            <a:endParaRPr lang="ru-RU" dirty="0">
              <a:solidFill>
                <a:srgbClr val="007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42844" y="1629779"/>
            <a:ext cx="871543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11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Na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1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</a:t>
            </a:r>
            <a:r>
              <a:rPr kumimoji="0" lang="ru-RU" sz="32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</a:t>
            </a:r>
            <a:r>
              <a:rPr kumimoji="0" lang="ru-RU" sz="32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</a:t>
            </a:r>
            <a:r>
              <a:rPr kumimoji="0" lang="ru-RU" sz="32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</a:t>
            </a:r>
            <a:r>
              <a:rPr kumimoji="0" lang="ru-RU" sz="32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       </a:t>
            </a:r>
            <a:r>
              <a:rPr kumimoji="0" lang="ru-RU" sz="3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17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Cl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1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</a:t>
            </a:r>
            <a:r>
              <a:rPr kumimoji="0" lang="ru-RU" sz="32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</a:t>
            </a:r>
            <a:r>
              <a:rPr kumimoji="0" lang="ru-RU" sz="32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</a:t>
            </a:r>
            <a:r>
              <a:rPr kumimoji="0" lang="ru-RU" sz="32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</a:t>
            </a:r>
            <a:r>
              <a:rPr kumimoji="0" lang="ru-RU" sz="32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</a:t>
            </a:r>
            <a:r>
              <a:rPr kumimoji="0" lang="ru-RU" sz="32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42844" y="688943"/>
            <a:ext cx="900115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Рассмотрим способ образования на примере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хлорида натрия: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" name="Рисунок 6" descr="C:\Users\Ира\Desktop\Лекции (втор полугодие) 1 курс ХИМИЯ\№ 3 Химическая связь. Типы химических связей\Из Интернета\1\4.jpg"/>
          <p:cNvPicPr/>
          <p:nvPr/>
        </p:nvPicPr>
        <p:blipFill>
          <a:blip r:embed="rId2"/>
          <a:srcRect l="5058" t="12775" r="3205" b="69805"/>
          <a:stretch>
            <a:fillRect/>
          </a:stretch>
        </p:blipFill>
        <p:spPr bwMode="auto">
          <a:xfrm>
            <a:off x="285720" y="2428868"/>
            <a:ext cx="857256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214282" y="4111189"/>
            <a:ext cx="871543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Атом неметалла забирает наружные электроны у атома металла и превращается в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анион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(отрицательно заряженный ион). Атом метала теряет электроны и превращается в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катион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(положительно заряженный ион). Ионы связанны электростатическими силами.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-142892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7000"/>
                </a:solidFill>
                <a:latin typeface="Times New Roman" pitchFamily="18" charset="0"/>
                <a:cs typeface="Times New Roman" pitchFamily="18" charset="0"/>
              </a:rPr>
              <a:t>Ионная связь</a:t>
            </a:r>
            <a:endParaRPr lang="ru-RU" dirty="0">
              <a:solidFill>
                <a:srgbClr val="007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5297" name="Picture 1" descr="C:\Users\Ира\Desktop\Лекции (втор полугодие) 1 курс ХИМИЯ\№ 3 Химическая связь. Типы химических связей\Из Интернета\1\3.jpg"/>
          <p:cNvPicPr>
            <a:picLocks noChangeAspect="1" noChangeArrowheads="1"/>
          </p:cNvPicPr>
          <p:nvPr/>
        </p:nvPicPr>
        <p:blipFill>
          <a:blip r:embed="rId2"/>
          <a:srcRect l="10625" t="40000" r="62188" b="42500"/>
          <a:stretch>
            <a:fillRect/>
          </a:stretch>
        </p:blipFill>
        <p:spPr bwMode="auto">
          <a:xfrm>
            <a:off x="214282" y="2547931"/>
            <a:ext cx="3571900" cy="1666887"/>
          </a:xfrm>
          <a:prstGeom prst="rect">
            <a:avLst/>
          </a:prstGeom>
          <a:noFill/>
        </p:spPr>
      </p:pic>
      <p:pic>
        <p:nvPicPr>
          <p:cNvPr id="6" name="Picture 1" descr="C:\Users\Ира\Desktop\Лекции (втор полугодие) 1 курс ХИМИЯ\№ 3 Химическая связь. Типы химических связей\Из Интернета\1\3.jpg"/>
          <p:cNvPicPr>
            <a:picLocks noChangeAspect="1" noChangeArrowheads="1"/>
          </p:cNvPicPr>
          <p:nvPr/>
        </p:nvPicPr>
        <p:blipFill>
          <a:blip r:embed="rId2"/>
          <a:srcRect l="10625" t="81250" r="62188" b="3750"/>
          <a:stretch>
            <a:fillRect/>
          </a:stretch>
        </p:blipFill>
        <p:spPr bwMode="auto">
          <a:xfrm>
            <a:off x="357158" y="761981"/>
            <a:ext cx="3452837" cy="142876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643306" y="976295"/>
            <a:ext cx="51435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Величина отрицательного заряда аниона равна числу принятых электронов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86182" y="2833683"/>
            <a:ext cx="48577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еличина положительного заряда катиона равна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числу отданных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электронов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142844" y="4286256"/>
            <a:ext cx="892971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результате электростатического притяжения между катионом и анионом образуется молекула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" name="Рисунок 9" descr="сканирование004"/>
          <p:cNvPicPr/>
          <p:nvPr/>
        </p:nvPicPr>
        <p:blipFill>
          <a:blip r:embed="rId3">
            <a:lum bright="-24000" contrast="90000"/>
          </a:blip>
          <a:srcRect l="55455" t="28651" r="19356" b="63184"/>
          <a:stretch>
            <a:fillRect/>
          </a:stretch>
        </p:blipFill>
        <p:spPr bwMode="auto">
          <a:xfrm>
            <a:off x="1428728" y="5286388"/>
            <a:ext cx="6357982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5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5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5529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7000"/>
                </a:solidFill>
                <a:latin typeface="Times New Roman" pitchFamily="18" charset="0"/>
                <a:cs typeface="Times New Roman" pitchFamily="18" charset="0"/>
              </a:rPr>
              <a:t>Ионная связь характеризуется:</a:t>
            </a:r>
            <a:endParaRPr lang="ru-RU" dirty="0">
              <a:solidFill>
                <a:srgbClr val="007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357158" y="1250564"/>
            <a:ext cx="8429684" cy="4893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00"/>
              </a:buClr>
              <a:buSzPct val="133000"/>
              <a:buFont typeface="Arial" pitchFamily="34" charset="0"/>
              <a:buChar char="•"/>
              <a:tabLst/>
            </a:pPr>
            <a:r>
              <a:rPr kumimoji="0" lang="ru-RU" sz="3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ненаправленностью</a:t>
            </a:r>
            <a:r>
              <a:rPr kumimoji="0" lang="ru-RU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ион может притягиваться к противоположно заряженному иону по любому направлению; </a:t>
            </a: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00"/>
              </a:buClr>
              <a:buSzPct val="133000"/>
              <a:tabLst/>
            </a:pPr>
            <a:endParaRPr kumimoji="0" lang="ru-RU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00"/>
              </a:buClr>
              <a:buSzPct val="133000"/>
              <a:buFont typeface="Arial" pitchFamily="34" charset="0"/>
              <a:buChar char="•"/>
              <a:tabLst/>
            </a:pPr>
            <a:r>
              <a:rPr kumimoji="0" lang="ru-RU" sz="3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ненасыщаемостью</a:t>
            </a:r>
            <a:r>
              <a:rPr kumimoji="0" lang="ru-RU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взаимодействие иона с одним противоположно заряженным ионом не компенсирует его силовое поле, он не теряет способности притягивать ионы по другим направлениям, вследствие чего образуются соединения с ионной кристаллической решеткой.</a:t>
            </a:r>
            <a:endParaRPr kumimoji="0" lang="ru-RU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4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4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42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42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7000"/>
                </a:solidFill>
                <a:latin typeface="Times New Roman" pitchFamily="18" charset="0"/>
                <a:cs typeface="Times New Roman" pitchFamily="18" charset="0"/>
              </a:rPr>
              <a:t>Ионная кристаллическая решетка</a:t>
            </a:r>
            <a:endParaRPr lang="ru-RU" dirty="0">
              <a:solidFill>
                <a:srgbClr val="007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Ира\Desktop\Лекции (втор полугодие) 1 курс ХИМИЯ\№ 3 Химическая связь. Типы химических связей\Из Интернета\1\6.jpg"/>
          <p:cNvPicPr/>
          <p:nvPr/>
        </p:nvPicPr>
        <p:blipFill>
          <a:blip r:embed="rId2" cstate="print">
            <a:lum bright="-23000" contrast="58000"/>
          </a:blip>
          <a:srcRect l="4468" t="16634" r="46854" b="8704"/>
          <a:stretch>
            <a:fillRect/>
          </a:stretch>
        </p:blipFill>
        <p:spPr bwMode="auto">
          <a:xfrm>
            <a:off x="500034" y="1714488"/>
            <a:ext cx="3286148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3819553" y="1071546"/>
            <a:ext cx="5110165" cy="60293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Физические свойства:</a:t>
            </a:r>
          </a:p>
          <a:p>
            <a:pPr>
              <a:lnSpc>
                <a:spcPct val="130000"/>
              </a:lnSpc>
              <a:buFontTx/>
              <a:buBlip>
                <a:blip r:embed="rId3"/>
              </a:buBlip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твердость</a:t>
            </a:r>
          </a:p>
          <a:p>
            <a:pPr>
              <a:lnSpc>
                <a:spcPct val="130000"/>
              </a:lnSpc>
              <a:buFontTx/>
              <a:buBlip>
                <a:blip r:embed="rId3"/>
              </a:buBlip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тугоплавкость</a:t>
            </a:r>
          </a:p>
          <a:p>
            <a:pPr>
              <a:lnSpc>
                <a:spcPct val="130000"/>
              </a:lnSpc>
              <a:buFontTx/>
              <a:buBlip>
                <a:blip r:embed="rId3"/>
              </a:buBlip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хрупкость</a:t>
            </a:r>
          </a:p>
          <a:p>
            <a:pPr>
              <a:lnSpc>
                <a:spcPct val="130000"/>
              </a:lnSpc>
              <a:buFontTx/>
              <a:buBlip>
                <a:blip r:embed="rId3"/>
              </a:buBlip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нелетучесть</a:t>
            </a:r>
          </a:p>
          <a:p>
            <a:pPr>
              <a:lnSpc>
                <a:spcPct val="130000"/>
              </a:lnSpc>
              <a:buFontTx/>
              <a:buBlip>
                <a:blip r:embed="rId3"/>
              </a:buBlip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могут растворятся в воде</a:t>
            </a:r>
          </a:p>
          <a:p>
            <a:pPr>
              <a:lnSpc>
                <a:spcPct val="130000"/>
              </a:lnSpc>
              <a:buFontTx/>
              <a:buBlip>
                <a:blip r:embed="rId3"/>
              </a:buBlip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раствор и расплав проводят   </a:t>
            </a:r>
          </a:p>
          <a:p>
            <a:pPr>
              <a:lnSpc>
                <a:spcPct val="130000"/>
              </a:lnSpc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  электрический ток</a:t>
            </a:r>
          </a:p>
          <a:p>
            <a:pPr>
              <a:lnSpc>
                <a:spcPct val="130000"/>
              </a:lnSpc>
            </a:pPr>
            <a:endParaRPr lang="ru-RU" sz="2000" dirty="0"/>
          </a:p>
          <a:p>
            <a:endParaRPr lang="ru-RU" sz="2400" dirty="0"/>
          </a:p>
          <a:p>
            <a:endParaRPr lang="ru-RU" sz="2400" dirty="0"/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/>
          <a:lstStyle/>
          <a:p>
            <a:r>
              <a:rPr lang="ru-RU" dirty="0" smtClean="0">
                <a:solidFill>
                  <a:srgbClr val="007000"/>
                </a:solidFill>
                <a:latin typeface="Times New Roman" pitchFamily="18" charset="0"/>
                <a:cs typeface="Times New Roman" pitchFamily="18" charset="0"/>
              </a:rPr>
              <a:t>Ковалентная связь</a:t>
            </a:r>
            <a:endParaRPr lang="ru-RU" dirty="0">
              <a:solidFill>
                <a:srgbClr val="007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142844" y="1000108"/>
            <a:ext cx="892971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Ковалентная связь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связь между атомами, возникающая за счет образования общих электронных пар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13" name="Object 14"/>
          <p:cNvGraphicFramePr>
            <a:graphicFrameLocks noChangeAspect="1"/>
          </p:cNvGraphicFramePr>
          <p:nvPr>
            <p:ph idx="1"/>
          </p:nvPr>
        </p:nvGraphicFramePr>
        <p:xfrm>
          <a:off x="1763713" y="3141663"/>
          <a:ext cx="5400675" cy="2232025"/>
        </p:xfrm>
        <a:graphic>
          <a:graphicData uri="http://schemas.openxmlformats.org/presentationml/2006/ole">
            <p:oleObj spid="_x0000_s52228" name="Точечный рисунок" r:id="rId3" imgW="1561905" imgH="2762636" progId="Paint.Picture">
              <p:embed/>
            </p:oleObj>
          </a:graphicData>
        </a:graphic>
      </p:graphicFrame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3059113" y="3716338"/>
            <a:ext cx="1800225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5400"/>
              <a:t>Н  </a:t>
            </a:r>
            <a:r>
              <a:rPr lang="ru-RU" sz="5400">
                <a:solidFill>
                  <a:srgbClr val="0000FF"/>
                </a:solidFill>
              </a:rPr>
              <a:t>•</a:t>
            </a:r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3779838" y="3716338"/>
            <a:ext cx="2592387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5400"/>
              <a:t>  </a:t>
            </a:r>
            <a:r>
              <a:rPr lang="ru-RU" sz="5400">
                <a:solidFill>
                  <a:srgbClr val="0000FF"/>
                </a:solidFill>
              </a:rPr>
              <a:t>•</a:t>
            </a:r>
            <a:r>
              <a:rPr lang="ru-RU" sz="5400"/>
              <a:t>  Н</a:t>
            </a:r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2916238" y="3573463"/>
            <a:ext cx="2160587" cy="1439862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4140200" y="3573463"/>
            <a:ext cx="2087563" cy="1439862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5" grpId="0" autoUpdateAnimBg="0"/>
      <p:bldP spid="15" grpId="0" build="allAtOnce"/>
      <p:bldP spid="16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556" y="14286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7000"/>
                </a:solidFill>
                <a:latin typeface="Times New Roman" pitchFamily="18" charset="0"/>
                <a:cs typeface="Times New Roman" pitchFamily="18" charset="0"/>
              </a:rPr>
              <a:t>Виды ковалентной связи</a:t>
            </a:r>
            <a:endParaRPr lang="ru-RU" dirty="0">
              <a:solidFill>
                <a:srgbClr val="007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3132138" y="1500174"/>
            <a:ext cx="3168650" cy="914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ковалентная связь</a:t>
            </a:r>
          </a:p>
        </p:txBody>
      </p:sp>
      <p:sp>
        <p:nvSpPr>
          <p:cNvPr id="5" name="Line 14"/>
          <p:cNvSpPr>
            <a:spLocks noChangeShapeType="1"/>
          </p:cNvSpPr>
          <p:nvPr/>
        </p:nvSpPr>
        <p:spPr bwMode="auto">
          <a:xfrm>
            <a:off x="4859338" y="2436799"/>
            <a:ext cx="0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" name="Line 15"/>
          <p:cNvSpPr>
            <a:spLocks noChangeShapeType="1"/>
          </p:cNvSpPr>
          <p:nvPr/>
        </p:nvSpPr>
        <p:spPr bwMode="auto">
          <a:xfrm>
            <a:off x="2916238" y="2795574"/>
            <a:ext cx="38877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" name="Line 16"/>
          <p:cNvSpPr>
            <a:spLocks noChangeShapeType="1"/>
          </p:cNvSpPr>
          <p:nvPr/>
        </p:nvSpPr>
        <p:spPr bwMode="auto">
          <a:xfrm>
            <a:off x="2916238" y="2868599"/>
            <a:ext cx="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" name="Line 17"/>
          <p:cNvSpPr>
            <a:spLocks noChangeShapeType="1"/>
          </p:cNvSpPr>
          <p:nvPr/>
        </p:nvSpPr>
        <p:spPr bwMode="auto">
          <a:xfrm>
            <a:off x="6877050" y="2795574"/>
            <a:ext cx="0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" name="AutoShape 19"/>
          <p:cNvSpPr>
            <a:spLocks noChangeArrowheads="1"/>
          </p:cNvSpPr>
          <p:nvPr/>
        </p:nvSpPr>
        <p:spPr bwMode="auto">
          <a:xfrm>
            <a:off x="1908175" y="3300399"/>
            <a:ext cx="2016125" cy="7921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полярная</a:t>
            </a:r>
          </a:p>
        </p:txBody>
      </p:sp>
      <p:sp>
        <p:nvSpPr>
          <p:cNvPr id="10" name="AutoShape 20"/>
          <p:cNvSpPr>
            <a:spLocks noChangeArrowheads="1"/>
          </p:cNvSpPr>
          <p:nvPr/>
        </p:nvSpPr>
        <p:spPr bwMode="auto">
          <a:xfrm>
            <a:off x="5940425" y="3300399"/>
            <a:ext cx="1944688" cy="7921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неполярная</a:t>
            </a:r>
          </a:p>
        </p:txBody>
      </p:sp>
      <p:sp>
        <p:nvSpPr>
          <p:cNvPr id="11" name="Oval 24"/>
          <p:cNvSpPr>
            <a:spLocks noChangeArrowheads="1"/>
          </p:cNvSpPr>
          <p:nvPr/>
        </p:nvSpPr>
        <p:spPr bwMode="auto">
          <a:xfrm rot="16051188">
            <a:off x="6733382" y="2723343"/>
            <a:ext cx="214312" cy="2159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Oval 25"/>
          <p:cNvSpPr>
            <a:spLocks noChangeArrowheads="1"/>
          </p:cNvSpPr>
          <p:nvPr/>
        </p:nvSpPr>
        <p:spPr bwMode="auto">
          <a:xfrm rot="16051188">
            <a:off x="2844007" y="2723343"/>
            <a:ext cx="214312" cy="2159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Text Box 28"/>
          <p:cNvSpPr txBox="1">
            <a:spLocks noChangeArrowheads="1"/>
          </p:cNvSpPr>
          <p:nvPr/>
        </p:nvSpPr>
        <p:spPr bwMode="auto">
          <a:xfrm>
            <a:off x="3059113" y="4740262"/>
            <a:ext cx="18415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ru-RU" sz="3600"/>
          </a:p>
        </p:txBody>
      </p:sp>
      <p:sp>
        <p:nvSpPr>
          <p:cNvPr id="14" name="Text Box 34"/>
          <p:cNvSpPr txBox="1">
            <a:spLocks noChangeArrowheads="1"/>
          </p:cNvSpPr>
          <p:nvPr/>
        </p:nvSpPr>
        <p:spPr bwMode="auto">
          <a:xfrm>
            <a:off x="2195513" y="4668824"/>
            <a:ext cx="18415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ru-RU" sz="3600"/>
          </a:p>
        </p:txBody>
      </p:sp>
      <p:sp>
        <p:nvSpPr>
          <p:cNvPr id="15" name="Text Box 35"/>
          <p:cNvSpPr txBox="1">
            <a:spLocks noChangeArrowheads="1"/>
          </p:cNvSpPr>
          <p:nvPr/>
        </p:nvSpPr>
        <p:spPr bwMode="auto">
          <a:xfrm>
            <a:off x="1958975" y="4884724"/>
            <a:ext cx="21082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ru-RU" sz="3600"/>
          </a:p>
        </p:txBody>
      </p:sp>
      <p:sp>
        <p:nvSpPr>
          <p:cNvPr id="16" name="Text Box 36"/>
          <p:cNvSpPr txBox="1">
            <a:spLocks noChangeArrowheads="1"/>
          </p:cNvSpPr>
          <p:nvPr/>
        </p:nvSpPr>
        <p:spPr bwMode="auto">
          <a:xfrm>
            <a:off x="900113" y="4595799"/>
            <a:ext cx="3384550" cy="218521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Атомы неметаллов 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обладают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разной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электроотрицательностью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l-GR" sz="2000" i="1" dirty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ЭО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1,7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1800" i="1" dirty="0"/>
          </a:p>
          <a:p>
            <a:endParaRPr lang="ru-RU" sz="1800" i="1" dirty="0"/>
          </a:p>
        </p:txBody>
      </p:sp>
      <p:sp>
        <p:nvSpPr>
          <p:cNvPr id="17" name="AutoShape 38"/>
          <p:cNvSpPr>
            <a:spLocks noChangeArrowheads="1"/>
          </p:cNvSpPr>
          <p:nvPr/>
        </p:nvSpPr>
        <p:spPr bwMode="auto">
          <a:xfrm>
            <a:off x="755650" y="4524362"/>
            <a:ext cx="3600450" cy="1728787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Text Box 39"/>
          <p:cNvSpPr txBox="1">
            <a:spLocks noChangeArrowheads="1"/>
          </p:cNvSpPr>
          <p:nvPr/>
        </p:nvSpPr>
        <p:spPr bwMode="auto">
          <a:xfrm>
            <a:off x="1671638" y="5961049"/>
            <a:ext cx="18415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ru-RU" sz="2000"/>
          </a:p>
        </p:txBody>
      </p:sp>
      <p:sp>
        <p:nvSpPr>
          <p:cNvPr id="19" name="Line 41"/>
          <p:cNvSpPr>
            <a:spLocks noChangeShapeType="1"/>
          </p:cNvSpPr>
          <p:nvPr/>
        </p:nvSpPr>
        <p:spPr bwMode="auto">
          <a:xfrm>
            <a:off x="2916238" y="4092562"/>
            <a:ext cx="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" name="Line 43"/>
          <p:cNvSpPr>
            <a:spLocks noChangeShapeType="1"/>
          </p:cNvSpPr>
          <p:nvPr/>
        </p:nvSpPr>
        <p:spPr bwMode="auto">
          <a:xfrm>
            <a:off x="7019925" y="4092562"/>
            <a:ext cx="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" name="AutoShape 44"/>
          <p:cNvSpPr>
            <a:spLocks noChangeArrowheads="1"/>
          </p:cNvSpPr>
          <p:nvPr/>
        </p:nvSpPr>
        <p:spPr bwMode="auto">
          <a:xfrm>
            <a:off x="5076825" y="4524362"/>
            <a:ext cx="3598863" cy="1728787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" name="Text Box 46"/>
          <p:cNvSpPr txBox="1">
            <a:spLocks noChangeArrowheads="1"/>
          </p:cNvSpPr>
          <p:nvPr/>
        </p:nvSpPr>
        <p:spPr bwMode="auto">
          <a:xfrm>
            <a:off x="5219700" y="4595799"/>
            <a:ext cx="3455988" cy="16312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Атомы неметаллов 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обладают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одинаковой </a:t>
            </a:r>
          </a:p>
          <a:p>
            <a:pPr algn="ctr"/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электроотрицательностью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l-GR" sz="2000" i="1" dirty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ЭО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0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0"/>
                            </p:stCondLst>
                            <p:childTnLst>
                              <p:par>
                                <p:cTn id="4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6" grpId="0"/>
      <p:bldP spid="17" grpId="0" animBg="1"/>
      <p:bldP spid="19" grpId="0" animBg="1"/>
      <p:bldP spid="20" grpId="0" animBg="1"/>
      <p:bldP spid="21" grpId="0" animBg="1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857256"/>
          </a:xfrm>
        </p:spPr>
        <p:txBody>
          <a:bodyPr/>
          <a:lstStyle/>
          <a:p>
            <a:r>
              <a:rPr lang="ru-RU" dirty="0" smtClean="0">
                <a:solidFill>
                  <a:srgbClr val="007000"/>
                </a:solidFill>
                <a:latin typeface="Times New Roman" pitchFamily="18" charset="0"/>
                <a:cs typeface="Times New Roman" pitchFamily="18" charset="0"/>
              </a:rPr>
              <a:t>Ковалентная неполярная связь</a:t>
            </a:r>
            <a:endParaRPr lang="ru-RU" dirty="0">
              <a:solidFill>
                <a:srgbClr val="007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000108"/>
            <a:ext cx="85011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КНС −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это связь, образованная атомами с одинаковой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электроотрицательностью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 Box 7"/>
          <p:cNvSpPr txBox="1">
            <a:spLocks noChangeArrowheads="1"/>
          </p:cNvSpPr>
          <p:nvPr/>
        </p:nvSpPr>
        <p:spPr bwMode="auto">
          <a:xfrm>
            <a:off x="755650" y="2133600"/>
            <a:ext cx="792163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3600" dirty="0">
                <a:latin typeface="Times New Roman" pitchFamily="18" charset="0"/>
              </a:rPr>
              <a:t>Н</a:t>
            </a:r>
          </a:p>
        </p:txBody>
      </p:sp>
      <p:sp>
        <p:nvSpPr>
          <p:cNvPr id="51" name="Oval 8"/>
          <p:cNvSpPr>
            <a:spLocks noChangeArrowheads="1"/>
          </p:cNvSpPr>
          <p:nvPr/>
        </p:nvSpPr>
        <p:spPr bwMode="auto">
          <a:xfrm>
            <a:off x="1692275" y="2205038"/>
            <a:ext cx="649288" cy="503237"/>
          </a:xfrm>
          <a:prstGeom prst="ellipse">
            <a:avLst/>
          </a:prstGeom>
          <a:gradFill rotWithShape="1">
            <a:gsLst>
              <a:gs pos="0">
                <a:srgbClr val="CCECFF"/>
              </a:gs>
              <a:gs pos="100000">
                <a:srgbClr val="CCFFCC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dirty="0">
                <a:latin typeface="Franklin Gothic Medium" pitchFamily="34" charset="0"/>
              </a:rPr>
              <a:t>+1</a:t>
            </a:r>
          </a:p>
        </p:txBody>
      </p:sp>
      <p:sp>
        <p:nvSpPr>
          <p:cNvPr id="52" name="Rectangle 9"/>
          <p:cNvSpPr>
            <a:spLocks noChangeArrowheads="1"/>
          </p:cNvSpPr>
          <p:nvPr/>
        </p:nvSpPr>
        <p:spPr bwMode="auto">
          <a:xfrm>
            <a:off x="2576513" y="2184400"/>
            <a:ext cx="453971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3600">
                <a:latin typeface="Times New Roman" pitchFamily="18" charset="0"/>
              </a:rPr>
              <a:t> )</a:t>
            </a:r>
          </a:p>
        </p:txBody>
      </p:sp>
      <p:sp>
        <p:nvSpPr>
          <p:cNvPr id="53" name="Rectangle 10"/>
          <p:cNvSpPr>
            <a:spLocks noChangeArrowheads="1"/>
          </p:cNvSpPr>
          <p:nvPr/>
        </p:nvSpPr>
        <p:spPr bwMode="auto">
          <a:xfrm>
            <a:off x="2627313" y="2708275"/>
            <a:ext cx="39466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800" dirty="0">
                <a:latin typeface="Franklin Gothic Medium" pitchFamily="34" charset="0"/>
              </a:rPr>
              <a:t>1</a:t>
            </a:r>
          </a:p>
        </p:txBody>
      </p:sp>
      <p:sp>
        <p:nvSpPr>
          <p:cNvPr id="67" name="Text Box 11"/>
          <p:cNvSpPr txBox="1">
            <a:spLocks noChangeArrowheads="1"/>
          </p:cNvSpPr>
          <p:nvPr/>
        </p:nvSpPr>
        <p:spPr bwMode="auto">
          <a:xfrm>
            <a:off x="857224" y="3429000"/>
            <a:ext cx="518092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3600" dirty="0">
                <a:latin typeface="Times New Roman" pitchFamily="18" charset="0"/>
              </a:rPr>
              <a:t>Н</a:t>
            </a:r>
          </a:p>
        </p:txBody>
      </p:sp>
      <p:sp>
        <p:nvSpPr>
          <p:cNvPr id="68" name="Text Box 12"/>
          <p:cNvSpPr txBox="1">
            <a:spLocks noChangeArrowheads="1"/>
          </p:cNvSpPr>
          <p:nvPr/>
        </p:nvSpPr>
        <p:spPr bwMode="auto">
          <a:xfrm>
            <a:off x="1241425" y="3429000"/>
            <a:ext cx="322263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b="1" dirty="0">
                <a:solidFill>
                  <a:srgbClr val="0000FF"/>
                </a:solidFill>
                <a:cs typeface="Times New Roman" pitchFamily="18" charset="0"/>
              </a:rPr>
              <a:t>·</a:t>
            </a:r>
          </a:p>
        </p:txBody>
      </p:sp>
      <p:sp>
        <p:nvSpPr>
          <p:cNvPr id="69" name="Text Box 13"/>
          <p:cNvSpPr txBox="1">
            <a:spLocks noChangeArrowheads="1"/>
          </p:cNvSpPr>
          <p:nvPr/>
        </p:nvSpPr>
        <p:spPr bwMode="auto">
          <a:xfrm>
            <a:off x="1571604" y="3425611"/>
            <a:ext cx="413896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3600" dirty="0"/>
              <a:t>+</a:t>
            </a:r>
          </a:p>
        </p:txBody>
      </p:sp>
      <p:sp>
        <p:nvSpPr>
          <p:cNvPr id="70" name="Text Box 15"/>
          <p:cNvSpPr txBox="1">
            <a:spLocks noChangeArrowheads="1"/>
          </p:cNvSpPr>
          <p:nvPr/>
        </p:nvSpPr>
        <p:spPr bwMode="auto">
          <a:xfrm>
            <a:off x="1979613" y="3429000"/>
            <a:ext cx="284162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b="1" dirty="0">
                <a:solidFill>
                  <a:srgbClr val="0000FF"/>
                </a:solidFill>
              </a:rPr>
              <a:t>·</a:t>
            </a:r>
          </a:p>
          <a:p>
            <a:pPr algn="ctr"/>
            <a:endParaRPr lang="ru-RU" sz="2000" dirty="0">
              <a:solidFill>
                <a:srgbClr val="0000FF"/>
              </a:solidFill>
            </a:endParaRPr>
          </a:p>
        </p:txBody>
      </p:sp>
      <p:sp>
        <p:nvSpPr>
          <p:cNvPr id="71" name="Text Box 16"/>
          <p:cNvSpPr txBox="1">
            <a:spLocks noChangeArrowheads="1"/>
          </p:cNvSpPr>
          <p:nvPr/>
        </p:nvSpPr>
        <p:spPr bwMode="auto">
          <a:xfrm>
            <a:off x="2124075" y="3429000"/>
            <a:ext cx="531813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3600" dirty="0">
                <a:latin typeface="Times New Roman" pitchFamily="18" charset="0"/>
              </a:rPr>
              <a:t>Н</a:t>
            </a:r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2555875" y="3429000"/>
            <a:ext cx="736099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→</a:t>
            </a:r>
          </a:p>
        </p:txBody>
      </p:sp>
      <p:sp>
        <p:nvSpPr>
          <p:cNvPr id="78" name="Text Box 18"/>
          <p:cNvSpPr txBox="1">
            <a:spLocks noChangeArrowheads="1"/>
          </p:cNvSpPr>
          <p:nvPr/>
        </p:nvSpPr>
        <p:spPr bwMode="auto">
          <a:xfrm>
            <a:off x="3203575" y="3429000"/>
            <a:ext cx="518092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3600" dirty="0">
                <a:latin typeface="Times New Roman" pitchFamily="18" charset="0"/>
              </a:rPr>
              <a:t>Н</a:t>
            </a:r>
          </a:p>
          <a:p>
            <a:pPr algn="ctr"/>
            <a:endParaRPr lang="ru-RU" dirty="0"/>
          </a:p>
        </p:txBody>
      </p:sp>
      <p:sp>
        <p:nvSpPr>
          <p:cNvPr id="79" name="Oval 64"/>
          <p:cNvSpPr>
            <a:spLocks noChangeArrowheads="1"/>
          </p:cNvSpPr>
          <p:nvPr/>
        </p:nvSpPr>
        <p:spPr bwMode="auto">
          <a:xfrm rot="5400000">
            <a:off x="3460750" y="3459163"/>
            <a:ext cx="854075" cy="504825"/>
          </a:xfrm>
          <a:prstGeom prst="ellipse">
            <a:avLst/>
          </a:prstGeom>
          <a:noFill/>
          <a:ln w="28575" algn="ctr">
            <a:solidFill>
              <a:srgbClr val="0000FF"/>
            </a:solidFill>
            <a:round/>
            <a:headEnd/>
            <a:tailEnd/>
          </a:ln>
          <a:effectLst/>
        </p:spPr>
        <p:txBody>
          <a:bodyPr rot="10800000" vert="eaVert" wrap="none" anchor="ctr"/>
          <a:lstStyle/>
          <a:p>
            <a:pPr algn="ctr"/>
            <a:endParaRPr lang="ru-RU" sz="2800">
              <a:solidFill>
                <a:srgbClr val="0033CC"/>
              </a:solidFill>
            </a:endParaRPr>
          </a:p>
        </p:txBody>
      </p:sp>
      <p:sp>
        <p:nvSpPr>
          <p:cNvPr id="80" name="Text Box 19"/>
          <p:cNvSpPr txBox="1">
            <a:spLocks noChangeArrowheads="1"/>
          </p:cNvSpPr>
          <p:nvPr/>
        </p:nvSpPr>
        <p:spPr bwMode="auto">
          <a:xfrm>
            <a:off x="3132138" y="3357563"/>
            <a:ext cx="15113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b="1" dirty="0">
                <a:solidFill>
                  <a:srgbClr val="0000FF"/>
                </a:solidFill>
              </a:rPr>
              <a:t>: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81" name="Text Box 21"/>
          <p:cNvSpPr txBox="1">
            <a:spLocks noChangeArrowheads="1"/>
          </p:cNvSpPr>
          <p:nvPr/>
        </p:nvSpPr>
        <p:spPr bwMode="auto">
          <a:xfrm>
            <a:off x="4067175" y="3429000"/>
            <a:ext cx="518092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3600" dirty="0">
                <a:latin typeface="Times New Roman" pitchFamily="18" charset="0"/>
              </a:rPr>
              <a:t>Н</a:t>
            </a:r>
          </a:p>
        </p:txBody>
      </p:sp>
      <p:pic>
        <p:nvPicPr>
          <p:cNvPr id="82" name="Рисунок 81" descr="C:\Users\Ира\Desktop\Лекции (втор полугодие) 1 курс ХИМИЯ\№ 3 Химическая связь. Типы химических связей\Из Интернета\1\8.jpg"/>
          <p:cNvPicPr/>
          <p:nvPr/>
        </p:nvPicPr>
        <p:blipFill>
          <a:blip r:embed="rId2"/>
          <a:srcRect l="4475" t="52418" r="3244" b="14376"/>
          <a:stretch>
            <a:fillRect/>
          </a:stretch>
        </p:blipFill>
        <p:spPr bwMode="auto">
          <a:xfrm>
            <a:off x="642910" y="4643446"/>
            <a:ext cx="7929618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" name="Рисунок 82" descr="C:\Users\Ира\Desktop\Лекции (втор полугодие) 1 курс ХИМИЯ\№ 3 Химическая связь. Типы химических связей\Из Интернета\1\8.jpg"/>
          <p:cNvPicPr/>
          <p:nvPr/>
        </p:nvPicPr>
        <p:blipFill>
          <a:blip r:embed="rId2"/>
          <a:srcRect l="31453" t="71342" r="66033" b="14376"/>
          <a:stretch>
            <a:fillRect/>
          </a:stretch>
        </p:blipFill>
        <p:spPr bwMode="auto">
          <a:xfrm>
            <a:off x="4357686" y="4643446"/>
            <a:ext cx="214314" cy="672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67" grpId="0"/>
      <p:bldP spid="71" grpId="0"/>
      <p:bldP spid="77" grpId="0"/>
      <p:bldP spid="78" grpId="0"/>
      <p:bldP spid="79" grpId="0" animBg="1"/>
      <p:bldP spid="80" grpId="0"/>
      <p:bldP spid="8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868346"/>
          </a:xfrm>
        </p:spPr>
        <p:txBody>
          <a:bodyPr/>
          <a:lstStyle/>
          <a:p>
            <a:r>
              <a:rPr lang="ru-RU" dirty="0" smtClean="0">
                <a:solidFill>
                  <a:srgbClr val="007000"/>
                </a:solidFill>
                <a:latin typeface="Times New Roman" pitchFamily="18" charset="0"/>
                <a:cs typeface="Times New Roman" pitchFamily="18" charset="0"/>
              </a:rPr>
              <a:t>Ковалентная полярная связь</a:t>
            </a:r>
            <a:endParaRPr lang="ru-RU" dirty="0">
              <a:solidFill>
                <a:srgbClr val="007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857232"/>
            <a:ext cx="85011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КПС −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связь, образованная атомами с различной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электроотрицательностью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" name="Рисунок 42" descr="C:\Users\Ира\Desktop\Лекции (втор полугодие) 1 курс ХИМИЯ\№ 3 Химическая связь. Типы химических связей\Из Интернета\1\10.jpg"/>
          <p:cNvPicPr/>
          <p:nvPr/>
        </p:nvPicPr>
        <p:blipFill>
          <a:blip r:embed="rId2"/>
          <a:srcRect l="5203" t="67828" r="62351" b="14115"/>
          <a:stretch>
            <a:fillRect/>
          </a:stretch>
        </p:blipFill>
        <p:spPr bwMode="auto">
          <a:xfrm>
            <a:off x="500034" y="2071678"/>
            <a:ext cx="4857784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Рисунок 43" descr="C:\Users\Ира\Desktop\Лекции (втор полугодие) 1 курс ХИМИЯ\№ 3 Химическая связь. Типы химических связей\Из Интернета\1\10.jpg"/>
          <p:cNvPicPr/>
          <p:nvPr/>
        </p:nvPicPr>
        <p:blipFill>
          <a:blip r:embed="rId2"/>
          <a:srcRect l="63959" t="64217" r="15304" b="16523"/>
          <a:stretch>
            <a:fillRect/>
          </a:stretch>
        </p:blipFill>
        <p:spPr bwMode="auto">
          <a:xfrm>
            <a:off x="1857356" y="4143380"/>
            <a:ext cx="500066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Рисунок 45" descr="C:\Users\Ира\Desktop\Лекции (втор полугодие) 1 курс ХИМИЯ\№ 3 Химическая связь. Типы химических связей\Из Интернета\1\10.jpg"/>
          <p:cNvPicPr/>
          <p:nvPr/>
        </p:nvPicPr>
        <p:blipFill>
          <a:blip r:embed="rId2"/>
          <a:srcRect l="37649" t="67828" r="40880" b="14115"/>
          <a:stretch>
            <a:fillRect/>
          </a:stretch>
        </p:blipFill>
        <p:spPr bwMode="auto">
          <a:xfrm>
            <a:off x="5429256" y="2071678"/>
            <a:ext cx="321471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Рисунок 46" descr="C:\Users\Ира\Desktop\Лекции (втор полугодие) 1 курс ХИМИЯ\№ 3 Химическая связь. Типы химических связей\Из Интернета\1\10.jpg"/>
          <p:cNvPicPr/>
          <p:nvPr/>
        </p:nvPicPr>
        <p:blipFill>
          <a:blip r:embed="rId2"/>
          <a:srcRect l="11299" t="70600" r="86866" b="17643"/>
          <a:stretch>
            <a:fillRect/>
          </a:stretch>
        </p:blipFill>
        <p:spPr bwMode="auto">
          <a:xfrm>
            <a:off x="6643702" y="2143116"/>
            <a:ext cx="285752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3" name="Arc 1"/>
          <p:cNvSpPr>
            <a:spLocks/>
          </p:cNvSpPr>
          <p:nvPr/>
        </p:nvSpPr>
        <p:spPr bwMode="auto">
          <a:xfrm>
            <a:off x="6500826" y="1714488"/>
            <a:ext cx="784228" cy="214314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43184"/>
              <a:gd name="T2" fmla="*/ 831 w 21600"/>
              <a:gd name="T3" fmla="*/ 43184 h 43184"/>
              <a:gd name="T4" fmla="*/ 0 w 21600"/>
              <a:gd name="T5" fmla="*/ 21600 h 43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43184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06"/>
                  <a:pt x="12428" y="42737"/>
                  <a:pt x="831" y="43184"/>
                </a:cubicBezTo>
              </a:path>
              <a:path w="21600" h="43184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06"/>
                  <a:pt x="12428" y="42737"/>
                  <a:pt x="831" y="43184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" name="Arc 1"/>
          <p:cNvSpPr>
            <a:spLocks/>
          </p:cNvSpPr>
          <p:nvPr/>
        </p:nvSpPr>
        <p:spPr bwMode="auto">
          <a:xfrm flipH="1">
            <a:off x="6572264" y="1714488"/>
            <a:ext cx="857256" cy="214314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43184"/>
              <a:gd name="T2" fmla="*/ 831 w 21600"/>
              <a:gd name="T3" fmla="*/ 43184 h 43184"/>
              <a:gd name="T4" fmla="*/ 0 w 21600"/>
              <a:gd name="T5" fmla="*/ 21600 h 43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43184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06"/>
                  <a:pt x="12428" y="42737"/>
                  <a:pt x="831" y="43184"/>
                </a:cubicBezTo>
              </a:path>
              <a:path w="21600" h="43184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06"/>
                  <a:pt x="12428" y="42737"/>
                  <a:pt x="831" y="43184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9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3" grpId="0" animBg="1"/>
      <p:bldP spid="4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1114"/>
            <a:ext cx="8229600" cy="79690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7000"/>
                </a:solidFill>
                <a:latin typeface="Times New Roman" pitchFamily="18" charset="0"/>
                <a:cs typeface="Times New Roman" pitchFamily="18" charset="0"/>
              </a:rPr>
              <a:t>Донорно-акцепторный механизм</a:t>
            </a:r>
            <a:endParaRPr lang="ru-RU" dirty="0">
              <a:solidFill>
                <a:srgbClr val="007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714356"/>
            <a:ext cx="850112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Связь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возникает за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счет двух спаренных электронов одного атома (донора) и свободной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орбитали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другого атома (акцептора).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900113" y="2133600"/>
            <a:ext cx="51435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600" dirty="0">
                <a:latin typeface="Times New Roman" pitchFamily="18" charset="0"/>
              </a:rPr>
              <a:t>Н</a:t>
            </a:r>
          </a:p>
        </p:txBody>
      </p:sp>
      <p:sp>
        <p:nvSpPr>
          <p:cNvPr id="6" name="Oval 7"/>
          <p:cNvSpPr>
            <a:spLocks noChangeArrowheads="1"/>
          </p:cNvSpPr>
          <p:nvPr/>
        </p:nvSpPr>
        <p:spPr bwMode="auto">
          <a:xfrm>
            <a:off x="1476375" y="2276475"/>
            <a:ext cx="649288" cy="503238"/>
          </a:xfrm>
          <a:prstGeom prst="ellipse">
            <a:avLst/>
          </a:prstGeom>
          <a:gradFill rotWithShape="1">
            <a:gsLst>
              <a:gs pos="0">
                <a:srgbClr val="CCECFF"/>
              </a:gs>
              <a:gs pos="100000">
                <a:srgbClr val="CCFFCC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800">
                <a:latin typeface="Franklin Gothic Medium" pitchFamily="34" charset="0"/>
              </a:rPr>
              <a:t>+1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693988" y="2420938"/>
            <a:ext cx="285750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>
                <a:latin typeface="Times New Roman" pitchFamily="18" charset="0"/>
              </a:rPr>
              <a:t> </a:t>
            </a: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3203575" y="2276475"/>
            <a:ext cx="7493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dirty="0">
                <a:latin typeface="Franklin Gothic Medium" pitchFamily="34" charset="0"/>
              </a:rPr>
              <a:t>-  1ē</a:t>
            </a: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4067175" y="2205038"/>
            <a:ext cx="590550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→</a:t>
            </a: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4716463" y="2205038"/>
            <a:ext cx="701675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600" dirty="0">
                <a:latin typeface="Times New Roman" pitchFamily="18" charset="0"/>
              </a:rPr>
              <a:t>Н</a:t>
            </a:r>
            <a:r>
              <a:rPr lang="en-US" b="1" baseline="30000" dirty="0"/>
              <a:t>+</a:t>
            </a:r>
            <a:endParaRPr lang="ru-RU" b="1" dirty="0"/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2339975" y="2205038"/>
            <a:ext cx="679450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1s</a:t>
            </a:r>
            <a:r>
              <a:rPr lang="en-US" baseline="30000">
                <a:latin typeface="Times New Roman" pitchFamily="18" charset="0"/>
              </a:rPr>
              <a:t>1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12" name="Rectangle 16"/>
          <p:cNvSpPr>
            <a:spLocks noChangeArrowheads="1"/>
          </p:cNvSpPr>
          <p:nvPr/>
        </p:nvSpPr>
        <p:spPr bwMode="auto">
          <a:xfrm>
            <a:off x="2484438" y="2781300"/>
            <a:ext cx="431800" cy="5048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>
                <a:latin typeface="Times New Roman" pitchFamily="18" charset="0"/>
                <a:cs typeface="Times New Roman" pitchFamily="18" charset="0"/>
              </a:rPr>
              <a:t>↑</a:t>
            </a:r>
          </a:p>
        </p:txBody>
      </p:sp>
      <p:sp>
        <p:nvSpPr>
          <p:cNvPr id="13" name="Text Box 19"/>
          <p:cNvSpPr txBox="1">
            <a:spLocks noChangeArrowheads="1"/>
          </p:cNvSpPr>
          <p:nvPr/>
        </p:nvSpPr>
        <p:spPr bwMode="auto">
          <a:xfrm>
            <a:off x="5651500" y="2205038"/>
            <a:ext cx="679450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 smtClean="0">
                <a:latin typeface="Times New Roman" pitchFamily="18" charset="0"/>
              </a:rPr>
              <a:t>1s</a:t>
            </a:r>
            <a:endParaRPr lang="ru-RU" dirty="0">
              <a:latin typeface="Times New Roman" pitchFamily="18" charset="0"/>
            </a:endParaRPr>
          </a:p>
        </p:txBody>
      </p:sp>
      <p:sp>
        <p:nvSpPr>
          <p:cNvPr id="14" name="Text Box 20"/>
          <p:cNvSpPr txBox="1">
            <a:spLocks noChangeArrowheads="1"/>
          </p:cNvSpPr>
          <p:nvPr/>
        </p:nvSpPr>
        <p:spPr bwMode="auto">
          <a:xfrm>
            <a:off x="5559425" y="3016250"/>
            <a:ext cx="1841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sz="2400"/>
          </a:p>
        </p:txBody>
      </p:sp>
      <p:sp>
        <p:nvSpPr>
          <p:cNvPr id="15" name="Rectangle 21"/>
          <p:cNvSpPr>
            <a:spLocks noChangeArrowheads="1"/>
          </p:cNvSpPr>
          <p:nvPr/>
        </p:nvSpPr>
        <p:spPr bwMode="auto">
          <a:xfrm>
            <a:off x="5795963" y="2781300"/>
            <a:ext cx="431800" cy="5048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/>
          </a:p>
        </p:txBody>
      </p:sp>
      <p:sp>
        <p:nvSpPr>
          <p:cNvPr id="16" name="Text Box 23"/>
          <p:cNvSpPr txBox="1">
            <a:spLocks noChangeArrowheads="1"/>
          </p:cNvSpPr>
          <p:nvPr/>
        </p:nvSpPr>
        <p:spPr bwMode="auto">
          <a:xfrm>
            <a:off x="5919788" y="3159125"/>
            <a:ext cx="1841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sz="2400"/>
          </a:p>
        </p:txBody>
      </p:sp>
      <p:sp>
        <p:nvSpPr>
          <p:cNvPr id="17" name="Text Box 24"/>
          <p:cNvSpPr txBox="1">
            <a:spLocks noChangeArrowheads="1"/>
          </p:cNvSpPr>
          <p:nvPr/>
        </p:nvSpPr>
        <p:spPr bwMode="auto">
          <a:xfrm>
            <a:off x="6659563" y="3429000"/>
            <a:ext cx="30797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 sz="2400"/>
          </a:p>
        </p:txBody>
      </p:sp>
      <p:sp>
        <p:nvSpPr>
          <p:cNvPr id="18" name="Text Box 25"/>
          <p:cNvSpPr txBox="1">
            <a:spLocks noChangeArrowheads="1"/>
          </p:cNvSpPr>
          <p:nvPr/>
        </p:nvSpPr>
        <p:spPr bwMode="auto">
          <a:xfrm>
            <a:off x="611188" y="3429000"/>
            <a:ext cx="729674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Атом, предоставляющий пустую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орбиталь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акцептор</a:t>
            </a:r>
          </a:p>
        </p:txBody>
      </p:sp>
      <p:sp>
        <p:nvSpPr>
          <p:cNvPr id="19" name="Text Box 26"/>
          <p:cNvSpPr txBox="1">
            <a:spLocks noChangeArrowheads="1"/>
          </p:cNvSpPr>
          <p:nvPr/>
        </p:nvSpPr>
        <p:spPr bwMode="auto">
          <a:xfrm>
            <a:off x="1187450" y="4508500"/>
            <a:ext cx="51435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dirty="0">
                <a:latin typeface="Times New Roman" pitchFamily="18" charset="0"/>
              </a:rPr>
              <a:t>N</a:t>
            </a:r>
            <a:endParaRPr lang="ru-RU" sz="3600" dirty="0">
              <a:latin typeface="Times New Roman" pitchFamily="18" charset="0"/>
            </a:endParaRPr>
          </a:p>
        </p:txBody>
      </p:sp>
      <p:sp>
        <p:nvSpPr>
          <p:cNvPr id="20" name="Text Box 27"/>
          <p:cNvSpPr txBox="1">
            <a:spLocks noChangeArrowheads="1"/>
          </p:cNvSpPr>
          <p:nvPr/>
        </p:nvSpPr>
        <p:spPr bwMode="auto">
          <a:xfrm>
            <a:off x="1258888" y="4365625"/>
            <a:ext cx="452437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800">
                <a:latin typeface="Times New Roman" pitchFamily="18" charset="0"/>
                <a:cs typeface="Times New Roman" pitchFamily="18" charset="0"/>
              </a:rPr>
              <a:t>│</a:t>
            </a:r>
          </a:p>
        </p:txBody>
      </p:sp>
      <p:sp>
        <p:nvSpPr>
          <p:cNvPr id="21" name="Text Box 28"/>
          <p:cNvSpPr txBox="1">
            <a:spLocks noChangeArrowheads="1"/>
          </p:cNvSpPr>
          <p:nvPr/>
        </p:nvSpPr>
        <p:spPr bwMode="auto">
          <a:xfrm>
            <a:off x="1258888" y="5013325"/>
            <a:ext cx="34607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800">
                <a:latin typeface="Times New Roman" pitchFamily="18" charset="0"/>
                <a:cs typeface="Times New Roman" pitchFamily="18" charset="0"/>
              </a:rPr>
              <a:t>│</a:t>
            </a:r>
          </a:p>
        </p:txBody>
      </p:sp>
      <p:sp>
        <p:nvSpPr>
          <p:cNvPr id="22" name="Text Box 29"/>
          <p:cNvSpPr txBox="1">
            <a:spLocks noChangeArrowheads="1"/>
          </p:cNvSpPr>
          <p:nvPr/>
        </p:nvSpPr>
        <p:spPr bwMode="auto">
          <a:xfrm>
            <a:off x="1547813" y="4652963"/>
            <a:ext cx="34607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800">
                <a:latin typeface="Times New Roman" pitchFamily="18" charset="0"/>
                <a:cs typeface="Times New Roman" pitchFamily="18" charset="0"/>
              </a:rPr>
              <a:t>─</a:t>
            </a:r>
          </a:p>
        </p:txBody>
      </p:sp>
      <p:sp>
        <p:nvSpPr>
          <p:cNvPr id="23" name="Text Box 30"/>
          <p:cNvSpPr txBox="1">
            <a:spLocks noChangeArrowheads="1"/>
          </p:cNvSpPr>
          <p:nvPr/>
        </p:nvSpPr>
        <p:spPr bwMode="auto">
          <a:xfrm>
            <a:off x="971550" y="4581525"/>
            <a:ext cx="242888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33CC"/>
                </a:solidFill>
              </a:rPr>
              <a:t>:</a:t>
            </a:r>
          </a:p>
        </p:txBody>
      </p:sp>
      <p:sp>
        <p:nvSpPr>
          <p:cNvPr id="24" name="Text Box 31"/>
          <p:cNvSpPr txBox="1">
            <a:spLocks noChangeArrowheads="1"/>
          </p:cNvSpPr>
          <p:nvPr/>
        </p:nvSpPr>
        <p:spPr bwMode="auto">
          <a:xfrm>
            <a:off x="1187450" y="3933825"/>
            <a:ext cx="477838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dirty="0">
                <a:latin typeface="Times New Roman" pitchFamily="18" charset="0"/>
              </a:rPr>
              <a:t>H</a:t>
            </a:r>
            <a:endParaRPr lang="ru-RU" sz="3200" dirty="0">
              <a:latin typeface="Times New Roman" pitchFamily="18" charset="0"/>
            </a:endParaRPr>
          </a:p>
        </p:txBody>
      </p:sp>
      <p:sp>
        <p:nvSpPr>
          <p:cNvPr id="25" name="Text Box 32"/>
          <p:cNvSpPr txBox="1">
            <a:spLocks noChangeArrowheads="1"/>
          </p:cNvSpPr>
          <p:nvPr/>
        </p:nvSpPr>
        <p:spPr bwMode="auto">
          <a:xfrm>
            <a:off x="1187450" y="5300663"/>
            <a:ext cx="477838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dirty="0">
                <a:latin typeface="Times New Roman" pitchFamily="18" charset="0"/>
              </a:rPr>
              <a:t>H</a:t>
            </a:r>
            <a:endParaRPr lang="ru-RU" sz="3200" dirty="0">
              <a:latin typeface="Times New Roman" pitchFamily="18" charset="0"/>
            </a:endParaRPr>
          </a:p>
        </p:txBody>
      </p:sp>
      <p:sp>
        <p:nvSpPr>
          <p:cNvPr id="26" name="Text Box 33"/>
          <p:cNvSpPr txBox="1">
            <a:spLocks noChangeArrowheads="1"/>
          </p:cNvSpPr>
          <p:nvPr/>
        </p:nvSpPr>
        <p:spPr bwMode="auto">
          <a:xfrm>
            <a:off x="1816100" y="4575175"/>
            <a:ext cx="477838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dirty="0">
                <a:latin typeface="Times New Roman" pitchFamily="18" charset="0"/>
              </a:rPr>
              <a:t>Н</a:t>
            </a:r>
          </a:p>
        </p:txBody>
      </p:sp>
      <p:sp>
        <p:nvSpPr>
          <p:cNvPr id="27" name="Text Box 34"/>
          <p:cNvSpPr txBox="1">
            <a:spLocks noChangeArrowheads="1"/>
          </p:cNvSpPr>
          <p:nvPr/>
        </p:nvSpPr>
        <p:spPr bwMode="auto">
          <a:xfrm>
            <a:off x="539750" y="5876925"/>
            <a:ext cx="7217425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Атом, предоставляющий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неподеленную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электронную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пару -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донор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0"/>
                            </p:stCondLst>
                            <p:childTnLst>
                              <p:par>
                                <p:cTn id="3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0"/>
                            </p:stCondLst>
                            <p:childTnLst>
                              <p:par>
                                <p:cTn id="4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000"/>
                            </p:stCondLst>
                            <p:childTnLst>
                              <p:par>
                                <p:cTn id="4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/>
      <p:bldP spid="9" grpId="0"/>
      <p:bldP spid="10" grpId="0"/>
      <p:bldP spid="11" grpId="0"/>
      <p:bldP spid="12" grpId="0" animBg="1"/>
      <p:bldP spid="13" grpId="0"/>
      <p:bldP spid="15" grpId="0" animBg="1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00"/>
                </a:solidFill>
                <a:latin typeface="Times New Roman" pitchFamily="18" charset="0"/>
                <a:cs typeface="Times New Roman" pitchFamily="18" charset="0"/>
              </a:rPr>
              <a:t>План лекции:</a:t>
            </a:r>
            <a:endParaRPr lang="ru-RU" dirty="0">
              <a:solidFill>
                <a:srgbClr val="007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357298"/>
            <a:ext cx="8429684" cy="507209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007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Природа химической связи. Понятие о химической связи. Классификация химической связи </a:t>
            </a:r>
          </a:p>
          <a:p>
            <a:pPr>
              <a:buNone/>
            </a:pPr>
            <a:r>
              <a:rPr lang="ru-RU" dirty="0" smtClean="0">
                <a:solidFill>
                  <a:srgbClr val="007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Ионная связь</a:t>
            </a:r>
          </a:p>
          <a:p>
            <a:pPr>
              <a:buNone/>
            </a:pPr>
            <a:r>
              <a:rPr lang="ru-RU" dirty="0" smtClean="0">
                <a:solidFill>
                  <a:srgbClr val="007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Ковалентная связь</a:t>
            </a:r>
          </a:p>
          <a:p>
            <a:pPr>
              <a:buNone/>
            </a:pPr>
            <a:r>
              <a:rPr lang="ru-RU" dirty="0" smtClean="0">
                <a:solidFill>
                  <a:srgbClr val="007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Понятие простой и кратной связи.</a:t>
            </a:r>
          </a:p>
          <a:p>
            <a:pPr>
              <a:buNone/>
            </a:pPr>
            <a:r>
              <a:rPr lang="ru-RU" dirty="0" smtClean="0">
                <a:solidFill>
                  <a:srgbClr val="00700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Металлическая связь</a:t>
            </a:r>
          </a:p>
          <a:p>
            <a:pPr>
              <a:buNone/>
            </a:pPr>
            <a:r>
              <a:rPr lang="ru-RU" dirty="0" smtClean="0">
                <a:solidFill>
                  <a:srgbClr val="007000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Водородная связь</a:t>
            </a:r>
          </a:p>
          <a:p>
            <a:pPr>
              <a:buNone/>
            </a:pPr>
            <a:r>
              <a:rPr lang="ru-RU" dirty="0" smtClean="0">
                <a:solidFill>
                  <a:srgbClr val="007000"/>
                </a:solidFill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Единая природа химической связи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214314" y="857232"/>
            <a:ext cx="864396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Донорно-акцепторная связь образуется в результате перекрывания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орбитали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неподеленной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электронной парой атома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донора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свободной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орбитали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атома −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акцептора.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-11114"/>
            <a:ext cx="8229600" cy="79690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7000"/>
                </a:solidFill>
                <a:latin typeface="Times New Roman" pitchFamily="18" charset="0"/>
                <a:cs typeface="Times New Roman" pitchFamily="18" charset="0"/>
              </a:rPr>
              <a:t>Донорно-акцепторный механизм</a:t>
            </a:r>
            <a:endParaRPr lang="ru-RU" dirty="0">
              <a:solidFill>
                <a:srgbClr val="007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1626842" y="2939487"/>
            <a:ext cx="636713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200" b="1" baseline="30000">
                <a:latin typeface="Times New Roman" pitchFamily="18" charset="0"/>
                <a:cs typeface="Times New Roman" pitchFamily="18" charset="0"/>
              </a:rPr>
              <a:t>+</a:t>
            </a:r>
            <a:endParaRPr lang="ru-RU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2492029" y="3015687"/>
            <a:ext cx="418704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="1"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3231804" y="2925199"/>
            <a:ext cx="99695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20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200" baseline="-25000">
                <a:latin typeface="Times New Roman" pitchFamily="18" charset="0"/>
                <a:cs typeface="Times New Roman" pitchFamily="18" charset="0"/>
              </a:rPr>
              <a:t>3</a:t>
            </a:r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3015904" y="2996637"/>
            <a:ext cx="320922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3200" b="1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4168429" y="2925199"/>
            <a:ext cx="595035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>
                <a:latin typeface="Times New Roman" pitchFamily="18" charset="0"/>
                <a:cs typeface="Times New Roman" pitchFamily="18" charset="0"/>
              </a:rPr>
              <a:t>→</a:t>
            </a:r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1718917" y="3572899"/>
            <a:ext cx="433387" cy="4318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AutoShape 23"/>
          <p:cNvCxnSpPr>
            <a:cxnSpLocks noChangeShapeType="1"/>
            <a:stCxn id="9" idx="2"/>
          </p:cNvCxnSpPr>
          <p:nvPr/>
        </p:nvCxnSpPr>
        <p:spPr bwMode="auto">
          <a:xfrm rot="5400000">
            <a:off x="2452692" y="3136563"/>
            <a:ext cx="278825" cy="1168522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3" name="Text Box 24"/>
          <p:cNvSpPr txBox="1">
            <a:spLocks noChangeArrowheads="1"/>
          </p:cNvSpPr>
          <p:nvPr/>
        </p:nvSpPr>
        <p:spPr bwMode="auto">
          <a:xfrm>
            <a:off x="4960592" y="2925199"/>
            <a:ext cx="481222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H</a:t>
            </a:r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25"/>
          <p:cNvSpPr>
            <a:spLocks noChangeArrowheads="1"/>
          </p:cNvSpPr>
          <p:nvPr/>
        </p:nvSpPr>
        <p:spPr bwMode="auto">
          <a:xfrm>
            <a:off x="5463829" y="3068074"/>
            <a:ext cx="433388" cy="4318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27"/>
          <p:cNvSpPr>
            <a:spLocks noChangeArrowheads="1"/>
          </p:cNvSpPr>
          <p:nvPr/>
        </p:nvSpPr>
        <p:spPr bwMode="auto">
          <a:xfrm>
            <a:off x="5535267" y="2996637"/>
            <a:ext cx="296862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3200" b="1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28"/>
          <p:cNvSpPr txBox="1">
            <a:spLocks noChangeArrowheads="1"/>
          </p:cNvSpPr>
          <p:nvPr/>
        </p:nvSpPr>
        <p:spPr bwMode="auto">
          <a:xfrm>
            <a:off x="5948017" y="2939487"/>
            <a:ext cx="99695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sz="3200" baseline="-25000">
                <a:latin typeface="Times New Roman" pitchFamily="18" charset="0"/>
                <a:cs typeface="Times New Roman" pitchFamily="18" charset="0"/>
              </a:rPr>
              <a:t>3</a:t>
            </a:r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29"/>
          <p:cNvSpPr txBox="1">
            <a:spLocks noChangeArrowheads="1"/>
          </p:cNvSpPr>
          <p:nvPr/>
        </p:nvSpPr>
        <p:spPr bwMode="auto">
          <a:xfrm>
            <a:off x="5011392" y="3015687"/>
            <a:ext cx="184731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30"/>
          <p:cNvSpPr txBox="1">
            <a:spLocks noChangeArrowheads="1"/>
          </p:cNvSpPr>
          <p:nvPr/>
        </p:nvSpPr>
        <p:spPr bwMode="auto">
          <a:xfrm>
            <a:off x="4816129" y="2852174"/>
            <a:ext cx="320922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[</a:t>
            </a:r>
          </a:p>
        </p:txBody>
      </p: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6760817" y="2852174"/>
            <a:ext cx="792162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en-US" sz="3200" b="1" baseline="30000">
                <a:latin typeface="Times New Roman" pitchFamily="18" charset="0"/>
                <a:cs typeface="Times New Roman" pitchFamily="18" charset="0"/>
              </a:rPr>
              <a:t>+</a:t>
            </a:r>
            <a:endParaRPr lang="en-US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32"/>
          <p:cNvSpPr txBox="1">
            <a:spLocks noChangeArrowheads="1"/>
          </p:cNvSpPr>
          <p:nvPr/>
        </p:nvSpPr>
        <p:spPr bwMode="auto">
          <a:xfrm>
            <a:off x="5463829" y="3860237"/>
            <a:ext cx="1223963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sz="3200" baseline="-2500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b="1" baseline="30000">
                <a:latin typeface="Times New Roman" pitchFamily="18" charset="0"/>
                <a:cs typeface="Times New Roman" pitchFamily="18" charset="0"/>
              </a:rPr>
              <a:t>+</a:t>
            </a:r>
            <a:endParaRPr lang="ru-RU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33"/>
          <p:cNvSpPr txBox="1">
            <a:spLocks noChangeArrowheads="1"/>
          </p:cNvSpPr>
          <p:nvPr/>
        </p:nvSpPr>
        <p:spPr bwMode="auto">
          <a:xfrm>
            <a:off x="5176492" y="4558737"/>
            <a:ext cx="2467342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>
                <a:latin typeface="Times New Roman" pitchFamily="18" charset="0"/>
                <a:cs typeface="Times New Roman" pitchFamily="18" charset="0"/>
              </a:rPr>
              <a:t>ион аммония</a:t>
            </a:r>
          </a:p>
        </p:txBody>
      </p:sp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142844" y="5357826"/>
            <a:ext cx="885828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онорно-акцепторная связь это не особый вид связи, а лишь иной механизм (способ) образования ковалентной связи.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 animBg="1"/>
      <p:bldP spid="13" grpId="0"/>
      <p:bldP spid="14" grpId="0" animBg="1"/>
      <p:bldP spid="16" grpId="0"/>
      <p:bldP spid="18" grpId="0"/>
      <p:bldP spid="19" grpId="0"/>
      <p:bldP spid="20" grpId="0"/>
      <p:bldP spid="21" grpId="0"/>
      <p:bldP spid="4710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00"/>
                </a:solidFill>
                <a:latin typeface="Times New Roman" pitchFamily="18" charset="0"/>
                <a:cs typeface="Times New Roman" pitchFamily="18" charset="0"/>
              </a:rPr>
              <a:t>Характеристики ковалентной связи</a:t>
            </a:r>
            <a:endParaRPr lang="ru-RU" dirty="0">
              <a:solidFill>
                <a:srgbClr val="007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214282" y="1126886"/>
            <a:ext cx="8643998" cy="5093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Насыщаемость и направленность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468000" marR="0" lvl="0" indent="-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>
                <a:tab pos="180975" algn="l"/>
              </a:tabLst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насыщаемость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способность атомов присоединять к себе определенное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ограниченное валентными возможностями число других атомов.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468000" marR="0" lvl="0" indent="-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180975" algn="l"/>
              </a:tabLst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направленность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соединение атомов между собой при образовании общих электронных направлениях (это объясняется пространственным расположением электронных облаков.)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6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6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0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60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60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00"/>
                </a:solidFill>
                <a:latin typeface="Times New Roman" pitchFamily="18" charset="0"/>
                <a:cs typeface="Times New Roman" pitchFamily="18" charset="0"/>
              </a:rPr>
              <a:t>Характеристики ковалентной связи</a:t>
            </a:r>
            <a:endParaRPr lang="ru-RU" dirty="0">
              <a:solidFill>
                <a:srgbClr val="007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214282" y="1126886"/>
            <a:ext cx="864399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Способ образования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ковалентной связи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285720" y="1736371"/>
            <a:ext cx="8572560" cy="361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680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C00000"/>
              </a:buClr>
              <a:buSzPct val="130000"/>
              <a:buFontTx/>
              <a:buChar char="•"/>
              <a:tabLst>
                <a:tab pos="630238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обменному механизму (каждый атом предоставляет в общую электронную пару один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неспаренный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электрон).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4680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30000"/>
              <a:buFontTx/>
              <a:buChar char="•"/>
              <a:tabLst>
                <a:tab pos="630238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донорно-акцепторному механизму (один атом предоставляет электронную пару (донор), а другой − пустую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орбиталь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(акцептор))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6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6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8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8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83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83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00"/>
                </a:solidFill>
                <a:latin typeface="Times New Roman" pitchFamily="18" charset="0"/>
                <a:cs typeface="Times New Roman" pitchFamily="18" charset="0"/>
              </a:rPr>
              <a:t>Характеристики ковалентной связи</a:t>
            </a:r>
            <a:endParaRPr lang="ru-RU" dirty="0">
              <a:solidFill>
                <a:srgbClr val="007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214282" y="785794"/>
            <a:ext cx="864399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Вещества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 ковалентной связью характеризуются кристаллическими решетками двух видов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214282" y="2345850"/>
            <a:ext cx="8715436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Атомная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узлах находятся атомы, между которыми присутствуют ковалентные связи. Примерами являются алмаз, графит, кристаллический кремний, бор, карборунд (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SiC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), кварц (SiO</a:t>
            </a:r>
            <a:r>
              <a:rPr kumimoji="0" lang="ru-RU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), некоторые карбиды, силициды, оксиды (Al</a:t>
            </a:r>
            <a:r>
              <a:rPr kumimoji="0" lang="ru-RU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kumimoji="0" lang="ru-RU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Fe</a:t>
            </a:r>
            <a:r>
              <a:rPr kumimoji="0" lang="ru-RU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kumimoji="0" lang="ru-RU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Cr</a:t>
            </a:r>
            <a:r>
              <a:rPr kumimoji="0" lang="ru-RU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kumimoji="0" lang="ru-RU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Молекулярная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узлах находятся молекулы, между которыми присутствуют слабые силы межмолекулярного взаимодействия. Это приводит к тому, что большинство веществ с такой решеткой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газы (Cl</a:t>
            </a:r>
            <a:r>
              <a:rPr kumimoji="0" lang="ru-RU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O</a:t>
            </a:r>
            <a:r>
              <a:rPr kumimoji="0" lang="ru-RU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N</a:t>
            </a:r>
            <a:r>
              <a:rPr kumimoji="0" lang="ru-RU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CO</a:t>
            </a:r>
            <a:r>
              <a:rPr kumimoji="0" lang="ru-RU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,) или жидкости (вода, спирты, кислоты, Br</a:t>
            </a:r>
            <a:r>
              <a:rPr kumimoji="0" lang="ru-RU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), реже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твердые вещества (I</a:t>
            </a:r>
            <a:r>
              <a:rPr kumimoji="0" lang="ru-RU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нафталин, глюкоза, сахароза и другие органические вещества).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6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6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7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73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00"/>
                </a:solidFill>
                <a:latin typeface="Times New Roman" pitchFamily="18" charset="0"/>
                <a:cs typeface="Times New Roman" pitchFamily="18" charset="0"/>
              </a:rPr>
              <a:t>Атомные кристаллические решетки</a:t>
            </a:r>
            <a:endParaRPr lang="ru-RU" dirty="0">
              <a:solidFill>
                <a:srgbClr val="007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0560" y="1428736"/>
            <a:ext cx="3424184" cy="4429156"/>
          </a:xfrm>
          <a:prstGeom prst="rect">
            <a:avLst/>
          </a:prstGeom>
          <a:noFill/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3786182" y="1357299"/>
            <a:ext cx="5143537" cy="419191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Физические свойства:</a:t>
            </a: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30000"/>
              </a:lnSpc>
              <a:buFontTx/>
              <a:buBlip>
                <a:blip r:embed="rId3"/>
              </a:buBlip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высокая твердость</a:t>
            </a:r>
          </a:p>
          <a:p>
            <a:pPr algn="just">
              <a:lnSpc>
                <a:spcPct val="130000"/>
              </a:lnSpc>
              <a:buFontTx/>
              <a:buBlip>
                <a:blip r:embed="rId3"/>
              </a:buBlip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тугоплавкость</a:t>
            </a:r>
          </a:p>
          <a:p>
            <a:pPr algn="just">
              <a:lnSpc>
                <a:spcPct val="130000"/>
              </a:lnSpc>
              <a:buFontTx/>
              <a:buBlip>
                <a:blip r:embed="rId3"/>
              </a:buBlip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нелетучесть</a:t>
            </a:r>
          </a:p>
          <a:p>
            <a:pPr algn="just">
              <a:lnSpc>
                <a:spcPct val="130000"/>
              </a:lnSpc>
              <a:buFontTx/>
              <a:buBlip>
                <a:blip r:embed="rId3"/>
              </a:buBlip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хрупкость</a:t>
            </a:r>
          </a:p>
          <a:p>
            <a:pPr algn="just">
              <a:lnSpc>
                <a:spcPct val="130000"/>
              </a:lnSpc>
              <a:buFontTx/>
              <a:buBlip>
                <a:blip r:embed="rId3"/>
              </a:buBlip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нерастворимость в воде</a:t>
            </a:r>
          </a:p>
          <a:p>
            <a:pPr algn="just">
              <a:lnSpc>
                <a:spcPct val="130000"/>
              </a:lnSpc>
              <a:buFontTx/>
              <a:buBlip>
                <a:blip r:embed="rId3"/>
              </a:buBlip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расплав не проводит электрический </a:t>
            </a:r>
          </a:p>
          <a:p>
            <a:pPr algn="just">
              <a:lnSpc>
                <a:spcPct val="130000"/>
              </a:lnSpc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ток.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572560" cy="93978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00"/>
                </a:solidFill>
                <a:latin typeface="Times New Roman" pitchFamily="18" charset="0"/>
                <a:cs typeface="Times New Roman" pitchFamily="18" charset="0"/>
              </a:rPr>
              <a:t>Молекулярные кристаллические решетки</a:t>
            </a:r>
            <a:endParaRPr lang="ru-RU" dirty="0">
              <a:solidFill>
                <a:srgbClr val="007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4033" name="Object 1"/>
          <p:cNvGraphicFramePr>
            <a:graphicFrameLocks noChangeAspect="1"/>
          </p:cNvGraphicFramePr>
          <p:nvPr/>
        </p:nvGraphicFramePr>
        <p:xfrm>
          <a:off x="285720" y="2260615"/>
          <a:ext cx="3668716" cy="4097343"/>
        </p:xfrm>
        <a:graphic>
          <a:graphicData uri="http://schemas.openxmlformats.org/presentationml/2006/ole">
            <p:oleObj spid="_x0000_s44033" name="Точечный рисунок" r:id="rId3" imgW="2266667" imgH="1733333" progId="Paint.Picture">
              <p:embed/>
            </p:oleObj>
          </a:graphicData>
        </a:graphic>
      </p:graphicFrame>
      <p:pic>
        <p:nvPicPr>
          <p:cNvPr id="44034" name="Picture 2" descr="C:\Users\Ира\Desktop\Лекции (втор полугодие) 1 курс ХИМИЯ\№ 3 Химическая связь. Типы химических связей\Из Интернета\1\9.jpg"/>
          <p:cNvPicPr>
            <a:picLocks noChangeAspect="1" noChangeArrowheads="1"/>
          </p:cNvPicPr>
          <p:nvPr/>
        </p:nvPicPr>
        <p:blipFill>
          <a:blip r:embed="rId4"/>
          <a:srcRect l="66875" t="15000" r="7812" b="61250"/>
          <a:stretch>
            <a:fillRect/>
          </a:stretch>
        </p:blipFill>
        <p:spPr bwMode="auto">
          <a:xfrm>
            <a:off x="1000100" y="928670"/>
            <a:ext cx="1928826" cy="1357322"/>
          </a:xfrm>
          <a:prstGeom prst="rect">
            <a:avLst/>
          </a:prstGeom>
          <a:noFill/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786182" y="1428736"/>
            <a:ext cx="5214974" cy="528760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Физические свойства: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30000"/>
              </a:lnSpc>
              <a:buFontTx/>
              <a:buBlip>
                <a:blip r:embed="rId5"/>
              </a:buBlip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небольшая твердость</a:t>
            </a:r>
          </a:p>
          <a:p>
            <a:pPr>
              <a:lnSpc>
                <a:spcPct val="130000"/>
              </a:lnSpc>
              <a:buFontTx/>
              <a:buBlip>
                <a:blip r:embed="rId5"/>
              </a:buBlip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легкоплавкость</a:t>
            </a:r>
          </a:p>
          <a:p>
            <a:pPr>
              <a:lnSpc>
                <a:spcPct val="130000"/>
              </a:lnSpc>
              <a:buFontTx/>
              <a:buBlip>
                <a:blip r:embed="rId5"/>
              </a:buBlip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летучесть</a:t>
            </a:r>
          </a:p>
          <a:p>
            <a:pPr>
              <a:lnSpc>
                <a:spcPct val="130000"/>
              </a:lnSpc>
              <a:buFontTx/>
              <a:buBlip>
                <a:blip r:embed="rId5"/>
              </a:buBlip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хрупкость</a:t>
            </a:r>
          </a:p>
          <a:p>
            <a:pPr>
              <a:lnSpc>
                <a:spcPct val="130000"/>
              </a:lnSpc>
              <a:buFontTx/>
              <a:buBlip>
                <a:blip r:embed="rId5"/>
              </a:buBlip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некоторые могут растворятся </a:t>
            </a:r>
          </a:p>
          <a:p>
            <a:pPr>
              <a:lnSpc>
                <a:spcPct val="130000"/>
              </a:lnSpc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в воде</a:t>
            </a:r>
          </a:p>
          <a:p>
            <a:pPr>
              <a:lnSpc>
                <a:spcPct val="130000"/>
              </a:lnSpc>
              <a:buFontTx/>
              <a:buBlip>
                <a:blip r:embed="rId5"/>
              </a:buBlip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раствор и расплав электрического</a:t>
            </a:r>
          </a:p>
          <a:p>
            <a:pPr>
              <a:lnSpc>
                <a:spcPct val="130000"/>
              </a:lnSpc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тока не проводят</a:t>
            </a:r>
          </a:p>
          <a:p>
            <a:endParaRPr lang="ru-RU" sz="2000" dirty="0"/>
          </a:p>
          <a:p>
            <a:pPr>
              <a:buFontTx/>
              <a:buBlip>
                <a:blip r:embed="rId5"/>
              </a:buBlip>
            </a:pP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dirty="0" smtClean="0">
                <a:solidFill>
                  <a:srgbClr val="007000"/>
                </a:solidFill>
                <a:latin typeface="Times New Roman" pitchFamily="18" charset="0"/>
                <a:cs typeface="Times New Roman" pitchFamily="18" charset="0"/>
              </a:rPr>
              <a:t>Понятие простой и кратной связи</a:t>
            </a:r>
            <a:endParaRPr lang="ru-RU" dirty="0">
              <a:solidFill>
                <a:srgbClr val="007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357290" y="1643050"/>
            <a:ext cx="6500858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 кратности ковалентная связь бывает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1774825" y="2538428"/>
            <a:ext cx="54514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 flipH="1">
            <a:off x="1763713" y="2555891"/>
            <a:ext cx="0" cy="3952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AutoShape 9"/>
          <p:cNvSpPr>
            <a:spLocks noChangeArrowheads="1"/>
          </p:cNvSpPr>
          <p:nvPr/>
        </p:nvSpPr>
        <p:spPr bwMode="auto">
          <a:xfrm>
            <a:off x="684213" y="2987691"/>
            <a:ext cx="2160587" cy="8651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FF99"/>
              </a:gs>
              <a:gs pos="100000">
                <a:srgbClr val="CCFFCC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 dirty="0">
              <a:latin typeface="Arial Narrow" pitchFamily="34" charset="0"/>
            </a:endParaRP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простая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(одинарная)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2400" dirty="0"/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4537075" y="2538428"/>
            <a:ext cx="0" cy="3952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AutoShape 12"/>
          <p:cNvSpPr>
            <a:spLocks noChangeArrowheads="1"/>
          </p:cNvSpPr>
          <p:nvPr/>
        </p:nvSpPr>
        <p:spPr bwMode="auto">
          <a:xfrm>
            <a:off x="3492500" y="2987691"/>
            <a:ext cx="2178050" cy="8461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FF99"/>
              </a:gs>
              <a:gs pos="100000">
                <a:srgbClr val="CCFFCC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двойная </a:t>
            </a:r>
          </a:p>
          <a:p>
            <a:pPr algn="ctr"/>
            <a:endParaRPr lang="ru-RU" sz="2400" dirty="0"/>
          </a:p>
        </p:txBody>
      </p:sp>
      <p:sp>
        <p:nvSpPr>
          <p:cNvPr id="10" name="AutoShape 13"/>
          <p:cNvSpPr>
            <a:spLocks noChangeArrowheads="1"/>
          </p:cNvSpPr>
          <p:nvPr/>
        </p:nvSpPr>
        <p:spPr bwMode="auto">
          <a:xfrm>
            <a:off x="6156325" y="2987691"/>
            <a:ext cx="2179638" cy="8461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FF99"/>
              </a:gs>
              <a:gs pos="100000">
                <a:srgbClr val="CCFFCC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тройная</a:t>
            </a:r>
          </a:p>
          <a:p>
            <a:pPr algn="ctr"/>
            <a:endParaRPr lang="ru-RU" sz="2400" dirty="0"/>
          </a:p>
        </p:txBody>
      </p:sp>
      <p:sp>
        <p:nvSpPr>
          <p:cNvPr id="11" name="Line 14"/>
          <p:cNvSpPr>
            <a:spLocks noChangeShapeType="1"/>
          </p:cNvSpPr>
          <p:nvPr/>
        </p:nvSpPr>
        <p:spPr bwMode="auto">
          <a:xfrm>
            <a:off x="7226300" y="2538428"/>
            <a:ext cx="0" cy="3952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Oval 15"/>
          <p:cNvSpPr>
            <a:spLocks noChangeArrowheads="1"/>
          </p:cNvSpPr>
          <p:nvPr/>
        </p:nvSpPr>
        <p:spPr bwMode="auto">
          <a:xfrm rot="16051188">
            <a:off x="1687513" y="2416190"/>
            <a:ext cx="215900" cy="206375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1049338" y="4062428"/>
            <a:ext cx="4572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Н</a:t>
            </a:r>
          </a:p>
        </p:txBody>
      </p:sp>
      <p:sp>
        <p:nvSpPr>
          <p:cNvPr id="14" name="Rectangle 21"/>
          <p:cNvSpPr>
            <a:spLocks noChangeArrowheads="1"/>
          </p:cNvSpPr>
          <p:nvPr/>
        </p:nvSpPr>
        <p:spPr bwMode="auto">
          <a:xfrm>
            <a:off x="1774825" y="4062428"/>
            <a:ext cx="477838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Н</a:t>
            </a:r>
          </a:p>
        </p:txBody>
      </p:sp>
      <p:sp>
        <p:nvSpPr>
          <p:cNvPr id="15" name="Text Box 27"/>
          <p:cNvSpPr txBox="1">
            <a:spLocks noChangeArrowheads="1"/>
          </p:cNvSpPr>
          <p:nvPr/>
        </p:nvSpPr>
        <p:spPr bwMode="auto">
          <a:xfrm>
            <a:off x="1412875" y="4062428"/>
            <a:ext cx="471488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─</a:t>
            </a:r>
          </a:p>
        </p:txBody>
      </p:sp>
      <p:sp>
        <p:nvSpPr>
          <p:cNvPr id="16" name="Text Box 23"/>
          <p:cNvSpPr txBox="1">
            <a:spLocks noChangeArrowheads="1"/>
          </p:cNvSpPr>
          <p:nvPr/>
        </p:nvSpPr>
        <p:spPr bwMode="auto">
          <a:xfrm rot="5400000">
            <a:off x="1255297" y="4148153"/>
            <a:ext cx="677108" cy="460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rot="10800000" vert="eaVert">
            <a:spAutoFit/>
          </a:bodyPr>
          <a:lstStyle/>
          <a:p>
            <a:endParaRPr lang="ru-RU" sz="32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28"/>
          <p:cNvSpPr>
            <a:spLocks noChangeArrowheads="1"/>
          </p:cNvSpPr>
          <p:nvPr/>
        </p:nvSpPr>
        <p:spPr bwMode="auto">
          <a:xfrm>
            <a:off x="976313" y="4627578"/>
            <a:ext cx="568325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Cl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29"/>
          <p:cNvSpPr>
            <a:spLocks noChangeArrowheads="1"/>
          </p:cNvSpPr>
          <p:nvPr/>
        </p:nvSpPr>
        <p:spPr bwMode="auto">
          <a:xfrm>
            <a:off x="1849438" y="4627578"/>
            <a:ext cx="568325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Cl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 Box 30"/>
          <p:cNvSpPr txBox="1">
            <a:spLocks noChangeArrowheads="1"/>
          </p:cNvSpPr>
          <p:nvPr/>
        </p:nvSpPr>
        <p:spPr bwMode="auto">
          <a:xfrm>
            <a:off x="1484313" y="4627578"/>
            <a:ext cx="471487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─</a:t>
            </a:r>
          </a:p>
        </p:txBody>
      </p:sp>
      <p:sp>
        <p:nvSpPr>
          <p:cNvPr id="20" name="Rectangle 31"/>
          <p:cNvSpPr>
            <a:spLocks noChangeArrowheads="1"/>
          </p:cNvSpPr>
          <p:nvPr/>
        </p:nvSpPr>
        <p:spPr bwMode="auto">
          <a:xfrm>
            <a:off x="1049338" y="5133991"/>
            <a:ext cx="581025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200">
                <a:latin typeface="Times New Roman" pitchFamily="18" charset="0"/>
                <a:cs typeface="Times New Roman" pitchFamily="18" charset="0"/>
              </a:rPr>
              <a:t>Н</a:t>
            </a:r>
          </a:p>
        </p:txBody>
      </p:sp>
      <p:sp>
        <p:nvSpPr>
          <p:cNvPr id="21" name="Rectangle 32"/>
          <p:cNvSpPr>
            <a:spLocks noChangeArrowheads="1"/>
          </p:cNvSpPr>
          <p:nvPr/>
        </p:nvSpPr>
        <p:spPr bwMode="auto">
          <a:xfrm>
            <a:off x="1849438" y="5133991"/>
            <a:ext cx="568325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Cl</a:t>
            </a:r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34"/>
          <p:cNvSpPr txBox="1">
            <a:spLocks noChangeArrowheads="1"/>
          </p:cNvSpPr>
          <p:nvPr/>
        </p:nvSpPr>
        <p:spPr bwMode="auto">
          <a:xfrm>
            <a:off x="1484313" y="5135578"/>
            <a:ext cx="471487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─</a:t>
            </a:r>
          </a:p>
        </p:txBody>
      </p:sp>
      <p:sp>
        <p:nvSpPr>
          <p:cNvPr id="23" name="Text Box 35"/>
          <p:cNvSpPr txBox="1">
            <a:spLocks noChangeArrowheads="1"/>
          </p:cNvSpPr>
          <p:nvPr/>
        </p:nvSpPr>
        <p:spPr bwMode="auto">
          <a:xfrm>
            <a:off x="3592513" y="4006866"/>
            <a:ext cx="891591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200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>
                <a:latin typeface="Times New Roman" pitchFamily="18" charset="0"/>
                <a:cs typeface="Times New Roman" pitchFamily="18" charset="0"/>
              </a:rPr>
              <a:t>С</a:t>
            </a:r>
          </a:p>
        </p:txBody>
      </p:sp>
      <p:sp>
        <p:nvSpPr>
          <p:cNvPr id="24" name="Text Box 36"/>
          <p:cNvSpPr txBox="1">
            <a:spLocks noChangeArrowheads="1"/>
          </p:cNvSpPr>
          <p:nvPr/>
        </p:nvSpPr>
        <p:spPr bwMode="auto">
          <a:xfrm>
            <a:off x="4754563" y="4006866"/>
            <a:ext cx="891591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>
                <a:latin typeface="Times New Roman" pitchFamily="18" charset="0"/>
                <a:cs typeface="Times New Roman" pitchFamily="18" charset="0"/>
              </a:rPr>
              <a:t>СН</a:t>
            </a:r>
            <a:r>
              <a:rPr lang="ru-RU" sz="3200" baseline="-25000">
                <a:latin typeface="Times New Roman" pitchFamily="18" charset="0"/>
                <a:cs typeface="Times New Roman" pitchFamily="18" charset="0"/>
              </a:rPr>
              <a:t>2</a:t>
            </a:r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 Box 37"/>
          <p:cNvSpPr txBox="1">
            <a:spLocks noChangeArrowheads="1"/>
          </p:cNvSpPr>
          <p:nvPr/>
        </p:nvSpPr>
        <p:spPr bwMode="auto">
          <a:xfrm>
            <a:off x="4391025" y="4006866"/>
            <a:ext cx="471488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═</a:t>
            </a:r>
          </a:p>
        </p:txBody>
      </p:sp>
      <p:sp>
        <p:nvSpPr>
          <p:cNvPr id="26" name="Text Box 38"/>
          <p:cNvSpPr txBox="1">
            <a:spLocks noChangeArrowheads="1"/>
          </p:cNvSpPr>
          <p:nvPr/>
        </p:nvSpPr>
        <p:spPr bwMode="auto">
          <a:xfrm>
            <a:off x="4027488" y="4530741"/>
            <a:ext cx="509587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200"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  <p:sp>
        <p:nvSpPr>
          <p:cNvPr id="27" name="Text Box 39"/>
          <p:cNvSpPr txBox="1">
            <a:spLocks noChangeArrowheads="1"/>
          </p:cNvSpPr>
          <p:nvPr/>
        </p:nvSpPr>
        <p:spPr bwMode="auto">
          <a:xfrm>
            <a:off x="4754563" y="4514866"/>
            <a:ext cx="65405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200"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  <p:sp>
        <p:nvSpPr>
          <p:cNvPr id="28" name="Rectangle 40"/>
          <p:cNvSpPr>
            <a:spLocks noChangeArrowheads="1"/>
          </p:cNvSpPr>
          <p:nvPr/>
        </p:nvSpPr>
        <p:spPr bwMode="auto">
          <a:xfrm flipV="1">
            <a:off x="4500563" y="4572016"/>
            <a:ext cx="403225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═</a:t>
            </a:r>
          </a:p>
        </p:txBody>
      </p:sp>
      <p:sp>
        <p:nvSpPr>
          <p:cNvPr id="29" name="Text Box 41"/>
          <p:cNvSpPr txBox="1">
            <a:spLocks noChangeArrowheads="1"/>
          </p:cNvSpPr>
          <p:nvPr/>
        </p:nvSpPr>
        <p:spPr bwMode="auto">
          <a:xfrm>
            <a:off x="6499225" y="4006866"/>
            <a:ext cx="757238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200">
                <a:latin typeface="Times New Roman" pitchFamily="18" charset="0"/>
                <a:cs typeface="Times New Roman" pitchFamily="18" charset="0"/>
              </a:rPr>
              <a:t>НС</a:t>
            </a:r>
          </a:p>
        </p:txBody>
      </p:sp>
      <p:sp>
        <p:nvSpPr>
          <p:cNvPr id="30" name="Text Box 42"/>
          <p:cNvSpPr txBox="1">
            <a:spLocks noChangeArrowheads="1"/>
          </p:cNvSpPr>
          <p:nvPr/>
        </p:nvSpPr>
        <p:spPr bwMode="auto">
          <a:xfrm>
            <a:off x="7516813" y="3987816"/>
            <a:ext cx="828675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200">
                <a:latin typeface="Times New Roman" pitchFamily="18" charset="0"/>
                <a:cs typeface="Times New Roman" pitchFamily="18" charset="0"/>
              </a:rPr>
              <a:t>СН</a:t>
            </a:r>
          </a:p>
        </p:txBody>
      </p:sp>
      <p:sp>
        <p:nvSpPr>
          <p:cNvPr id="31" name="Text Box 43"/>
          <p:cNvSpPr txBox="1">
            <a:spLocks noChangeArrowheads="1"/>
          </p:cNvSpPr>
          <p:nvPr/>
        </p:nvSpPr>
        <p:spPr bwMode="auto">
          <a:xfrm>
            <a:off x="7153275" y="3949716"/>
            <a:ext cx="418704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≡</a:t>
            </a:r>
          </a:p>
        </p:txBody>
      </p:sp>
      <p:sp>
        <p:nvSpPr>
          <p:cNvPr id="32" name="Text Box 44"/>
          <p:cNvSpPr txBox="1">
            <a:spLocks noChangeArrowheads="1"/>
          </p:cNvSpPr>
          <p:nvPr/>
        </p:nvSpPr>
        <p:spPr bwMode="auto">
          <a:xfrm>
            <a:off x="6789738" y="4514866"/>
            <a:ext cx="509587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N</a:t>
            </a:r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45"/>
          <p:cNvSpPr>
            <a:spLocks noChangeArrowheads="1"/>
          </p:cNvSpPr>
          <p:nvPr/>
        </p:nvSpPr>
        <p:spPr bwMode="auto">
          <a:xfrm>
            <a:off x="7661275" y="4514866"/>
            <a:ext cx="655638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N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46"/>
          <p:cNvSpPr>
            <a:spLocks noChangeArrowheads="1"/>
          </p:cNvSpPr>
          <p:nvPr/>
        </p:nvSpPr>
        <p:spPr bwMode="auto">
          <a:xfrm>
            <a:off x="7226300" y="4514866"/>
            <a:ext cx="418704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≡</a:t>
            </a:r>
          </a:p>
        </p:txBody>
      </p:sp>
      <p:sp>
        <p:nvSpPr>
          <p:cNvPr id="35" name="Oval 56"/>
          <p:cNvSpPr>
            <a:spLocks noChangeArrowheads="1"/>
          </p:cNvSpPr>
          <p:nvPr/>
        </p:nvSpPr>
        <p:spPr bwMode="auto">
          <a:xfrm rot="16051188">
            <a:off x="4422776" y="2416190"/>
            <a:ext cx="215900" cy="206375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" name="Oval 57"/>
          <p:cNvSpPr>
            <a:spLocks noChangeArrowheads="1"/>
          </p:cNvSpPr>
          <p:nvPr/>
        </p:nvSpPr>
        <p:spPr bwMode="auto">
          <a:xfrm rot="16051188">
            <a:off x="7088188" y="2416190"/>
            <a:ext cx="215900" cy="206375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000"/>
                            </p:stCondLst>
                            <p:childTnLst>
                              <p:par>
                                <p:cTn id="4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1000"/>
                            </p:stCondLst>
                            <p:childTnLst>
                              <p:par>
                                <p:cTn id="4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3000"/>
                            </p:stCondLst>
                            <p:childTnLst>
                              <p:par>
                                <p:cTn id="5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0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0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0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0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00"/>
                            </p:stCondLst>
                            <p:childTnLst>
                              <p:par>
                                <p:cTn id="1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000"/>
                            </p:stCondLst>
                            <p:childTnLst>
                              <p:par>
                                <p:cTn id="1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0"/>
                            </p:stCondLst>
                            <p:childTnLst>
                              <p:par>
                                <p:cTn id="1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6000"/>
                            </p:stCondLst>
                            <p:childTnLst>
                              <p:par>
                                <p:cTn id="1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 animBg="1"/>
      <p:bldP spid="3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1114"/>
            <a:ext cx="8229600" cy="796908"/>
          </a:xfrm>
        </p:spPr>
        <p:txBody>
          <a:bodyPr/>
          <a:lstStyle/>
          <a:p>
            <a:r>
              <a:rPr lang="ru-RU" dirty="0" smtClean="0">
                <a:solidFill>
                  <a:srgbClr val="007000"/>
                </a:solidFill>
                <a:latin typeface="Times New Roman" pitchFamily="18" charset="0"/>
                <a:cs typeface="Times New Roman" pitchFamily="18" charset="0"/>
              </a:rPr>
              <a:t>Простая (одинарная) связь</a:t>
            </a:r>
            <a:endParaRPr lang="ru-RU" dirty="0">
              <a:solidFill>
                <a:srgbClr val="007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142844" y="785794"/>
            <a:ext cx="871543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атомы связываются между собой одной общей электронной парой, то возникает одна ковалентная связь. Она называется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простой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или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одинарной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142876" y="1942919"/>
            <a:ext cx="864396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Образуется за счет перекрывания электронных облаков на линии, соединяющей центры атомов. Такая связь обозначается буквой </a:t>
            </a: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(сигма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связь)</a:t>
            </a: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l-G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14" name="Object 28"/>
          <p:cNvGraphicFramePr>
            <a:graphicFrameLocks noChangeAspect="1"/>
          </p:cNvGraphicFramePr>
          <p:nvPr>
            <p:ph sz="half" idx="1"/>
          </p:nvPr>
        </p:nvGraphicFramePr>
        <p:xfrm>
          <a:off x="433417" y="3816367"/>
          <a:ext cx="1871663" cy="1152525"/>
        </p:xfrm>
        <a:graphic>
          <a:graphicData uri="http://schemas.openxmlformats.org/presentationml/2006/ole">
            <p:oleObj spid="_x0000_s41989" name="Точечный рисунок" r:id="rId3" imgW="1504762" imgH="942857" progId="Paint.Picture">
              <p:embed/>
            </p:oleObj>
          </a:graphicData>
        </a:graphic>
      </p:graphicFrame>
      <p:graphicFrame>
        <p:nvGraphicFramePr>
          <p:cNvPr id="15" name="Object 33"/>
          <p:cNvGraphicFramePr>
            <a:graphicFrameLocks noChangeAspect="1"/>
          </p:cNvGraphicFramePr>
          <p:nvPr/>
        </p:nvGraphicFramePr>
        <p:xfrm>
          <a:off x="2736880" y="3384567"/>
          <a:ext cx="3024187" cy="2232025"/>
        </p:xfrm>
        <a:graphic>
          <a:graphicData uri="http://schemas.openxmlformats.org/presentationml/2006/ole">
            <p:oleObj spid="_x0000_s41990" name="Точечный рисунок" r:id="rId4" imgW="1504762" imgH="828791" progId="Paint.Picture">
              <p:embed/>
            </p:oleObj>
          </a:graphicData>
        </a:graphic>
      </p:graphicFrame>
      <p:graphicFrame>
        <p:nvGraphicFramePr>
          <p:cNvPr id="16" name="Object 35"/>
          <p:cNvGraphicFramePr>
            <a:graphicFrameLocks noChangeAspect="1"/>
          </p:cNvGraphicFramePr>
          <p:nvPr/>
        </p:nvGraphicFramePr>
        <p:xfrm>
          <a:off x="6121430" y="3529029"/>
          <a:ext cx="2736850" cy="1584325"/>
        </p:xfrm>
        <a:graphic>
          <a:graphicData uri="http://schemas.openxmlformats.org/presentationml/2006/ole">
            <p:oleObj spid="_x0000_s41991" name="Точечный рисунок" r:id="rId5" imgW="1504762" imgH="857143" progId="Paint.Picture">
              <p:embed/>
            </p:oleObj>
          </a:graphicData>
        </a:graphic>
      </p:graphicFrame>
      <p:sp>
        <p:nvSpPr>
          <p:cNvPr id="17" name="Text Box 37"/>
          <p:cNvSpPr txBox="1">
            <a:spLocks noChangeArrowheads="1"/>
          </p:cNvSpPr>
          <p:nvPr/>
        </p:nvSpPr>
        <p:spPr bwMode="auto">
          <a:xfrm>
            <a:off x="504855" y="5329254"/>
            <a:ext cx="19431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240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s-s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-связь</a:t>
            </a:r>
            <a:endParaRPr lang="el-GR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38"/>
          <p:cNvSpPr txBox="1">
            <a:spLocks noChangeArrowheads="1"/>
          </p:cNvSpPr>
          <p:nvPr/>
        </p:nvSpPr>
        <p:spPr bwMode="auto">
          <a:xfrm>
            <a:off x="3797330" y="5226067"/>
            <a:ext cx="18415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 Box 39"/>
          <p:cNvSpPr txBox="1">
            <a:spLocks noChangeArrowheads="1"/>
          </p:cNvSpPr>
          <p:nvPr/>
        </p:nvSpPr>
        <p:spPr bwMode="auto">
          <a:xfrm>
            <a:off x="3313142" y="5329254"/>
            <a:ext cx="19431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240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p-p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-связь</a:t>
            </a:r>
            <a:endParaRPr lang="el-GR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40"/>
          <p:cNvSpPr txBox="1">
            <a:spLocks noChangeArrowheads="1"/>
          </p:cNvSpPr>
          <p:nvPr/>
        </p:nvSpPr>
        <p:spPr bwMode="auto">
          <a:xfrm>
            <a:off x="6481792" y="5329254"/>
            <a:ext cx="19431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240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s-p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-связь</a:t>
            </a:r>
            <a:endParaRPr lang="el-GR" sz="2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/>
      <p:bldP spid="17" grpId="0"/>
      <p:bldP spid="19" grpId="0"/>
      <p:bldP spid="2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00"/>
                </a:solidFill>
                <a:latin typeface="Times New Roman" pitchFamily="18" charset="0"/>
                <a:cs typeface="Times New Roman" pitchFamily="18" charset="0"/>
              </a:rPr>
              <a:t>Кратная (двойная и тройная) связь</a:t>
            </a:r>
            <a:endParaRPr lang="ru-RU" dirty="0">
              <a:solidFill>
                <a:srgbClr val="007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142844" y="1043873"/>
            <a:ext cx="885828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взаимодействии атомов, кроме перекрывания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орбиталей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 прямой линии (сигма – связь), может происходить боковое перекрывание двух 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орбиталей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64" y="2714620"/>
            <a:ext cx="2907562" cy="2441580"/>
          </a:xfrm>
          <a:prstGeom prst="rect">
            <a:avLst/>
          </a:prstGeom>
          <a:noFill/>
        </p:spPr>
      </p:pic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2357422" y="3214686"/>
            <a:ext cx="664373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Тройная связь содержит одну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l-GR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σ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две </a:t>
            </a:r>
            <a:r>
              <a:rPr kumimoji="0" lang="el-GR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связи.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Двойная связь содержит одну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l-GR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σ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одну </a:t>
            </a:r>
            <a:r>
              <a:rPr kumimoji="0" lang="el-GR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связи.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214282" y="5286388"/>
            <a:ext cx="864399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Обычно </a:t>
            </a:r>
            <a:r>
              <a:rPr lang="el-GR" sz="28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π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-связи менее прочны, чем </a:t>
            </a:r>
            <a:r>
              <a:rPr lang="el-GR" sz="28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σ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образуются только тогда, когда между атомами уже есть </a:t>
            </a:r>
            <a:r>
              <a:rPr lang="el-GR" sz="28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σ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связь.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0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0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79690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7000"/>
                </a:solidFill>
                <a:latin typeface="Times New Roman" pitchFamily="18" charset="0"/>
                <a:cs typeface="Times New Roman" pitchFamily="18" charset="0"/>
              </a:rPr>
              <a:t>Металлическая связь</a:t>
            </a:r>
            <a:endParaRPr lang="ru-RU" dirty="0">
              <a:solidFill>
                <a:srgbClr val="007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000108"/>
            <a:ext cx="835824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Атомы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металлов более или менее легко отдают электроны, которые находятся на внешнем энергетическом уровне. В результате атомы металлов превращаются в положительно заряженные ионы.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3006866"/>
            <a:ext cx="81439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4000" i="1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4000" i="1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↔ М</a:t>
            </a:r>
            <a:r>
              <a:rPr lang="en-US" sz="4000" i="1" baseline="30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4000" i="1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357158" y="3899134"/>
            <a:ext cx="821537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Связь в металлах и сплавах, которую выполняют относительно свободные электроны между ионами металлов в металлической кристаллической решетке, называется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металлической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9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9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dirty="0" smtClean="0">
                <a:solidFill>
                  <a:srgbClr val="007000"/>
                </a:solidFill>
                <a:latin typeface="Times New Roman" pitchFamily="18" charset="0"/>
                <a:cs typeface="Times New Roman" pitchFamily="18" charset="0"/>
              </a:rPr>
              <a:t>Природа химической связи</a:t>
            </a:r>
            <a:endParaRPr lang="ru-RU" dirty="0">
              <a:solidFill>
                <a:srgbClr val="007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143536"/>
          </a:xfrm>
        </p:spPr>
        <p:txBody>
          <a:bodyPr>
            <a:normAutofit fontScale="85000" lnSpcReduction="10000"/>
          </a:bodyPr>
          <a:lstStyle/>
          <a:p>
            <a:pPr marL="0" indent="457200" algn="just">
              <a:lnSpc>
                <a:spcPct val="11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имическая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связь имеет электростатическую природу. При ее образовании происходит перераспределение в пространстве электронных плотностей, первоначально принадлежавших разным атомам. Поскольку наименее прочно связанны с ядром электроны внешнего энергетического уровня, то именно этим электронам принадлежит главная роль в образовании химической связи. Количество химических связей, образованных данным атомом в соединении, называют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валентностью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Электроны, принимающие участие в образовании химической связи, называются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валентными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582594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7000"/>
                </a:solidFill>
                <a:latin typeface="Times New Roman" pitchFamily="18" charset="0"/>
                <a:cs typeface="Times New Roman" pitchFamily="18" charset="0"/>
              </a:rPr>
              <a:t>Металлические кристаллические решетки</a:t>
            </a:r>
            <a:endParaRPr lang="ru-RU" sz="3200" dirty="0">
              <a:solidFill>
                <a:srgbClr val="007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285720" y="714356"/>
            <a:ext cx="864399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узлах находятся положительные ионы и атомы металлов, а между узлами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валентные электроны. Эти электроны становятся общими для всех атомов и ионов могут достаточно свободно перемещаться по всей кристаллической решетке. Поэтому электроны, которые находятся в кристаллической решетке металлов, называются свободными электронами, или «электронный газ».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22"/>
          <p:cNvSpPr txBox="1">
            <a:spLocks noChangeArrowheads="1"/>
          </p:cNvSpPr>
          <p:nvPr/>
        </p:nvSpPr>
        <p:spPr bwMode="auto">
          <a:xfrm>
            <a:off x="3870309" y="4149725"/>
            <a:ext cx="1841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sz="2400"/>
          </a:p>
        </p:txBody>
      </p:sp>
      <p:graphicFrame>
        <p:nvGraphicFramePr>
          <p:cNvPr id="6" name="Object 30"/>
          <p:cNvGraphicFramePr>
            <a:graphicFrameLocks noChangeAspect="1"/>
          </p:cNvGraphicFramePr>
          <p:nvPr>
            <p:ph idx="1"/>
          </p:nvPr>
        </p:nvGraphicFramePr>
        <p:xfrm>
          <a:off x="2357422" y="3429000"/>
          <a:ext cx="6408737" cy="3168650"/>
        </p:xfrm>
        <a:graphic>
          <a:graphicData uri="http://schemas.openxmlformats.org/presentationml/2006/ole">
            <p:oleObj spid="_x0000_s38914" name="Точечный рисунок" r:id="rId3" imgW="800212" imgH="1657581" progId="Paint.Picture">
              <p:embed/>
            </p:oleObj>
          </a:graphicData>
        </a:graphic>
      </p:graphicFrame>
      <p:sp>
        <p:nvSpPr>
          <p:cNvPr id="7" name="Oval 32"/>
          <p:cNvSpPr>
            <a:spLocks noChangeArrowheads="1"/>
          </p:cNvSpPr>
          <p:nvPr/>
        </p:nvSpPr>
        <p:spPr bwMode="auto">
          <a:xfrm>
            <a:off x="3078147" y="3573463"/>
            <a:ext cx="576262" cy="576262"/>
          </a:xfrm>
          <a:prstGeom prst="ellips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/>
              <a:t>+</a:t>
            </a:r>
          </a:p>
        </p:txBody>
      </p:sp>
      <p:sp>
        <p:nvSpPr>
          <p:cNvPr id="8" name="Oval 37"/>
          <p:cNvSpPr>
            <a:spLocks noChangeArrowheads="1"/>
          </p:cNvSpPr>
          <p:nvPr/>
        </p:nvSpPr>
        <p:spPr bwMode="auto">
          <a:xfrm>
            <a:off x="4518009" y="3573463"/>
            <a:ext cx="576263" cy="576262"/>
          </a:xfrm>
          <a:prstGeom prst="ellips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/>
          </a:p>
        </p:txBody>
      </p:sp>
      <p:sp>
        <p:nvSpPr>
          <p:cNvPr id="9" name="Oval 38"/>
          <p:cNvSpPr>
            <a:spLocks noChangeArrowheads="1"/>
          </p:cNvSpPr>
          <p:nvPr/>
        </p:nvSpPr>
        <p:spPr bwMode="auto">
          <a:xfrm>
            <a:off x="5957872" y="3573463"/>
            <a:ext cx="576262" cy="576262"/>
          </a:xfrm>
          <a:prstGeom prst="ellips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/>
              <a:t>+</a:t>
            </a:r>
          </a:p>
        </p:txBody>
      </p:sp>
      <p:sp>
        <p:nvSpPr>
          <p:cNvPr id="10" name="Oval 39"/>
          <p:cNvSpPr>
            <a:spLocks noChangeArrowheads="1"/>
          </p:cNvSpPr>
          <p:nvPr/>
        </p:nvSpPr>
        <p:spPr bwMode="auto">
          <a:xfrm>
            <a:off x="7399322" y="3573463"/>
            <a:ext cx="576262" cy="576262"/>
          </a:xfrm>
          <a:prstGeom prst="ellips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/>
          </a:p>
        </p:txBody>
      </p:sp>
      <p:sp>
        <p:nvSpPr>
          <p:cNvPr id="11" name="Oval 40"/>
          <p:cNvSpPr>
            <a:spLocks noChangeArrowheads="1"/>
          </p:cNvSpPr>
          <p:nvPr/>
        </p:nvSpPr>
        <p:spPr bwMode="auto">
          <a:xfrm>
            <a:off x="3078147" y="4581525"/>
            <a:ext cx="576262" cy="576263"/>
          </a:xfrm>
          <a:prstGeom prst="ellips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/>
          </a:p>
        </p:txBody>
      </p:sp>
      <p:sp>
        <p:nvSpPr>
          <p:cNvPr id="12" name="Oval 41"/>
          <p:cNvSpPr>
            <a:spLocks noChangeArrowheads="1"/>
          </p:cNvSpPr>
          <p:nvPr/>
        </p:nvSpPr>
        <p:spPr bwMode="auto">
          <a:xfrm>
            <a:off x="3078147" y="5661025"/>
            <a:ext cx="576262" cy="576263"/>
          </a:xfrm>
          <a:prstGeom prst="ellips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/>
              <a:t>+</a:t>
            </a:r>
          </a:p>
        </p:txBody>
      </p:sp>
      <p:sp>
        <p:nvSpPr>
          <p:cNvPr id="13" name="Oval 42"/>
          <p:cNvSpPr>
            <a:spLocks noChangeArrowheads="1"/>
          </p:cNvSpPr>
          <p:nvPr/>
        </p:nvSpPr>
        <p:spPr bwMode="auto">
          <a:xfrm>
            <a:off x="4518009" y="4581525"/>
            <a:ext cx="576263" cy="576263"/>
          </a:xfrm>
          <a:prstGeom prst="ellips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/>
              <a:t>+</a:t>
            </a:r>
          </a:p>
        </p:txBody>
      </p:sp>
      <p:sp>
        <p:nvSpPr>
          <p:cNvPr id="14" name="Oval 43"/>
          <p:cNvSpPr>
            <a:spLocks noChangeArrowheads="1"/>
          </p:cNvSpPr>
          <p:nvPr/>
        </p:nvSpPr>
        <p:spPr bwMode="auto">
          <a:xfrm>
            <a:off x="4518009" y="5661025"/>
            <a:ext cx="576263" cy="576263"/>
          </a:xfrm>
          <a:prstGeom prst="ellips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/>
          </a:p>
        </p:txBody>
      </p:sp>
      <p:sp>
        <p:nvSpPr>
          <p:cNvPr id="15" name="Oval 50"/>
          <p:cNvSpPr>
            <a:spLocks noChangeArrowheads="1"/>
          </p:cNvSpPr>
          <p:nvPr/>
        </p:nvSpPr>
        <p:spPr bwMode="auto">
          <a:xfrm>
            <a:off x="5957872" y="4581525"/>
            <a:ext cx="576262" cy="576263"/>
          </a:xfrm>
          <a:prstGeom prst="ellips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/>
          </a:p>
        </p:txBody>
      </p:sp>
      <p:sp>
        <p:nvSpPr>
          <p:cNvPr id="16" name="Oval 51"/>
          <p:cNvSpPr>
            <a:spLocks noChangeArrowheads="1"/>
          </p:cNvSpPr>
          <p:nvPr/>
        </p:nvSpPr>
        <p:spPr bwMode="auto">
          <a:xfrm>
            <a:off x="5957872" y="5661025"/>
            <a:ext cx="576262" cy="576263"/>
          </a:xfrm>
          <a:prstGeom prst="ellips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/>
              <a:t>+</a:t>
            </a:r>
          </a:p>
        </p:txBody>
      </p:sp>
      <p:sp>
        <p:nvSpPr>
          <p:cNvPr id="17" name="Oval 52"/>
          <p:cNvSpPr>
            <a:spLocks noChangeArrowheads="1"/>
          </p:cNvSpPr>
          <p:nvPr/>
        </p:nvSpPr>
        <p:spPr bwMode="auto">
          <a:xfrm>
            <a:off x="7399322" y="4508500"/>
            <a:ext cx="576262" cy="576263"/>
          </a:xfrm>
          <a:prstGeom prst="ellips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/>
              <a:t>+</a:t>
            </a:r>
          </a:p>
        </p:txBody>
      </p:sp>
      <p:sp>
        <p:nvSpPr>
          <p:cNvPr id="18" name="Oval 53"/>
          <p:cNvSpPr>
            <a:spLocks noChangeArrowheads="1"/>
          </p:cNvSpPr>
          <p:nvPr/>
        </p:nvSpPr>
        <p:spPr bwMode="auto">
          <a:xfrm>
            <a:off x="7399322" y="5661025"/>
            <a:ext cx="576262" cy="576263"/>
          </a:xfrm>
          <a:prstGeom prst="ellips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/>
          </a:p>
        </p:txBody>
      </p:sp>
      <p:sp>
        <p:nvSpPr>
          <p:cNvPr id="19" name="Line 54"/>
          <p:cNvSpPr>
            <a:spLocks noChangeShapeType="1"/>
          </p:cNvSpPr>
          <p:nvPr/>
        </p:nvSpPr>
        <p:spPr bwMode="auto">
          <a:xfrm>
            <a:off x="3654409" y="3860800"/>
            <a:ext cx="863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" name="Line 55"/>
          <p:cNvSpPr>
            <a:spLocks noChangeShapeType="1"/>
          </p:cNvSpPr>
          <p:nvPr/>
        </p:nvSpPr>
        <p:spPr bwMode="auto">
          <a:xfrm>
            <a:off x="5094272" y="3860800"/>
            <a:ext cx="863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" name="Line 57"/>
          <p:cNvSpPr>
            <a:spLocks noChangeShapeType="1"/>
          </p:cNvSpPr>
          <p:nvPr/>
        </p:nvSpPr>
        <p:spPr bwMode="auto">
          <a:xfrm>
            <a:off x="6534134" y="3860800"/>
            <a:ext cx="8651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" name="Line 58"/>
          <p:cNvSpPr>
            <a:spLocks noChangeShapeType="1"/>
          </p:cNvSpPr>
          <p:nvPr/>
        </p:nvSpPr>
        <p:spPr bwMode="auto">
          <a:xfrm>
            <a:off x="3654409" y="4868863"/>
            <a:ext cx="863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" name="Line 59"/>
          <p:cNvSpPr>
            <a:spLocks noChangeShapeType="1"/>
          </p:cNvSpPr>
          <p:nvPr/>
        </p:nvSpPr>
        <p:spPr bwMode="auto">
          <a:xfrm>
            <a:off x="5094272" y="4868863"/>
            <a:ext cx="863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" name="Line 60"/>
          <p:cNvSpPr>
            <a:spLocks noChangeShapeType="1"/>
          </p:cNvSpPr>
          <p:nvPr/>
        </p:nvSpPr>
        <p:spPr bwMode="auto">
          <a:xfrm>
            <a:off x="6534134" y="4868863"/>
            <a:ext cx="8651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" name="Line 61"/>
          <p:cNvSpPr>
            <a:spLocks noChangeShapeType="1"/>
          </p:cNvSpPr>
          <p:nvPr/>
        </p:nvSpPr>
        <p:spPr bwMode="auto">
          <a:xfrm>
            <a:off x="3654409" y="5949950"/>
            <a:ext cx="863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" name="Line 62"/>
          <p:cNvSpPr>
            <a:spLocks noChangeShapeType="1"/>
          </p:cNvSpPr>
          <p:nvPr/>
        </p:nvSpPr>
        <p:spPr bwMode="auto">
          <a:xfrm>
            <a:off x="5094272" y="5949950"/>
            <a:ext cx="863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" name="Line 63"/>
          <p:cNvSpPr>
            <a:spLocks noChangeShapeType="1"/>
          </p:cNvSpPr>
          <p:nvPr/>
        </p:nvSpPr>
        <p:spPr bwMode="auto">
          <a:xfrm>
            <a:off x="6534134" y="5949950"/>
            <a:ext cx="8651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8" name="Line 65"/>
          <p:cNvSpPr>
            <a:spLocks noChangeShapeType="1"/>
          </p:cNvSpPr>
          <p:nvPr/>
        </p:nvSpPr>
        <p:spPr bwMode="auto">
          <a:xfrm>
            <a:off x="3365484" y="4149725"/>
            <a:ext cx="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" name="Line 66"/>
          <p:cNvSpPr>
            <a:spLocks noChangeShapeType="1"/>
          </p:cNvSpPr>
          <p:nvPr/>
        </p:nvSpPr>
        <p:spPr bwMode="auto">
          <a:xfrm>
            <a:off x="3365484" y="5157788"/>
            <a:ext cx="0" cy="503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" name="Line 67"/>
          <p:cNvSpPr>
            <a:spLocks noChangeShapeType="1"/>
          </p:cNvSpPr>
          <p:nvPr/>
        </p:nvSpPr>
        <p:spPr bwMode="auto">
          <a:xfrm>
            <a:off x="4806934" y="4149725"/>
            <a:ext cx="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" name="Line 69"/>
          <p:cNvSpPr>
            <a:spLocks noChangeShapeType="1"/>
          </p:cNvSpPr>
          <p:nvPr/>
        </p:nvSpPr>
        <p:spPr bwMode="auto">
          <a:xfrm>
            <a:off x="4806934" y="5157788"/>
            <a:ext cx="0" cy="503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" name="Line 70"/>
          <p:cNvSpPr>
            <a:spLocks noChangeShapeType="1"/>
          </p:cNvSpPr>
          <p:nvPr/>
        </p:nvSpPr>
        <p:spPr bwMode="auto">
          <a:xfrm>
            <a:off x="6246797" y="4149725"/>
            <a:ext cx="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3" name="Line 71"/>
          <p:cNvSpPr>
            <a:spLocks noChangeShapeType="1"/>
          </p:cNvSpPr>
          <p:nvPr/>
        </p:nvSpPr>
        <p:spPr bwMode="auto">
          <a:xfrm>
            <a:off x="6246797" y="5157788"/>
            <a:ext cx="0" cy="503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4" name="Line 72"/>
          <p:cNvSpPr>
            <a:spLocks noChangeShapeType="1"/>
          </p:cNvSpPr>
          <p:nvPr/>
        </p:nvSpPr>
        <p:spPr bwMode="auto">
          <a:xfrm>
            <a:off x="7686659" y="4149725"/>
            <a:ext cx="0" cy="358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5" name="Line 75"/>
          <p:cNvSpPr>
            <a:spLocks noChangeShapeType="1"/>
          </p:cNvSpPr>
          <p:nvPr/>
        </p:nvSpPr>
        <p:spPr bwMode="auto">
          <a:xfrm>
            <a:off x="7686659" y="5084763"/>
            <a:ext cx="0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" name="Text Box 76"/>
          <p:cNvSpPr txBox="1">
            <a:spLocks noChangeArrowheads="1"/>
          </p:cNvSpPr>
          <p:nvPr/>
        </p:nvSpPr>
        <p:spPr bwMode="auto">
          <a:xfrm>
            <a:off x="4014772" y="4076700"/>
            <a:ext cx="30321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/>
              <a:t>•</a:t>
            </a:r>
          </a:p>
        </p:txBody>
      </p:sp>
      <p:sp>
        <p:nvSpPr>
          <p:cNvPr id="37" name="Rectangle 77"/>
          <p:cNvSpPr>
            <a:spLocks noChangeArrowheads="1"/>
          </p:cNvSpPr>
          <p:nvPr/>
        </p:nvSpPr>
        <p:spPr bwMode="auto">
          <a:xfrm>
            <a:off x="5454634" y="5013325"/>
            <a:ext cx="3032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/>
              <a:t>•</a:t>
            </a:r>
          </a:p>
        </p:txBody>
      </p:sp>
      <p:sp>
        <p:nvSpPr>
          <p:cNvPr id="38" name="Rectangle 78"/>
          <p:cNvSpPr>
            <a:spLocks noChangeArrowheads="1"/>
          </p:cNvSpPr>
          <p:nvPr/>
        </p:nvSpPr>
        <p:spPr bwMode="auto">
          <a:xfrm>
            <a:off x="5165709" y="5373688"/>
            <a:ext cx="3032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/>
              <a:t>•</a:t>
            </a:r>
          </a:p>
        </p:txBody>
      </p:sp>
      <p:sp>
        <p:nvSpPr>
          <p:cNvPr id="39" name="Rectangle 79"/>
          <p:cNvSpPr>
            <a:spLocks noChangeArrowheads="1"/>
          </p:cNvSpPr>
          <p:nvPr/>
        </p:nvSpPr>
        <p:spPr bwMode="auto">
          <a:xfrm>
            <a:off x="3941747" y="5229225"/>
            <a:ext cx="30321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/>
              <a:t>•</a:t>
            </a:r>
          </a:p>
        </p:txBody>
      </p:sp>
      <p:sp>
        <p:nvSpPr>
          <p:cNvPr id="40" name="Rectangle 80"/>
          <p:cNvSpPr>
            <a:spLocks noChangeArrowheads="1"/>
          </p:cNvSpPr>
          <p:nvPr/>
        </p:nvSpPr>
        <p:spPr bwMode="auto">
          <a:xfrm>
            <a:off x="6750034" y="4292600"/>
            <a:ext cx="3032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/>
              <a:t>•</a:t>
            </a:r>
          </a:p>
        </p:txBody>
      </p:sp>
      <p:sp>
        <p:nvSpPr>
          <p:cNvPr id="41" name="Rectangle 81"/>
          <p:cNvSpPr>
            <a:spLocks noChangeArrowheads="1"/>
          </p:cNvSpPr>
          <p:nvPr/>
        </p:nvSpPr>
        <p:spPr bwMode="auto">
          <a:xfrm>
            <a:off x="7110397" y="5516563"/>
            <a:ext cx="30321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/>
              <a:t>•</a:t>
            </a:r>
          </a:p>
        </p:txBody>
      </p:sp>
      <p:sp>
        <p:nvSpPr>
          <p:cNvPr id="42" name="Rectangle 82"/>
          <p:cNvSpPr>
            <a:spLocks noChangeArrowheads="1"/>
          </p:cNvSpPr>
          <p:nvPr/>
        </p:nvSpPr>
        <p:spPr bwMode="auto">
          <a:xfrm>
            <a:off x="6534134" y="5373688"/>
            <a:ext cx="3032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/>
              <a:t>•</a:t>
            </a:r>
          </a:p>
        </p:txBody>
      </p:sp>
      <p:sp>
        <p:nvSpPr>
          <p:cNvPr id="43" name="Text Box 83"/>
          <p:cNvSpPr txBox="1">
            <a:spLocks noChangeArrowheads="1"/>
          </p:cNvSpPr>
          <p:nvPr/>
        </p:nvSpPr>
        <p:spPr bwMode="auto">
          <a:xfrm>
            <a:off x="4157647" y="4005263"/>
            <a:ext cx="792162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/>
              <a:t>е</a:t>
            </a:r>
            <a:r>
              <a:rPr lang="ru-RU" sz="2000" baseline="30000"/>
              <a:t>-</a:t>
            </a:r>
          </a:p>
        </p:txBody>
      </p:sp>
      <p:sp>
        <p:nvSpPr>
          <p:cNvPr id="44" name="Rectangle 84"/>
          <p:cNvSpPr>
            <a:spLocks noChangeArrowheads="1"/>
          </p:cNvSpPr>
          <p:nvPr/>
        </p:nvSpPr>
        <p:spPr bwMode="auto">
          <a:xfrm>
            <a:off x="5599097" y="4941888"/>
            <a:ext cx="401637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/>
              <a:t>е-</a:t>
            </a:r>
          </a:p>
        </p:txBody>
      </p:sp>
      <p:sp>
        <p:nvSpPr>
          <p:cNvPr id="45" name="Rectangle 85"/>
          <p:cNvSpPr>
            <a:spLocks noChangeArrowheads="1"/>
          </p:cNvSpPr>
          <p:nvPr/>
        </p:nvSpPr>
        <p:spPr bwMode="auto">
          <a:xfrm>
            <a:off x="4086209" y="5157788"/>
            <a:ext cx="40163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/>
              <a:t>е-</a:t>
            </a:r>
          </a:p>
        </p:txBody>
      </p:sp>
      <p:sp>
        <p:nvSpPr>
          <p:cNvPr id="46" name="Rectangle 86"/>
          <p:cNvSpPr>
            <a:spLocks noChangeArrowheads="1"/>
          </p:cNvSpPr>
          <p:nvPr/>
        </p:nvSpPr>
        <p:spPr bwMode="auto">
          <a:xfrm>
            <a:off x="5310172" y="5516563"/>
            <a:ext cx="401637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/>
              <a:t>е-</a:t>
            </a:r>
          </a:p>
        </p:txBody>
      </p:sp>
      <p:sp>
        <p:nvSpPr>
          <p:cNvPr id="47" name="Rectangle 87"/>
          <p:cNvSpPr>
            <a:spLocks noChangeArrowheads="1"/>
          </p:cNvSpPr>
          <p:nvPr/>
        </p:nvSpPr>
        <p:spPr bwMode="auto">
          <a:xfrm>
            <a:off x="6894497" y="4221163"/>
            <a:ext cx="401637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/>
              <a:t>е-</a:t>
            </a:r>
          </a:p>
        </p:txBody>
      </p:sp>
      <p:sp>
        <p:nvSpPr>
          <p:cNvPr id="48" name="Rectangle 88"/>
          <p:cNvSpPr>
            <a:spLocks noChangeArrowheads="1"/>
          </p:cNvSpPr>
          <p:nvPr/>
        </p:nvSpPr>
        <p:spPr bwMode="auto">
          <a:xfrm>
            <a:off x="6607159" y="5300663"/>
            <a:ext cx="40163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/>
              <a:t>е-</a:t>
            </a:r>
          </a:p>
        </p:txBody>
      </p:sp>
      <p:sp>
        <p:nvSpPr>
          <p:cNvPr id="49" name="Rectangle 89"/>
          <p:cNvSpPr>
            <a:spLocks noChangeArrowheads="1"/>
          </p:cNvSpPr>
          <p:nvPr/>
        </p:nvSpPr>
        <p:spPr bwMode="auto">
          <a:xfrm>
            <a:off x="7181834" y="5373688"/>
            <a:ext cx="40163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/>
              <a:t>е-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4000"/>
                            </p:stCondLst>
                            <p:childTnLst>
                              <p:par>
                                <p:cTn id="12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6000"/>
                            </p:stCondLst>
                            <p:childTnLst>
                              <p:par>
                                <p:cTn id="162" presetID="27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63" dur="1000" autoRev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4" dur="1000" autoRev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5" dur="1000" autoRev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6" dur="1000" autoRev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27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68" dur="250" autoRev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9" dur="250" autoRev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0" dur="250" autoRev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250" autoRev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73" dur="500" autoRev="1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4" dur="500" autoRev="1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5" dur="500" autoRev="1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6" dur="500" autoRev="1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27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78" dur="500" autoRev="1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9" dur="500" autoRev="1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0" dur="500" autoRev="1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1" dur="500" autoRev="1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6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/>
      <p:bldP spid="36" grpId="1"/>
      <p:bldP spid="36" grpId="2"/>
      <p:bldP spid="37" grpId="0"/>
      <p:bldP spid="38" grpId="0"/>
      <p:bldP spid="39" grpId="0" build="allAtOnce"/>
      <p:bldP spid="39" grpId="1" build="allAtOnce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49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000132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007000"/>
                </a:solidFill>
                <a:latin typeface="Times New Roman" pitchFamily="18" charset="0"/>
                <a:cs typeface="Times New Roman" pitchFamily="18" charset="0"/>
              </a:rPr>
              <a:t>Металлические кристаллические решетки</a:t>
            </a:r>
            <a:endParaRPr lang="ru-RU" sz="4000" dirty="0">
              <a:solidFill>
                <a:srgbClr val="007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2" descr="j0240695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58" y="1773238"/>
            <a:ext cx="3024188" cy="2952750"/>
          </a:xfrm>
          <a:noFill/>
          <a:ln/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071934" y="1538575"/>
            <a:ext cx="3602484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Физические свойства: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571868" y="2189250"/>
            <a:ext cx="5078443" cy="3025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buFontTx/>
              <a:buBlip>
                <a:blip r:embed="rId3"/>
              </a:buBlip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твердость (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искл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Hg)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buFontTx/>
              <a:buBlip>
                <a:blip r:embed="rId3"/>
              </a:buBlip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металлический блеск</a:t>
            </a:r>
          </a:p>
          <a:p>
            <a:pPr>
              <a:lnSpc>
                <a:spcPct val="115000"/>
              </a:lnSpc>
              <a:buFontTx/>
              <a:buBlip>
                <a:blip r:embed="rId3"/>
              </a:buBlip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тепло - и электропроводность </a:t>
            </a:r>
          </a:p>
          <a:p>
            <a:pPr>
              <a:lnSpc>
                <a:spcPct val="115000"/>
              </a:lnSpc>
              <a:buFontTx/>
              <a:buBlip>
                <a:blip r:embed="rId3"/>
              </a:buBlip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пластичность</a:t>
            </a:r>
          </a:p>
          <a:p>
            <a:pPr>
              <a:lnSpc>
                <a:spcPct val="115000"/>
              </a:lnSpc>
              <a:buFontTx/>
              <a:buBlip>
                <a:blip r:embed="rId3"/>
              </a:buBlip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ковкость </a:t>
            </a:r>
          </a:p>
          <a:p>
            <a:pPr>
              <a:lnSpc>
                <a:spcPct val="115000"/>
              </a:lnSpc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86834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7000"/>
                </a:solidFill>
                <a:latin typeface="Times New Roman" pitchFamily="18" charset="0"/>
                <a:cs typeface="Times New Roman" pitchFamily="18" charset="0"/>
              </a:rPr>
              <a:t>Водородная связь</a:t>
            </a:r>
            <a:endParaRPr lang="ru-RU" dirty="0">
              <a:solidFill>
                <a:srgbClr val="007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214282" y="1037096"/>
            <a:ext cx="871540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Водородная связь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электростатическое притяжение между положительно поляризованными атомами водорода одной молекулы (или ее части) и отрицательно поляризованными атомами, имеющими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неподеленные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электронные пары (F, O, N) другой молекулы (или другой части этой же молекулы)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" name="Picture 22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58888" y="4341833"/>
            <a:ext cx="6624637" cy="2016125"/>
          </a:xfrm>
          <a:noFill/>
          <a:ln/>
        </p:spPr>
      </p:pic>
      <p:sp>
        <p:nvSpPr>
          <p:cNvPr id="6" name="Text Box 24"/>
          <p:cNvSpPr txBox="1">
            <a:spLocks noChangeArrowheads="1"/>
          </p:cNvSpPr>
          <p:nvPr/>
        </p:nvSpPr>
        <p:spPr bwMode="auto">
          <a:xfrm>
            <a:off x="2771775" y="5229225"/>
            <a:ext cx="184731" cy="7694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25"/>
          <p:cNvSpPr txBox="1">
            <a:spLocks noChangeArrowheads="1"/>
          </p:cNvSpPr>
          <p:nvPr/>
        </p:nvSpPr>
        <p:spPr bwMode="auto">
          <a:xfrm>
            <a:off x="2124075" y="4868863"/>
            <a:ext cx="2089150" cy="7694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400">
                <a:latin typeface="Times New Roman" pitchFamily="18" charset="0"/>
                <a:cs typeface="Times New Roman" pitchFamily="18" charset="0"/>
              </a:rPr>
              <a:t>R ─ H</a:t>
            </a:r>
            <a:r>
              <a:rPr lang="el-GR" sz="4400" baseline="3000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4400" baseline="3000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4400" baseline="30000">
                <a:latin typeface="Times New Roman" pitchFamily="18" charset="0"/>
                <a:cs typeface="Times New Roman" pitchFamily="18" charset="0"/>
              </a:rPr>
              <a:t>   </a:t>
            </a:r>
            <a:endParaRPr lang="en-US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27"/>
          <p:cNvSpPr txBox="1">
            <a:spLocks noChangeArrowheads="1"/>
          </p:cNvSpPr>
          <p:nvPr/>
        </p:nvSpPr>
        <p:spPr bwMode="auto">
          <a:xfrm>
            <a:off x="5196705" y="4839970"/>
            <a:ext cx="2018501" cy="144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el-GR" sz="4400" baseline="30000" dirty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4400" baseline="300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─ R'</a:t>
            </a:r>
          </a:p>
          <a:p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28"/>
          <p:cNvSpPr txBox="1">
            <a:spLocks noChangeArrowheads="1"/>
          </p:cNvSpPr>
          <p:nvPr/>
        </p:nvSpPr>
        <p:spPr bwMode="auto">
          <a:xfrm>
            <a:off x="3924300" y="4868863"/>
            <a:ext cx="1638590" cy="7694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·······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8" grpId="0"/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00"/>
                </a:solidFill>
                <a:latin typeface="Times New Roman" pitchFamily="18" charset="0"/>
                <a:cs typeface="Times New Roman" pitchFamily="18" charset="0"/>
              </a:rPr>
              <a:t>Схема образования водородной связи</a:t>
            </a:r>
            <a:endParaRPr lang="ru-RU" dirty="0">
              <a:solidFill>
                <a:srgbClr val="007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900113" y="1773238"/>
            <a:ext cx="51435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600">
                <a:latin typeface="Times New Roman" pitchFamily="18" charset="0"/>
              </a:rPr>
              <a:t>Н</a:t>
            </a:r>
            <a:endParaRPr lang="el-GR" sz="3600" baseline="30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403350" y="1844675"/>
            <a:ext cx="436563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─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908175" y="1844675"/>
            <a:ext cx="18415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763713" y="1773238"/>
            <a:ext cx="43815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>
                <a:latin typeface="Times New Roman" pitchFamily="18" charset="0"/>
              </a:rPr>
              <a:t>F</a:t>
            </a:r>
            <a:endParaRPr lang="el-GR" sz="3600" baseline="30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268538" y="1773238"/>
            <a:ext cx="984250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·······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132138" y="1773238"/>
            <a:ext cx="51435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>
                <a:latin typeface="Times New Roman" pitchFamily="18" charset="0"/>
              </a:rPr>
              <a:t>H</a:t>
            </a:r>
            <a:endParaRPr lang="ru-RU" sz="3600" baseline="30000">
              <a:latin typeface="Times New Roman" pitchFamily="18" charset="0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239838" y="1828800"/>
            <a:ext cx="460375" cy="412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baseline="30000">
                <a:latin typeface="Times New Roman" pitchFamily="18" charset="0"/>
              </a:rPr>
              <a:t>δ</a:t>
            </a:r>
            <a:r>
              <a:rPr lang="en-US" baseline="30000">
                <a:latin typeface="Times New Roman" pitchFamily="18" charset="0"/>
              </a:rPr>
              <a:t>+</a:t>
            </a:r>
            <a:endParaRPr lang="el-GR" baseline="30000">
              <a:latin typeface="Times New Roman" pitchFamily="18" charset="0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2051050" y="1844675"/>
            <a:ext cx="398463" cy="412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baseline="30000">
                <a:latin typeface="Times New Roman" pitchFamily="18" charset="0"/>
              </a:rPr>
              <a:t>δ</a:t>
            </a:r>
            <a:r>
              <a:rPr lang="en-US" baseline="30000">
                <a:latin typeface="Times New Roman" pitchFamily="18" charset="0"/>
              </a:rPr>
              <a:t>-</a:t>
            </a:r>
            <a:endParaRPr lang="el-GR" baseline="30000">
              <a:latin typeface="Times New Roman" pitchFamily="18" charset="0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3492500" y="1844675"/>
            <a:ext cx="460375" cy="412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baseline="30000">
                <a:latin typeface="Times New Roman" pitchFamily="18" charset="0"/>
              </a:rPr>
              <a:t>δ</a:t>
            </a:r>
            <a:r>
              <a:rPr lang="en-US" baseline="30000">
                <a:latin typeface="Times New Roman" pitchFamily="18" charset="0"/>
              </a:rPr>
              <a:t>+</a:t>
            </a:r>
            <a:endParaRPr lang="el-GR" baseline="30000">
              <a:latin typeface="Times New Roman" pitchFamily="18" charset="0"/>
            </a:endParaRP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3635375" y="1844675"/>
            <a:ext cx="50482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─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4067175" y="1773238"/>
            <a:ext cx="43815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>
                <a:latin typeface="Times New Roman" pitchFamily="18" charset="0"/>
              </a:rPr>
              <a:t>F</a:t>
            </a:r>
            <a:endParaRPr lang="ru-RU" sz="3600">
              <a:latin typeface="Times New Roman" pitchFamily="18" charset="0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4356100" y="1844675"/>
            <a:ext cx="398463" cy="412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baseline="30000">
                <a:latin typeface="Times New Roman" pitchFamily="18" charset="0"/>
              </a:rPr>
              <a:t>δ</a:t>
            </a:r>
            <a:r>
              <a:rPr lang="en-US" baseline="30000">
                <a:latin typeface="Times New Roman" pitchFamily="18" charset="0"/>
              </a:rPr>
              <a:t>-</a:t>
            </a:r>
            <a:endParaRPr lang="el-GR" baseline="30000">
              <a:latin typeface="Times New Roman" pitchFamily="18" charset="0"/>
            </a:endParaRP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4695825" y="1765300"/>
            <a:ext cx="98425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·······</a:t>
            </a: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5559425" y="1787525"/>
            <a:ext cx="51435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>
                <a:latin typeface="Times New Roman" pitchFamily="18" charset="0"/>
              </a:rPr>
              <a:t>H</a:t>
            </a:r>
            <a:endParaRPr lang="ru-RU" sz="3600">
              <a:latin typeface="Times New Roman" pitchFamily="18" charset="0"/>
            </a:endParaRP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5940425" y="1844675"/>
            <a:ext cx="460375" cy="412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baseline="30000">
                <a:latin typeface="Times New Roman" pitchFamily="18" charset="0"/>
              </a:rPr>
              <a:t>δ</a:t>
            </a:r>
            <a:r>
              <a:rPr lang="en-US" baseline="30000">
                <a:latin typeface="Times New Roman" pitchFamily="18" charset="0"/>
              </a:rPr>
              <a:t>+</a:t>
            </a:r>
            <a:endParaRPr lang="el-GR" baseline="30000">
              <a:latin typeface="Times New Roman" pitchFamily="18" charset="0"/>
            </a:endParaRP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6011863" y="1844675"/>
            <a:ext cx="436562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─</a:t>
            </a:r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6443663" y="1773238"/>
            <a:ext cx="43815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>
                <a:latin typeface="Times New Roman" pitchFamily="18" charset="0"/>
              </a:rPr>
              <a:t>F</a:t>
            </a:r>
            <a:endParaRPr lang="ru-RU" sz="3600">
              <a:latin typeface="Times New Roman" pitchFamily="18" charset="0"/>
            </a:endParaRPr>
          </a:p>
        </p:txBody>
      </p:sp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6711950" y="1828800"/>
            <a:ext cx="398463" cy="412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baseline="30000">
                <a:latin typeface="Times New Roman" pitchFamily="18" charset="0"/>
              </a:rPr>
              <a:t>δ</a:t>
            </a:r>
            <a:r>
              <a:rPr lang="en-US" baseline="30000">
                <a:latin typeface="Times New Roman" pitchFamily="18" charset="0"/>
              </a:rPr>
              <a:t>-</a:t>
            </a:r>
            <a:endParaRPr lang="el-GR" baseline="30000">
              <a:latin typeface="Times New Roman" pitchFamily="18" charset="0"/>
            </a:endParaRPr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971550" y="2997200"/>
            <a:ext cx="51435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600">
                <a:latin typeface="Times New Roman" pitchFamily="18" charset="0"/>
              </a:rPr>
              <a:t>О</a:t>
            </a:r>
          </a:p>
        </p:txBody>
      </p:sp>
      <p:sp>
        <p:nvSpPr>
          <p:cNvPr id="23" name="Text Box 22"/>
          <p:cNvSpPr txBox="1">
            <a:spLocks noChangeArrowheads="1"/>
          </p:cNvSpPr>
          <p:nvPr/>
        </p:nvSpPr>
        <p:spPr bwMode="auto">
          <a:xfrm>
            <a:off x="1476375" y="3068638"/>
            <a:ext cx="436563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─</a:t>
            </a:r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1331913" y="2997200"/>
            <a:ext cx="398462" cy="412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baseline="30000">
                <a:latin typeface="Times New Roman" pitchFamily="18" charset="0"/>
              </a:rPr>
              <a:t>δ</a:t>
            </a:r>
            <a:r>
              <a:rPr lang="ru-RU" baseline="30000">
                <a:latin typeface="Times New Roman" pitchFamily="18" charset="0"/>
              </a:rPr>
              <a:t>-</a:t>
            </a:r>
            <a:endParaRPr lang="el-GR" baseline="30000">
              <a:latin typeface="Times New Roman" pitchFamily="18" charset="0"/>
            </a:endParaRPr>
          </a:p>
        </p:txBody>
      </p:sp>
      <p:sp>
        <p:nvSpPr>
          <p:cNvPr id="25" name="Text Box 24"/>
          <p:cNvSpPr txBox="1">
            <a:spLocks noChangeArrowheads="1"/>
          </p:cNvSpPr>
          <p:nvPr/>
        </p:nvSpPr>
        <p:spPr bwMode="auto">
          <a:xfrm>
            <a:off x="1835150" y="2997200"/>
            <a:ext cx="51435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600">
                <a:latin typeface="Times New Roman" pitchFamily="18" charset="0"/>
              </a:rPr>
              <a:t>Н</a:t>
            </a:r>
          </a:p>
        </p:txBody>
      </p:sp>
      <p:sp>
        <p:nvSpPr>
          <p:cNvPr id="26" name="Text Box 25"/>
          <p:cNvSpPr txBox="1">
            <a:spLocks noChangeArrowheads="1"/>
          </p:cNvSpPr>
          <p:nvPr/>
        </p:nvSpPr>
        <p:spPr bwMode="auto">
          <a:xfrm>
            <a:off x="2195513" y="2997200"/>
            <a:ext cx="460375" cy="412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baseline="30000">
                <a:latin typeface="Times New Roman" pitchFamily="18" charset="0"/>
              </a:rPr>
              <a:t>δ</a:t>
            </a:r>
            <a:r>
              <a:rPr lang="ru-RU" baseline="30000">
                <a:latin typeface="Times New Roman" pitchFamily="18" charset="0"/>
              </a:rPr>
              <a:t>+</a:t>
            </a:r>
            <a:endParaRPr lang="el-GR" baseline="30000">
              <a:latin typeface="Times New Roman" pitchFamily="18" charset="0"/>
            </a:endParaRPr>
          </a:p>
        </p:txBody>
      </p:sp>
      <p:sp>
        <p:nvSpPr>
          <p:cNvPr id="27" name="Text Box 26"/>
          <p:cNvSpPr txBox="1">
            <a:spLocks noChangeArrowheads="1"/>
          </p:cNvSpPr>
          <p:nvPr/>
        </p:nvSpPr>
        <p:spPr bwMode="auto">
          <a:xfrm>
            <a:off x="1042988" y="3500438"/>
            <a:ext cx="4000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│</a:t>
            </a:r>
          </a:p>
        </p:txBody>
      </p:sp>
      <p:sp>
        <p:nvSpPr>
          <p:cNvPr id="28" name="Text Box 27"/>
          <p:cNvSpPr txBox="1">
            <a:spLocks noChangeArrowheads="1"/>
          </p:cNvSpPr>
          <p:nvPr/>
        </p:nvSpPr>
        <p:spPr bwMode="auto">
          <a:xfrm>
            <a:off x="971550" y="3789363"/>
            <a:ext cx="514350" cy="1190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600">
                <a:latin typeface="Times New Roman" pitchFamily="18" charset="0"/>
              </a:rPr>
              <a:t>Н</a:t>
            </a:r>
          </a:p>
          <a:p>
            <a:endParaRPr lang="ru-RU" sz="3600">
              <a:latin typeface="Times New Roman" pitchFamily="18" charset="0"/>
            </a:endParaRPr>
          </a:p>
        </p:txBody>
      </p:sp>
      <p:sp>
        <p:nvSpPr>
          <p:cNvPr id="29" name="Text Box 28"/>
          <p:cNvSpPr txBox="1">
            <a:spLocks noChangeArrowheads="1"/>
          </p:cNvSpPr>
          <p:nvPr/>
        </p:nvSpPr>
        <p:spPr bwMode="auto">
          <a:xfrm>
            <a:off x="1331913" y="3860800"/>
            <a:ext cx="460375" cy="412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baseline="30000">
                <a:latin typeface="Times New Roman" pitchFamily="18" charset="0"/>
              </a:rPr>
              <a:t>δ</a:t>
            </a:r>
            <a:r>
              <a:rPr lang="ru-RU" baseline="30000">
                <a:latin typeface="Times New Roman" pitchFamily="18" charset="0"/>
              </a:rPr>
              <a:t>+</a:t>
            </a:r>
            <a:endParaRPr lang="el-GR" baseline="30000">
              <a:latin typeface="Times New Roman" pitchFamily="18" charset="0"/>
            </a:endParaRPr>
          </a:p>
        </p:txBody>
      </p:sp>
      <p:sp>
        <p:nvSpPr>
          <p:cNvPr id="30" name="Text Box 29"/>
          <p:cNvSpPr txBox="1">
            <a:spLocks noChangeArrowheads="1"/>
          </p:cNvSpPr>
          <p:nvPr/>
        </p:nvSpPr>
        <p:spPr bwMode="auto">
          <a:xfrm>
            <a:off x="3276600" y="3789363"/>
            <a:ext cx="574675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600">
                <a:latin typeface="Times New Roman" pitchFamily="18" charset="0"/>
              </a:rPr>
              <a:t>Н</a:t>
            </a:r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3276600" y="2997200"/>
            <a:ext cx="51435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600">
                <a:latin typeface="Times New Roman" pitchFamily="18" charset="0"/>
              </a:rPr>
              <a:t>О</a:t>
            </a: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3635375" y="2997200"/>
            <a:ext cx="398463" cy="412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baseline="30000">
                <a:latin typeface="Times New Roman" pitchFamily="18" charset="0"/>
              </a:rPr>
              <a:t>δ</a:t>
            </a:r>
            <a:r>
              <a:rPr lang="ru-RU" baseline="30000">
                <a:latin typeface="Times New Roman" pitchFamily="18" charset="0"/>
              </a:rPr>
              <a:t>-</a:t>
            </a:r>
            <a:endParaRPr lang="el-GR" baseline="30000">
              <a:latin typeface="Times New Roman" pitchFamily="18" charset="0"/>
            </a:endParaRPr>
          </a:p>
        </p:txBody>
      </p:sp>
      <p:sp>
        <p:nvSpPr>
          <p:cNvPr id="33" name="Text Box 32"/>
          <p:cNvSpPr txBox="1">
            <a:spLocks noChangeArrowheads="1"/>
          </p:cNvSpPr>
          <p:nvPr/>
        </p:nvSpPr>
        <p:spPr bwMode="auto">
          <a:xfrm>
            <a:off x="3779838" y="3068638"/>
            <a:ext cx="436562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─</a:t>
            </a:r>
          </a:p>
        </p:txBody>
      </p:sp>
      <p:sp>
        <p:nvSpPr>
          <p:cNvPr id="34" name="Text Box 33"/>
          <p:cNvSpPr txBox="1">
            <a:spLocks noChangeArrowheads="1"/>
          </p:cNvSpPr>
          <p:nvPr/>
        </p:nvSpPr>
        <p:spPr bwMode="auto">
          <a:xfrm>
            <a:off x="4140200" y="2997200"/>
            <a:ext cx="51435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600">
                <a:latin typeface="Times New Roman" pitchFamily="18" charset="0"/>
              </a:rPr>
              <a:t>Н</a:t>
            </a:r>
          </a:p>
        </p:txBody>
      </p:sp>
      <p:sp>
        <p:nvSpPr>
          <p:cNvPr id="35" name="Text Box 34"/>
          <p:cNvSpPr txBox="1">
            <a:spLocks noChangeArrowheads="1"/>
          </p:cNvSpPr>
          <p:nvPr/>
        </p:nvSpPr>
        <p:spPr bwMode="auto">
          <a:xfrm>
            <a:off x="4500563" y="2997200"/>
            <a:ext cx="576262" cy="412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baseline="30000">
                <a:latin typeface="Times New Roman" pitchFamily="18" charset="0"/>
              </a:rPr>
              <a:t>δ</a:t>
            </a:r>
            <a:r>
              <a:rPr lang="ru-RU" baseline="30000">
                <a:latin typeface="Times New Roman" pitchFamily="18" charset="0"/>
              </a:rPr>
              <a:t>+</a:t>
            </a:r>
            <a:endParaRPr lang="el-GR" baseline="30000">
              <a:latin typeface="Times New Roman" pitchFamily="18" charset="0"/>
            </a:endParaRPr>
          </a:p>
        </p:txBody>
      </p:sp>
      <p:sp>
        <p:nvSpPr>
          <p:cNvPr id="36" name="Text Box 35"/>
          <p:cNvSpPr txBox="1">
            <a:spLocks noChangeArrowheads="1"/>
          </p:cNvSpPr>
          <p:nvPr/>
        </p:nvSpPr>
        <p:spPr bwMode="auto">
          <a:xfrm>
            <a:off x="3348038" y="3500438"/>
            <a:ext cx="4000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│</a:t>
            </a:r>
          </a:p>
        </p:txBody>
      </p:sp>
      <p:sp>
        <p:nvSpPr>
          <p:cNvPr id="37" name="Text Box 36"/>
          <p:cNvSpPr txBox="1">
            <a:spLocks noChangeArrowheads="1"/>
          </p:cNvSpPr>
          <p:nvPr/>
        </p:nvSpPr>
        <p:spPr bwMode="auto">
          <a:xfrm>
            <a:off x="3616325" y="3844925"/>
            <a:ext cx="460375" cy="412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baseline="30000">
                <a:latin typeface="Times New Roman" pitchFamily="18" charset="0"/>
              </a:rPr>
              <a:t>δ</a:t>
            </a:r>
            <a:r>
              <a:rPr lang="ru-RU" baseline="30000">
                <a:latin typeface="Times New Roman" pitchFamily="18" charset="0"/>
              </a:rPr>
              <a:t>+</a:t>
            </a:r>
            <a:endParaRPr lang="el-GR" baseline="30000">
              <a:latin typeface="Times New Roman" pitchFamily="18" charset="0"/>
            </a:endParaRPr>
          </a:p>
        </p:txBody>
      </p:sp>
      <p:sp>
        <p:nvSpPr>
          <p:cNvPr id="38" name="Text Box 37"/>
          <p:cNvSpPr txBox="1">
            <a:spLocks noChangeArrowheads="1"/>
          </p:cNvSpPr>
          <p:nvPr/>
        </p:nvSpPr>
        <p:spPr bwMode="auto">
          <a:xfrm>
            <a:off x="2411413" y="2997200"/>
            <a:ext cx="18415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39" name="Text Box 38"/>
          <p:cNvSpPr txBox="1">
            <a:spLocks noChangeArrowheads="1"/>
          </p:cNvSpPr>
          <p:nvPr/>
        </p:nvSpPr>
        <p:spPr bwMode="auto">
          <a:xfrm>
            <a:off x="2339975" y="2997200"/>
            <a:ext cx="98425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·······</a:t>
            </a:r>
          </a:p>
        </p:txBody>
      </p:sp>
      <p:sp>
        <p:nvSpPr>
          <p:cNvPr id="40" name="Text Box 39"/>
          <p:cNvSpPr txBox="1">
            <a:spLocks noChangeArrowheads="1"/>
          </p:cNvSpPr>
          <p:nvPr/>
        </p:nvSpPr>
        <p:spPr bwMode="auto">
          <a:xfrm>
            <a:off x="5508625" y="2997200"/>
            <a:ext cx="51435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600">
                <a:latin typeface="Times New Roman" pitchFamily="18" charset="0"/>
              </a:rPr>
              <a:t>О</a:t>
            </a:r>
          </a:p>
        </p:txBody>
      </p:sp>
      <p:sp>
        <p:nvSpPr>
          <p:cNvPr id="41" name="Text Box 40"/>
          <p:cNvSpPr txBox="1">
            <a:spLocks noChangeArrowheads="1"/>
          </p:cNvSpPr>
          <p:nvPr/>
        </p:nvSpPr>
        <p:spPr bwMode="auto">
          <a:xfrm>
            <a:off x="5940425" y="3068638"/>
            <a:ext cx="184150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42" name="Text Box 41"/>
          <p:cNvSpPr txBox="1">
            <a:spLocks noChangeArrowheads="1"/>
          </p:cNvSpPr>
          <p:nvPr/>
        </p:nvSpPr>
        <p:spPr bwMode="auto">
          <a:xfrm>
            <a:off x="5867400" y="2997200"/>
            <a:ext cx="398463" cy="412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baseline="30000">
                <a:latin typeface="Times New Roman" pitchFamily="18" charset="0"/>
              </a:rPr>
              <a:t>δ</a:t>
            </a:r>
            <a:r>
              <a:rPr lang="ru-RU" baseline="30000">
                <a:latin typeface="Times New Roman" pitchFamily="18" charset="0"/>
              </a:rPr>
              <a:t>-</a:t>
            </a:r>
            <a:endParaRPr lang="el-GR" baseline="30000">
              <a:latin typeface="Times New Roman" pitchFamily="18" charset="0"/>
            </a:endParaRPr>
          </a:p>
        </p:txBody>
      </p:sp>
      <p:sp>
        <p:nvSpPr>
          <p:cNvPr id="43" name="Text Box 42"/>
          <p:cNvSpPr txBox="1">
            <a:spLocks noChangeArrowheads="1"/>
          </p:cNvSpPr>
          <p:nvPr/>
        </p:nvSpPr>
        <p:spPr bwMode="auto">
          <a:xfrm>
            <a:off x="6011863" y="3068638"/>
            <a:ext cx="436562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─</a:t>
            </a:r>
          </a:p>
        </p:txBody>
      </p:sp>
      <p:sp>
        <p:nvSpPr>
          <p:cNvPr id="44" name="Text Box 43"/>
          <p:cNvSpPr txBox="1">
            <a:spLocks noChangeArrowheads="1"/>
          </p:cNvSpPr>
          <p:nvPr/>
        </p:nvSpPr>
        <p:spPr bwMode="auto">
          <a:xfrm>
            <a:off x="6372225" y="2997200"/>
            <a:ext cx="51435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600">
                <a:latin typeface="Times New Roman" pitchFamily="18" charset="0"/>
              </a:rPr>
              <a:t>Н</a:t>
            </a:r>
          </a:p>
        </p:txBody>
      </p:sp>
      <p:sp>
        <p:nvSpPr>
          <p:cNvPr id="45" name="Text Box 44"/>
          <p:cNvSpPr txBox="1">
            <a:spLocks noChangeArrowheads="1"/>
          </p:cNvSpPr>
          <p:nvPr/>
        </p:nvSpPr>
        <p:spPr bwMode="auto">
          <a:xfrm>
            <a:off x="6732588" y="2997200"/>
            <a:ext cx="460375" cy="412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baseline="30000">
                <a:latin typeface="Times New Roman" pitchFamily="18" charset="0"/>
              </a:rPr>
              <a:t>δ</a:t>
            </a:r>
            <a:r>
              <a:rPr lang="ru-RU" baseline="30000">
                <a:latin typeface="Times New Roman" pitchFamily="18" charset="0"/>
              </a:rPr>
              <a:t>+</a:t>
            </a:r>
            <a:endParaRPr lang="el-GR" baseline="30000">
              <a:latin typeface="Times New Roman" pitchFamily="18" charset="0"/>
            </a:endParaRPr>
          </a:p>
        </p:txBody>
      </p:sp>
      <p:sp>
        <p:nvSpPr>
          <p:cNvPr id="46" name="Text Box 45"/>
          <p:cNvSpPr txBox="1">
            <a:spLocks noChangeArrowheads="1"/>
          </p:cNvSpPr>
          <p:nvPr/>
        </p:nvSpPr>
        <p:spPr bwMode="auto">
          <a:xfrm>
            <a:off x="5580063" y="3500438"/>
            <a:ext cx="4000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│</a:t>
            </a:r>
          </a:p>
        </p:txBody>
      </p:sp>
      <p:sp>
        <p:nvSpPr>
          <p:cNvPr id="47" name="Text Box 46"/>
          <p:cNvSpPr txBox="1">
            <a:spLocks noChangeArrowheads="1"/>
          </p:cNvSpPr>
          <p:nvPr/>
        </p:nvSpPr>
        <p:spPr bwMode="auto">
          <a:xfrm>
            <a:off x="5508625" y="3789363"/>
            <a:ext cx="51435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600">
                <a:latin typeface="Times New Roman" pitchFamily="18" charset="0"/>
              </a:rPr>
              <a:t>Н</a:t>
            </a:r>
          </a:p>
        </p:txBody>
      </p:sp>
      <p:sp>
        <p:nvSpPr>
          <p:cNvPr id="48" name="Text Box 47"/>
          <p:cNvSpPr txBox="1">
            <a:spLocks noChangeArrowheads="1"/>
          </p:cNvSpPr>
          <p:nvPr/>
        </p:nvSpPr>
        <p:spPr bwMode="auto">
          <a:xfrm>
            <a:off x="5867400" y="3860800"/>
            <a:ext cx="460375" cy="412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baseline="30000">
                <a:latin typeface="Times New Roman" pitchFamily="18" charset="0"/>
              </a:rPr>
              <a:t>δ</a:t>
            </a:r>
            <a:r>
              <a:rPr lang="ru-RU" baseline="30000">
                <a:latin typeface="Times New Roman" pitchFamily="18" charset="0"/>
              </a:rPr>
              <a:t>+</a:t>
            </a:r>
            <a:endParaRPr lang="el-GR" baseline="30000">
              <a:latin typeface="Times New Roman" pitchFamily="18" charset="0"/>
            </a:endParaRPr>
          </a:p>
        </p:txBody>
      </p:sp>
      <p:sp>
        <p:nvSpPr>
          <p:cNvPr id="49" name="Text Box 48"/>
          <p:cNvSpPr txBox="1">
            <a:spLocks noChangeArrowheads="1"/>
          </p:cNvSpPr>
          <p:nvPr/>
        </p:nvSpPr>
        <p:spPr bwMode="auto">
          <a:xfrm>
            <a:off x="4643438" y="3068638"/>
            <a:ext cx="984250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·······</a:t>
            </a:r>
          </a:p>
        </p:txBody>
      </p:sp>
      <p:sp>
        <p:nvSpPr>
          <p:cNvPr id="50" name="Text Box 49"/>
          <p:cNvSpPr txBox="1">
            <a:spLocks noChangeArrowheads="1"/>
          </p:cNvSpPr>
          <p:nvPr/>
        </p:nvSpPr>
        <p:spPr bwMode="auto">
          <a:xfrm>
            <a:off x="827088" y="4724400"/>
            <a:ext cx="5102234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</a:rPr>
              <a:t>Межмолекулярная  водородная 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</a:rPr>
              <a:t>связь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000"/>
                            </p:stCondLst>
                            <p:childTnLst>
                              <p:par>
                                <p:cTn id="5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2000"/>
                            </p:stCondLst>
                            <p:childTnLst>
                              <p:par>
                                <p:cTn id="6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1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6000"/>
                            </p:stCondLst>
                            <p:childTnLst>
                              <p:par>
                                <p:cTn id="1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8000"/>
                            </p:stCondLst>
                            <p:childTnLst>
                              <p:par>
                                <p:cTn id="13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8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4000"/>
                            </p:stCondLst>
                            <p:childTnLst>
                              <p:par>
                                <p:cTn id="17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3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3000"/>
                            </p:stCondLst>
                            <p:childTnLst>
                              <p:par>
                                <p:cTn id="1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9" dur="3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9" grpId="0"/>
      <p:bldP spid="40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007000"/>
                </a:solidFill>
                <a:latin typeface="Times New Roman" pitchFamily="18" charset="0"/>
                <a:cs typeface="Times New Roman" pitchFamily="18" charset="0"/>
              </a:rPr>
              <a:t>Схема образования водородной связи</a:t>
            </a:r>
            <a:endParaRPr lang="ru-RU" sz="4000" dirty="0">
              <a:solidFill>
                <a:srgbClr val="007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18"/>
          <p:cNvGraphicFramePr>
            <a:graphicFrameLocks noChangeAspect="1"/>
          </p:cNvGraphicFramePr>
          <p:nvPr>
            <p:ph sz="half" idx="4294967295"/>
          </p:nvPr>
        </p:nvGraphicFramePr>
        <p:xfrm>
          <a:off x="2022500" y="1700213"/>
          <a:ext cx="6121400" cy="3959225"/>
        </p:xfrm>
        <a:graphic>
          <a:graphicData uri="http://schemas.openxmlformats.org/presentationml/2006/ole">
            <p:oleObj spid="_x0000_s34817" name="Точечный рисунок" r:id="rId3" imgW="4552381" imgH="2952381" progId="Paint.Picture">
              <p:embed/>
            </p:oleObj>
          </a:graphicData>
        </a:graphic>
      </p:graphicFrame>
      <p:sp>
        <p:nvSpPr>
          <p:cNvPr id="5" name="Text Box 21"/>
          <p:cNvSpPr txBox="1">
            <a:spLocks noChangeArrowheads="1"/>
          </p:cNvSpPr>
          <p:nvPr/>
        </p:nvSpPr>
        <p:spPr bwMode="auto">
          <a:xfrm>
            <a:off x="285720" y="1557338"/>
            <a:ext cx="3816350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Вторичная структура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белка</a:t>
            </a:r>
          </a:p>
          <a:p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22"/>
          <p:cNvSpPr txBox="1">
            <a:spLocks noChangeArrowheads="1"/>
          </p:cNvSpPr>
          <p:nvPr/>
        </p:nvSpPr>
        <p:spPr bwMode="auto">
          <a:xfrm>
            <a:off x="2143108" y="5812713"/>
            <a:ext cx="5857915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Внутримолекулярная  водородная 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связь</a:t>
            </a:r>
          </a:p>
          <a:p>
            <a:r>
              <a:rPr lang="ru-RU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dirty="0" smtClean="0">
                <a:solidFill>
                  <a:srgbClr val="007000"/>
                </a:solidFill>
                <a:latin typeface="Times New Roman" pitchFamily="18" charset="0"/>
                <a:cs typeface="Times New Roman" pitchFamily="18" charset="0"/>
              </a:rPr>
              <a:t>Природа химической связи</a:t>
            </a:r>
            <a:endParaRPr lang="ru-RU" dirty="0">
              <a:solidFill>
                <a:srgbClr val="007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357850"/>
          </a:xfrm>
        </p:spPr>
        <p:txBody>
          <a:bodyPr>
            <a:normAutofit fontScale="55000" lnSpcReduction="20000"/>
          </a:bodyPr>
          <a:lstStyle/>
          <a:p>
            <a:pPr marL="0" indent="3429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аиболее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устойчивым является атом на внешнем уровне которого содержится максимальное число электронов (2 и 8 электронов). Такой уровень называют 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завершенным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Завершенные характерны для атомов благородных газов. </a:t>
            </a:r>
          </a:p>
          <a:p>
            <a:pPr marL="0" indent="34290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4290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4290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429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У атомов других элементов внешние энергетические уровни незавершенные. В процессе химической реакции осуществляется завершение внешних уровней, что достигается либо присоединением, либо отдачей электронов, а также образованием общих электронных пар. Эти способы приводят к образованию основных типов связи: </a:t>
            </a:r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ковалентной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ионной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dirty="0"/>
          </a:p>
        </p:txBody>
      </p:sp>
      <p:pic>
        <p:nvPicPr>
          <p:cNvPr id="4" name="Picture 2" descr="Картинка 2 из 280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2786058"/>
            <a:ext cx="1431445" cy="1071570"/>
          </a:xfrm>
          <a:prstGeom prst="rect">
            <a:avLst/>
          </a:prstGeom>
          <a:noFill/>
        </p:spPr>
      </p:pic>
      <p:pic>
        <p:nvPicPr>
          <p:cNvPr id="1026" name="Picture 2" descr="Картинка 3 из 2806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28860" y="2786058"/>
            <a:ext cx="1285884" cy="1071570"/>
          </a:xfrm>
          <a:prstGeom prst="rect">
            <a:avLst/>
          </a:prstGeom>
          <a:noFill/>
        </p:spPr>
      </p:pic>
      <p:pic>
        <p:nvPicPr>
          <p:cNvPr id="1028" name="Picture 4" descr="Картинка 4 из 2806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86183" y="2786058"/>
            <a:ext cx="1428760" cy="1071570"/>
          </a:xfrm>
          <a:prstGeom prst="rect">
            <a:avLst/>
          </a:prstGeom>
          <a:noFill/>
        </p:spPr>
      </p:pic>
      <p:pic>
        <p:nvPicPr>
          <p:cNvPr id="1030" name="Picture 6" descr="Картинка 7 из 2806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86381" y="2786058"/>
            <a:ext cx="1214446" cy="1071570"/>
          </a:xfrm>
          <a:prstGeom prst="rect">
            <a:avLst/>
          </a:prstGeom>
          <a:noFill/>
        </p:spPr>
      </p:pic>
      <p:pic>
        <p:nvPicPr>
          <p:cNvPr id="1032" name="Picture 8" descr="Картинка 8 из 2806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572265" y="2771796"/>
            <a:ext cx="1214446" cy="10858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dirty="0" smtClean="0">
                <a:solidFill>
                  <a:srgbClr val="007000"/>
                </a:solidFill>
                <a:latin typeface="Times New Roman" pitchFamily="18" charset="0"/>
                <a:cs typeface="Times New Roman" pitchFamily="18" charset="0"/>
              </a:rPr>
              <a:t>Природа химической связи</a:t>
            </a:r>
            <a:endParaRPr lang="ru-RU" dirty="0">
              <a:solidFill>
                <a:srgbClr val="007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214282" y="1810772"/>
            <a:ext cx="857256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 образовании молекулы каждый атом стремится приобрести устойчивую внешнюю электронную оболочку: либо </a:t>
            </a:r>
            <a:r>
              <a:rPr kumimoji="0" lang="ru-RU" sz="3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двухэлектронную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(дублет), либо </a:t>
            </a:r>
            <a:r>
              <a:rPr kumimoji="0" lang="ru-RU" sz="3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восьмиэлектронную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(октет)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Эта закономерность положена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основу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теории образования химической связи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dirty="0" smtClean="0">
                <a:solidFill>
                  <a:srgbClr val="007000"/>
                </a:solidFill>
                <a:latin typeface="Times New Roman" pitchFamily="18" charset="0"/>
                <a:cs typeface="Times New Roman" pitchFamily="18" charset="0"/>
              </a:rPr>
              <a:t>Природа химической связи</a:t>
            </a:r>
            <a:endParaRPr lang="ru-RU" dirty="0">
              <a:solidFill>
                <a:srgbClr val="007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85720" y="1357298"/>
            <a:ext cx="857256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Одним из показателей, определяющих какая связь образуется между атомами, является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электроотрицательность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(ЭО)</a:t>
            </a: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3209038"/>
            <a:ext cx="83582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ЭО</a:t>
            </a:r>
            <a:r>
              <a:rPr lang="ru-RU" sz="3200" dirty="0" smtClean="0">
                <a:solidFill>
                  <a:srgbClr val="C00000"/>
                </a:solidFill>
              </a:rPr>
              <a:t> −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способность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атомов притягивать к себе электроны от других атомов.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804" y="1428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00"/>
                </a:solidFill>
                <a:latin typeface="Times New Roman" pitchFamily="18" charset="0"/>
                <a:cs typeface="Times New Roman" pitchFamily="18" charset="0"/>
              </a:rPr>
              <a:t>Изменение электроотрицательности</a:t>
            </a:r>
            <a:endParaRPr lang="ru-RU" dirty="0">
              <a:solidFill>
                <a:srgbClr val="007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lum bright="-16000" contrast="31000"/>
          </a:blip>
          <a:srcRect/>
          <a:stretch>
            <a:fillRect/>
          </a:stretch>
        </p:blipFill>
        <p:spPr bwMode="auto">
          <a:xfrm>
            <a:off x="214282" y="1428736"/>
            <a:ext cx="8714474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inkTgt spid="_x0000_s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00"/>
                </a:solidFill>
                <a:latin typeface="Times New Roman" pitchFamily="18" charset="0"/>
                <a:cs typeface="Times New Roman" pitchFamily="18" charset="0"/>
              </a:rPr>
              <a:t>Химическая связь</a:t>
            </a:r>
            <a:endParaRPr lang="ru-RU" dirty="0">
              <a:solidFill>
                <a:srgbClr val="007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14282" y="1461206"/>
            <a:ext cx="8643998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имическая связь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взаимодействие между атомами, приводящее к образованию устойчивой многоатомной системы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молекулы, иона, радикала, кристалла.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Химическая связь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−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сила, которая удерживает атомы в соединениях.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7000"/>
                </a:solidFill>
                <a:latin typeface="Times New Roman" pitchFamily="18" charset="0"/>
                <a:cs typeface="Times New Roman" pitchFamily="18" charset="0"/>
              </a:rPr>
              <a:t>Типы химической связи</a:t>
            </a:r>
            <a:endParaRPr lang="ru-RU" dirty="0">
              <a:solidFill>
                <a:srgbClr val="007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7" name="Picture 1" descr="C:\Users\Ира\Desktop\картинки химия\983.jpg"/>
          <p:cNvPicPr>
            <a:picLocks noChangeAspect="1" noChangeArrowheads="1"/>
          </p:cNvPicPr>
          <p:nvPr/>
        </p:nvPicPr>
        <p:blipFill>
          <a:blip r:embed="rId2"/>
          <a:srcRect l="1541" t="7792" r="53629" b="59436"/>
          <a:stretch>
            <a:fillRect/>
          </a:stretch>
        </p:blipFill>
        <p:spPr bwMode="auto">
          <a:xfrm>
            <a:off x="214282" y="1214422"/>
            <a:ext cx="4357718" cy="2286016"/>
          </a:xfrm>
          <a:prstGeom prst="rect">
            <a:avLst/>
          </a:prstGeom>
          <a:noFill/>
        </p:spPr>
      </p:pic>
      <p:pic>
        <p:nvPicPr>
          <p:cNvPr id="5" name="Picture 1" descr="C:\Users\Ира\Desktop\картинки химия\983.jpg"/>
          <p:cNvPicPr>
            <a:picLocks noChangeAspect="1" noChangeArrowheads="1"/>
          </p:cNvPicPr>
          <p:nvPr/>
        </p:nvPicPr>
        <p:blipFill>
          <a:blip r:embed="rId2"/>
          <a:srcRect l="46370" t="7792" r="8800" b="59436"/>
          <a:stretch>
            <a:fillRect/>
          </a:stretch>
        </p:blipFill>
        <p:spPr bwMode="auto">
          <a:xfrm>
            <a:off x="4572000" y="1214422"/>
            <a:ext cx="4357718" cy="2286016"/>
          </a:xfrm>
          <a:prstGeom prst="rect">
            <a:avLst/>
          </a:prstGeom>
          <a:noFill/>
        </p:spPr>
      </p:pic>
      <p:pic>
        <p:nvPicPr>
          <p:cNvPr id="6" name="Picture 1" descr="C:\Users\Ира\Desktop\картинки химия\983.jpg"/>
          <p:cNvPicPr>
            <a:picLocks noChangeAspect="1" noChangeArrowheads="1"/>
          </p:cNvPicPr>
          <p:nvPr/>
        </p:nvPicPr>
        <p:blipFill>
          <a:blip r:embed="rId2"/>
          <a:srcRect l="1541" t="41588" r="53629" b="15398"/>
          <a:stretch>
            <a:fillRect/>
          </a:stretch>
        </p:blipFill>
        <p:spPr bwMode="auto">
          <a:xfrm>
            <a:off x="214282" y="3571876"/>
            <a:ext cx="4357718" cy="3000396"/>
          </a:xfrm>
          <a:prstGeom prst="rect">
            <a:avLst/>
          </a:prstGeom>
          <a:noFill/>
        </p:spPr>
      </p:pic>
      <p:pic>
        <p:nvPicPr>
          <p:cNvPr id="7" name="Picture 1" descr="C:\Users\Ира\Desktop\картинки химия\983.jpg"/>
          <p:cNvPicPr>
            <a:picLocks noChangeAspect="1" noChangeArrowheads="1"/>
          </p:cNvPicPr>
          <p:nvPr/>
        </p:nvPicPr>
        <p:blipFill>
          <a:blip r:embed="rId2"/>
          <a:srcRect l="47105" t="41588" r="8800" b="15398"/>
          <a:stretch>
            <a:fillRect/>
          </a:stretch>
        </p:blipFill>
        <p:spPr bwMode="auto">
          <a:xfrm>
            <a:off x="4643438" y="3571876"/>
            <a:ext cx="4286280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303</TotalTime>
  <Words>1515</Words>
  <PresentationFormat>Экран (4:3)</PresentationFormat>
  <Paragraphs>299</Paragraphs>
  <Slides>34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6" baseType="lpstr">
      <vt:lpstr>Тема Office</vt:lpstr>
      <vt:lpstr>Точечный рисунок</vt:lpstr>
      <vt:lpstr>Лекция № 3  </vt:lpstr>
      <vt:lpstr>План лекции:</vt:lpstr>
      <vt:lpstr>Природа химической связи</vt:lpstr>
      <vt:lpstr>Природа химической связи</vt:lpstr>
      <vt:lpstr>Природа химической связи</vt:lpstr>
      <vt:lpstr>Природа химической связи</vt:lpstr>
      <vt:lpstr>Изменение электроотрицательности</vt:lpstr>
      <vt:lpstr>Химическая связь</vt:lpstr>
      <vt:lpstr>Типы химической связи</vt:lpstr>
      <vt:lpstr>Ионная связь</vt:lpstr>
      <vt:lpstr>Ионная связь</vt:lpstr>
      <vt:lpstr>Ионная связь</vt:lpstr>
      <vt:lpstr>Ионная связь характеризуется:</vt:lpstr>
      <vt:lpstr>Ионная кристаллическая решетка</vt:lpstr>
      <vt:lpstr>Ковалентная связь</vt:lpstr>
      <vt:lpstr>Виды ковалентной связи</vt:lpstr>
      <vt:lpstr>Ковалентная неполярная связь</vt:lpstr>
      <vt:lpstr>Ковалентная полярная связь</vt:lpstr>
      <vt:lpstr>Донорно-акцепторный механизм</vt:lpstr>
      <vt:lpstr>Донорно-акцепторный механизм</vt:lpstr>
      <vt:lpstr>Характеристики ковалентной связи</vt:lpstr>
      <vt:lpstr>Характеристики ковалентной связи</vt:lpstr>
      <vt:lpstr>Характеристики ковалентной связи</vt:lpstr>
      <vt:lpstr>Атомные кристаллические решетки</vt:lpstr>
      <vt:lpstr>Молекулярные кристаллические решетки</vt:lpstr>
      <vt:lpstr>Понятие простой и кратной связи</vt:lpstr>
      <vt:lpstr>Простая (одинарная) связь</vt:lpstr>
      <vt:lpstr>Кратная (двойная и тройная) связь</vt:lpstr>
      <vt:lpstr>Металлическая связь</vt:lpstr>
      <vt:lpstr>Металлические кристаллические решетки</vt:lpstr>
      <vt:lpstr>Металлические кристаллические решетки</vt:lpstr>
      <vt:lpstr>Водородная связь</vt:lpstr>
      <vt:lpstr>Схема образования водородной связи</vt:lpstr>
      <vt:lpstr>Схема образования водородной связи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№ 3  </dc:title>
  <dc:creator>Ира</dc:creator>
  <cp:lastModifiedBy>Ира</cp:lastModifiedBy>
  <cp:revision>44</cp:revision>
  <dcterms:created xsi:type="dcterms:W3CDTF">2012-01-26T04:53:27Z</dcterms:created>
  <dcterms:modified xsi:type="dcterms:W3CDTF">2012-01-26T10:08:12Z</dcterms:modified>
</cp:coreProperties>
</file>