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47"/>
  </p:notesMasterIdLst>
  <p:sldIdLst>
    <p:sldId id="329" r:id="rId2"/>
    <p:sldId id="257" r:id="rId3"/>
    <p:sldId id="333" r:id="rId4"/>
    <p:sldId id="366" r:id="rId5"/>
    <p:sldId id="364" r:id="rId6"/>
    <p:sldId id="367" r:id="rId7"/>
    <p:sldId id="313" r:id="rId8"/>
    <p:sldId id="346" r:id="rId9"/>
    <p:sldId id="365" r:id="rId10"/>
    <p:sldId id="368" r:id="rId11"/>
    <p:sldId id="378" r:id="rId12"/>
    <p:sldId id="381" r:id="rId13"/>
    <p:sldId id="345" r:id="rId14"/>
    <p:sldId id="369" r:id="rId15"/>
    <p:sldId id="379" r:id="rId16"/>
    <p:sldId id="359" r:id="rId17"/>
    <p:sldId id="324" r:id="rId18"/>
    <p:sldId id="341" r:id="rId19"/>
    <p:sldId id="340" r:id="rId20"/>
    <p:sldId id="339" r:id="rId21"/>
    <p:sldId id="338" r:id="rId22"/>
    <p:sldId id="337" r:id="rId23"/>
    <p:sldId id="342" r:id="rId24"/>
    <p:sldId id="348" r:id="rId25"/>
    <p:sldId id="360" r:id="rId26"/>
    <p:sldId id="314" r:id="rId27"/>
    <p:sldId id="347" r:id="rId28"/>
    <p:sldId id="349" r:id="rId29"/>
    <p:sldId id="350" r:id="rId30"/>
    <p:sldId id="334" r:id="rId31"/>
    <p:sldId id="370" r:id="rId32"/>
    <p:sldId id="371" r:id="rId33"/>
    <p:sldId id="372" r:id="rId34"/>
    <p:sldId id="373" r:id="rId35"/>
    <p:sldId id="380" r:id="rId36"/>
    <p:sldId id="363" r:id="rId37"/>
    <p:sldId id="374" r:id="rId38"/>
    <p:sldId id="343" r:id="rId39"/>
    <p:sldId id="376" r:id="rId40"/>
    <p:sldId id="377" r:id="rId41"/>
    <p:sldId id="323" r:id="rId42"/>
    <p:sldId id="354" r:id="rId43"/>
    <p:sldId id="355" r:id="rId44"/>
    <p:sldId id="375" r:id="rId45"/>
    <p:sldId id="327" r:id="rId46"/>
  </p:sldIdLst>
  <p:sldSz cx="9144000" cy="6858000" type="screen4x3"/>
  <p:notesSz cx="6858000" cy="9144000"/>
  <p:defaultTextStyle>
    <a:defPPr>
      <a:defRPr lang="ru-RU"/>
    </a:defPPr>
    <a:lvl1pPr marL="0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7469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4923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2380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89851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37311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84771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32239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79698" algn="l" defTabSz="894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D4D"/>
    <a:srgbClr val="F9FD5D"/>
    <a:srgbClr val="FC2C2C"/>
    <a:srgbClr val="2CCAFC"/>
    <a:srgbClr val="8D65C3"/>
    <a:srgbClr val="4DF830"/>
    <a:srgbClr val="5A2EFA"/>
    <a:srgbClr val="31D6F7"/>
    <a:srgbClr val="F7314D"/>
    <a:srgbClr val="F73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>
      <p:cViewPr varScale="1">
        <p:scale>
          <a:sx n="82" d="100"/>
          <a:sy n="82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320B8-D663-4DA7-BB95-641C54F6E706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471A3-DD6E-43F9-8AFE-516907507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3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7469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4923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2380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89851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37311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84771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32239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79698" algn="l" defTabSz="894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212F8D5-56D5-4C0F-B218-DAB060B444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fld id="{AC726DF7-C467-461F-81E9-1FD3D39D24F9}" type="datetimeFigureOut">
              <a:rPr lang="en-US" smtClean="0">
                <a:solidFill>
                  <a:srgbClr val="E3DED1">
                    <a:shade val="50000"/>
                  </a:srgbClr>
                </a:solidFill>
                <a:latin typeface="Arial" charset="0"/>
              </a:rPr>
              <a:pPr defTabSz="894709" fontAlgn="base">
                <a:spcBef>
                  <a:spcPct val="0"/>
                </a:spcBef>
                <a:spcAft>
                  <a:spcPct val="0"/>
                </a:spcAft>
                <a:defRPr/>
              </a:pPr>
              <a:t>5/5/2016</a:t>
            </a:fld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fld id="{ABAC1427-63B6-42C5-8EE3-22BF2AF5483D}" type="slidenum">
              <a:rPr lang="en-US" smtClean="0">
                <a:solidFill>
                  <a:srgbClr val="E3DED1">
                    <a:shade val="50000"/>
                  </a:srgbClr>
                </a:solidFill>
                <a:latin typeface="Arial" charset="0"/>
              </a:rPr>
              <a:pPr defTabSz="8947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28684"/>
            <a:ext cx="7109261" cy="120248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Красноярский государственный медицинский университет им. профессора  В.Ф. </a:t>
            </a:r>
            <a:r>
              <a:rPr lang="ru-RU" sz="32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Войно-Ясенецкого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492896"/>
            <a:ext cx="6196405" cy="3603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сестринского дела и клинического ухода</a:t>
            </a:r>
          </a:p>
          <a:p>
            <a:pPr marL="0" indent="0" algn="ctr">
              <a:buNone/>
            </a:pP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одготовила: зав. каф. к.м.н. доцент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Турчина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Ж.Е.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Красноярск 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243408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развитие медицины Красноярска, Красноярского края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b="1" i="1" u="sng" dirty="0" smtClean="0">
                <a:solidFill>
                  <a:schemeClr val="accent3">
                    <a:lumMod val="75000"/>
                  </a:schemeClr>
                </a:solidFill>
              </a:rPr>
              <a:t>Зав. каф. доцент </a:t>
            </a:r>
            <a:r>
              <a:rPr lang="ru-RU" sz="1800" b="1" i="1" u="sng" dirty="0" err="1" smtClean="0">
                <a:solidFill>
                  <a:schemeClr val="accent3">
                    <a:lumMod val="75000"/>
                  </a:schemeClr>
                </a:solidFill>
              </a:rPr>
              <a:t>Турчина</a:t>
            </a:r>
            <a:r>
              <a:rPr lang="ru-RU" sz="1800" b="1" i="1" u="sng" dirty="0" smtClean="0">
                <a:solidFill>
                  <a:schemeClr val="accent3">
                    <a:lumMod val="75000"/>
                  </a:schemeClr>
                </a:solidFill>
              </a:rPr>
              <a:t> Ж.Е. (подготовка кадров)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1. Работая на кафедре поликлинической терапии с курсом физиотерапии ФУВ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(1995-1999 гг.).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1800" dirty="0" err="1" smtClean="0">
                <a:solidFill>
                  <a:schemeClr val="accent3">
                    <a:lumMod val="75000"/>
                  </a:schemeClr>
                </a:solidFill>
              </a:rPr>
              <a:t>КрасГМА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  организация циклов обучения  и подготовка 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врачей по специальности –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Физиотерапия</a:t>
            </a:r>
            <a:r>
              <a:rPr lang="ru-RU" sz="1800" i="1" dirty="0" smtClean="0">
                <a:solidFill>
                  <a:schemeClr val="accent3">
                    <a:lumMod val="75000"/>
                  </a:schemeClr>
                </a:solidFill>
              </a:rPr>
              <a:t>. (данные циклы были организованы впервые)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для работы в ЛПУ Красноярского края.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. Во время работы на ФВСО (2000-2014 гг.) подготовлено 1000 менеджеров по специальности – Сестринское дело для работы в практическом здравоохранении в должностях главных и старших медицинских сестёр ЛПУ г. Красноярска и Красноярского края.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3. На базе Краевого центра повышения квалификация средних медицинских работников (</a:t>
            </a:r>
            <a:r>
              <a:rPr lang="ru-RU" sz="1800" dirty="0" err="1" smtClean="0">
                <a:solidFill>
                  <a:schemeClr val="accent3">
                    <a:lumMod val="75000"/>
                  </a:schemeClr>
                </a:solidFill>
              </a:rPr>
              <a:t>г.Красноярск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) обучение медицинских сестёр по специальности –Физиотерапия для работы в кабинетах, отделениях данного профиля в ЛПУ Красноярского края.</a:t>
            </a:r>
            <a:endParaRPr lang="ru-RU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174504" cy="15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4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развитие медицины Красноярска, Красноярского края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u="sng" dirty="0" err="1"/>
              <a:t>Шарова</a:t>
            </a:r>
            <a:r>
              <a:rPr lang="ru-RU" sz="1800" b="1" i="1" u="sng" dirty="0"/>
              <a:t> Ольга Яновна- к.м.н., доцент </a:t>
            </a:r>
            <a:endParaRPr lang="ru-RU" sz="1800" b="1" i="1" u="sng" dirty="0" smtClean="0"/>
          </a:p>
          <a:p>
            <a:pPr lvl="0"/>
            <a:r>
              <a:rPr lang="ru-RU" sz="1800" dirty="0"/>
              <a:t>Создавала вместе с коллективом цикл Физиотерапии </a:t>
            </a:r>
            <a:r>
              <a:rPr lang="ru-RU" sz="1800" dirty="0" smtClean="0"/>
              <a:t>ФУВ</a:t>
            </a:r>
            <a:r>
              <a:rPr lang="ru-RU" sz="1800" dirty="0"/>
              <a:t> </a:t>
            </a:r>
            <a:r>
              <a:rPr lang="ru-RU" sz="1800" dirty="0" smtClean="0"/>
              <a:t>в </a:t>
            </a:r>
            <a:r>
              <a:rPr lang="ru-RU" sz="1800" dirty="0" err="1" smtClean="0"/>
              <a:t>КрасГМА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/>
              <a:t>Была одним из организаторов Красноярского Гомеопатического общества, Председателем ассоциации гомеопатов красноярского </a:t>
            </a:r>
            <a:r>
              <a:rPr lang="ru-RU" sz="1800" dirty="0" smtClean="0"/>
              <a:t>края</a:t>
            </a:r>
          </a:p>
          <a:p>
            <a:r>
              <a:rPr lang="ru-RU" sz="1800" b="1" i="1" u="sng" dirty="0" smtClean="0"/>
              <a:t>Фатьянова Ольга Петровна</a:t>
            </a:r>
            <a:r>
              <a:rPr lang="ru-RU" sz="1800" dirty="0" smtClean="0"/>
              <a:t>, асс. главная медицинская сестра Краевого онкологического диспансера, г. Красноярск</a:t>
            </a:r>
          </a:p>
          <a:p>
            <a:r>
              <a:rPr lang="ru-RU" sz="1800" dirty="0" smtClean="0"/>
              <a:t>23 года работы в онкологической службе Красноярского края</a:t>
            </a:r>
            <a:endParaRPr lang="ru-RU" sz="1800" dirty="0"/>
          </a:p>
          <a:p>
            <a:pPr marL="0" indent="0">
              <a:buNone/>
            </a:pPr>
            <a:endParaRPr lang="ru-RU" sz="1800" i="1" u="sng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174504" cy="15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развитие медицины Красноярска, Красноярского края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u="sng" dirty="0" smtClean="0"/>
              <a:t>Зорина Е.В.- </a:t>
            </a:r>
            <a:r>
              <a:rPr lang="ru-RU" sz="1800" b="1" i="1" u="sng" dirty="0"/>
              <a:t>к.м.н., доцент </a:t>
            </a:r>
            <a:endParaRPr lang="ru-RU" sz="1800" b="1" i="1" u="sng" dirty="0" smtClean="0"/>
          </a:p>
          <a:p>
            <a:pPr marL="0" indent="0">
              <a:buNone/>
            </a:pPr>
            <a:r>
              <a:rPr lang="ru-RU" sz="1800" dirty="0">
                <a:solidFill>
                  <a:schemeClr val="accent3">
                    <a:lumMod val="75000"/>
                  </a:schemeClr>
                </a:solidFill>
              </a:rPr>
              <a:t>Во время работы на ФВСО (2000-2014 гг.) подготовлено 1000 менеджеров по специальности – Сестринское дело для работы в практическом здравоохранении в должностях главных и старших медицинских сестёр ЛПУ г. Красноярска и Красноярского края.</a:t>
            </a:r>
          </a:p>
          <a:p>
            <a:pPr marL="0" indent="0">
              <a:buNone/>
            </a:pPr>
            <a:endParaRPr lang="ru-RU" sz="1800" b="1" i="1" u="sng" dirty="0" smtClean="0"/>
          </a:p>
        </p:txBody>
      </p:sp>
      <p:pic>
        <p:nvPicPr>
          <p:cNvPr id="4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174504" cy="15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0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Врачебные династии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chemeClr val="accent3">
                    <a:lumMod val="75000"/>
                  </a:schemeClr>
                </a:solidFill>
              </a:rPr>
              <a:t>Зав</a:t>
            </a:r>
            <a:r>
              <a:rPr lang="ru-RU" u="sng" dirty="0">
                <a:solidFill>
                  <a:schemeClr val="accent3">
                    <a:lumMod val="75000"/>
                  </a:schemeClr>
                </a:solidFill>
              </a:rPr>
              <a:t>. каф. доцент </a:t>
            </a:r>
            <a:r>
              <a:rPr lang="ru-RU" u="sng" dirty="0" err="1">
                <a:solidFill>
                  <a:schemeClr val="accent3">
                    <a:lumMod val="75000"/>
                  </a:schemeClr>
                </a:solidFill>
              </a:rPr>
              <a:t>Турчина</a:t>
            </a:r>
            <a:r>
              <a:rPr lang="ru-RU" u="sng" dirty="0">
                <a:solidFill>
                  <a:schemeClr val="accent3">
                    <a:lumMod val="75000"/>
                  </a:schemeClr>
                </a:solidFill>
              </a:rPr>
              <a:t> Ж.Е</a:t>
            </a:r>
            <a:r>
              <a:rPr lang="ru-RU" u="sng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	Отец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Турчин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Евгений Константинович (1931-2013 гг.),  Заслуженный врач РФ, более 50 лет отработал в должности  главного врача в участковых больницах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Большемуртинской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ЦРБ.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	Мать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Турчина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Елизавета Яковлевна, зубной врач, более 40 лет отработала 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в участковых больницах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Большемуртинской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ЦРБ, ветеран труда РФ.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	Тётя: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Турчина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Тамара Константиновна, к.м.н., профессор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КрасГМУ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, более 20 лет работала в должности декана лечебного факультета.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12" y="1484784"/>
            <a:ext cx="1390788" cy="162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9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Врачебные династии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u="sng" dirty="0" err="1" smtClean="0"/>
              <a:t>Шарова</a:t>
            </a:r>
            <a:r>
              <a:rPr lang="ru-RU" u="sng" dirty="0" smtClean="0"/>
              <a:t> Ольга Яновна- к.м.н., доцент </a:t>
            </a:r>
          </a:p>
          <a:p>
            <a:pPr algn="just"/>
            <a:r>
              <a:rPr lang="ru-RU" i="1" dirty="0"/>
              <a:t>ОТЕЦ</a:t>
            </a:r>
            <a:r>
              <a:rPr lang="ru-RU" dirty="0"/>
              <a:t> – </a:t>
            </a:r>
            <a:r>
              <a:rPr lang="ru-RU" dirty="0" err="1"/>
              <a:t>Мейнгот</a:t>
            </a:r>
            <a:r>
              <a:rPr lang="ru-RU" dirty="0"/>
              <a:t> Ян Янович – к.м.н., доцент, закончил  Красноярский медицинский институт в 1969 году, Работал ассистентом на кафедре акушерства и гинекологии,  анатомии в течении 15 лет.</a:t>
            </a:r>
          </a:p>
          <a:p>
            <a:pPr algn="just"/>
            <a:r>
              <a:rPr lang="ru-RU" i="1" dirty="0"/>
              <a:t>МАТЬ</a:t>
            </a:r>
            <a:r>
              <a:rPr lang="ru-RU" dirty="0"/>
              <a:t> – </a:t>
            </a:r>
            <a:r>
              <a:rPr lang="ru-RU" dirty="0" err="1"/>
              <a:t>Мейнгот</a:t>
            </a:r>
            <a:r>
              <a:rPr lang="ru-RU" dirty="0"/>
              <a:t> Людмила </a:t>
            </a:r>
            <a:r>
              <a:rPr lang="ru-RU" dirty="0" err="1"/>
              <a:t>Поликарповна</a:t>
            </a:r>
            <a:r>
              <a:rPr lang="ru-RU" dirty="0"/>
              <a:t>, закончила Красноярский медицинский институт в 1967 году, работала на кафедре педиатрии, поликлинической педиатрии в течении 25 лет</a:t>
            </a:r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85" y="1484784"/>
            <a:ext cx="129171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9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Врачебные династии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u="sng" dirty="0" smtClean="0"/>
              <a:t>Зорина Е.В.- к.м.н., доцент </a:t>
            </a:r>
            <a:endParaRPr lang="ru-RU" dirty="0"/>
          </a:p>
          <a:p>
            <a:pPr algn="just"/>
            <a:r>
              <a:rPr lang="ru-RU" i="1" dirty="0"/>
              <a:t>МАТЬ</a:t>
            </a:r>
            <a:r>
              <a:rPr lang="ru-RU" dirty="0"/>
              <a:t> </a:t>
            </a:r>
            <a:r>
              <a:rPr lang="ru-RU" dirty="0" smtClean="0"/>
              <a:t>–   </a:t>
            </a:r>
            <a:r>
              <a:rPr lang="ru-RU" dirty="0" err="1"/>
              <a:t>Мудрова</a:t>
            </a:r>
            <a:r>
              <a:rPr lang="ru-RU" dirty="0"/>
              <a:t> Л.А</a:t>
            </a:r>
            <a:r>
              <a:rPr lang="ru-RU" dirty="0" smtClean="0"/>
              <a:t>., к.м.н., доцент </a:t>
            </a:r>
            <a:r>
              <a:rPr lang="ru-RU" dirty="0"/>
              <a:t>врач-хирург, </a:t>
            </a:r>
            <a:r>
              <a:rPr lang="ru-RU" dirty="0" smtClean="0"/>
              <a:t>сотрудник </a:t>
            </a:r>
            <a:r>
              <a:rPr lang="ru-RU" dirty="0" err="1"/>
              <a:t>КрасГМУ</a:t>
            </a:r>
            <a:r>
              <a:rPr lang="ru-RU" dirty="0"/>
              <a:t> стаж работы в вузе 50 </a:t>
            </a:r>
            <a:r>
              <a:rPr lang="ru-RU" dirty="0" smtClean="0"/>
              <a:t>лет.</a:t>
            </a:r>
          </a:p>
          <a:p>
            <a:pPr algn="just"/>
            <a:r>
              <a:rPr lang="ru-RU" u="sng" dirty="0" smtClean="0"/>
              <a:t>Данилина Е.П</a:t>
            </a:r>
            <a:r>
              <a:rPr lang="ru-RU" dirty="0" smtClean="0"/>
              <a:t>.-</a:t>
            </a:r>
            <a:r>
              <a:rPr lang="ru-RU" u="sng" dirty="0"/>
              <a:t> к.м.н., </a:t>
            </a:r>
            <a:r>
              <a:rPr lang="ru-RU" u="sng" dirty="0" smtClean="0"/>
              <a:t>доцент</a:t>
            </a:r>
          </a:p>
          <a:p>
            <a:pPr marL="0" indent="0" algn="just">
              <a:buNone/>
            </a:pPr>
            <a:r>
              <a:rPr lang="ru-RU" dirty="0" smtClean="0"/>
              <a:t>Дочь: Белобородова Ю.С., врач </a:t>
            </a:r>
            <a:r>
              <a:rPr lang="ru-RU" dirty="0" err="1" smtClean="0"/>
              <a:t>завед</a:t>
            </a:r>
            <a:r>
              <a:rPr lang="ru-RU" dirty="0" smtClean="0"/>
              <a:t>. отделением лучевой диагностики БСМП </a:t>
            </a:r>
            <a:endParaRPr lang="ru-RU" dirty="0"/>
          </a:p>
          <a:p>
            <a:pPr algn="just"/>
            <a:endParaRPr lang="ru-RU" dirty="0"/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85" y="1484784"/>
            <a:ext cx="129171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7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latin typeface="Monotype Corsiva" panose="03010101010201010101" pitchFamily="66" charset="0"/>
              </a:rPr>
              <a:t>Клинические базы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Основной базой кафедры на протяжении 20-ти лет является  Сибирский клинический центр (СКЦ) ФМБА России, генеральный директор - Б.В. </a:t>
            </a:r>
            <a:r>
              <a:rPr lang="ru-RU" dirty="0" err="1"/>
              <a:t>Баранкин</a:t>
            </a:r>
            <a:r>
              <a:rPr lang="ru-RU" dirty="0"/>
              <a:t>, ранее медико-санитарная часть (МСЧ) № 96. </a:t>
            </a:r>
            <a:endParaRPr lang="ru-RU" dirty="0" smtClean="0"/>
          </a:p>
          <a:p>
            <a:pPr algn="just"/>
            <a:r>
              <a:rPr lang="ru-RU" dirty="0" smtClean="0"/>
              <a:t>Другие </a:t>
            </a:r>
            <a:r>
              <a:rPr lang="ru-RU" dirty="0"/>
              <a:t>базы кафедры, где учебный процесс проводят совместители: КГБУЗ «Красноярская межрайонная детская клиническая больница №1», «Краевая клиническая больница», Краевой клинический онкологический диспансер им. А.И. </a:t>
            </a:r>
            <a:r>
              <a:rPr lang="ru-RU" dirty="0" err="1"/>
              <a:t>Крыжановского</a:t>
            </a:r>
            <a:r>
              <a:rPr lang="ru-RU" dirty="0"/>
              <a:t>, Красноярская межрайонная клиническая больница скорой медицинской помощи им. Н.С. </a:t>
            </a:r>
            <a:r>
              <a:rPr lang="ru-RU" dirty="0" err="1"/>
              <a:t>Карповича</a:t>
            </a:r>
            <a:r>
              <a:rPr lang="ru-RU" dirty="0"/>
              <a:t>, МУЗ «Дорожная клиническая больница» на ст. Красноярск, Красноярская межрайонная клиническая больница № 20  им. И.С. </a:t>
            </a:r>
            <a:r>
              <a:rPr lang="ru-RU" dirty="0" err="1"/>
              <a:t>Берзона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4" name="Picture 4" descr="&amp;Icy;&amp;Ncy;&amp;Fcy;&amp;Acy;&amp;Rcy;&amp;Mcy; - &amp;Gcy;&amp;ocy;&amp;scy;&amp;ucy;&amp;dcy;&amp;acy;&amp;rcy;&amp;scy;&amp;tcy;&amp;vcy;&amp;iecy;&amp;ncy;&amp;ncy;&amp;ycy;&amp;iecy; (&amp;fcy;&amp;iecy;&amp;dcy;&amp;iecy;&amp;rcy;&amp;acy;&amp;lcy;&amp;softcy;&amp;ncy;&amp;ycy;&amp;iecy;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7"/>
            <a:ext cx="1478037" cy="12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&amp;Ncy;&amp;ocy;&amp;vcy;&amp;ocy;&amp;scy;&amp;tcy;&amp;icy; - 24smi.com - &amp;Rcy;&amp;iecy;&amp;gcy;&amp;icy;&amp;ocy;&amp;ncy;&amp;acy;&amp;lcy;&amp;softcy;&amp;ncy;&amp;ycy;&amp;jcy; &amp;icy;&amp;ncy;&amp;fcy;&amp;ocy;&amp;rcy;&amp;mcy;&amp;acy;&amp;tscy;&amp;icy;&amp;ocy;&amp;ncy;&amp;ncy;&amp;ocy;-&amp;rcy;&amp;iecy;&amp;kcy;&amp;lcy;&amp;acy;&amp;mcy;&amp;ncy;&amp;ycy;&amp;jcy; &amp;pcy;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85184"/>
            <a:ext cx="201466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8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411" y="33265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Клинические базы</a:t>
            </a:r>
            <a:b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Краевая клиническая больница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200693" cy="379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4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&amp;Icy;&amp;Ncy;&amp;Fcy;&amp;Acy;&amp;Rcy;&amp;Mcy; - &amp;Gcy;&amp;ocy;&amp;scy;&amp;ucy;&amp;dcy;&amp;acy;&amp;rcy;&amp;scy;&amp;tcy;&amp;vcy;&amp;iecy;&amp;ncy;&amp;ncy;&amp;ycy;&amp;iecy; (&amp;fcy;&amp;iecy;&amp;dcy;&amp;iecy;&amp;rcy;&amp;acy;&amp;lcy;&amp;softcy;&amp;ncy;&amp;ycy;&amp;iecy;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0"/>
            <a:ext cx="22701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&amp;Ncy;&amp;ocy;&amp;vcy;&amp;ocy;&amp;scy;&amp;tcy;&amp;icy; - 24smi.com - &amp;Rcy;&amp;iecy;&amp;gcy;&amp;icy;&amp;ocy;&amp;ncy;&amp;acy;&amp;lcy;&amp;softcy;&amp;ncy;&amp;ycy;&amp;jcy; &amp;icy;&amp;ncy;&amp;fcy;&amp;ocy;&amp;rcy;&amp;mcy;&amp;acy;&amp;tscy;&amp;icy;&amp;ocy;&amp;ncy;&amp;ncy;&amp;ocy;-&amp;rcy;&amp;iecy;&amp;kcy;&amp;lcy;&amp;acy;&amp;mcy;&amp;ncy;&amp;ycy;&amp;jcy; &amp;pcy;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60350"/>
            <a:ext cx="27368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&amp;Vcy; &amp;Scy;&amp;icy;&amp;bcy;&amp;icy;&amp;rcy;&amp;scy;&amp;kcy;&amp;ocy;&amp;mcy; &amp;kcy;&amp;lcy;&amp;icy;&amp;ncy;&amp;icy;&amp;chcy;&amp;iecy;&amp;scy;&amp;kcy;&amp;ocy;&amp;mcy; &amp;tscy;&amp;iecy;&amp;ncy;&amp;tcy;&amp;rcy;&amp;iecy; &amp;ocy;&amp;tcy;&amp;mcy;&amp;iecy;&amp;tcy;&amp;icy;&amp;lcy;&amp;icy; &amp;Mcy;&amp;iecy;&amp;zhcy;&amp;dcy;&amp;ucy;&amp;ncy;&amp;acy;&amp;rcy;&amp;ocy;&amp;dcy;&amp;ncy;&amp;ycy;&amp;jcy; &amp;dcy;&amp;iecy;&amp;ncy;&amp;softcy; &amp;gcy;&amp;ocy;&amp;lcy;&amp;ocy;&amp;s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2300"/>
            <a:ext cx="309721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&amp;Vcy;&amp;iecy;&amp;scy;&amp;tcy;&amp;icy;.Ru: &amp;Vcy; &amp;Kcy;&amp;rcy;&amp;acy;&amp;scy;&amp;ncy;&amp;ocy;&amp;yacy;&amp;rcy;&amp;scy;&amp;kcy;&amp;iecy; &amp;ocy;&amp;tcy;&amp;kcy;&amp;rcy;&amp;ycy;&amp;lcy;&amp;scy;&amp;yacy; &amp;pcy;&amp;iecy;&amp;rcy;&amp;vcy;&amp;ycy;&amp;jcy; &amp;zcy;&amp;acy; &amp;Ucy;&amp;rcy;&amp;acy;&amp;lcy;&amp;ocy;&amp;mcy; &amp;tscy;&amp;iecy;&amp;ncy;&amp;tcy;&amp;rcy; &amp;rcy;&amp;iecy;&amp;acy;&amp;bcy;&amp;icy;&amp;lcy;&amp;icy;&amp;tcy;&amp;acy;&amp;tscy;&amp;icy;&amp;icy; &amp;scy;&amp;pcy;&amp;ocy;&amp;rcy;&amp;tcy;&amp;scy;&amp;mcy;&amp;iecy;&amp;ncy;&amp;ocy;&amp;v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92100"/>
            <a:ext cx="264636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 descr="&amp;Tcy;&amp;rcy;&amp;acy;&amp;vcy;&amp;mcy;&amp;acy;&amp;tcy;&amp;ocy;&amp;lcy;&amp;ocy;&amp;gcy;&amp;icy;-&amp;ocy;&amp;rcy;&amp;tcy;&amp;ocy;&amp;pcy;&amp;iecy;&amp;dcy;&amp;ycy; &amp;Scy;&amp;icy;&amp;bcy;&amp;icy;&amp;rcy;&amp;scy;&amp;kcy;&amp;ocy;&amp;gcy;&amp;ocy; &amp;kcy;&amp;lcy;&amp;icy;&amp;ncy;&amp;icy;&amp;chcy;&amp;iecy;&amp;scy;&amp;kcy;&amp;ocy;&amp;gcy;&amp;ocy; &amp;tscy;&amp;iecy;&amp;ncy;&amp;tcy;&amp;rcy;&amp;acy; &amp;Fcy;&amp;Mcy;&amp;Bcy;&amp;Acy; &amp;Rcy;&amp;ocy;&amp;scy;&amp;scy;&amp;icy;&amp;icy; &amp;ocy;&amp;scy;&amp;vcy;&amp;acy;&amp;icy;&amp;vcy;&amp;acy;&amp;yucy;&amp;tcy; &amp;ucy;&amp;ncy;&amp;icy;&amp;kcy;&amp;acy;&amp;lcy;&amp;softcy;&amp;ncy;&amp;ucy;&amp;yucy; &amp;ecy;&amp;ncy;&amp;dcy;&amp;ocy;&amp;scy;&amp;kcy;&amp;ocy;&amp;pcy;&amp;icy;&amp;chcy;&amp;iecy;&amp;scy;&amp;kcy;&amp;ucy;&amp;yucy; &amp;ocy;&amp;pcy;&amp;iecy;&amp;rcy;&amp;acy;&amp;tscy;&amp;icy;&amp;yucy;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276475"/>
            <a:ext cx="31210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4" descr="&amp;Fcy;&amp;Mcy;&amp;Bcy;&amp;Acy; &amp;Rcy;&amp;ocy;&amp;scy;&amp;scy;&amp;icy;&amp;icy; - &amp;Fcy;&amp;Gcy;&amp;Ucy;&amp;Zcy; &amp;Scy;&amp;Kcy;&amp;TScy; &amp;Fcy;&amp;Mcy;&amp;Bcy;&amp;Acy; &amp;Rcy;&amp;ocy;&amp;scy;&amp;scy;&amp;icy;&amp;icy; (&amp;gcy;. &amp;Kcy;&amp;rcy;&amp;acy;&amp;scy;&amp;ncy;&amp;ocy;&amp;yacy;&amp;rcy;&amp;scy;&amp;kcy;): &amp;gcy;&amp;lcy;&amp;acy;&amp;vcy;&amp;acy; &amp;Rcy;&amp;ocy;&amp;scy;&amp;acy;&amp;tcy;&amp;ocy;&amp;mcy;&amp;acy; &amp;Scy;&amp;iecy;&amp;rcy;&amp;gcy;&amp;iecy;&amp;jcy; &amp;Kcy;&amp;icy;&amp;rcy;&amp;icy;&amp;iecy;&amp;ncy;&amp;kcy;&amp;ocy; &amp;vcy;&amp;ycy;&amp;scy;&amp;ocy;&amp;kcy;&amp;ocy; &amp;ocy;&amp;tscy;&amp;iecy;&amp;ncy;&amp;icy;&amp;lcy; &amp;vcy;&amp;ocy;&amp;zcy;&amp;mcy;&amp;ocy;&amp;zhcy;&amp;ncy;&amp;ocy;&amp;scy;&amp;tcy;&amp;icy; &amp;mcy;&amp;ocy;&amp;bcy;&amp;icy;&amp;lcy;&amp;softcy;&amp;ncy;&amp;ocy;&amp;gcy;&amp;ocy; &amp;gcy;&amp;ocy;&amp;scy;&amp;pcy;&amp;icy;&amp;tcy;&amp;acy;&amp;l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94" y="4590589"/>
            <a:ext cx="2911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377" y="610257"/>
            <a:ext cx="6965245" cy="1202485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КГБУЗ </a:t>
            </a:r>
            <a:r>
              <a:rPr lang="ru-RU" sz="2000" b="1" dirty="0"/>
              <a:t>«Красноярская межрайонная </a:t>
            </a:r>
            <a:r>
              <a:rPr lang="ru-RU" sz="2000" b="1" dirty="0" smtClean="0"/>
              <a:t>клиническая больница </a:t>
            </a:r>
            <a:r>
              <a:rPr lang="ru-RU" sz="2000" b="1" dirty="0"/>
              <a:t>№ 20 имени И.С.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Берзона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03" y="4774391"/>
            <a:ext cx="28575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11525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28" y="1948079"/>
            <a:ext cx="2648326" cy="264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130492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4661"/>
            <a:ext cx="4188258" cy="25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03" y="4788606"/>
            <a:ext cx="2959834" cy="191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5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252520" cy="7920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1942      -      2017</a:t>
            </a:r>
            <a:endParaRPr lang="ru-RU" sz="6000" b="1" dirty="0">
              <a:solidFill>
                <a:schemeClr val="tx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82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useum\Desktop\ученый совет 23 марта 2016\Здание общежития Сибирского лесотехнического института, переданное в 1943 Медицинскому институт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0911"/>
            <a:ext cx="3312368" cy="22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6589"/>
            <a:ext cx="3312368" cy="262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KochetovaLV\Downloads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66" y="1237682"/>
            <a:ext cx="3456384" cy="50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70331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sz="2200" b="1" dirty="0"/>
              <a:t>КГБУЗ «Красноярский краевой клинический онкологический диспансер им. А.И. </a:t>
            </a:r>
            <a:r>
              <a:rPr lang="ru-RU" sz="2200" b="1" dirty="0" err="1"/>
              <a:t>Крыжановского</a:t>
            </a:r>
            <a:r>
              <a:rPr lang="ru-RU" sz="2200" b="1" dirty="0"/>
              <a:t>»</a:t>
            </a:r>
            <a:br>
              <a:rPr lang="ru-RU" sz="2200" b="1" dirty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9239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8" y="4293096"/>
            <a:ext cx="4913772" cy="235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43" y="1772816"/>
            <a:ext cx="3391667" cy="234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4" y="1772816"/>
            <a:ext cx="3545253" cy="234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82" y="4293096"/>
            <a:ext cx="3528392" cy="233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2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07" y="215029"/>
            <a:ext cx="15430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96126" y="587873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НУЗ </a:t>
            </a:r>
            <a:r>
              <a:rPr lang="ru-RU" b="1" dirty="0"/>
              <a:t>«Дорожная клиническая больница на ст. Красноярск ОАО «РЖД»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5352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3284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40891"/>
            <a:ext cx="3082082" cy="205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0243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0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965245" cy="936104"/>
          </a:xfrm>
        </p:spPr>
        <p:txBody>
          <a:bodyPr>
            <a:normAutofit/>
          </a:bodyPr>
          <a:lstStyle/>
          <a:p>
            <a:r>
              <a:rPr lang="ru-RU" sz="2000" b="1" dirty="0"/>
              <a:t>КГБУЗ «КМКБСМП им. Н.С. </a:t>
            </a:r>
            <a:r>
              <a:rPr lang="ru-RU" sz="2000" b="1" dirty="0" err="1"/>
              <a:t>Карповича</a:t>
            </a:r>
            <a:r>
              <a:rPr lang="ru-RU" sz="2000" b="1" dirty="0"/>
              <a:t>»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53776"/>
            <a:ext cx="4046344" cy="270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7919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2061"/>
            <a:ext cx="3960440" cy="26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5" y="3955722"/>
            <a:ext cx="3831270" cy="273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7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КГБУЗ </a:t>
            </a:r>
            <a:r>
              <a:rPr lang="ru-RU" sz="2400" b="1" dirty="0"/>
              <a:t>«Красноярская межрайонная детская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клиническая </a:t>
            </a:r>
            <a:r>
              <a:rPr lang="ru-RU" sz="2400" b="1" dirty="0"/>
              <a:t>больница </a:t>
            </a:r>
            <a:r>
              <a:rPr lang="ru-RU" sz="2400" b="1" dirty="0" smtClean="0"/>
              <a:t>№ </a:t>
            </a:r>
            <a:r>
              <a:rPr lang="ru-RU" sz="3200" b="1" dirty="0" smtClean="0"/>
              <a:t>1</a:t>
            </a:r>
            <a:r>
              <a:rPr lang="ru-RU" sz="2400" b="1" dirty="0"/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4273130" cy="389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Учебная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настоящее </a:t>
            </a:r>
            <a:r>
              <a:rPr lang="ru-RU" b="1" dirty="0"/>
              <a:t> </a:t>
            </a:r>
            <a:r>
              <a:rPr lang="ru-RU" dirty="0"/>
              <a:t>время  учебный процесс осуществляется на факультете фундаментального медицинского образования (ФФМО) по специальностям: Лечебное дело, Педиатрия, Стоматология; фармацевтическом факультете; направлении  подготовки - Социальная работа;  институте последипломного образования (интерны - Управление сестринской деятельностью).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учебном процессе все сотрудники  используют активные и интерактивные методы обучения. </a:t>
            </a:r>
            <a:endParaRPr lang="ru-RU" dirty="0" smtClean="0"/>
          </a:p>
          <a:p>
            <a:pPr algn="just"/>
            <a:r>
              <a:rPr lang="ru-RU" dirty="0" smtClean="0"/>
              <a:t>Лекции </a:t>
            </a:r>
            <a:r>
              <a:rPr lang="ru-RU" dirty="0"/>
              <a:t>носят проблемный характер с элементами дискуссии, ежегодно читаются открытые лекции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Занятия  проводятся   в учебных комнатах,  </a:t>
            </a:r>
            <a:r>
              <a:rPr lang="ru-RU" dirty="0" err="1"/>
              <a:t>симуляционных</a:t>
            </a:r>
            <a:r>
              <a:rPr lang="ru-RU" dirty="0"/>
              <a:t>  классах, с посещением отделений различных ЛПУ. </a:t>
            </a:r>
          </a:p>
          <a:p>
            <a:pPr algn="just"/>
            <a:endParaRPr lang="ru-RU" dirty="0"/>
          </a:p>
        </p:txBody>
      </p:sp>
      <p:pic>
        <p:nvPicPr>
          <p:cNvPr id="2050" name="Picture 2" descr="C:\Users\user\Desktop\фото медсестры\images (20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70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Учебная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В настоящее время одна из главных задач кафедры, это обучение студентов врачебных специальностей клиническому уходу за больными, учитывая, что медицинский уход  является медицинской деятельностью по обеспечению оптимальных условий для выздоровления, а потому требует такого же серьезного освоения студентами врачебных специальностей, как и все другие элементы лечебной деятельности. </a:t>
            </a:r>
          </a:p>
          <a:p>
            <a:pPr algn="just"/>
            <a:r>
              <a:rPr lang="ru-RU" dirty="0"/>
              <a:t>Кроме этого, приоритетной задачей  кафедры является также обучение студентов  по направлению подготовки - </a:t>
            </a:r>
            <a:r>
              <a:rPr lang="ru-RU" u="sng" dirty="0"/>
              <a:t>Социальная работа. </a:t>
            </a:r>
            <a:r>
              <a:rPr lang="ru-RU" dirty="0"/>
              <a:t>Необходимость подготовки бакалавров определена нерешенностью ряда ключевых вопросов, связанных с организацией социальной работы в системе здравоохранения. </a:t>
            </a:r>
          </a:p>
        </p:txBody>
      </p:sp>
      <p:pic>
        <p:nvPicPr>
          <p:cNvPr id="1026" name="Picture 2" descr="C:\Users\user\Desktop\фото медсестры\images (20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640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80121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1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7272808" cy="3816424"/>
          </a:xfrm>
        </p:spPr>
        <p:txBody>
          <a:bodyPr/>
          <a:lstStyle/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http://tainy.net/wp-content/uploads/2014/03/inc_pen-300x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78" y="1412776"/>
            <a:ext cx="26123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166843"/>
            <a:ext cx="48965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полном объеме разработаны рабочие программы по дисциплинам, учебным и </a:t>
            </a:r>
            <a:r>
              <a:rPr lang="ru-RU" dirty="0" smtClean="0"/>
              <a:t>производственным </a:t>
            </a:r>
            <a:r>
              <a:rPr lang="ru-RU" dirty="0"/>
              <a:t>практикам по ФГОС ВПО. Сотрудниками кафедры изданы учебно-методические пособия с грифом УМО МЗ, и много других </a:t>
            </a:r>
            <a:r>
              <a:rPr lang="ru-RU" dirty="0" smtClean="0"/>
              <a:t>методических разработок уровня вуза.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	Созданы </a:t>
            </a:r>
            <a:r>
              <a:rPr lang="ru-RU" dirty="0"/>
              <a:t>УМКД по ФГОС ВПО, все новые рабочие программы занесены в электронный </a:t>
            </a:r>
            <a:r>
              <a:rPr lang="ru-RU" dirty="0" smtClean="0"/>
              <a:t>модуль.</a:t>
            </a:r>
          </a:p>
          <a:p>
            <a:r>
              <a:rPr lang="ru-RU" dirty="0" smtClean="0"/>
              <a:t> 	В </a:t>
            </a:r>
            <a:r>
              <a:rPr lang="ru-RU" dirty="0"/>
              <a:t>настоящее время начата работа по новому стандарту ФГОС ВО.</a:t>
            </a:r>
          </a:p>
          <a:p>
            <a:r>
              <a:rPr lang="ru-RU" dirty="0" smtClean="0"/>
              <a:t>	В 2013-2015 </a:t>
            </a:r>
            <a:r>
              <a:rPr lang="ru-RU" dirty="0"/>
              <a:t>гг. созданы </a:t>
            </a:r>
            <a:r>
              <a:rPr lang="ru-RU" dirty="0" smtClean="0"/>
              <a:t>40 видеофильмов </a:t>
            </a:r>
            <a:r>
              <a:rPr lang="ru-RU" dirty="0"/>
              <a:t>по отработке практических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14995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работы: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404604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45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 smtClean="0"/>
              <a:t>1.Работа </a:t>
            </a:r>
            <a:r>
              <a:rPr lang="ru-RU" sz="6400" dirty="0"/>
              <a:t>над кандидатской диссертацией </a:t>
            </a:r>
            <a:endParaRPr lang="ru-RU" sz="6400" dirty="0" smtClean="0"/>
          </a:p>
          <a:p>
            <a:pPr marL="0" indent="0">
              <a:buNone/>
            </a:pPr>
            <a:r>
              <a:rPr lang="ru-RU" sz="6400" dirty="0"/>
              <a:t> </a:t>
            </a:r>
            <a:r>
              <a:rPr lang="ru-RU" sz="6400" dirty="0" smtClean="0"/>
              <a:t>      асс</a:t>
            </a:r>
            <a:r>
              <a:rPr lang="ru-RU" sz="6400" dirty="0"/>
              <a:t>. </a:t>
            </a:r>
            <a:r>
              <a:rPr lang="ru-RU" sz="6400" dirty="0" err="1"/>
              <a:t>Бахшиевой</a:t>
            </a:r>
            <a:r>
              <a:rPr lang="ru-RU" sz="6400" dirty="0"/>
              <a:t> С.А</a:t>
            </a:r>
            <a:r>
              <a:rPr lang="ru-RU" sz="6400" dirty="0" smtClean="0"/>
              <a:t>.</a:t>
            </a:r>
          </a:p>
          <a:p>
            <a:pPr marL="0" indent="0">
              <a:buNone/>
            </a:pPr>
            <a:endParaRPr lang="ru-RU" sz="6400" dirty="0"/>
          </a:p>
          <a:p>
            <a:r>
              <a:rPr lang="ru-RU" sz="6400" dirty="0"/>
              <a:t>2. Организация научных и научно-педагогических мероприятий</a:t>
            </a:r>
            <a:r>
              <a:rPr lang="ru-RU" sz="6400" dirty="0" smtClean="0"/>
              <a:t>.</a:t>
            </a:r>
          </a:p>
          <a:p>
            <a:endParaRPr lang="ru-RU" sz="6400" dirty="0"/>
          </a:p>
          <a:p>
            <a:r>
              <a:rPr lang="ru-RU" sz="6400" u="sng" dirty="0"/>
              <a:t>Так за </a:t>
            </a:r>
            <a:r>
              <a:rPr lang="ru-RU" sz="6400" u="sng" dirty="0" smtClean="0"/>
              <a:t>2013-2016 </a:t>
            </a:r>
            <a:r>
              <a:rPr lang="ru-RU" sz="6400" u="sng" dirty="0"/>
              <a:t>гг. организованы следующие мероприятия</a:t>
            </a:r>
            <a:r>
              <a:rPr lang="ru-RU" sz="6400" dirty="0"/>
              <a:t>:</a:t>
            </a:r>
          </a:p>
          <a:p>
            <a:r>
              <a:rPr lang="ru-RU" sz="6400" dirty="0"/>
              <a:t>2.1. Студенческая итоговая научно-практическая конференция с международным участием секция СНО - «Общественное здоровье и организация здравоохранения; Медицинский уход и </a:t>
            </a:r>
            <a:r>
              <a:rPr lang="ru-RU" sz="6400" dirty="0" err="1"/>
              <a:t>реабилитология</a:t>
            </a:r>
            <a:r>
              <a:rPr lang="ru-RU" sz="6400" dirty="0"/>
              <a:t>», </a:t>
            </a:r>
            <a:endParaRPr lang="ru-RU" sz="6400" dirty="0" smtClean="0"/>
          </a:p>
          <a:p>
            <a:pPr marL="0" indent="0">
              <a:buNone/>
            </a:pPr>
            <a:r>
              <a:rPr lang="ru-RU" sz="6400" dirty="0"/>
              <a:t> </a:t>
            </a:r>
            <a:r>
              <a:rPr lang="ru-RU" sz="6400" dirty="0" smtClean="0"/>
              <a:t>     (</a:t>
            </a:r>
            <a:r>
              <a:rPr lang="ru-RU" sz="6400" i="1" dirty="0"/>
              <a:t>уровень – федеральный).</a:t>
            </a:r>
            <a:endParaRPr lang="ru-RU" sz="6400" dirty="0"/>
          </a:p>
          <a:p>
            <a:r>
              <a:rPr lang="ru-RU" sz="6400" dirty="0"/>
              <a:t>2.2</a:t>
            </a:r>
            <a:r>
              <a:rPr lang="ru-RU" sz="6400" b="1" dirty="0"/>
              <a:t>.</a:t>
            </a:r>
            <a:r>
              <a:rPr lang="ru-RU" sz="6400" dirty="0"/>
              <a:t> Студенческая итоговая научно-практическая конференция в </a:t>
            </a:r>
            <a:r>
              <a:rPr lang="ru-RU" sz="6400" dirty="0" err="1"/>
              <a:t>фармколледже</a:t>
            </a:r>
            <a:r>
              <a:rPr lang="ru-RU" sz="6400" dirty="0"/>
              <a:t> - «Экологическая безопасность-гарантия будущего», </a:t>
            </a:r>
            <a:endParaRPr lang="ru-RU" sz="6400" dirty="0" smtClean="0"/>
          </a:p>
          <a:p>
            <a:pPr marL="0" indent="0">
              <a:buNone/>
            </a:pPr>
            <a:r>
              <a:rPr lang="ru-RU" sz="6400" dirty="0"/>
              <a:t> </a:t>
            </a:r>
            <a:r>
              <a:rPr lang="ru-RU" sz="6400" dirty="0" smtClean="0"/>
              <a:t>    (</a:t>
            </a:r>
            <a:r>
              <a:rPr lang="ru-RU" sz="6400" i="1" dirty="0"/>
              <a:t>уровень – вузовский).</a:t>
            </a:r>
            <a:endParaRPr lang="ru-RU" sz="6400" dirty="0"/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://tainy.net/wp-content/uploads/2014/03/inc_pen-300x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1631032" cy="11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2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400" dirty="0"/>
              <a:t>2.3. Вторая   учебно-практическая конференция « Сестринское дело: управление, образование, проблемы и перспективы развития</a:t>
            </a:r>
            <a:r>
              <a:rPr lang="ru-RU" sz="1400" dirty="0" smtClean="0"/>
              <a:t>»,       </a:t>
            </a:r>
            <a:r>
              <a:rPr lang="ru-RU" sz="1400" dirty="0"/>
              <a:t>(</a:t>
            </a:r>
            <a:r>
              <a:rPr lang="ru-RU" sz="1400" i="1" dirty="0"/>
              <a:t>уровень – вузовский).</a:t>
            </a:r>
            <a:endParaRPr lang="ru-RU" sz="1400" dirty="0"/>
          </a:p>
          <a:p>
            <a:r>
              <a:rPr lang="ru-RU" sz="1400" dirty="0" smtClean="0"/>
              <a:t>2.4</a:t>
            </a:r>
            <a:r>
              <a:rPr lang="ru-RU" sz="1400" b="1" dirty="0"/>
              <a:t>.</a:t>
            </a:r>
            <a:r>
              <a:rPr lang="ru-RU" sz="1400" dirty="0"/>
              <a:t> Краевая НПК «40 лет на страже здоровья Красноярска», посвященная 40-летию МБУЗ Городской клинической больницы скорой медицинской помощи им. Н.С. </a:t>
            </a:r>
            <a:r>
              <a:rPr lang="ru-RU" sz="1400" dirty="0" err="1"/>
              <a:t>Карповича</a:t>
            </a:r>
            <a:r>
              <a:rPr lang="ru-RU" sz="1400" dirty="0"/>
              <a:t>,                                (</a:t>
            </a:r>
            <a:r>
              <a:rPr lang="ru-RU" sz="1400" i="1" dirty="0"/>
              <a:t>уровень – региональный).</a:t>
            </a:r>
            <a:endParaRPr lang="ru-RU" sz="1400" dirty="0"/>
          </a:p>
          <a:p>
            <a:r>
              <a:rPr lang="ru-RU" sz="1400" dirty="0"/>
              <a:t>2.5. 78-я итоговая студенческая научно-практическая конференции с международным участием, посвящённой 95-летию со дня рождения Ю. М. </a:t>
            </a:r>
            <a:r>
              <a:rPr lang="ru-RU" sz="1400" dirty="0" err="1"/>
              <a:t>Лубенского</a:t>
            </a:r>
            <a:r>
              <a:rPr lang="ru-RU" sz="1400" dirty="0"/>
              <a:t>., секция "Медицинский уход и </a:t>
            </a:r>
            <a:r>
              <a:rPr lang="ru-RU" sz="1400" dirty="0" err="1"/>
              <a:t>реабилитология</a:t>
            </a:r>
            <a:r>
              <a:rPr lang="ru-RU" sz="1400" dirty="0"/>
              <a:t>, (</a:t>
            </a:r>
            <a:r>
              <a:rPr lang="ru-RU" sz="1400" i="1" dirty="0"/>
              <a:t>уровень – федеральный).</a:t>
            </a:r>
            <a:endParaRPr lang="ru-RU" sz="1400" dirty="0"/>
          </a:p>
          <a:p>
            <a:r>
              <a:rPr lang="ru-RU" sz="1400" dirty="0"/>
              <a:t>2.6. НПК  «Актуальные вопросы педиатрии», симпозиум «Актуальные вопросы СД в педиатрии», (</a:t>
            </a:r>
            <a:r>
              <a:rPr lang="ru-RU" sz="1400" i="1" dirty="0"/>
              <a:t>уровень – федеральный).</a:t>
            </a:r>
            <a:endParaRPr lang="ru-RU" sz="1400" dirty="0"/>
          </a:p>
          <a:p>
            <a:r>
              <a:rPr lang="ru-RU" sz="1400" dirty="0"/>
              <a:t>2.7. Межфакультетская учебная олимпиада на тему: «Актуальность клинического ухода в профессиональной подготовке будущего врача и социального работника</a:t>
            </a:r>
            <a:r>
              <a:rPr lang="ru-RU" sz="1400" dirty="0" smtClean="0"/>
              <a:t>» </a:t>
            </a:r>
            <a:r>
              <a:rPr lang="ru-RU" sz="1400" dirty="0"/>
              <a:t>(</a:t>
            </a:r>
            <a:r>
              <a:rPr lang="ru-RU" sz="1400" i="1" dirty="0"/>
              <a:t>уровень – вузовский).</a:t>
            </a:r>
            <a:r>
              <a:rPr lang="ru-RU" sz="1400" dirty="0"/>
              <a:t> </a:t>
            </a: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endParaRPr lang="ru-RU" sz="1400" dirty="0"/>
          </a:p>
        </p:txBody>
      </p:sp>
      <p:pic>
        <p:nvPicPr>
          <p:cNvPr id="4" name="Picture 2" descr="http://tainy.net/wp-content/uploads/2014/03/inc_pen-300x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7701"/>
            <a:ext cx="2135088" cy="153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42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научно-исследовательской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2.8. Конкурс стендовых докладов «Новые сестринские технологии в профессиональной работе будущего врача»,  (</a:t>
            </a:r>
            <a:r>
              <a:rPr lang="ru-RU" i="1" dirty="0" smtClean="0"/>
              <a:t>уровень </a:t>
            </a:r>
            <a:r>
              <a:rPr lang="ru-RU" i="1" dirty="0"/>
              <a:t>– вузовский).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2.9. Учебно-практическая конференция «Актуальные вопросы паллиативной помощи»,</a:t>
            </a:r>
            <a:r>
              <a:rPr lang="ru-RU" dirty="0"/>
              <a:t> (</a:t>
            </a:r>
            <a:r>
              <a:rPr lang="ru-RU" i="1" dirty="0"/>
              <a:t>уровень – вузовский).</a:t>
            </a:r>
            <a:r>
              <a:rPr lang="ru-RU" dirty="0"/>
              <a:t> </a:t>
            </a:r>
          </a:p>
          <a:p>
            <a:r>
              <a:rPr lang="ru-RU" dirty="0" smtClean="0"/>
              <a:t>3.0. НПК по Социальной работе</a:t>
            </a:r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i="1" dirty="0"/>
              <a:t>уровень – </a:t>
            </a:r>
            <a:r>
              <a:rPr lang="ru-RU" i="1" dirty="0" smtClean="0"/>
              <a:t>федеральный).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http://tainy.net/wp-content/uploads/2014/03/inc_pen-300x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4"/>
            <a:ext cx="2135088" cy="153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9"/>
            <a:ext cx="6965245" cy="1008112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808"/>
            <a:ext cx="7272808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 кафедры</a:t>
            </a:r>
          </a:p>
          <a:p>
            <a:pPr marL="0" indent="0">
              <a:buNone/>
            </a:pPr>
            <a:r>
              <a:rPr lang="ru-RU" sz="2000" dirty="0" smtClean="0"/>
              <a:t>25 </a:t>
            </a:r>
            <a:r>
              <a:rPr lang="ru-RU" sz="2000" dirty="0"/>
              <a:t>ноября 1995 г. по инициативе декана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факультета </a:t>
            </a:r>
            <a:r>
              <a:rPr lang="ru-RU" sz="2000" dirty="0"/>
              <a:t>Высшего сестринского образования (ФВСО) к.м.н., доц. </a:t>
            </a:r>
            <a:r>
              <a:rPr lang="ru-RU" sz="2000" dirty="0" err="1"/>
              <a:t>Пац</a:t>
            </a:r>
            <a:r>
              <a:rPr lang="ru-RU" sz="2000" dirty="0"/>
              <a:t> Ю.С. и по приказу ректора   </a:t>
            </a:r>
            <a:r>
              <a:rPr lang="ru-RU" sz="2000" dirty="0" err="1"/>
              <a:t>КрасГМА</a:t>
            </a:r>
            <a:r>
              <a:rPr lang="ru-RU" sz="2000" dirty="0"/>
              <a:t> д.м.н., </a:t>
            </a:r>
            <a:r>
              <a:rPr lang="ru-RU" sz="2000" dirty="0" smtClean="0"/>
              <a:t>проф.  </a:t>
            </a:r>
            <a:r>
              <a:rPr lang="ru-RU" sz="2000" dirty="0" err="1"/>
              <a:t>Прохоренкова</a:t>
            </a:r>
            <a:r>
              <a:rPr lang="ru-RU" sz="2000" dirty="0"/>
              <a:t> В.И. была организована  кафедра Сестринского дела (СД</a:t>
            </a:r>
            <a:r>
              <a:rPr lang="ru-RU" sz="2000" dirty="0" smtClean="0"/>
              <a:t>).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/>
              <a:t>12.07.11 Приказом ректора </a:t>
            </a:r>
            <a:r>
              <a:rPr lang="ru-RU" sz="2000" b="1" dirty="0" err="1"/>
              <a:t>КрасГМУ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/>
              <a:t>№ 90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dirty="0" smtClean="0"/>
              <a:t>(</a:t>
            </a:r>
            <a:r>
              <a:rPr lang="ru-RU" sz="2000" dirty="0"/>
              <a:t>о переименовании кафедры), кафедра СД переименована в Кафедру «СД и клинического ухода» (СД и КУ).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encrypted-tbn0.gstatic.com/images?q=tbn:ANd9GcR3UeY5wJGTwXA553NSho4P7unr0YoxmaNEZ3yNMFnvuaTy2Z4gHA"/>
          <p:cNvSpPr>
            <a:spLocks noChangeAspect="1" noChangeArrowheads="1"/>
          </p:cNvSpPr>
          <p:nvPr/>
        </p:nvSpPr>
        <p:spPr bwMode="auto">
          <a:xfrm>
            <a:off x="155575" y="-18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ncrypted-tbn0.gstatic.com/images?q=tbn:ANd9GcR3UeY5wJGTwXA553NSho4P7unr0YoxmaNEZ3yNMFnvuaTy2Z4gHA"/>
          <p:cNvSpPr>
            <a:spLocks noChangeAspect="1" noChangeArrowheads="1"/>
          </p:cNvSpPr>
          <p:nvPr/>
        </p:nvSpPr>
        <p:spPr bwMode="auto">
          <a:xfrm>
            <a:off x="827584" y="-15516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encrypted-tbn0.gstatic.com/images?q=tbn:ANd9GcR3UeY5wJGTwXA553NSho4P7unr0YoxmaNEZ3yNMFnvuaTy2Z4gHA"/>
          <p:cNvSpPr>
            <a:spLocks noChangeAspect="1" noChangeArrowheads="1"/>
          </p:cNvSpPr>
          <p:nvPr/>
        </p:nvSpPr>
        <p:spPr bwMode="auto">
          <a:xfrm>
            <a:off x="460375" y="-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encrypted-tbn3.gstatic.com/images?q=tbn:ANd9GcR9Fl8mZHaJygqc9oWYoyDFdUuXIPwSIcmw6v1tOHeMuEzZlxzo"/>
          <p:cNvSpPr>
            <a:spLocks noChangeAspect="1" noChangeArrowheads="1"/>
          </p:cNvSpPr>
          <p:nvPr/>
        </p:nvSpPr>
        <p:spPr bwMode="auto">
          <a:xfrm>
            <a:off x="155575" y="-922338"/>
            <a:ext cx="2857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68760"/>
            <a:ext cx="1165840" cy="136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0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репутация (награды, звания, почетные звания)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9" y="1772815"/>
            <a:ext cx="5760639" cy="4414411"/>
          </a:xfrm>
        </p:spPr>
        <p:txBody>
          <a:bodyPr>
            <a:normAutofit fontScale="40000" lnSpcReduction="20000"/>
          </a:bodyPr>
          <a:lstStyle/>
          <a:p>
            <a:r>
              <a:rPr lang="ru-RU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Турчина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Ж.Е.</a:t>
            </a:r>
            <a:r>
              <a:rPr lang="ru-RU" sz="5000" b="1" dirty="0"/>
              <a:t> </a:t>
            </a:r>
            <a:r>
              <a:rPr lang="ru-RU" sz="5000" b="1" dirty="0" smtClean="0"/>
              <a:t>зав. каф., доцент</a:t>
            </a:r>
          </a:p>
          <a:p>
            <a:endParaRPr lang="ru-RU" b="1" dirty="0" smtClean="0"/>
          </a:p>
          <a:p>
            <a:r>
              <a:rPr lang="ru-RU" u="sng" dirty="0" smtClean="0"/>
              <a:t>2012г</a:t>
            </a:r>
            <a:r>
              <a:rPr lang="ru-RU" u="sng" dirty="0"/>
              <a:t>.</a:t>
            </a:r>
            <a:r>
              <a:rPr lang="ru-RU" dirty="0"/>
              <a:t> - </a:t>
            </a:r>
            <a:r>
              <a:rPr lang="ru-RU" b="1" dirty="0"/>
              <a:t>почетная грамота</a:t>
            </a:r>
            <a:r>
              <a:rPr lang="ru-RU" dirty="0"/>
              <a:t> – за добросовестный труд и активное участие в </a:t>
            </a:r>
            <a:r>
              <a:rPr lang="ru-RU" dirty="0" smtClean="0"/>
              <a:t>профсоюз ной     </a:t>
            </a:r>
            <a:r>
              <a:rPr lang="ru-RU" dirty="0"/>
              <a:t>и общественной жизни университета.</a:t>
            </a:r>
          </a:p>
          <a:p>
            <a:r>
              <a:rPr lang="ru-RU" dirty="0"/>
              <a:t>           - </a:t>
            </a:r>
            <a:r>
              <a:rPr lang="ru-RU" b="1" dirty="0"/>
              <a:t>благодарственное письмо</a:t>
            </a:r>
            <a:r>
              <a:rPr lang="ru-RU" dirty="0"/>
              <a:t> от Красноярского медицинского техникума за учебно- </a:t>
            </a:r>
          </a:p>
          <a:p>
            <a:r>
              <a:rPr lang="ru-RU" dirty="0"/>
              <a:t>            методическую помощь в рецензировании рабочих программ по ФГОС 3 поколения.</a:t>
            </a:r>
          </a:p>
          <a:p>
            <a:r>
              <a:rPr lang="ru-RU" dirty="0"/>
              <a:t>          - </a:t>
            </a:r>
            <a:r>
              <a:rPr lang="ru-RU" b="1" dirty="0"/>
              <a:t>благодарственное письмо</a:t>
            </a:r>
            <a:r>
              <a:rPr lang="ru-RU" dirty="0"/>
              <a:t> по подготовке сестринских кадров благодарственное</a:t>
            </a:r>
          </a:p>
          <a:p>
            <a:r>
              <a:rPr lang="ru-RU" dirty="0"/>
              <a:t>            письмо от МЗ Республики Бурятия за подготовку высококвалифицированных</a:t>
            </a:r>
          </a:p>
          <a:p>
            <a:r>
              <a:rPr lang="ru-RU" dirty="0"/>
              <a:t>            кадров по Сестринскому делу.</a:t>
            </a:r>
          </a:p>
          <a:p>
            <a:r>
              <a:rPr lang="ru-RU" dirty="0"/>
              <a:t>           -</a:t>
            </a:r>
            <a:r>
              <a:rPr lang="ru-RU" b="1" dirty="0"/>
              <a:t>благодарственное письмо</a:t>
            </a:r>
            <a:r>
              <a:rPr lang="ru-RU" dirty="0"/>
              <a:t> </a:t>
            </a:r>
            <a:r>
              <a:rPr lang="ru-RU" dirty="0" err="1"/>
              <a:t>КрасГМУ</a:t>
            </a:r>
            <a:r>
              <a:rPr lang="ru-RU" dirty="0"/>
              <a:t> за большой вклад за развитие НИРС.</a:t>
            </a:r>
          </a:p>
          <a:p>
            <a:r>
              <a:rPr lang="ru-RU" b="1" dirty="0"/>
              <a:t>           -благодарственное письмо</a:t>
            </a:r>
            <a:r>
              <a:rPr lang="ru-RU" dirty="0"/>
              <a:t> </a:t>
            </a:r>
            <a:r>
              <a:rPr lang="ru-RU" dirty="0" err="1"/>
              <a:t>КрасГМУ</a:t>
            </a:r>
            <a:r>
              <a:rPr lang="ru-RU" dirty="0"/>
              <a:t> за подготовку сестринских кадров</a:t>
            </a:r>
            <a:r>
              <a:rPr lang="ru-RU" dirty="0" smtClean="0"/>
              <a:t>.</a:t>
            </a:r>
          </a:p>
          <a:p>
            <a:r>
              <a:rPr lang="ru-RU" u="sng" dirty="0"/>
              <a:t>2013г.</a:t>
            </a:r>
            <a:endParaRPr lang="ru-RU" dirty="0"/>
          </a:p>
          <a:p>
            <a:r>
              <a:rPr lang="ru-RU" dirty="0"/>
              <a:t>- </a:t>
            </a:r>
            <a:r>
              <a:rPr lang="ru-RU" b="1" dirty="0"/>
              <a:t>грамота </a:t>
            </a:r>
            <a:r>
              <a:rPr lang="ru-RU" dirty="0"/>
              <a:t> за добросовестный труд, большой вклад в подготовку высококвалифицированных специалистов и в связи с 70-летием университета. </a:t>
            </a:r>
          </a:p>
          <a:p>
            <a:r>
              <a:rPr lang="ru-RU" b="1" dirty="0"/>
              <a:t>-диплом </a:t>
            </a:r>
            <a:r>
              <a:rPr lang="ru-RU" dirty="0"/>
              <a:t>за победу в конкурсе</a:t>
            </a:r>
            <a:r>
              <a:rPr lang="ru-RU" b="1" dirty="0"/>
              <a:t> </a:t>
            </a:r>
            <a:r>
              <a:rPr lang="ru-RU" dirty="0"/>
              <a:t> «Лучший лектор 2013г». на факультете медицинской кибернетики и управления в здравоохранении.</a:t>
            </a:r>
          </a:p>
          <a:p>
            <a:r>
              <a:rPr lang="ru-RU" dirty="0"/>
              <a:t>           - </a:t>
            </a:r>
            <a:r>
              <a:rPr lang="ru-RU" b="1" dirty="0"/>
              <a:t>почетная грамота</a:t>
            </a:r>
            <a:r>
              <a:rPr lang="ru-RU" dirty="0"/>
              <a:t> – за добросовестный труд и активное участие в профсоюзной</a:t>
            </a:r>
          </a:p>
          <a:p>
            <a:r>
              <a:rPr lang="ru-RU" dirty="0"/>
              <a:t>             и общественной жизни университета.</a:t>
            </a:r>
          </a:p>
          <a:p>
            <a:r>
              <a:rPr lang="ru-RU" dirty="0"/>
              <a:t>           - </a:t>
            </a:r>
            <a:r>
              <a:rPr lang="ru-RU" b="1" dirty="0"/>
              <a:t>благодарственное письмо</a:t>
            </a:r>
            <a:r>
              <a:rPr lang="ru-RU" dirty="0"/>
              <a:t> по подготовке сестринских кадров благодарственное</a:t>
            </a:r>
          </a:p>
          <a:p>
            <a:r>
              <a:rPr lang="ru-RU" dirty="0"/>
              <a:t>            письмо от МЗ Республики Бурятия за подготовку высококвалифицированных</a:t>
            </a:r>
          </a:p>
          <a:p>
            <a:r>
              <a:rPr lang="ru-RU" dirty="0"/>
              <a:t>            кадров по Сестринскому делу.</a:t>
            </a:r>
          </a:p>
          <a:p>
            <a:r>
              <a:rPr lang="ru-RU" dirty="0"/>
              <a:t>           -</a:t>
            </a:r>
            <a:r>
              <a:rPr lang="ru-RU" b="1" dirty="0"/>
              <a:t>благодарственное письмо</a:t>
            </a:r>
            <a:r>
              <a:rPr lang="ru-RU" dirty="0"/>
              <a:t> </a:t>
            </a:r>
            <a:r>
              <a:rPr lang="ru-RU" dirty="0" err="1"/>
              <a:t>КрасГМУ</a:t>
            </a:r>
            <a:r>
              <a:rPr lang="ru-RU" dirty="0"/>
              <a:t> за большой вклад за развитие НИРС.</a:t>
            </a:r>
          </a:p>
          <a:p>
            <a:r>
              <a:rPr lang="ru-RU" dirty="0"/>
              <a:t>          - </a:t>
            </a:r>
            <a:r>
              <a:rPr lang="ru-RU" b="1" u="sng" dirty="0"/>
              <a:t>благодарственное письмо</a:t>
            </a:r>
            <a:r>
              <a:rPr lang="ru-RU" u="sng" dirty="0"/>
              <a:t> от фармацевтического колледжа за сотрудничество в области НИРС</a:t>
            </a:r>
            <a:r>
              <a:rPr lang="ru-RU" dirty="0"/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1631820" cy="18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репутация (награды, звания, почетные звания)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9" y="1772815"/>
            <a:ext cx="5760639" cy="4414411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Турчина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Ж.Е.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u="sng" dirty="0" smtClean="0"/>
              <a:t>2015 г.</a:t>
            </a:r>
          </a:p>
          <a:p>
            <a:pPr marL="0" indent="0">
              <a:buNone/>
            </a:pPr>
            <a:r>
              <a:rPr lang="ru-RU" dirty="0"/>
              <a:t>Решением Президиума Российской Академии Естествознания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присвоено </a:t>
            </a:r>
            <a:r>
              <a:rPr lang="ru-RU" dirty="0" smtClean="0"/>
              <a:t>Почетное </a:t>
            </a:r>
            <a:r>
              <a:rPr lang="ru-RU" dirty="0"/>
              <a:t>звание </a:t>
            </a:r>
            <a:r>
              <a:rPr lang="ru-RU" dirty="0" smtClean="0"/>
              <a:t>«Заслуженный </a:t>
            </a:r>
            <a:r>
              <a:rPr lang="ru-RU" dirty="0"/>
              <a:t>работник</a:t>
            </a:r>
          </a:p>
          <a:p>
            <a:pPr marL="0" indent="0">
              <a:buNone/>
            </a:pPr>
            <a:r>
              <a:rPr lang="ru-RU" dirty="0"/>
              <a:t>науки и образования».</a:t>
            </a:r>
            <a:endParaRPr lang="ru-RU" u="sng" dirty="0" smtClean="0"/>
          </a:p>
          <a:p>
            <a:r>
              <a:rPr lang="ru-RU" dirty="0" smtClean="0"/>
              <a:t>Награда МЗ РФ – Отличник здравоохранения (нагрудный знак)</a:t>
            </a:r>
          </a:p>
          <a:p>
            <a:r>
              <a:rPr lang="ru-RU" u="sng" dirty="0" smtClean="0"/>
              <a:t>2016 г.</a:t>
            </a:r>
          </a:p>
          <a:p>
            <a:pPr marL="0" indent="0">
              <a:buNone/>
            </a:pPr>
            <a:r>
              <a:rPr lang="ru-RU" dirty="0" smtClean="0"/>
              <a:t>-Благодарственное письмо ректора </a:t>
            </a:r>
          </a:p>
          <a:p>
            <a:pPr marL="0" indent="0">
              <a:buNone/>
            </a:pPr>
            <a:r>
              <a:rPr lang="ru-RU" dirty="0" smtClean="0"/>
              <a:t>И.П. Артюхова за организацию конференции « Актуальные вопросы паллиативной помощи».</a:t>
            </a:r>
          </a:p>
          <a:p>
            <a:pPr marL="0" indent="0">
              <a:buNone/>
            </a:pPr>
            <a:r>
              <a:rPr lang="ru-RU" dirty="0" smtClean="0"/>
              <a:t>-Почётная грамота за многолетний труд</a:t>
            </a:r>
            <a:endParaRPr lang="ru-RU" dirty="0"/>
          </a:p>
        </p:txBody>
      </p:sp>
      <p:pic>
        <p:nvPicPr>
          <p:cNvPr id="5122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68760"/>
            <a:ext cx="1631820" cy="18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репутация (награды, звания, почетные звания)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Доц. </a:t>
            </a:r>
            <a:r>
              <a:rPr lang="ru-RU" b="1" dirty="0" err="1"/>
              <a:t>П</a:t>
            </a:r>
            <a:r>
              <a:rPr lang="ru-RU" b="1" dirty="0" err="1" smtClean="0"/>
              <a:t>рокопцева</a:t>
            </a:r>
            <a:r>
              <a:rPr lang="ru-RU" b="1" dirty="0" smtClean="0"/>
              <a:t> Н.Л.</a:t>
            </a:r>
          </a:p>
          <a:p>
            <a:pPr marL="0" indent="0">
              <a:buNone/>
            </a:pPr>
            <a:r>
              <a:rPr lang="ru-RU" dirty="0"/>
              <a:t>Награда МЗ РФ – Отличник здравоохранения (нагрудный знак</a:t>
            </a:r>
            <a:r>
              <a:rPr lang="ru-RU" dirty="0" smtClean="0"/>
              <a:t>),2013 г.</a:t>
            </a:r>
          </a:p>
          <a:p>
            <a:pPr marL="0" indent="0">
              <a:buNone/>
            </a:pPr>
            <a:r>
              <a:rPr lang="ru-RU" b="1" dirty="0" smtClean="0"/>
              <a:t>Доц. </a:t>
            </a:r>
            <a:r>
              <a:rPr lang="ru-RU" b="1" dirty="0" err="1" smtClean="0"/>
              <a:t>Мудрова</a:t>
            </a:r>
            <a:r>
              <a:rPr lang="ru-RU" b="1" dirty="0" smtClean="0"/>
              <a:t> Л.А.</a:t>
            </a:r>
          </a:p>
          <a:p>
            <a:pPr marL="0" lvl="0" indent="0">
              <a:buNone/>
            </a:pPr>
            <a:r>
              <a:rPr lang="ru-RU" dirty="0" smtClean="0"/>
              <a:t> 	Благодарственное </a:t>
            </a:r>
            <a:r>
              <a:rPr lang="ru-RU" dirty="0"/>
              <a:t>письмо от губернатора Красноярского края </a:t>
            </a:r>
            <a:r>
              <a:rPr lang="ru-RU" dirty="0" err="1"/>
              <a:t>Толоконского</a:t>
            </a:r>
            <a:r>
              <a:rPr lang="ru-RU" dirty="0"/>
              <a:t> В.А</a:t>
            </a:r>
            <a:r>
              <a:rPr lang="ru-RU" dirty="0" smtClean="0"/>
              <a:t>., 2015 г.</a:t>
            </a:r>
          </a:p>
          <a:p>
            <a:pPr marL="0" lvl="0" indent="0">
              <a:buNone/>
            </a:pPr>
            <a:r>
              <a:rPr lang="ru-RU" dirty="0" smtClean="0"/>
              <a:t>	Благодарственное письмо </a:t>
            </a:r>
            <a:r>
              <a:rPr lang="ru-RU" dirty="0"/>
              <a:t>за вклад в развитие научно-исследовательской деятельности студентов и поддержку студенческого научного </a:t>
            </a:r>
            <a:r>
              <a:rPr lang="ru-RU" dirty="0" smtClean="0"/>
              <a:t>общества, 2013 г.</a:t>
            </a:r>
          </a:p>
          <a:p>
            <a:pPr marL="0" lvl="0" indent="0">
              <a:buNone/>
            </a:pPr>
            <a:r>
              <a:rPr lang="ru-RU" dirty="0" smtClean="0"/>
              <a:t>	Благодарственное письмо за участие в конференции « Актуальные вопросы паллиативной помощи», 2015.</a:t>
            </a:r>
          </a:p>
          <a:p>
            <a:pPr marL="0" lvl="0" indent="0">
              <a:buNone/>
            </a:pPr>
            <a:r>
              <a:rPr lang="ru-RU" dirty="0" smtClean="0"/>
              <a:t>	Присвоение звания « Почётный ветеран </a:t>
            </a:r>
            <a:r>
              <a:rPr lang="ru-RU" dirty="0" err="1" smtClean="0"/>
              <a:t>КрасГМУ</a:t>
            </a:r>
            <a:r>
              <a:rPr lang="ru-RU" dirty="0" smtClean="0"/>
              <a:t>), 2015 г.</a:t>
            </a:r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57" y="4680184"/>
            <a:ext cx="1199772" cy="13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54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репутация (награды, звания, почетные звания)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600" b="1" dirty="0" err="1"/>
              <a:t>Шарова</a:t>
            </a:r>
            <a:r>
              <a:rPr lang="ru-RU" sz="1600" b="1" dirty="0"/>
              <a:t> Ольга Яновна- к.м.н., </a:t>
            </a:r>
            <a:r>
              <a:rPr lang="ru-RU" sz="1600" b="1" dirty="0" smtClean="0"/>
              <a:t>доцент</a:t>
            </a:r>
          </a:p>
          <a:p>
            <a:r>
              <a:rPr lang="ru-RU" sz="1600" dirty="0"/>
              <a:t>Благодарственное письмо от Министерства образования и науки Красноярского края за большой вклад в подготовку специалистов образования Красноярского края от </a:t>
            </a:r>
            <a:r>
              <a:rPr lang="ru-RU" sz="1600" dirty="0" smtClean="0"/>
              <a:t>2012 г.</a:t>
            </a:r>
            <a:endParaRPr lang="ru-RU" sz="1600" dirty="0"/>
          </a:p>
          <a:p>
            <a:r>
              <a:rPr lang="ru-RU" sz="1600" dirty="0"/>
              <a:t>Почетная грамота Ученого совета, ректората и профсоюзного комитета Красноярского государственного медицинского университета за большой  вклад в работу кафедры от </a:t>
            </a:r>
            <a:r>
              <a:rPr lang="ru-RU" sz="1600" dirty="0" smtClean="0"/>
              <a:t>2016 г</a:t>
            </a:r>
            <a:r>
              <a:rPr lang="ru-RU" sz="1600" dirty="0" smtClean="0"/>
              <a:t>.</a:t>
            </a:r>
          </a:p>
          <a:p>
            <a:r>
              <a:rPr lang="ru-RU" sz="1600" b="1" dirty="0" smtClean="0"/>
              <a:t>Белобородов А.А.- к.м.н., доцент</a:t>
            </a:r>
          </a:p>
          <a:p>
            <a:r>
              <a:rPr lang="ru-RU" sz="1600" dirty="0" smtClean="0"/>
              <a:t>Почетная </a:t>
            </a:r>
            <a:r>
              <a:rPr lang="ru-RU" sz="1600" dirty="0"/>
              <a:t>грамота </a:t>
            </a:r>
            <a:r>
              <a:rPr lang="ru-RU" sz="1600" dirty="0" err="1" smtClean="0"/>
              <a:t>Роспрофжел</a:t>
            </a:r>
            <a:r>
              <a:rPr lang="ru-RU" sz="1600" dirty="0" smtClean="0"/>
              <a:t>., 2015 г.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Почетная грамота </a:t>
            </a:r>
            <a:r>
              <a:rPr lang="ru-RU" sz="1600" dirty="0" err="1"/>
              <a:t>КрасГМУ</a:t>
            </a:r>
            <a:r>
              <a:rPr lang="ru-RU" sz="1600" dirty="0"/>
              <a:t> за большой вклад в работу кафедры сестринского дела и клинического </a:t>
            </a:r>
            <a:r>
              <a:rPr lang="ru-RU" sz="1600" dirty="0" smtClean="0"/>
              <a:t>ухода, 2016 г.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Почетная грамота </a:t>
            </a:r>
            <a:r>
              <a:rPr lang="ru-RU" sz="1600" dirty="0" err="1"/>
              <a:t>КрасГМУ</a:t>
            </a:r>
            <a:r>
              <a:rPr lang="ru-RU" sz="1600" dirty="0"/>
              <a:t> за участие в организации отборочного этапа секции "Хирургия №1" "Фестиваля молодежной науки </a:t>
            </a:r>
            <a:r>
              <a:rPr lang="ru-RU" sz="1600" dirty="0" smtClean="0"/>
              <a:t>2016.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endParaRPr lang="ru-RU" sz="1400" b="1" dirty="0"/>
          </a:p>
          <a:p>
            <a:pPr marL="0" indent="0">
              <a:buNone/>
            </a:pPr>
            <a:r>
              <a:rPr lang="ru-RU" sz="1400" b="1" dirty="0" smtClean="0"/>
              <a:t> </a:t>
            </a:r>
            <a:endParaRPr lang="ru-RU" sz="1400" b="1" dirty="0"/>
          </a:p>
        </p:txBody>
      </p:sp>
      <p:pic>
        <p:nvPicPr>
          <p:cNvPr id="4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46" y="1111165"/>
            <a:ext cx="1054609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86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репутация (награды, звания, почетные звания)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Асс. </a:t>
            </a:r>
            <a:r>
              <a:rPr lang="ru-RU" b="1" dirty="0" err="1" smtClean="0"/>
              <a:t>Бахшиева</a:t>
            </a:r>
            <a:r>
              <a:rPr lang="ru-RU" b="1" dirty="0" smtClean="0"/>
              <a:t> С.А.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dirty="0"/>
              <a:t>2012 г. - Благодарственное письмо Президиума краевого комитета профсоюзов здравоохранения</a:t>
            </a:r>
          </a:p>
          <a:p>
            <a:r>
              <a:rPr lang="ru-RU" dirty="0"/>
              <a:t>2013 г. - Почетная грамота за добросовестный труд и активное участие в профсоюзной и общественной жизни университета</a:t>
            </a:r>
          </a:p>
          <a:p>
            <a:r>
              <a:rPr lang="ru-RU" dirty="0"/>
              <a:t>2014 г. -  Почетная грамота за активную добросовестную работу в профсоюзной жизни университета</a:t>
            </a:r>
          </a:p>
          <a:p>
            <a:r>
              <a:rPr lang="ru-RU" dirty="0"/>
              <a:t>2015 г. - Благодарственное письмо администрации Советского района за добросовестный труд, высокий профессионализм и подготовку медицинских </a:t>
            </a:r>
            <a:r>
              <a:rPr lang="ru-RU" dirty="0" smtClean="0"/>
              <a:t>кадров</a:t>
            </a:r>
          </a:p>
          <a:p>
            <a:r>
              <a:rPr lang="ru-RU" b="1" dirty="0" smtClean="0"/>
              <a:t>Асс. Фатьянова О.П.</a:t>
            </a:r>
          </a:p>
          <a:p>
            <a:r>
              <a:rPr lang="ru-RU" dirty="0"/>
              <a:t>  </a:t>
            </a:r>
            <a:r>
              <a:rPr lang="ru-RU" dirty="0" smtClean="0"/>
              <a:t>Почетная  грамота </a:t>
            </a:r>
            <a:r>
              <a:rPr lang="ru-RU" dirty="0"/>
              <a:t>Министерства здравоохранения </a:t>
            </a:r>
            <a:r>
              <a:rPr lang="ru-RU" dirty="0" smtClean="0"/>
              <a:t>РФ, г. Москва, 2015 г. за многолетний труд.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6" y="1244831"/>
            <a:ext cx="1075226" cy="12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6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репутация (награды, звания, почетные звания)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Доцент Зорина Е.В.</a:t>
            </a:r>
          </a:p>
          <a:p>
            <a:pPr marL="0" indent="0">
              <a:buNone/>
            </a:pPr>
            <a:r>
              <a:rPr lang="ru-RU" dirty="0"/>
              <a:t>почетная грамота МЗ и </a:t>
            </a:r>
            <a:r>
              <a:rPr lang="ru-RU" dirty="0" err="1"/>
              <a:t>Соц.развития</a:t>
            </a:r>
            <a:r>
              <a:rPr lang="ru-RU" dirty="0"/>
              <a:t> РФ 2012</a:t>
            </a:r>
          </a:p>
          <a:p>
            <a:pPr marL="0" indent="0">
              <a:buNone/>
            </a:pPr>
            <a:r>
              <a:rPr lang="ru-RU" dirty="0"/>
              <a:t>Грамота </a:t>
            </a:r>
            <a:r>
              <a:rPr lang="ru-RU" dirty="0" err="1"/>
              <a:t>КрасГМУ</a:t>
            </a:r>
            <a:r>
              <a:rPr lang="ru-RU" dirty="0"/>
              <a:t> за большой вклад в развитие Сестринского  дела 2013</a:t>
            </a:r>
          </a:p>
          <a:p>
            <a:pPr marL="0" indent="0">
              <a:buNone/>
            </a:pPr>
            <a:r>
              <a:rPr lang="ru-RU" dirty="0"/>
              <a:t>Почетная грамота за добросовестный и безупречный труд 2014</a:t>
            </a:r>
          </a:p>
          <a:p>
            <a:pPr marL="0" indent="0">
              <a:buNone/>
            </a:pPr>
            <a:r>
              <a:rPr lang="ru-RU" dirty="0"/>
              <a:t>Благодарственное письмо от губернатора Красноярского края 2015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Асс. </a:t>
            </a:r>
            <a:r>
              <a:rPr lang="ru-RU" b="1" dirty="0" err="1" smtClean="0"/>
              <a:t>Нефёдова</a:t>
            </a:r>
            <a:r>
              <a:rPr lang="ru-RU" b="1" dirty="0" smtClean="0"/>
              <a:t> С.Л.</a:t>
            </a:r>
          </a:p>
          <a:p>
            <a:r>
              <a:rPr lang="ru-RU" dirty="0" smtClean="0"/>
              <a:t>Благодарственное письмо </a:t>
            </a:r>
            <a:r>
              <a:rPr lang="ru-RU" dirty="0" err="1" smtClean="0"/>
              <a:t>Закан</a:t>
            </a:r>
            <a:r>
              <a:rPr lang="ru-RU" dirty="0" smtClean="0"/>
              <a:t>. Собрания </a:t>
            </a:r>
            <a:r>
              <a:rPr lang="ru-RU" dirty="0" err="1" smtClean="0"/>
              <a:t>Краснояр</a:t>
            </a:r>
            <a:r>
              <a:rPr lang="ru-RU" dirty="0" smtClean="0"/>
              <a:t>. Края, 2012.</a:t>
            </a:r>
          </a:p>
          <a:p>
            <a:r>
              <a:rPr lang="ru-RU" dirty="0"/>
              <a:t>Благодарственное </a:t>
            </a:r>
            <a:r>
              <a:rPr lang="ru-RU" dirty="0" smtClean="0"/>
              <a:t>письмо фармацевтического колледжа, 2014 г.</a:t>
            </a:r>
          </a:p>
          <a:p>
            <a:r>
              <a:rPr lang="ru-RU" b="1" dirty="0" smtClean="0"/>
              <a:t>Доцент Данилина Е.П.</a:t>
            </a:r>
          </a:p>
          <a:p>
            <a:r>
              <a:rPr lang="ru-RU" dirty="0"/>
              <a:t>Почетная грамота за многолетний добросовестный труд в работе кафедры и клиники хирургических болезней №1 им. проф. Ю.М. </a:t>
            </a:r>
            <a:r>
              <a:rPr lang="ru-RU" dirty="0" err="1" smtClean="0"/>
              <a:t>Лубенского</a:t>
            </a:r>
            <a:r>
              <a:rPr lang="ru-RU" dirty="0" smtClean="0"/>
              <a:t>, 2016 г.</a:t>
            </a:r>
          </a:p>
          <a:p>
            <a:r>
              <a:rPr lang="ru-RU" dirty="0"/>
              <a:t>Почетная грамота за многолетний добросовестный труд в системе здравоохранения </a:t>
            </a:r>
            <a:r>
              <a:rPr lang="ru-RU" dirty="0" smtClean="0"/>
              <a:t>края, 2016 г.</a:t>
            </a:r>
          </a:p>
          <a:p>
            <a:r>
              <a:rPr lang="ru-RU" dirty="0"/>
              <a:t>Почетная грамота за большой вклад в работу кафедры сестринского дела и клинического </a:t>
            </a:r>
            <a:r>
              <a:rPr lang="ru-RU" dirty="0" smtClean="0"/>
              <a:t>ухода, 2016.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6" y="1244831"/>
            <a:ext cx="1075226" cy="12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27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Известность в научном обществе: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9" y="1772815"/>
            <a:ext cx="6264695" cy="4414411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конгрессах, съездах, конференциях, симпозиумах: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Ежегодно кафедра участвует в конференциях по Вузовской педагогике, г. Красноярск.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600" dirty="0" smtClean="0"/>
              <a:t> </a:t>
            </a:r>
            <a:r>
              <a:rPr lang="ru-RU" sz="1600" dirty="0"/>
              <a:t>ФОРМЫ И МЕТОДЫ СОЦИАЛЬНОЙ РАБОТЫ </a:t>
            </a:r>
          </a:p>
          <a:p>
            <a:pPr marL="0" indent="0">
              <a:buNone/>
            </a:pPr>
            <a:r>
              <a:rPr lang="ru-RU" sz="1600" dirty="0" smtClean="0"/>
              <a:t>       В </a:t>
            </a:r>
            <a:r>
              <a:rPr lang="ru-RU" sz="1600" dirty="0"/>
              <a:t>РАЗЛИЧНЫХ СФЕРАХ ЖИЗНЕДЕЯТЕЛЬНОСТИ </a:t>
            </a:r>
          </a:p>
          <a:p>
            <a:pPr marL="0" indent="0" algn="ctr">
              <a:buNone/>
            </a:pPr>
            <a:r>
              <a:rPr lang="ru-RU" dirty="0" smtClean="0"/>
              <a:t>   </a:t>
            </a:r>
            <a:r>
              <a:rPr lang="ru-RU" sz="1500" dirty="0" smtClean="0"/>
              <a:t>IV Международная научно-практическая конференция, </a:t>
            </a:r>
            <a:r>
              <a:rPr lang="ru-RU" sz="1500" dirty="0"/>
              <a:t>посвященной 10-летию открытия первого в Бурятии кабинета медико-социальной помощи в поликлиническом звене </a:t>
            </a:r>
          </a:p>
          <a:p>
            <a:pPr marL="0" indent="0" algn="ctr">
              <a:buNone/>
            </a:pPr>
            <a:r>
              <a:rPr lang="ru-RU" sz="1500" dirty="0"/>
              <a:t>2-4 декабря 2015 г. </a:t>
            </a:r>
            <a:r>
              <a:rPr lang="ru-RU" sz="1500" dirty="0" smtClean="0"/>
              <a:t>Улан-Удэ. </a:t>
            </a:r>
          </a:p>
          <a:p>
            <a:pPr marL="0" indent="0">
              <a:buNone/>
            </a:pPr>
            <a:r>
              <a:rPr lang="ru-RU" sz="1500" dirty="0" smtClean="0"/>
              <a:t>3.</a:t>
            </a:r>
            <a:r>
              <a:rPr lang="ru-RU" sz="1600" b="1" dirty="0"/>
              <a:t> Социальное образование ХХ</a:t>
            </a:r>
            <a:r>
              <a:rPr lang="en-US" sz="1600" b="1" dirty="0"/>
              <a:t>I </a:t>
            </a:r>
            <a:r>
              <a:rPr lang="ru-RU" sz="1600" b="1" dirty="0" smtClean="0"/>
              <a:t>века: </a:t>
            </a:r>
            <a:r>
              <a:rPr lang="ru-RU" sz="1600" dirty="0" smtClean="0"/>
              <a:t>история</a:t>
            </a:r>
            <a:r>
              <a:rPr lang="ru-RU" sz="1600" dirty="0"/>
              <a:t>, современность</a:t>
            </a:r>
            <a:r>
              <a:rPr lang="ru-RU" sz="1600" dirty="0" smtClean="0"/>
              <a:t>,</a:t>
            </a:r>
          </a:p>
          <a:p>
            <a:pPr marL="0" indent="0">
              <a:buNone/>
            </a:pPr>
            <a:r>
              <a:rPr lang="ru-RU" sz="1600" dirty="0" smtClean="0"/>
              <a:t>         </a:t>
            </a:r>
            <a:r>
              <a:rPr lang="ru-RU" sz="1600" dirty="0" err="1" smtClean="0"/>
              <a:t>перспективыпрофессии</a:t>
            </a:r>
            <a:r>
              <a:rPr lang="ru-RU" sz="1600" dirty="0" smtClean="0"/>
              <a:t> </a:t>
            </a:r>
            <a:r>
              <a:rPr lang="ru-RU" sz="1600" dirty="0"/>
              <a:t>«Социальная работа» в </a:t>
            </a:r>
            <a:r>
              <a:rPr lang="ru-RU" sz="1600" dirty="0" smtClean="0"/>
              <a:t>России.</a:t>
            </a: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научно-практическая конференция,КРАСНОЯРСК,2014.</a:t>
            </a:r>
            <a:endParaRPr lang="ru-RU" sz="1500" dirty="0"/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68" y="1484784"/>
            <a:ext cx="15508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Известность в научном обществе: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9" y="1772815"/>
            <a:ext cx="6408711" cy="441441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конгрессах, съездах, конференциях, симпозиумах: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3 Международная конференция по паллиативной помощи, г. Новосибирск, 2015.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Различные НПК, организованные МЗ РФ Красноярского края,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Сибирский конгресс «Человек и лекарство», 2014, 2016гг. Красноярск.</a:t>
            </a:r>
          </a:p>
        </p:txBody>
      </p:sp>
      <p:pic>
        <p:nvPicPr>
          <p:cNvPr id="5122" name="Picture 2" descr="http://sschool-43.narod.ru/img/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68" y="1484784"/>
            <a:ext cx="15508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764704"/>
            <a:ext cx="7200800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наука:</a:t>
            </a:r>
            <a:endParaRPr lang="ru-RU" sz="3600" dirty="0" smtClean="0"/>
          </a:p>
          <a:p>
            <a:endParaRPr lang="ru-RU" b="1" dirty="0"/>
          </a:p>
          <a:p>
            <a:r>
              <a:rPr lang="ru-RU" b="1" dirty="0" smtClean="0"/>
              <a:t>Основные </a:t>
            </a:r>
            <a:r>
              <a:rPr lang="ru-RU" b="1" dirty="0"/>
              <a:t>научные направления СНО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кафедры «Медицинский уход и </a:t>
            </a:r>
            <a:r>
              <a:rPr lang="ru-RU" b="1" dirty="0" err="1" smtClean="0"/>
              <a:t>реабилитология</a:t>
            </a:r>
            <a:r>
              <a:rPr lang="ru-RU" b="1" dirty="0" smtClean="0"/>
              <a:t>»: 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  1.Организация медицинской помощи в различных  ЛПУ и совершенствование её деятельности            в условиях реформирования здравоохранения.</a:t>
            </a:r>
          </a:p>
          <a:p>
            <a:r>
              <a:rPr lang="ru-RU" dirty="0"/>
              <a:t>  2. Инновации в работе среднего медицинского персонала.</a:t>
            </a:r>
          </a:p>
          <a:p>
            <a:r>
              <a:rPr lang="ru-RU" dirty="0"/>
              <a:t>  3. Современные аспекты ВБИ. Система профилактики.</a:t>
            </a:r>
          </a:p>
          <a:p>
            <a:r>
              <a:rPr lang="ru-RU" dirty="0"/>
              <a:t>  4. Пропаганда ЗОЖ</a:t>
            </a:r>
          </a:p>
          <a:p>
            <a:r>
              <a:rPr lang="ru-RU" b="1" cap="all" dirty="0"/>
              <a:t>  5. </a:t>
            </a:r>
            <a:r>
              <a:rPr lang="ru-RU" dirty="0"/>
              <a:t>Особенности ухода за больными пожилого и старческого возраста в пансионатах </a:t>
            </a:r>
            <a:r>
              <a:rPr lang="ru-RU" dirty="0" smtClean="0"/>
              <a:t>       </a:t>
            </a:r>
            <a:r>
              <a:rPr lang="ru-RU" dirty="0"/>
              <a:t>социального типа.</a:t>
            </a:r>
          </a:p>
          <a:p>
            <a:r>
              <a:rPr lang="ru-RU" b="1" cap="all" dirty="0"/>
              <a:t>   </a:t>
            </a:r>
            <a:r>
              <a:rPr lang="ru-RU" cap="all" dirty="0"/>
              <a:t>6.</a:t>
            </a:r>
            <a:r>
              <a:rPr lang="ru-RU" b="1" cap="all" dirty="0"/>
              <a:t> </a:t>
            </a:r>
            <a:r>
              <a:rPr lang="ru-RU" dirty="0"/>
              <a:t>Безопасная организация труда и профилактика заболеваний опорно-двигательного аппарата  у младшего и среднего медицинского персонала при выполнении медицинского ухода     за больными.</a:t>
            </a:r>
          </a:p>
          <a:p>
            <a:r>
              <a:rPr lang="ru-RU" dirty="0"/>
              <a:t>  </a:t>
            </a:r>
            <a:r>
              <a:rPr lang="ru-RU" dirty="0" smtClean="0"/>
              <a:t>7</a:t>
            </a:r>
            <a:r>
              <a:rPr lang="ru-RU" dirty="0"/>
              <a:t>. Развитие сестринского дела за рубежом</a:t>
            </a:r>
          </a:p>
          <a:p>
            <a:endParaRPr lang="ru-RU" dirty="0" smtClean="0"/>
          </a:p>
        </p:txBody>
      </p:sp>
      <p:pic>
        <p:nvPicPr>
          <p:cNvPr id="4" name="Picture 2" descr="http://kubantv.ru/upload/information_system_1/5/6/5/item_56554/information_items_56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01208"/>
            <a:ext cx="1899314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о медсестры\images (203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5680"/>
            <a:ext cx="1829590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3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Выступления студентов на конференциях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онференция\3OAmwf5_n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24844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конференция\5oW9g1hOd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82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Создавала  и формировала  деятельность кафедры  в течение 12 лет к.м.н., доцент </a:t>
            </a:r>
            <a:r>
              <a:rPr lang="ru-RU" dirty="0" smtClean="0"/>
              <a:t> </a:t>
            </a:r>
            <a:r>
              <a:rPr lang="ru-RU" dirty="0" err="1" smtClean="0"/>
              <a:t>Мудрова</a:t>
            </a:r>
            <a:r>
              <a:rPr lang="ru-RU" dirty="0" smtClean="0"/>
              <a:t> </a:t>
            </a:r>
            <a:r>
              <a:rPr lang="ru-RU" dirty="0"/>
              <a:t>Л.А</a:t>
            </a:r>
            <a:r>
              <a:rPr lang="ru-RU" dirty="0" smtClean="0"/>
              <a:t>. (1995-2008 гг.)</a:t>
            </a:r>
          </a:p>
          <a:p>
            <a:pPr marL="0" indent="0" algn="ctr">
              <a:buNone/>
            </a:pPr>
            <a:r>
              <a:rPr lang="ru-RU" dirty="0" smtClean="0"/>
              <a:t>	 </a:t>
            </a:r>
            <a:r>
              <a:rPr lang="ru-RU" dirty="0"/>
              <a:t>О</a:t>
            </a:r>
            <a:r>
              <a:rPr lang="ru-RU" dirty="0" smtClean="0"/>
              <a:t>сновной вклад в развитие кафедры :  формирование кадрового состава кафедры, решение вопросов с клиническими кафедрами, организация учебного процесса «новой кафедры», организация международного сотрудничества, организация СНО кафедры.</a:t>
            </a:r>
          </a:p>
          <a:p>
            <a:pPr marL="0" indent="0">
              <a:buNone/>
            </a:pPr>
            <a:endParaRPr lang="ru-RU" u="sng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02" y="620688"/>
            <a:ext cx="1353225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3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Выступления студентов на конференциях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конференция\apbuEG30s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30" y="2492896"/>
            <a:ext cx="140415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конференция\G9Ssxeyi-2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15" y="198884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конференция\l7SksGc-_u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60948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97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98072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Основные итоги работы</a:t>
            </a:r>
            <a:endParaRPr lang="ru-RU" sz="4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интернов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интернов осуществляется по специальности «Управление сестринской деятельностью», блок - «Сестринское дело».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171400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ото медсестры\images (203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98072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Основные итоги работы</a:t>
            </a:r>
            <a:endParaRPr lang="ru-RU" sz="4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 - 1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в центральных рецензируемых изданиях -52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изданиях – 6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траслевые журналы - 37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сборниках - 105</a:t>
            </a:r>
          </a:p>
        </p:txBody>
      </p:sp>
      <p:pic>
        <p:nvPicPr>
          <p:cNvPr id="4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171400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98072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Основные итоги работы</a:t>
            </a:r>
            <a:endParaRPr lang="ru-RU" sz="4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Патенты на изобретения - 4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пособия с грифом УМО - 4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УМКД -12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программы-19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рекомендации-20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тестовых заданий -2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Аудио-слайд-лекция - 40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171400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l"/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В 2015 </a:t>
            </a:r>
            <a:r>
              <a:rPr lang="ru-RU" sz="2700" b="1" dirty="0">
                <a:solidFill>
                  <a:srgbClr val="002060"/>
                </a:solidFill>
              </a:rPr>
              <a:t>г. кафедра СД и КУ отметила  свой </a:t>
            </a:r>
            <a:r>
              <a:rPr lang="ru-RU" sz="2700" b="1" dirty="0">
                <a:solidFill>
                  <a:srgbClr val="C00000"/>
                </a:solidFill>
              </a:rPr>
              <a:t>20-летний юбилей! </a:t>
            </a:r>
            <a:r>
              <a:rPr lang="ru-RU" sz="2000" b="1" dirty="0" smtClean="0">
                <a:solidFill>
                  <a:srgbClr val="002060"/>
                </a:solidFill>
              </a:rPr>
              <a:t>(юбилейная конференция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 Актуальные вопросы паллиативной помощи» , 201</a:t>
            </a:r>
            <a:r>
              <a:rPr lang="ru-RU" sz="1600" b="1" dirty="0" smtClean="0">
                <a:solidFill>
                  <a:srgbClr val="002060"/>
                </a:solidFill>
              </a:rPr>
              <a:t>6</a:t>
            </a:r>
            <a:r>
              <a:rPr lang="ru-RU" sz="2000" b="1" dirty="0" smtClean="0">
                <a:solidFill>
                  <a:srgbClr val="002060"/>
                </a:solidFill>
              </a:rPr>
              <a:t>г.).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/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 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9" name="Picture 5" descr="C:\Users\user\Desktop\конференция\aUIRhnuCV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3" y="2348880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конференция\c0bx8HEF_U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07750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конференция\JTxV_IY4L4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145816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конференция\NlSoleVPLS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93" y="2492896"/>
            <a:ext cx="1275606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конференция\x-kOBHP-r5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01" y="2492896"/>
            <a:ext cx="1283635" cy="9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конференция\ds5HH2RDcX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355722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krasgmu.ru/src/photos/28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8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1" y="2852936"/>
            <a:ext cx="9178583" cy="7392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>
                <a:solidFill>
                  <a:srgbClr val="F9FD4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БЛАГОДАРЮ ЗА ВНИМАНИЕ!</a:t>
            </a:r>
            <a:endParaRPr lang="ru-RU" sz="5400" dirty="0">
              <a:solidFill>
                <a:srgbClr val="F9FD4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Камаева</a:t>
            </a:r>
            <a:r>
              <a:rPr lang="ru-RU" dirty="0" smtClean="0"/>
              <a:t> Т.Р., к.м.н., доцент.</a:t>
            </a:r>
          </a:p>
          <a:p>
            <a:pPr marL="0" indent="0">
              <a:buNone/>
            </a:pPr>
            <a:r>
              <a:rPr lang="ru-RU" dirty="0" smtClean="0"/>
              <a:t> (с сентября 2008 г.- август </a:t>
            </a:r>
            <a:r>
              <a:rPr lang="ru-RU" dirty="0"/>
              <a:t>2011г</a:t>
            </a:r>
            <a:r>
              <a:rPr lang="ru-RU" dirty="0" smtClean="0"/>
              <a:t>.)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/>
              <a:t>	 </a:t>
            </a:r>
            <a:r>
              <a:rPr lang="ru-RU" dirty="0"/>
              <a:t>О</a:t>
            </a:r>
            <a:r>
              <a:rPr lang="ru-RU" dirty="0" smtClean="0"/>
              <a:t>сновной вклад в развитие кафедры : осуществление международного сотрудничества с университетом г. </a:t>
            </a:r>
            <a:r>
              <a:rPr lang="ru-RU" dirty="0" err="1" smtClean="0"/>
              <a:t>Дикинсон</a:t>
            </a:r>
            <a:r>
              <a:rPr lang="ru-RU" dirty="0" smtClean="0"/>
              <a:t>, штат Северная </a:t>
            </a:r>
            <a:r>
              <a:rPr lang="ru-RU" dirty="0"/>
              <a:t>Д</a:t>
            </a:r>
            <a:r>
              <a:rPr lang="ru-RU" dirty="0" smtClean="0"/>
              <a:t>акота, США.</a:t>
            </a:r>
          </a:p>
          <a:p>
            <a:pPr marL="0" indent="0">
              <a:buNone/>
            </a:pPr>
            <a:endParaRPr lang="ru-RU" u="sng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1822836" cy="213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3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Турчина</a:t>
            </a:r>
            <a:r>
              <a:rPr lang="ru-RU" dirty="0" smtClean="0"/>
              <a:t> Ж.Е., к.м.н., доцент.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(с </a:t>
            </a:r>
            <a:r>
              <a:rPr lang="ru-RU" dirty="0" smtClean="0"/>
              <a:t>1.09. </a:t>
            </a:r>
            <a:r>
              <a:rPr lang="ru-RU" dirty="0"/>
              <a:t>2011г</a:t>
            </a:r>
            <a:r>
              <a:rPr lang="ru-RU" dirty="0" smtClean="0"/>
              <a:t>. по настоящее время)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/>
              <a:t>	 </a:t>
            </a:r>
            <a:r>
              <a:rPr lang="ru-RU" dirty="0"/>
              <a:t>О</a:t>
            </a:r>
            <a:r>
              <a:rPr lang="ru-RU" dirty="0" smtClean="0"/>
              <a:t>сновной вклад в развитие кафедры : организация учебного процесса на кафедре по ФГОС ВПО, создание УМКД, оптимизация кадрового потенциала, решение вопросов с новыми клиническими базами, организация совместной работы с </a:t>
            </a:r>
            <a:r>
              <a:rPr lang="ru-RU" dirty="0" err="1" smtClean="0"/>
              <a:t>фармколледжем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u="sng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688"/>
            <a:ext cx="1606812" cy="188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8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2474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Кадровый состав кафедры </a:t>
            </a:r>
            <a:endParaRPr lang="ru-RU" sz="54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9592" y="1628800"/>
            <a:ext cx="4752528" cy="4706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кафедры, их вклад в развитие медицины Красноярска, Красноярского края</a:t>
            </a:r>
          </a:p>
          <a:p>
            <a:pPr marL="0" indent="0">
              <a:buNone/>
            </a:pPr>
            <a:r>
              <a:rPr lang="ru-RU" sz="2800" u="sng" dirty="0" smtClean="0"/>
              <a:t>основные </a:t>
            </a:r>
            <a:r>
              <a:rPr lang="ru-RU" sz="2800" u="sng" dirty="0"/>
              <a:t>сотрудники </a:t>
            </a:r>
            <a:endParaRPr lang="ru-RU" sz="2800" u="sng" dirty="0" smtClean="0"/>
          </a:p>
          <a:p>
            <a:pPr marL="0" indent="0">
              <a:buNone/>
            </a:pPr>
            <a:r>
              <a:rPr lang="ru-RU" sz="2200" dirty="0" smtClean="0"/>
              <a:t>(</a:t>
            </a:r>
            <a:r>
              <a:rPr lang="ru-RU" sz="2200" dirty="0"/>
              <a:t>зав. каф. доц. Ж.Е. </a:t>
            </a:r>
            <a:r>
              <a:rPr lang="ru-RU" sz="2200" dirty="0" err="1"/>
              <a:t>Турчина</a:t>
            </a:r>
            <a:r>
              <a:rPr lang="ru-RU" sz="2200" dirty="0"/>
              <a:t>, доц. Л.А. </a:t>
            </a:r>
            <a:r>
              <a:rPr lang="ru-RU" sz="2200" dirty="0" err="1"/>
              <a:t>Мудрова</a:t>
            </a:r>
            <a:r>
              <a:rPr lang="ru-RU" sz="2200" dirty="0"/>
              <a:t>, доц. О.Я. </a:t>
            </a:r>
            <a:r>
              <a:rPr lang="ru-RU" sz="2200" dirty="0" err="1"/>
              <a:t>Шарова</a:t>
            </a:r>
            <a:r>
              <a:rPr lang="ru-RU" sz="2200" dirty="0"/>
              <a:t>, асс. Вахрушева Н.П. – завуч кафедры, асс. к.м.н. В.Г. Иванов, асс. С.А. </a:t>
            </a:r>
            <a:r>
              <a:rPr lang="ru-RU" sz="2200" dirty="0" err="1"/>
              <a:t>Бахшиева</a:t>
            </a:r>
            <a:r>
              <a:rPr lang="ru-RU" sz="2200" dirty="0"/>
              <a:t>);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Лаборанты: Гюнтер И.А., Бабина Н.А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31832"/>
            <a:ext cx="2502216" cy="32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Monotype Corsiva" panose="03010101010201010101" pitchFamily="66" charset="0"/>
              </a:rPr>
              <a:t>Кадровый состав кафедры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u="sng" dirty="0"/>
              <a:t>внутренние совместители </a:t>
            </a:r>
            <a:endParaRPr lang="ru-RU" u="sng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доценты: Т.К. </a:t>
            </a:r>
            <a:r>
              <a:rPr lang="ru-RU" dirty="0" err="1"/>
              <a:t>Турчина</a:t>
            </a:r>
            <a:r>
              <a:rPr lang="ru-RU" dirty="0"/>
              <a:t>,  Е.П. Данилина, Е.В. Зорина, Н.Ю. </a:t>
            </a:r>
            <a:r>
              <a:rPr lang="ru-RU" dirty="0" err="1"/>
              <a:t>Гришкевич</a:t>
            </a:r>
            <a:r>
              <a:rPr lang="ru-RU" dirty="0"/>
              <a:t>, Н.Л. </a:t>
            </a:r>
            <a:r>
              <a:rPr lang="ru-RU" dirty="0" err="1"/>
              <a:t>Прокопцева</a:t>
            </a:r>
            <a:r>
              <a:rPr lang="ru-RU" dirty="0"/>
              <a:t>, В.Г. </a:t>
            </a:r>
            <a:r>
              <a:rPr lang="ru-RU" dirty="0" err="1"/>
              <a:t>Филистович</a:t>
            </a:r>
            <a:r>
              <a:rPr lang="ru-RU" dirty="0"/>
              <a:t>, </a:t>
            </a:r>
            <a:r>
              <a:rPr lang="ru-RU" dirty="0" smtClean="0"/>
              <a:t>   Н.Д</a:t>
            </a:r>
            <a:r>
              <a:rPr lang="ru-RU" dirty="0"/>
              <a:t>. </a:t>
            </a:r>
            <a:r>
              <a:rPr lang="ru-RU" dirty="0" err="1"/>
              <a:t>Томнюк</a:t>
            </a:r>
            <a:r>
              <a:rPr lang="ru-RU" dirty="0" smtClean="0"/>
              <a:t>);</a:t>
            </a:r>
          </a:p>
          <a:p>
            <a:r>
              <a:rPr lang="ru-RU" u="sng" dirty="0"/>
              <a:t>внешние </a:t>
            </a:r>
            <a:r>
              <a:rPr lang="ru-RU" u="sng" dirty="0" smtClean="0"/>
              <a:t>совместители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 доц. А.А. Белобородов,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асс</a:t>
            </a:r>
            <a:r>
              <a:rPr lang="ru-RU" dirty="0"/>
              <a:t>. к.м.н. Н.М. </a:t>
            </a:r>
            <a:r>
              <a:rPr lang="ru-RU" dirty="0" err="1" smtClean="0"/>
              <a:t>Потылицына</a:t>
            </a:r>
            <a:r>
              <a:rPr lang="ru-RU" dirty="0" smtClean="0"/>
              <a:t>, </a:t>
            </a:r>
          </a:p>
          <a:p>
            <a:pPr marL="0" indent="0">
              <a:buNone/>
            </a:pPr>
            <a:r>
              <a:rPr lang="ru-RU" dirty="0" smtClean="0"/>
              <a:t>ассистенты  </a:t>
            </a:r>
            <a:r>
              <a:rPr lang="ru-RU" dirty="0"/>
              <a:t>С.Л. </a:t>
            </a:r>
            <a:r>
              <a:rPr lang="ru-RU" dirty="0" err="1"/>
              <a:t>Нефёдова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О.П</a:t>
            </a:r>
            <a:r>
              <a:rPr lang="ru-RU" dirty="0"/>
              <a:t>. Фатьянова, И.Ю. Оленева, </a:t>
            </a:r>
            <a:r>
              <a:rPr lang="ru-RU" dirty="0" smtClean="0"/>
              <a:t>).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1791115" cy="23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Monotype Corsiva" panose="03010101010201010101" pitchFamily="66" charset="0"/>
              </a:rPr>
              <a:t>Кадровый состав кафедры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u="sng" dirty="0"/>
              <a:t>внутренние совместители </a:t>
            </a:r>
            <a:endParaRPr lang="ru-RU" u="sng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доценты: Т.К. </a:t>
            </a:r>
            <a:r>
              <a:rPr lang="ru-RU" dirty="0" err="1"/>
              <a:t>Турчина</a:t>
            </a:r>
            <a:r>
              <a:rPr lang="ru-RU" dirty="0"/>
              <a:t>,  Е.П. Данилина, Е.В. Зорина, Н.Ю. </a:t>
            </a:r>
            <a:r>
              <a:rPr lang="ru-RU" dirty="0" err="1"/>
              <a:t>Гришкевич</a:t>
            </a:r>
            <a:r>
              <a:rPr lang="ru-RU" dirty="0"/>
              <a:t>, Н.Л. </a:t>
            </a:r>
            <a:r>
              <a:rPr lang="ru-RU" dirty="0" err="1"/>
              <a:t>Прокопцева</a:t>
            </a:r>
            <a:r>
              <a:rPr lang="ru-RU" dirty="0"/>
              <a:t>, В.Г. </a:t>
            </a:r>
            <a:r>
              <a:rPr lang="ru-RU" dirty="0" err="1"/>
              <a:t>Филистович</a:t>
            </a:r>
            <a:r>
              <a:rPr lang="ru-RU" dirty="0"/>
              <a:t>, </a:t>
            </a:r>
            <a:r>
              <a:rPr lang="ru-RU" dirty="0" smtClean="0"/>
              <a:t>   Н.Д</a:t>
            </a:r>
            <a:r>
              <a:rPr lang="ru-RU" dirty="0"/>
              <a:t>. </a:t>
            </a:r>
            <a:r>
              <a:rPr lang="ru-RU" dirty="0" err="1"/>
              <a:t>Томнюк</a:t>
            </a:r>
            <a:r>
              <a:rPr lang="ru-RU" dirty="0" smtClean="0"/>
              <a:t>);</a:t>
            </a:r>
          </a:p>
          <a:p>
            <a:r>
              <a:rPr lang="ru-RU" u="sng" dirty="0"/>
              <a:t>внешние </a:t>
            </a:r>
            <a:r>
              <a:rPr lang="ru-RU" u="sng" dirty="0" smtClean="0"/>
              <a:t>совместители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 доц. А.А. Белобородов,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асс</a:t>
            </a:r>
            <a:r>
              <a:rPr lang="ru-RU" dirty="0"/>
              <a:t>. к.м.н. Н.М. </a:t>
            </a:r>
            <a:r>
              <a:rPr lang="ru-RU" dirty="0" err="1" smtClean="0"/>
              <a:t>Потылицына</a:t>
            </a:r>
            <a:r>
              <a:rPr lang="ru-RU" dirty="0" smtClean="0"/>
              <a:t>, </a:t>
            </a:r>
          </a:p>
          <a:p>
            <a:pPr marL="0" indent="0">
              <a:buNone/>
            </a:pPr>
            <a:r>
              <a:rPr lang="ru-RU" dirty="0" smtClean="0"/>
              <a:t>ассистенты  </a:t>
            </a:r>
            <a:r>
              <a:rPr lang="ru-RU" dirty="0"/>
              <a:t>С.Л. </a:t>
            </a:r>
            <a:r>
              <a:rPr lang="ru-RU" dirty="0" err="1"/>
              <a:t>Нефёдова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О.П</a:t>
            </a:r>
            <a:r>
              <a:rPr lang="ru-RU" dirty="0"/>
              <a:t>. Фатьянова, И.Ю. </a:t>
            </a:r>
            <a:r>
              <a:rPr lang="ru-RU" dirty="0" smtClean="0"/>
              <a:t>Оленева ).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8" descr="C:\Users\KochetovaL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1791115" cy="23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1651</TotalTime>
  <Words>2129</Words>
  <Application>Microsoft Office PowerPoint</Application>
  <PresentationFormat>Экран (4:3)</PresentationFormat>
  <Paragraphs>252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Кнопка</vt:lpstr>
      <vt:lpstr>Красноярский государственный медицинский университет им. профессора  В.Ф. Войно-Ясенецкого</vt:lpstr>
      <vt:lpstr>1942      -      2017</vt:lpstr>
      <vt:lpstr> Историческая справка </vt:lpstr>
      <vt:lpstr> Заведующие  кафедрой: </vt:lpstr>
      <vt:lpstr> Заведующие  кафедрой: </vt:lpstr>
      <vt:lpstr> Заведующие  кафедрой: </vt:lpstr>
      <vt:lpstr>Кадровый состав кафедры </vt:lpstr>
      <vt:lpstr>Кадровый состав кафедры </vt:lpstr>
      <vt:lpstr>Кадровый состав кафедры </vt:lpstr>
      <vt:lpstr>Вклад в развитие медицины Красноярска, Красноярского края </vt:lpstr>
      <vt:lpstr>Вклад в развитие медицины Красноярска, Красноярского края </vt:lpstr>
      <vt:lpstr>Вклад в развитие медицины Красноярска, Красноярского края </vt:lpstr>
      <vt:lpstr> 2. Врачебные династии </vt:lpstr>
      <vt:lpstr> 2. Врачебные династии </vt:lpstr>
      <vt:lpstr> 2. Врачебные династии </vt:lpstr>
      <vt:lpstr>Клинические базы</vt:lpstr>
      <vt:lpstr> Клинические базы Краевая клиническая больница</vt:lpstr>
      <vt:lpstr>Презентация PowerPoint</vt:lpstr>
      <vt:lpstr>         КГБУЗ «Красноярская межрайонная клиническая больница № 20 имени И.С.  Берзона</vt:lpstr>
      <vt:lpstr> КГБУЗ «Красноярский краевой клинический онкологический диспансер им. А.И. Крыжановского» </vt:lpstr>
      <vt:lpstr>Презентация PowerPoint</vt:lpstr>
      <vt:lpstr>КГБУЗ «КМКБСМП им. Н.С. Карповича»</vt:lpstr>
      <vt:lpstr>КГБУЗ «Красноярская межрайонная детская  клиническая больница № 1»</vt:lpstr>
      <vt:lpstr>Учебная работа</vt:lpstr>
      <vt:lpstr>Учебная работа</vt:lpstr>
      <vt:lpstr> Учебно-методическая работа кафедры  </vt:lpstr>
      <vt:lpstr>Основные направления  научно-исследовательской работы: </vt:lpstr>
      <vt:lpstr>Основные направления  научно-исследовательской  работы: </vt:lpstr>
      <vt:lpstr>Основные направления  научно-исследовательской  работы:</vt:lpstr>
      <vt:lpstr>  научная репутация (награды, звания, почетные звания)  </vt:lpstr>
      <vt:lpstr>  научная репутация (награды, звания, почетные звания)  </vt:lpstr>
      <vt:lpstr>научная репутация (награды, звания, почетные звания) </vt:lpstr>
      <vt:lpstr>научная репутация (награды, звания, почетные звания) </vt:lpstr>
      <vt:lpstr>научная репутация (награды, звания, почетные звания) </vt:lpstr>
      <vt:lpstr>научная репутация (награды, звания, почетные звания) </vt:lpstr>
      <vt:lpstr>Известность в научном обществе: </vt:lpstr>
      <vt:lpstr>Известность в научном обществе: </vt:lpstr>
      <vt:lpstr>Презентация PowerPoint</vt:lpstr>
      <vt:lpstr>Выступления студентов на конференциях</vt:lpstr>
      <vt:lpstr>Выступления студентов на конференциях</vt:lpstr>
      <vt:lpstr>Основные итоги работы</vt:lpstr>
      <vt:lpstr>Основные итоги работы</vt:lpstr>
      <vt:lpstr>Основные итоги работы</vt:lpstr>
      <vt:lpstr>    В 2015 г. кафедра СД и КУ отметила  свой 20-летний юбилей! (юбилейная конференция  « Актуальные вопросы паллиативной помощи» , 2016г.).    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 тимошенко</dc:creator>
  <cp:lastModifiedBy>Турчина</cp:lastModifiedBy>
  <cp:revision>169</cp:revision>
  <dcterms:created xsi:type="dcterms:W3CDTF">2016-01-30T05:18:53Z</dcterms:created>
  <dcterms:modified xsi:type="dcterms:W3CDTF">2016-05-05T02:24:30Z</dcterms:modified>
</cp:coreProperties>
</file>