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89" r:id="rId36"/>
    <p:sldId id="305" r:id="rId3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774"/>
  </p:normalViewPr>
  <p:slideViewPr>
    <p:cSldViewPr snapToGrid="0" snapToObjects="1">
      <p:cViewPr varScale="1">
        <p:scale>
          <a:sx n="82" d="100"/>
          <a:sy n="82" d="100"/>
        </p:scale>
        <p:origin x="17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8CCAAC-3D79-9F42-80A5-531C84CB7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4076B9-9801-204D-8E62-33927D38B9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35795B-8167-FA41-94B4-3A34116EB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BF2-CA82-914F-9672-62E85BBF9A54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25A714-2CF6-EF44-AA7D-478B4C266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94A0AA-6609-D84A-AB0E-A04ED96F3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5A46-A174-0E48-B13B-4AFF3EBE6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45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5FF12-0656-D845-9687-D56ADFD5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99076B-EF5D-6B46-B57B-03090D6FC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BDC211-9121-9140-BB0C-24DB2DFF9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BF2-CA82-914F-9672-62E85BBF9A54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5BEA6A-B147-A84D-A568-1CC5D2C7E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75B30E-915E-644F-B0CA-D9F80718C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5A46-A174-0E48-B13B-4AFF3EBE6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57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97E172F-25A3-5E49-A183-33D2F05A1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EAB4D4-2201-7447-B692-F896A47C8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ED46D4-2450-A94A-9849-2F316046E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BF2-CA82-914F-9672-62E85BBF9A54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A73B29-7ED3-1745-A144-DD3F4B617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A8D111-E54C-CF41-A459-1C7DB628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5A46-A174-0E48-B13B-4AFF3EBE6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41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A1A417-FC07-284B-9681-7DA2A79A4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19DB56-69AE-1A44-A552-08DFBC0EC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9231B5-3F47-7D49-8912-4093C1330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BF2-CA82-914F-9672-62E85BBF9A54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DC35A4-DF3A-0546-8C8E-DFEBEFDCD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D04C17-4F4F-9741-9ADE-D2F944B00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5A46-A174-0E48-B13B-4AFF3EBE6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21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BBFE3B-A559-944E-B0AB-1912C626A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CC81F1-2CEF-9F4B-8364-49F1677BB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5B944C-1FC4-D04C-9FF2-6E0800C4D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BF2-CA82-914F-9672-62E85BBF9A54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4C121F-E75F-B44D-9796-476AF60AC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D21A63-B165-2F4C-AB2F-541D4C748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5A46-A174-0E48-B13B-4AFF3EBE6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10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A29A3C-1FFD-E043-A31E-439786AD3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78A97A-E752-7046-9E84-039187F9A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CBC1DDB-80DB-B84E-823B-437B198F8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1236E1-DD9E-2546-B443-AC78BBE2F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BF2-CA82-914F-9672-62E85BBF9A54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205B12-787F-F64E-87DC-409A90B5B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9D4413-11D7-6F4B-B831-54F97CE5F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5A46-A174-0E48-B13B-4AFF3EBE6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87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1C10EB-F008-1443-8C31-E959B3C9D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14FAA8-1AB8-7B49-800C-DA9D0CA32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97E3D5-C53A-4F4C-A707-7D3CAD718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744192C-ADA5-DE48-9C73-940A7837F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BA8E19B-F1F6-D94B-BA72-A595C2D4E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1343EE4-C6EA-3E48-9EFF-9DE0E8D17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BF2-CA82-914F-9672-62E85BBF9A54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4043052-9F79-A648-8A0D-8EAC76C73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F1EB97-8AF6-954D-80C4-7B64436C9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5A46-A174-0E48-B13B-4AFF3EBE6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28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171612-8F60-3A4D-94C5-ADC3EB92E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F1341AB-2C41-0544-B84B-5FCD519CC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BF2-CA82-914F-9672-62E85BBF9A54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D7F7461-780A-0A4E-AD1F-ADD5F1889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90E3B4E-6151-0645-92B9-ED564C82E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5A46-A174-0E48-B13B-4AFF3EBE6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514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5F257C3-D506-E240-AC0C-CD042E92A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BF2-CA82-914F-9672-62E85BBF9A54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A9C15D5-8783-8B43-B471-98E68C455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83E55FC-96BE-514E-AC7B-1B0E40C15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5A46-A174-0E48-B13B-4AFF3EBE6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82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C3A495-45EE-EC46-80BE-884FD35F2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43D7C5-FB71-6547-8F29-DAFCDD034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6DA5A6-6460-994B-8804-7A870B18B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707693-F847-3A4E-BDC4-178DD1CCB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BF2-CA82-914F-9672-62E85BBF9A54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827A4B-8ECF-864F-A8CC-980996258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B78B59-605B-084A-83E4-A6767C0D2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5A46-A174-0E48-B13B-4AFF3EBE6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20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91F08A-DCE8-8643-9EDB-DC6F031ED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14C7486-B197-BB4B-ACF2-3C0FFBEFEA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A8C9C2-A614-2941-96D9-611AD5569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0EC2A4-CBEC-A941-94F1-F6779304C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8BF2-CA82-914F-9672-62E85BBF9A54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55E93B-2B94-A74F-980F-0B873F801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7C125C-4BC9-8440-B44C-5FC8A46D9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5A46-A174-0E48-B13B-4AFF3EBE6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73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94AFBD-B50A-E845-ABA9-4536A21D8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F17C9A-50AD-9A4D-9D0E-F9986AC9B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DE7B18-C3BB-6F48-B7FE-727B8A942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A8BF2-CA82-914F-9672-62E85BBF9A54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ED7503-E5EA-0C46-ABD1-39A0BEDFB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6336D8-43FB-FC4F-B1D9-1DAA53E59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15A46-A174-0E48-B13B-4AFF3EBE6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38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96D11B-24FE-6E49-8A6E-6E0237B1A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5878"/>
            <a:ext cx="9144000" cy="3754534"/>
          </a:xfrm>
        </p:spPr>
        <p:txBody>
          <a:bodyPr>
            <a:noAutofit/>
          </a:bodyPr>
          <a:lstStyle/>
          <a:p>
            <a:r>
              <a:rPr lang="ru-RU" sz="3600" b="1" dirty="0"/>
              <a:t>Медицинская помощь матери при установленном или предполагаемом</a:t>
            </a:r>
            <a:br>
              <a:rPr lang="ru-RU" sz="3600" b="1" dirty="0"/>
            </a:br>
            <a:r>
              <a:rPr lang="ru-RU" sz="3600" b="1" dirty="0"/>
              <a:t>несоответствии размеров таза и плода. Лицевое, лобное или подбородочное</a:t>
            </a:r>
            <a:br>
              <a:rPr lang="ru-RU" sz="3600" b="1" dirty="0"/>
            </a:br>
            <a:r>
              <a:rPr lang="ru-RU" sz="3600" b="1" dirty="0" err="1"/>
              <a:t>предлежание</a:t>
            </a:r>
            <a:r>
              <a:rPr lang="ru-RU" sz="3600" b="1" dirty="0"/>
              <a:t> плода, требующее предоставления медицинской помощи матери.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3A7CB0-3BC2-A44D-84F9-C1C4C7EBF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63209"/>
            <a:ext cx="9144000" cy="702333"/>
          </a:xfrm>
        </p:spPr>
        <p:txBody>
          <a:bodyPr/>
          <a:lstStyle/>
          <a:p>
            <a:r>
              <a:rPr lang="ru-RU" dirty="0"/>
              <a:t>Клинические рекомендации (проект)</a:t>
            </a:r>
          </a:p>
        </p:txBody>
      </p:sp>
    </p:spTree>
    <p:extLst>
      <p:ext uri="{BB962C8B-B14F-4D97-AF65-F5344CB8AC3E}">
        <p14:creationId xmlns:p14="http://schemas.microsoft.com/office/powerpoint/2010/main" val="308325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0803E9-5EAA-A545-BF1D-AA1F7220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Эпидемиология заболевания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9FE2A3-D3B7-8643-9860-1A22C8ECC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14314" cy="48201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Несоответствие размеров таза и плода </a:t>
            </a:r>
            <a:r>
              <a:rPr lang="ru-RU" dirty="0"/>
              <a:t>встречается в 1,3-17% родов и сочетается с возрастанием частоты оперативного </a:t>
            </a:r>
            <a:r>
              <a:rPr lang="ru-RU" dirty="0" err="1"/>
              <a:t>родоразрешения</a:t>
            </a:r>
            <a:r>
              <a:rPr lang="ru-RU" dirty="0"/>
              <a:t>, перинатальной и материнской заболеваемости и смертности.</a:t>
            </a:r>
          </a:p>
          <a:p>
            <a:pPr marL="0" indent="0">
              <a:buNone/>
            </a:pPr>
            <a:r>
              <a:rPr lang="ru-RU" dirty="0"/>
              <a:t>Анатомическое сужение таза увеличивает вероятность несоответствия размеров таза и плода в 2,8 раза. По данным наружной акушерской </a:t>
            </a:r>
            <a:r>
              <a:rPr lang="ru-RU" dirty="0" err="1"/>
              <a:t>пельвиметрии</a:t>
            </a:r>
            <a:r>
              <a:rPr lang="ru-RU" dirty="0"/>
              <a:t> анатомический узкий таз встречается в 1,04-7,7% наблюдений.</a:t>
            </a:r>
          </a:p>
          <a:p>
            <a:pPr marL="0" indent="0">
              <a:buNone/>
            </a:pPr>
            <a:r>
              <a:rPr lang="ru-RU" b="1" dirty="0"/>
              <a:t>Частота различных степеней сужения таза: </a:t>
            </a:r>
          </a:p>
          <a:p>
            <a:pPr marL="0" indent="0">
              <a:buNone/>
            </a:pPr>
            <a:r>
              <a:rPr lang="en" dirty="0"/>
              <a:t>I </a:t>
            </a:r>
            <a:r>
              <a:rPr lang="ru-RU" dirty="0"/>
              <a:t>степень сужения таза - 96,8%</a:t>
            </a:r>
          </a:p>
          <a:p>
            <a:pPr marL="0" indent="0">
              <a:buNone/>
            </a:pPr>
            <a:r>
              <a:rPr lang="en" dirty="0"/>
              <a:t>II</a:t>
            </a:r>
            <a:r>
              <a:rPr lang="ru-RU" dirty="0"/>
              <a:t> степень сужения таза - 3,18%</a:t>
            </a:r>
          </a:p>
          <a:p>
            <a:pPr marL="0" indent="0">
              <a:buNone/>
            </a:pPr>
            <a:r>
              <a:rPr lang="en" dirty="0"/>
              <a:t>III </a:t>
            </a:r>
            <a:r>
              <a:rPr lang="ru-RU" dirty="0"/>
              <a:t>степень сужения таза - 0,02%.</a:t>
            </a:r>
          </a:p>
          <a:p>
            <a:pPr marL="0" indent="0">
              <a:buNone/>
            </a:pPr>
            <a:r>
              <a:rPr lang="ru-RU" dirty="0"/>
              <a:t>В последние годы наблюдается изменение структуры анатомически узких тазов со снижением частоты классических форм с выраженным сужением и увеличением стертых форм.</a:t>
            </a:r>
          </a:p>
        </p:txBody>
      </p:sp>
    </p:spTree>
    <p:extLst>
      <p:ext uri="{BB962C8B-B14F-4D97-AF65-F5344CB8AC3E}">
        <p14:creationId xmlns:p14="http://schemas.microsoft.com/office/powerpoint/2010/main" val="3594959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E2509A-F9A9-CF43-8C50-B202313EA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Классификация по МКБ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EF7C09-443A-3147-AF8C-1E6A326FC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02230"/>
            <a:ext cx="11195958" cy="556804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О33 Деформация костей таза, приводящая к диспропорции, требующей предоставления медицинской помощи матери</a:t>
            </a:r>
          </a:p>
          <a:p>
            <a:pPr marL="0" indent="0">
              <a:buNone/>
            </a:pPr>
            <a:r>
              <a:rPr lang="ru-RU" dirty="0"/>
              <a:t>О33.1 Равномерно суженный таз, приводящий к диспропорции, требующей предоставления медицинской помощи матери</a:t>
            </a:r>
          </a:p>
          <a:p>
            <a:pPr marL="0" indent="0">
              <a:buNone/>
            </a:pPr>
            <a:r>
              <a:rPr lang="ru-RU" dirty="0"/>
              <a:t>О33.2 Сужение входа таза, приводящее к диспропорции, требующей предоставления медицинской помощи матери</a:t>
            </a:r>
          </a:p>
          <a:p>
            <a:pPr marL="0" indent="0">
              <a:buNone/>
            </a:pPr>
            <a:r>
              <a:rPr lang="ru-RU" dirty="0"/>
              <a:t>О33.3 Сужение выхода таза, приводящее к диспропорции, требующей предоставления медицинской помощи матери</a:t>
            </a:r>
          </a:p>
          <a:p>
            <a:pPr marL="0" indent="0">
              <a:buNone/>
            </a:pPr>
            <a:r>
              <a:rPr lang="ru-RU" dirty="0"/>
              <a:t>О33.4 Диспропорция смешанного материнского и плодного происхождения, требующая предоставления медицинской помощи матери</a:t>
            </a:r>
          </a:p>
          <a:p>
            <a:pPr marL="0" indent="0">
              <a:buNone/>
            </a:pPr>
            <a:r>
              <a:rPr lang="ru-RU" dirty="0"/>
              <a:t>О33.5 Крупные размеры плода, приводящие к диспропорции, требующей предоставления медицинской помощи матери</a:t>
            </a:r>
          </a:p>
          <a:p>
            <a:pPr marL="0" indent="0">
              <a:buNone/>
            </a:pPr>
            <a:r>
              <a:rPr lang="ru-RU" dirty="0"/>
              <a:t>О33.6 Гидроцефалия плода, приводящая к диспропорции, требующей предоставления медицинской помощи матери</a:t>
            </a:r>
          </a:p>
          <a:p>
            <a:pPr marL="0" indent="0">
              <a:buNone/>
            </a:pPr>
            <a:r>
              <a:rPr lang="ru-RU" dirty="0"/>
              <a:t>О33.8 Диспропорция вследствие других причин, требующая предоставления медицинской помощи матери</a:t>
            </a:r>
          </a:p>
          <a:p>
            <a:pPr marL="0" indent="0">
              <a:buNone/>
            </a:pPr>
            <a:r>
              <a:rPr lang="ru-RU" dirty="0"/>
              <a:t>О33.9 Диспропорция, требующая предоставления медицинской помощи матери, неуточненная</a:t>
            </a:r>
          </a:p>
        </p:txBody>
      </p:sp>
    </p:spTree>
    <p:extLst>
      <p:ext uri="{BB962C8B-B14F-4D97-AF65-F5344CB8AC3E}">
        <p14:creationId xmlns:p14="http://schemas.microsoft.com/office/powerpoint/2010/main" val="2088267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8A1A18-53F5-894B-B5DB-484E2E539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Классификация по МКБ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A16B96-625B-7045-BD15-C9F8B1696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" dirty="0"/>
              <a:t>O65 </a:t>
            </a:r>
            <a:r>
              <a:rPr lang="ru-RU" dirty="0"/>
              <a:t>Затрудненные роды вследствие аномалии таза у матери</a:t>
            </a:r>
          </a:p>
          <a:p>
            <a:pPr marL="0" indent="0">
              <a:buNone/>
            </a:pPr>
            <a:r>
              <a:rPr lang="en" dirty="0"/>
              <a:t>O65.0 </a:t>
            </a:r>
            <a:r>
              <a:rPr lang="ru-RU" dirty="0"/>
              <a:t>Затрудненные роды вследствие деформации таза</a:t>
            </a:r>
          </a:p>
          <a:p>
            <a:pPr marL="0" indent="0">
              <a:buNone/>
            </a:pPr>
            <a:r>
              <a:rPr lang="en" dirty="0"/>
              <a:t>O65.1 </a:t>
            </a:r>
            <a:r>
              <a:rPr lang="ru-RU" dirty="0"/>
              <a:t>Затрудненные роды вследствие равномерно суженного таза</a:t>
            </a:r>
          </a:p>
          <a:p>
            <a:pPr marL="0" indent="0">
              <a:buNone/>
            </a:pPr>
            <a:r>
              <a:rPr lang="en" dirty="0"/>
              <a:t>O65.2 </a:t>
            </a:r>
            <a:r>
              <a:rPr lang="ru-RU" dirty="0"/>
              <a:t>Затрудненные роды вследствие сужения входа таза</a:t>
            </a:r>
          </a:p>
          <a:p>
            <a:pPr marL="0" indent="0">
              <a:buNone/>
            </a:pPr>
            <a:r>
              <a:rPr lang="en" dirty="0"/>
              <a:t>O65.3 </a:t>
            </a:r>
            <a:r>
              <a:rPr lang="ru-RU" dirty="0"/>
              <a:t>Затрудненные роды вследствие сужения выходного отверстия и среднего диаметра таза</a:t>
            </a:r>
          </a:p>
          <a:p>
            <a:pPr marL="0" indent="0">
              <a:buNone/>
            </a:pPr>
            <a:r>
              <a:rPr lang="en" dirty="0"/>
              <a:t>O65.4 </a:t>
            </a:r>
            <a:r>
              <a:rPr lang="ru-RU" dirty="0"/>
              <a:t>Затрудненные роды вследствие несоответствия размеров таза и плода неуточненного</a:t>
            </a:r>
          </a:p>
          <a:p>
            <a:pPr marL="0" indent="0">
              <a:buNone/>
            </a:pPr>
            <a:r>
              <a:rPr lang="en" dirty="0"/>
              <a:t>O65.5 </a:t>
            </a:r>
            <a:r>
              <a:rPr lang="ru-RU" dirty="0"/>
              <a:t>Затрудненные роды вследствие аномалии органов таза у матери</a:t>
            </a:r>
          </a:p>
          <a:p>
            <a:pPr marL="0" indent="0">
              <a:buNone/>
            </a:pPr>
            <a:r>
              <a:rPr lang="en" dirty="0"/>
              <a:t>O65.8 </a:t>
            </a:r>
            <a:r>
              <a:rPr lang="ru-RU" dirty="0"/>
              <a:t>Затрудненные роды вследствие других аномалий таза у матери</a:t>
            </a:r>
          </a:p>
          <a:p>
            <a:pPr marL="0" indent="0">
              <a:buNone/>
            </a:pPr>
            <a:r>
              <a:rPr lang="en" dirty="0"/>
              <a:t>O65.9 </a:t>
            </a:r>
            <a:r>
              <a:rPr lang="ru-RU" dirty="0"/>
              <a:t>Затрудненные роды вследствие аномалии таза у матери неуточненной</a:t>
            </a:r>
          </a:p>
        </p:txBody>
      </p:sp>
    </p:spTree>
    <p:extLst>
      <p:ext uri="{BB962C8B-B14F-4D97-AF65-F5344CB8AC3E}">
        <p14:creationId xmlns:p14="http://schemas.microsoft.com/office/powerpoint/2010/main" val="3282796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769B35-2374-F240-9FB0-0B2D64D57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Классификация по МКБ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89C77F-0B19-7847-8D19-9033D1571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" dirty="0"/>
              <a:t>O32.3 </a:t>
            </a:r>
            <a:r>
              <a:rPr lang="ru-RU" dirty="0"/>
              <a:t>Лицевое, лобное или подбородочное </a:t>
            </a:r>
            <a:r>
              <a:rPr lang="ru-RU" dirty="0" err="1"/>
              <a:t>предлежание</a:t>
            </a:r>
            <a:r>
              <a:rPr lang="ru-RU" dirty="0"/>
              <a:t> плода, требующее предоставления медицинской помощи матери</a:t>
            </a:r>
          </a:p>
          <a:p>
            <a:pPr marL="0" indent="0">
              <a:buNone/>
            </a:pPr>
            <a:r>
              <a:rPr lang="en" dirty="0"/>
              <a:t>O64.2 </a:t>
            </a:r>
            <a:r>
              <a:rPr lang="ru-RU" dirty="0"/>
              <a:t>Затрудненные роды вследствие лицевого </a:t>
            </a:r>
            <a:r>
              <a:rPr lang="ru-RU" dirty="0" err="1"/>
              <a:t>предлежания</a:t>
            </a:r>
            <a:endParaRPr lang="ru-RU" dirty="0"/>
          </a:p>
          <a:p>
            <a:pPr marL="0" indent="0">
              <a:buNone/>
            </a:pPr>
            <a:r>
              <a:rPr lang="en" dirty="0"/>
              <a:t>O64.3 </a:t>
            </a:r>
            <a:r>
              <a:rPr lang="ru-RU" dirty="0"/>
              <a:t>Затрудненные роды вследствие подбородочного </a:t>
            </a:r>
            <a:r>
              <a:rPr lang="ru-RU" dirty="0" err="1"/>
              <a:t>предлежания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661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B8CAE0-E92F-2B4F-AD82-6573B7A44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Классификация узкого таза и разгибательных </a:t>
            </a:r>
            <a:r>
              <a:rPr lang="ru-RU" b="1" dirty="0" err="1"/>
              <a:t>предлежаний</a:t>
            </a:r>
            <a:r>
              <a:rPr lang="ru-RU" b="1" dirty="0"/>
              <a:t> головки плода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716718-C1DF-F54F-AA83-E7322990A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С позиций емкости таза, как основы родового канала, различают:</a:t>
            </a:r>
          </a:p>
          <a:p>
            <a:r>
              <a:rPr lang="ru-RU" dirty="0"/>
              <a:t>Нормальный таз</a:t>
            </a:r>
          </a:p>
          <a:p>
            <a:r>
              <a:rPr lang="ru-RU" dirty="0"/>
              <a:t>Пограничный таз</a:t>
            </a:r>
          </a:p>
          <a:p>
            <a:r>
              <a:rPr lang="ru-RU" dirty="0"/>
              <a:t>Узкий таз</a:t>
            </a:r>
          </a:p>
          <a:p>
            <a:pPr marL="0" indent="0">
              <a:buNone/>
            </a:pPr>
            <a:r>
              <a:rPr lang="ru-RU" dirty="0"/>
              <a:t>Узкий таз обычно классифицируют по форме, степени сужения и частоте встречаемости.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Классификация узкого таза по форме </a:t>
            </a:r>
            <a:r>
              <a:rPr lang="en" dirty="0">
                <a:solidFill>
                  <a:srgbClr val="C00000"/>
                </a:solidFill>
              </a:rPr>
              <a:t>Caldwell-</a:t>
            </a:r>
            <a:r>
              <a:rPr lang="en" dirty="0" err="1">
                <a:solidFill>
                  <a:srgbClr val="C00000"/>
                </a:solidFill>
              </a:rPr>
              <a:t>Moloy</a:t>
            </a:r>
            <a:r>
              <a:rPr lang="en" dirty="0">
                <a:solidFill>
                  <a:srgbClr val="C00000"/>
                </a:solidFill>
              </a:rPr>
              <a:t> (1933, 1934) 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dirty="0"/>
              <a:t>Антропоидный</a:t>
            </a:r>
          </a:p>
          <a:p>
            <a:r>
              <a:rPr lang="ru-RU" dirty="0" err="1"/>
              <a:t>Андроидный</a:t>
            </a:r>
            <a:endParaRPr lang="ru-RU" dirty="0"/>
          </a:p>
          <a:p>
            <a:r>
              <a:rPr lang="ru-RU" dirty="0" err="1"/>
              <a:t>Платипелоидный</a:t>
            </a:r>
            <a:endParaRPr lang="ru-RU" dirty="0"/>
          </a:p>
          <a:p>
            <a:r>
              <a:rPr lang="ru-RU" dirty="0"/>
              <a:t>Смешанная форма</a:t>
            </a:r>
          </a:p>
        </p:txBody>
      </p:sp>
    </p:spTree>
    <p:extLst>
      <p:ext uri="{BB962C8B-B14F-4D97-AF65-F5344CB8AC3E}">
        <p14:creationId xmlns:p14="http://schemas.microsoft.com/office/powerpoint/2010/main" val="3078576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3EC8F8-D237-714D-A48F-584DBD654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Классификация узкого таза и разгибательных </a:t>
            </a:r>
            <a:r>
              <a:rPr lang="ru-RU" b="1" dirty="0" err="1"/>
              <a:t>предлежаний</a:t>
            </a:r>
            <a:r>
              <a:rPr lang="ru-RU" b="1" dirty="0"/>
              <a:t> головки плода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27DBA9-810B-C24D-8AF9-1066021BE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Классификация по форме и частоте встречаемости:</a:t>
            </a:r>
          </a:p>
          <a:p>
            <a:pPr marL="0" indent="0">
              <a:buNone/>
            </a:pPr>
            <a:r>
              <a:rPr lang="ru-RU" b="1" dirty="0"/>
              <a:t>Часто встречающиеся формы узкого таза</a:t>
            </a:r>
          </a:p>
          <a:p>
            <a:r>
              <a:rPr lang="ru-RU" dirty="0" err="1"/>
              <a:t>поперечносуженный</a:t>
            </a:r>
            <a:r>
              <a:rPr lang="ru-RU" dirty="0"/>
              <a:t> таз (45, 2%)</a:t>
            </a:r>
          </a:p>
          <a:p>
            <a:r>
              <a:rPr lang="ru-RU" dirty="0"/>
              <a:t>плоский таз: простой плоский таз - </a:t>
            </a:r>
            <a:r>
              <a:rPr lang="ru-RU" dirty="0" err="1"/>
              <a:t>Девентеровский</a:t>
            </a:r>
            <a:r>
              <a:rPr lang="ru-RU" dirty="0"/>
              <a:t> (13,6%)</a:t>
            </a:r>
          </a:p>
          <a:p>
            <a:r>
              <a:rPr lang="ru-RU" dirty="0"/>
              <a:t>плоскорахитический (6,5%), таз с уменьшением прямого размера широкой части полости (21,8%)</a:t>
            </a:r>
          </a:p>
          <a:p>
            <a:r>
              <a:rPr lang="ru-RU" dirty="0" err="1"/>
              <a:t>общеравномерносуженный</a:t>
            </a:r>
            <a:r>
              <a:rPr lang="ru-RU" dirty="0"/>
              <a:t> таз (8,5%)</a:t>
            </a:r>
          </a:p>
        </p:txBody>
      </p:sp>
    </p:spTree>
    <p:extLst>
      <p:ext uri="{BB962C8B-B14F-4D97-AF65-F5344CB8AC3E}">
        <p14:creationId xmlns:p14="http://schemas.microsoft.com/office/powerpoint/2010/main" val="3255271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CE328-44E8-4F44-84A2-DC488B331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Классификация узкого таза и разгибательных </a:t>
            </a:r>
            <a:r>
              <a:rPr lang="ru-RU" b="1" dirty="0" err="1"/>
              <a:t>предлежаний</a:t>
            </a:r>
            <a:r>
              <a:rPr lang="ru-RU" b="1" dirty="0"/>
              <a:t> головки плода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75FD25-75B6-374D-99EC-7761A6366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Редко встречающиеся формы узкого таза (4,4 %)</a:t>
            </a:r>
          </a:p>
          <a:p>
            <a:r>
              <a:rPr lang="ru-RU" dirty="0" err="1"/>
              <a:t>кососмещённый</a:t>
            </a:r>
            <a:r>
              <a:rPr lang="ru-RU" dirty="0"/>
              <a:t> и кососуженный таз</a:t>
            </a:r>
          </a:p>
          <a:p>
            <a:r>
              <a:rPr lang="ru-RU" dirty="0"/>
              <a:t>таз, суженный экзостозами, костными опухолями вследствие переломов таза со смещением</a:t>
            </a:r>
          </a:p>
          <a:p>
            <a:r>
              <a:rPr lang="ru-RU" dirty="0"/>
              <a:t>другие формы таза (ассимиляционный, воронкообразный, </a:t>
            </a:r>
            <a:r>
              <a:rPr lang="ru-RU" dirty="0" err="1"/>
              <a:t>кифотический</a:t>
            </a:r>
            <a:r>
              <a:rPr lang="ru-RU" dirty="0"/>
              <a:t>, остеомалятический, спондилолистетический, расщепленный или открытый спереди таз)</a:t>
            </a:r>
          </a:p>
          <a:p>
            <a:r>
              <a:rPr lang="ru-RU" dirty="0"/>
              <a:t>таз, суженный за счет опухолей яичников, матки, расположенных в полости малого таза частично или полностью</a:t>
            </a:r>
          </a:p>
        </p:txBody>
      </p:sp>
    </p:spTree>
    <p:extLst>
      <p:ext uri="{BB962C8B-B14F-4D97-AF65-F5344CB8AC3E}">
        <p14:creationId xmlns:p14="http://schemas.microsoft.com/office/powerpoint/2010/main" val="668041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4E82EA-CE3A-0447-AFB0-5FEE69E70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Классификация узкого таза и разгибательных </a:t>
            </a:r>
            <a:r>
              <a:rPr lang="ru-RU" b="1" dirty="0" err="1"/>
              <a:t>предлежаний</a:t>
            </a:r>
            <a:r>
              <a:rPr lang="ru-RU" b="1" dirty="0"/>
              <a:t> головки плода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811EFC-514F-7444-AA20-C301E7D3D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Классификация анатомически узких тазов по степени сужения А.Ф. Пальмова</a:t>
            </a:r>
            <a:endParaRPr lang="ru-RU" dirty="0"/>
          </a:p>
          <a:p>
            <a:pPr marL="0" indent="0">
              <a:buNone/>
            </a:pPr>
            <a:r>
              <a:rPr lang="en" dirty="0"/>
              <a:t>I </a:t>
            </a:r>
            <a:r>
              <a:rPr lang="ru-RU" dirty="0"/>
              <a:t>степень: истинная </a:t>
            </a:r>
            <a:r>
              <a:rPr lang="ru-RU" dirty="0" err="1"/>
              <a:t>конъюгата</a:t>
            </a:r>
            <a:r>
              <a:rPr lang="ru-RU" dirty="0"/>
              <a:t> 10,5 - 9,1 см (96,8 %)</a:t>
            </a:r>
          </a:p>
          <a:p>
            <a:pPr marL="0" indent="0">
              <a:buNone/>
            </a:pPr>
            <a:r>
              <a:rPr lang="en" dirty="0"/>
              <a:t>II </a:t>
            </a:r>
            <a:r>
              <a:rPr lang="ru-RU" dirty="0"/>
              <a:t>степень: 9,0 - 7,6 см (3,18 %)</a:t>
            </a:r>
          </a:p>
          <a:p>
            <a:pPr marL="0" indent="0">
              <a:buNone/>
            </a:pPr>
            <a:r>
              <a:rPr lang="en" dirty="0"/>
              <a:t>III </a:t>
            </a:r>
            <a:r>
              <a:rPr lang="ru-RU" dirty="0"/>
              <a:t>степень: 7,5 - 6,6 см (0,02 %)</a:t>
            </a:r>
          </a:p>
          <a:p>
            <a:pPr marL="0" indent="0">
              <a:buNone/>
            </a:pPr>
            <a:r>
              <a:rPr lang="en" dirty="0"/>
              <a:t>IV </a:t>
            </a:r>
            <a:r>
              <a:rPr lang="ru-RU" dirty="0"/>
              <a:t>степень: менее 6,5 см (0,0 %)</a:t>
            </a:r>
          </a:p>
        </p:txBody>
      </p:sp>
    </p:spTree>
    <p:extLst>
      <p:ext uri="{BB962C8B-B14F-4D97-AF65-F5344CB8AC3E}">
        <p14:creationId xmlns:p14="http://schemas.microsoft.com/office/powerpoint/2010/main" val="1965535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ABADCB-6494-E04D-9383-B4972CC37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Классификация узкого таза и разгибательных </a:t>
            </a:r>
            <a:r>
              <a:rPr lang="ru-RU" b="1" dirty="0" err="1"/>
              <a:t>предлежаний</a:t>
            </a:r>
            <a:r>
              <a:rPr lang="ru-RU" b="1" dirty="0"/>
              <a:t> головки плода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76BD63-A4B3-2046-A286-71B140ABC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Степень сужения поперечно-суженного таза определяют по величине поперечного диаметра плоскости входа в малый таз:</a:t>
            </a:r>
          </a:p>
          <a:p>
            <a:pPr marL="0" indent="0">
              <a:buNone/>
            </a:pPr>
            <a:r>
              <a:rPr lang="en" dirty="0"/>
              <a:t>I </a:t>
            </a:r>
            <a:r>
              <a:rPr lang="ru-RU" dirty="0"/>
              <a:t>степень сужения - поперечный размер входа 12,5 - 11,5 см</a:t>
            </a:r>
          </a:p>
          <a:p>
            <a:pPr marL="0" indent="0">
              <a:buNone/>
            </a:pPr>
            <a:r>
              <a:rPr lang="en" dirty="0"/>
              <a:t>II </a:t>
            </a:r>
            <a:r>
              <a:rPr lang="ru-RU" dirty="0"/>
              <a:t>степень сужения - поперечный диаметр 11,4 - 10,5 см</a:t>
            </a:r>
          </a:p>
          <a:p>
            <a:pPr marL="0" indent="0">
              <a:buNone/>
            </a:pPr>
            <a:r>
              <a:rPr lang="en" dirty="0"/>
              <a:t>III </a:t>
            </a:r>
            <a:r>
              <a:rPr lang="ru-RU" dirty="0"/>
              <a:t>степень сужения - поперечный диаметр входа менее 10,5 см</a:t>
            </a:r>
          </a:p>
        </p:txBody>
      </p:sp>
    </p:spTree>
    <p:extLst>
      <p:ext uri="{BB962C8B-B14F-4D97-AF65-F5344CB8AC3E}">
        <p14:creationId xmlns:p14="http://schemas.microsoft.com/office/powerpoint/2010/main" val="1223018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D8CF5D-CA3A-9348-9E7A-3DACC7A99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Клиническая картина заболевания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2D1961-ADA7-FF40-9928-C406F6263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Узкий таз можно заподозрить у женщин невысокого роста (менее 155-160 см) с размером обуви менее 36; остроконечной (у первородящих) или отвислой (у повторнородящих) форме живота в доношенном сроке беременности. 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Клинически узкий таз </a:t>
            </a:r>
            <a:r>
              <a:rPr lang="ru-RU" dirty="0"/>
              <a:t>можно заподозрить при затяжном течении родов; наличии схваток потужного характера при головке расположенной выше узкой части полости малого таза; неблагоприятном вставлении головки плода, избыточной или, напротив, отсутствии конфигурации костей черепа в конце первого - втором периоде родов, развитию отека краев шейки матки, тканей вульвы и промежности, затруднении мочеиспускания.</a:t>
            </a:r>
          </a:p>
        </p:txBody>
      </p:sp>
    </p:spTree>
    <p:extLst>
      <p:ext uri="{BB962C8B-B14F-4D97-AF65-F5344CB8AC3E}">
        <p14:creationId xmlns:p14="http://schemas.microsoft.com/office/powerpoint/2010/main" val="2952568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887278-05F9-D143-ADA5-DD57C5B61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Термины и определения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A447BA-D81A-3044-81E6-A4C2A851F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049000" cy="4769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Головное </a:t>
            </a:r>
            <a:r>
              <a:rPr lang="ru-RU" b="1" dirty="0" err="1"/>
              <a:t>предлежание</a:t>
            </a:r>
            <a:r>
              <a:rPr lang="ru-RU" b="1" dirty="0"/>
              <a:t> плода </a:t>
            </a:r>
            <a:r>
              <a:rPr lang="ru-RU" dirty="0"/>
              <a:t>– над входом в таз матери находится головка плода, она первой проходит через родовые пути.</a:t>
            </a:r>
          </a:p>
          <a:p>
            <a:pPr marL="0" indent="0">
              <a:buNone/>
            </a:pPr>
            <a:r>
              <a:rPr lang="ru-RU" b="1" dirty="0" err="1"/>
              <a:t>Сгибательное</a:t>
            </a:r>
            <a:r>
              <a:rPr lang="ru-RU" b="1" dirty="0"/>
              <a:t> головное </a:t>
            </a:r>
            <a:r>
              <a:rPr lang="ru-RU" b="1" dirty="0" err="1"/>
              <a:t>предлежание</a:t>
            </a:r>
            <a:r>
              <a:rPr lang="ru-RU" b="1" dirty="0"/>
              <a:t> плода </a:t>
            </a:r>
            <a:r>
              <a:rPr lang="ru-RU" dirty="0"/>
              <a:t>– головка плода находится в согнутом положении во входе в таз матери. В зависимости от поворота головки плода затылком кпереди или кзади различают передний или задний вид </a:t>
            </a:r>
            <a:r>
              <a:rPr lang="ru-RU" dirty="0" err="1"/>
              <a:t>сгибательного</a:t>
            </a:r>
            <a:r>
              <a:rPr lang="ru-RU" dirty="0"/>
              <a:t> </a:t>
            </a:r>
            <a:r>
              <a:rPr lang="ru-RU" dirty="0" err="1"/>
              <a:t>предлежания</a:t>
            </a:r>
            <a:r>
              <a:rPr lang="ru-RU" dirty="0"/>
              <a:t> плода.</a:t>
            </a:r>
          </a:p>
          <a:p>
            <a:pPr marL="0" indent="0">
              <a:buNone/>
            </a:pPr>
            <a:r>
              <a:rPr lang="ru-RU" b="1" dirty="0"/>
              <a:t>Разгибательное головное </a:t>
            </a:r>
            <a:r>
              <a:rPr lang="ru-RU" b="1" dirty="0" err="1"/>
              <a:t>предлежание</a:t>
            </a:r>
            <a:r>
              <a:rPr lang="ru-RU" b="1" dirty="0"/>
              <a:t> плода </a:t>
            </a:r>
            <a:r>
              <a:rPr lang="ru-RU" dirty="0"/>
              <a:t>- головка плода находится в разогнутом положении во входе в таз матери. В зависимости от степени разгибания формируется переднеголовное, лобное или лицевое </a:t>
            </a:r>
            <a:r>
              <a:rPr lang="ru-RU" dirty="0" err="1"/>
              <a:t>предлежание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1953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950996-2197-0B46-A2CE-B77435C1C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Диагностика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764F4C-6309-974C-AA1A-A611F9DF9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Диагноз </a:t>
            </a:r>
            <a:r>
              <a:rPr lang="ru-RU" dirty="0">
                <a:solidFill>
                  <a:srgbClr val="C00000"/>
                </a:solidFill>
              </a:rPr>
              <a:t>анатомического узкого таза </a:t>
            </a:r>
            <a:r>
              <a:rPr lang="ru-RU" dirty="0"/>
              <a:t>устанавливают на основании результатов </a:t>
            </a:r>
            <a:r>
              <a:rPr lang="ru-RU" dirty="0" err="1"/>
              <a:t>физикального</a:t>
            </a:r>
            <a:r>
              <a:rPr lang="ru-RU" dirty="0"/>
              <a:t>/инструментального обследования, обычно во время беременности. </a:t>
            </a:r>
          </a:p>
          <a:p>
            <a:pPr marL="0" indent="0">
              <a:buNone/>
            </a:pPr>
            <a:r>
              <a:rPr lang="ru-RU" dirty="0"/>
              <a:t>Диагноз </a:t>
            </a:r>
            <a:r>
              <a:rPr lang="ru-RU" dirty="0">
                <a:solidFill>
                  <a:srgbClr val="C00000"/>
                </a:solidFill>
              </a:rPr>
              <a:t>клинически узкого таза </a:t>
            </a:r>
            <a:r>
              <a:rPr lang="ru-RU" dirty="0"/>
              <a:t>устанавливают в родах на основании признаков диспропорции предлежащей части плода и таза матери.</a:t>
            </a:r>
          </a:p>
        </p:txBody>
      </p:sp>
    </p:spTree>
    <p:extLst>
      <p:ext uri="{BB962C8B-B14F-4D97-AF65-F5344CB8AC3E}">
        <p14:creationId xmlns:p14="http://schemas.microsoft.com/office/powerpoint/2010/main" val="4036307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3D1DD6-9E3D-4948-A919-7C7BEB37B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Жалобы и анамнез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FCC08A-9BDA-D54A-BEF1-A6146E831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Рекомендовано проводить сбор жалоб и анамнеза, согласно клиническим рекомендациям, «Нормальная беременность» и «Нормальные роды» для выявления факторов риска и симптомов диспропорции между размерами таза матери и головки плода.</a:t>
            </a:r>
          </a:p>
        </p:txBody>
      </p:sp>
    </p:spTree>
    <p:extLst>
      <p:ext uri="{BB962C8B-B14F-4D97-AF65-F5344CB8AC3E}">
        <p14:creationId xmlns:p14="http://schemas.microsoft.com/office/powerpoint/2010/main" val="3792997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9A6B49-AFDE-AB4A-BD03-BBDB4B6FE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Физикальное</a:t>
            </a:r>
            <a:r>
              <a:rPr lang="ru-RU" b="1" dirty="0"/>
              <a:t> обследование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933409-3DDF-054A-ACB5-BC720C1D4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Рекомендовано в родах проводить </a:t>
            </a:r>
            <a:r>
              <a:rPr lang="ru-RU" dirty="0" err="1"/>
              <a:t>физикальное</a:t>
            </a:r>
            <a:r>
              <a:rPr lang="ru-RU" dirty="0"/>
              <a:t> обследование, согласно клиническим рекомендациям, «Нормальные роды» для диагностики осложнений.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000" b="1" dirty="0"/>
              <a:t>Комментарии: </a:t>
            </a:r>
            <a:r>
              <a:rPr lang="ru-RU" sz="2000" dirty="0"/>
              <a:t>обследование в соответствии с рекомендациями позволит выявить отклонение от нормального течения родов, что указывает на необходимость </a:t>
            </a:r>
            <a:r>
              <a:rPr lang="ru-RU" sz="2000" dirty="0" err="1"/>
              <a:t>дообследования</a:t>
            </a:r>
            <a:r>
              <a:rPr lang="ru-RU" sz="2000" dirty="0"/>
              <a:t> для исключения формирующейся диспропорции между размерами таза матери и головки плода.</a:t>
            </a:r>
          </a:p>
        </p:txBody>
      </p:sp>
    </p:spTree>
    <p:extLst>
      <p:ext uri="{BB962C8B-B14F-4D97-AF65-F5344CB8AC3E}">
        <p14:creationId xmlns:p14="http://schemas.microsoft.com/office/powerpoint/2010/main" val="2023795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E89559-DF92-7446-980B-9A4AACB29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Физикальное</a:t>
            </a:r>
            <a:r>
              <a:rPr lang="ru-RU" b="1" dirty="0"/>
              <a:t> обследование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68D496-12CB-1441-A275-AF420D43B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90564" cy="4866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Рекомендовано оценивать вид </a:t>
            </a:r>
            <a:r>
              <a:rPr lang="ru-RU" dirty="0" err="1"/>
              <a:t>предлежания</a:t>
            </a:r>
            <a:r>
              <a:rPr lang="ru-RU" dirty="0"/>
              <a:t> и степень сгибания </a:t>
            </a:r>
            <a:r>
              <a:rPr lang="ru-RU" dirty="0" err="1"/>
              <a:t>головкиплода</a:t>
            </a:r>
            <a:r>
              <a:rPr lang="ru-RU" dirty="0"/>
              <a:t> в активной фазе первого и/или втором периоде родов для оценки риска и выявления диспропорции между размерами таза матери и головки плода.</a:t>
            </a:r>
          </a:p>
          <a:p>
            <a:pPr marL="0" indent="0">
              <a:buNone/>
            </a:pPr>
            <a:r>
              <a:rPr lang="ru-RU" sz="2400" b="1" dirty="0"/>
              <a:t>Комментарий: </a:t>
            </a:r>
            <a:r>
              <a:rPr lang="ru-RU" sz="2400" dirty="0">
                <a:solidFill>
                  <a:srgbClr val="C00000"/>
                </a:solidFill>
              </a:rPr>
              <a:t>задний вид </a:t>
            </a:r>
            <a:r>
              <a:rPr lang="ru-RU" sz="2400" dirty="0" err="1"/>
              <a:t>сгибательного</a:t>
            </a:r>
            <a:r>
              <a:rPr lang="ru-RU" sz="2400" dirty="0"/>
              <a:t> и разгибательные </a:t>
            </a:r>
            <a:r>
              <a:rPr lang="ru-RU" sz="2400" dirty="0" err="1"/>
              <a:t>предлежания</a:t>
            </a:r>
            <a:r>
              <a:rPr lang="ru-RU" sz="2400" dirty="0"/>
              <a:t> плода представляют повышенный риск затрудненного течения 1 и 2 периода родов в связи с большим размером окружности головки, которой она проходит по родовым путям. Во время родов данные виды </a:t>
            </a:r>
            <a:r>
              <a:rPr lang="ru-RU" sz="2400" dirty="0" err="1"/>
              <a:t>предлежаний</a:t>
            </a:r>
            <a:r>
              <a:rPr lang="ru-RU" sz="2400" dirty="0"/>
              <a:t> ассоциированы с более длительным первым и вторым периодами родов, </a:t>
            </a:r>
            <a:r>
              <a:rPr lang="ru-RU" sz="2400" dirty="0" err="1"/>
              <a:t>инфузией</a:t>
            </a:r>
            <a:r>
              <a:rPr lang="ru-RU" sz="2400" dirty="0"/>
              <a:t> окситоцина, использованием </a:t>
            </a:r>
            <a:r>
              <a:rPr lang="ru-RU" sz="2400" dirty="0" err="1"/>
              <a:t>эпидуральной</a:t>
            </a:r>
            <a:r>
              <a:rPr lang="ru-RU" sz="2400" dirty="0"/>
              <a:t> анальгезии, </a:t>
            </a:r>
            <a:r>
              <a:rPr lang="ru-RU" sz="2400" dirty="0" err="1"/>
              <a:t>хориоамнионитом</a:t>
            </a:r>
            <a:r>
              <a:rPr lang="ru-RU" sz="2400" dirty="0"/>
              <a:t>, оперативными влагалищными родами, разрывами промежности третьей и четвертой степени, кесаревым сечением, кровотечениями и инфекциям в послеродовом периоде. Новорожденные чаще имеют низкую оценку по шкале </a:t>
            </a:r>
            <a:r>
              <a:rPr lang="ru-RU" sz="2400" dirty="0" err="1"/>
              <a:t>Апгар</a:t>
            </a:r>
            <a:r>
              <a:rPr lang="ru-RU" sz="2400" dirty="0"/>
              <a:t> на 1 минуте. При заднем виде затылочного </a:t>
            </a:r>
            <a:r>
              <a:rPr lang="ru-RU" sz="2400" dirty="0" err="1"/>
              <a:t>предлежания</a:t>
            </a:r>
            <a:r>
              <a:rPr lang="ru-RU" sz="2400" dirty="0"/>
              <a:t> шансы на самопроизвольные роды через естественные родовые пути у первородящих составляют всего 26% и для повторнородящих - 57%.</a:t>
            </a:r>
          </a:p>
        </p:txBody>
      </p:sp>
    </p:spTree>
    <p:extLst>
      <p:ext uri="{BB962C8B-B14F-4D97-AF65-F5344CB8AC3E}">
        <p14:creationId xmlns:p14="http://schemas.microsoft.com/office/powerpoint/2010/main" val="3933861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B1C7F5-0438-5A4C-A1CF-A513BC8A8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Физикальное</a:t>
            </a:r>
            <a:r>
              <a:rPr lang="ru-RU" b="1" dirty="0"/>
              <a:t> обследование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D8BFEA-0F16-1D48-BE9E-3F9B82D5E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068050" cy="4879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Рекомендовано определять предполагаемую массу плода для прогнозирования диспропорции между размерами таза матери и головки плода в родах.</a:t>
            </a:r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Комментарий: </a:t>
            </a:r>
            <a:r>
              <a:rPr lang="ru-RU" sz="2000" dirty="0" err="1">
                <a:solidFill>
                  <a:srgbClr val="C00000"/>
                </a:solidFill>
              </a:rPr>
              <a:t>макросомия</a:t>
            </a:r>
            <a:r>
              <a:rPr lang="ru-RU" sz="2000" dirty="0"/>
              <a:t> является фактором риска вследствие большого размера окружности головки плода, которой она проходит по родовым путям. </a:t>
            </a:r>
            <a:r>
              <a:rPr lang="ru-RU" sz="2000" dirty="0" err="1"/>
              <a:t>Макросомия</a:t>
            </a:r>
            <a:r>
              <a:rPr lang="ru-RU" sz="2000" dirty="0"/>
              <a:t> повышает риск диспропорции таза матери и головки плода в 3-4 раза и увеличивает частоту родового травматизма (перелом ключицы или плечевой кости, акушерский паралич, асфиксию). Наиболее </a:t>
            </a:r>
            <a:r>
              <a:rPr lang="ru-RU" sz="2000" u="sng" dirty="0"/>
              <a:t>распространенными осложнениями </a:t>
            </a:r>
            <a:r>
              <a:rPr lang="ru-RU" sz="2000" dirty="0"/>
              <a:t>у матери являются послеродовые кровотечения, травмы промежности или атония матки.</a:t>
            </a:r>
          </a:p>
        </p:txBody>
      </p:sp>
    </p:spTree>
    <p:extLst>
      <p:ext uri="{BB962C8B-B14F-4D97-AF65-F5344CB8AC3E}">
        <p14:creationId xmlns:p14="http://schemas.microsoft.com/office/powerpoint/2010/main" val="259769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280E1E-A559-8747-9F2C-F6D27678A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Физикальное</a:t>
            </a:r>
            <a:r>
              <a:rPr lang="ru-RU" b="1" dirty="0"/>
              <a:t> обследование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EC8BAD-2814-1B44-B976-070B9B929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195957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Рекомендовано учитывать продолжительность родов и измененный характер родовой деятельности в конце первого и втором периоде родов, как возможный признак формирования диспропорции таза матери и головки плода.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000" b="1" dirty="0"/>
              <a:t>Комментарии: </a:t>
            </a:r>
            <a:r>
              <a:rPr lang="ru-RU" sz="2000" dirty="0">
                <a:solidFill>
                  <a:srgbClr val="C00000"/>
                </a:solidFill>
              </a:rPr>
              <a:t>Продолжительность течения родов</a:t>
            </a:r>
            <a:r>
              <a:rPr lang="ru-RU" sz="2000" dirty="0"/>
              <a:t> обычно является результатом взаимодействия разных факторов: срок беременности, размеры плода и таза матери, особенности вставления предлежащей части, паритет и обезболивание. В настоящее время рекомендуемыми временными границами второго периода родов в зависимости от паритета родов и обезболивания являются: 3 часа у первородящих женщин без </a:t>
            </a:r>
            <a:r>
              <a:rPr lang="ru-RU" sz="2000" dirty="0" err="1"/>
              <a:t>эпидуральной</a:t>
            </a:r>
            <a:r>
              <a:rPr lang="ru-RU" sz="2000" dirty="0"/>
              <a:t> аналгезии и 4 часа с </a:t>
            </a:r>
            <a:r>
              <a:rPr lang="ru-RU" sz="2000" dirty="0" err="1"/>
              <a:t>эпидуральной</a:t>
            </a:r>
            <a:r>
              <a:rPr lang="ru-RU" sz="2000" dirty="0"/>
              <a:t> анальгезией; для повторнородящих женщин - 2 часа и 3 часа, соответственно. Замедление родов (раскрытия маточного зева/опускания головки) с развитием бурной, часто потужной родовой деятельности или, напротив, ее ослаблением, часто является симптомом несоответствия таза матери и головки плода.</a:t>
            </a:r>
          </a:p>
        </p:txBody>
      </p:sp>
    </p:spTree>
    <p:extLst>
      <p:ext uri="{BB962C8B-B14F-4D97-AF65-F5344CB8AC3E}">
        <p14:creationId xmlns:p14="http://schemas.microsoft.com/office/powerpoint/2010/main" val="25904561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75F8E1-71DD-9541-A15A-CE228393A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Физикальное</a:t>
            </a:r>
            <a:r>
              <a:rPr lang="ru-RU" b="1" dirty="0"/>
              <a:t> обследование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DA1C58-2760-9540-926B-2C5CD267E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633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Рекомендовано при отклонении от нормального течения родового акта в конце первого-втором периоде родов произвести влагалищное исследование для выявления признаков диспропорции таза матери и головки плода.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000" b="1" dirty="0"/>
              <a:t>Комментарий:</a:t>
            </a:r>
            <a:r>
              <a:rPr lang="ru-RU" sz="2000" dirty="0"/>
              <a:t> при отклонениях от нормального течения родов (изменение характера родовой деятельности, признаки нарушения состояния плода, затруднение мочеиспускания/примесь крови в моче, отек наружных половых органов и др.) необходимо оценить степень раскрытия маточного зева и состояние его краев, уровень положения, вид </a:t>
            </a:r>
            <a:r>
              <a:rPr lang="ru-RU" sz="2000" dirty="0" err="1"/>
              <a:t>предлежания</a:t>
            </a:r>
            <a:r>
              <a:rPr lang="ru-RU" sz="2000" dirty="0"/>
              <a:t> и особенности вставления головки плода, конфигурацию костей черепа, выраженность родовой опухоли, для своевременной диагностики диспропорции таза матери и головки плода</a:t>
            </a:r>
          </a:p>
        </p:txBody>
      </p:sp>
    </p:spTree>
    <p:extLst>
      <p:ext uri="{BB962C8B-B14F-4D97-AF65-F5344CB8AC3E}">
        <p14:creationId xmlns:p14="http://schemas.microsoft.com/office/powerpoint/2010/main" val="18669059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FE98C8-53FB-9D41-B4CD-BAB97272D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Лабораторные диагностические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4109CB-CC25-3149-8940-7B72936EE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Не применимо</a:t>
            </a:r>
          </a:p>
        </p:txBody>
      </p:sp>
    </p:spTree>
    <p:extLst>
      <p:ext uri="{BB962C8B-B14F-4D97-AF65-F5344CB8AC3E}">
        <p14:creationId xmlns:p14="http://schemas.microsoft.com/office/powerpoint/2010/main" val="23840502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33C075-3FDC-0644-95F2-CC9F3E982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Инструментальные диагностические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CE2FAC-04A6-8747-813B-F29E73644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30643" cy="49017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Рекомендовано женщинам, у которых по заключению консультативного осмотра в КДЦ акушерского стационара третьего уровня определены показания к уточнению размеров таза для выбора способа </a:t>
            </a:r>
            <a:r>
              <a:rPr lang="ru-RU" dirty="0" err="1"/>
              <a:t>родоразрешения</a:t>
            </a:r>
            <a:r>
              <a:rPr lang="ru-RU" dirty="0"/>
              <a:t>, проводить МР-</a:t>
            </a:r>
            <a:r>
              <a:rPr lang="ru-RU" dirty="0" err="1"/>
              <a:t>пельвиметрию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000" b="1" dirty="0"/>
              <a:t>Комментарий: </a:t>
            </a:r>
            <a:r>
              <a:rPr lang="ru-RU" sz="2000" dirty="0"/>
              <a:t>МР-</a:t>
            </a:r>
            <a:r>
              <a:rPr lang="ru-RU" sz="2000" dirty="0" err="1"/>
              <a:t>пельвиметрия</a:t>
            </a:r>
            <a:r>
              <a:rPr lang="ru-RU" sz="2000" dirty="0"/>
              <a:t> является радиационно-безопасным, объективным методом оценки размеров полости таза. При этом степень уменьшения размеров таза по данным МРТ обратно пропорциональна частоте кесарева сечения, влагалищных </a:t>
            </a:r>
            <a:r>
              <a:rPr lang="ru-RU" sz="2000" dirty="0" err="1"/>
              <a:t>родоразрешающих</a:t>
            </a:r>
            <a:r>
              <a:rPr lang="ru-RU" sz="2000" dirty="0"/>
              <a:t> операций и травм промежности. Применение МР-</a:t>
            </a:r>
            <a:r>
              <a:rPr lang="ru-RU" sz="2000" dirty="0" err="1"/>
              <a:t>пельвиметрии</a:t>
            </a:r>
            <a:r>
              <a:rPr lang="ru-RU" sz="2000" dirty="0"/>
              <a:t> целесообразно в группе риска, показания к ее проведению определяются по результатам клинического обследования. Рутинное применение МРТ не рекомендуется, так как не является методом выделения группы женщин, подлежащих дородовому оперативному </a:t>
            </a:r>
            <a:r>
              <a:rPr lang="ru-RU" sz="2000" dirty="0" err="1"/>
              <a:t>родоразрешению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08999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94E019-16A0-8D47-A1FA-877FF73DA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Инструментальные диагностические исследования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5013A5-5C02-0440-8879-CF8AC5F8D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При затруднении в определении уровня положения, вида и позиции головки плода в родах рекомендовано УЗИ плода для диагностики не благоприятных ее </a:t>
            </a:r>
            <a:r>
              <a:rPr lang="ru-RU" dirty="0" err="1"/>
              <a:t>вставлений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000" b="1" dirty="0"/>
              <a:t>Комментарий:</a:t>
            </a:r>
            <a:r>
              <a:rPr lang="ru-RU" sz="2000" dirty="0"/>
              <a:t> Разгибательные </a:t>
            </a:r>
            <a:r>
              <a:rPr lang="ru-RU" sz="2000" dirty="0" err="1"/>
              <a:t>предлежания</a:t>
            </a:r>
            <a:r>
              <a:rPr lang="ru-RU" sz="2000" dirty="0"/>
              <a:t> или </a:t>
            </a:r>
            <a:r>
              <a:rPr lang="ru-RU" sz="2000" dirty="0" err="1"/>
              <a:t>асинклитические</a:t>
            </a:r>
            <a:r>
              <a:rPr lang="ru-RU" sz="2000" dirty="0"/>
              <a:t> вставления головки плода составляют одну треть от общей частоты всех кесаревых сечения. Диагноз традиционно устанавливают при влагалищном исследовании в родах, однако использование ультразвукового исследования повышает точность диагностики и выбора акушерской тактики.</a:t>
            </a:r>
          </a:p>
        </p:txBody>
      </p:sp>
    </p:spTree>
    <p:extLst>
      <p:ext uri="{BB962C8B-B14F-4D97-AF65-F5344CB8AC3E}">
        <p14:creationId xmlns:p14="http://schemas.microsoft.com/office/powerpoint/2010/main" val="3849451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F2FA96-A1EC-1C46-8A79-E98875FD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Термины и определения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3AC508-6563-754C-A00F-B58FC8DE0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93582" cy="46672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Анатомически узкий таз </a:t>
            </a:r>
            <a:r>
              <a:rPr lang="ru-RU" dirty="0"/>
              <a:t>– таз, в котором хотя бы один из его наружных размеров уменьшен по сравнению с нормой на 1,5 - 2 см. Возможность самопроизвольных родов зависит от степени и формы сужения таза.</a:t>
            </a:r>
          </a:p>
          <a:p>
            <a:pPr marL="0" indent="0">
              <a:buNone/>
            </a:pPr>
            <a:r>
              <a:rPr lang="ru-RU" b="1" dirty="0"/>
              <a:t>Клинически (функционально) узкий таз </a:t>
            </a:r>
            <a:r>
              <a:rPr lang="ru-RU" dirty="0"/>
              <a:t>(диспропорция таза матери и головки плода, </a:t>
            </a:r>
            <a:r>
              <a:rPr lang="ru-RU" dirty="0" err="1"/>
              <a:t>цефалопельвическая</a:t>
            </a:r>
            <a:r>
              <a:rPr lang="ru-RU" dirty="0"/>
              <a:t> диспропорция) – невозможность продвижения плода по родовому каналу вследствие несоответствия размеров плода и таза матери.</a:t>
            </a:r>
          </a:p>
          <a:p>
            <a:pPr marL="0" indent="0">
              <a:buNone/>
            </a:pPr>
            <a:r>
              <a:rPr lang="ru-RU" b="1" dirty="0" err="1"/>
              <a:t>Макросомия</a:t>
            </a:r>
            <a:r>
              <a:rPr lang="ru-RU" b="1" dirty="0"/>
              <a:t> (крупный плод) </a:t>
            </a:r>
            <a:r>
              <a:rPr lang="ru-RU" dirty="0"/>
              <a:t>– масса тела плода 4000 граммов и более</a:t>
            </a:r>
          </a:p>
          <a:p>
            <a:pPr marL="0" indent="0">
              <a:buNone/>
            </a:pPr>
            <a:r>
              <a:rPr lang="ru-RU" b="1" dirty="0"/>
              <a:t>Наружная </a:t>
            </a:r>
            <a:r>
              <a:rPr lang="ru-RU" b="1" dirty="0" err="1"/>
              <a:t>пельвиметрия</a:t>
            </a:r>
            <a:r>
              <a:rPr lang="ru-RU" b="1" dirty="0"/>
              <a:t> </a:t>
            </a:r>
            <a:r>
              <a:rPr lang="ru-RU" dirty="0"/>
              <a:t>– измерение наружных размеров таза</a:t>
            </a:r>
          </a:p>
          <a:p>
            <a:pPr marL="0" indent="0">
              <a:buNone/>
            </a:pPr>
            <a:r>
              <a:rPr lang="ru-RU" b="1" dirty="0"/>
              <a:t>МР-</a:t>
            </a:r>
            <a:r>
              <a:rPr lang="ru-RU" b="1" dirty="0" err="1"/>
              <a:t>пельвиметрия</a:t>
            </a:r>
            <a:r>
              <a:rPr lang="ru-RU" dirty="0"/>
              <a:t> – магнитно-резонансная </a:t>
            </a:r>
            <a:r>
              <a:rPr lang="ru-RU" dirty="0" err="1"/>
              <a:t>пельвиметрия</a:t>
            </a:r>
            <a:r>
              <a:rPr lang="ru-RU" dirty="0"/>
              <a:t>, измерение размеров полости таза с помощью магнитно-резонансной томографии.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8515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3F8C79-861E-064C-BDCA-1B9CE2AE9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Инструментальные диагностические исследования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E88E90-4086-D74B-B1DC-D49444E7D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Рекомендовано при сомнительных данных клинического исследования о формировании диспропорции между размерами таза матери и головки плода в родах использовать УЗИ плода для оценки продвижения головки и прогнозирования исхода родов.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000" b="1" dirty="0"/>
              <a:t>Комментарий: </a:t>
            </a:r>
            <a:r>
              <a:rPr lang="ru-RU" sz="2000" dirty="0"/>
              <a:t>при затруднении клинической оценки динамики продвижения головки плода в родах использование ультразвуковых критериев позволяет объективизировать оценку вероятности </a:t>
            </a:r>
            <a:r>
              <a:rPr lang="ru-RU" sz="2000" dirty="0" err="1"/>
              <a:t>родоразрешения</a:t>
            </a:r>
            <a:r>
              <a:rPr lang="ru-RU" sz="2000" dirty="0"/>
              <a:t> через естественные родовые пути.</a:t>
            </a:r>
          </a:p>
        </p:txBody>
      </p:sp>
    </p:spTree>
    <p:extLst>
      <p:ext uri="{BB962C8B-B14F-4D97-AF65-F5344CB8AC3E}">
        <p14:creationId xmlns:p14="http://schemas.microsoft.com/office/powerpoint/2010/main" val="40649375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AECBE7-95DC-EC46-8BDD-2C884C7E3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Лечение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1040DE-1821-D344-AC9A-D0ED396C3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Немедикаментозные методы лечения</a:t>
            </a:r>
          </a:p>
          <a:p>
            <a:r>
              <a:rPr lang="ru-RU" dirty="0"/>
              <a:t>Рекомендовано беременных, имеющих по данным клинического обследования и измерения наружных размеров таза высокий риск диспропорции между размерами плода и таза матери в родах, направлять в консультативно-диагностическое отделение акушерского стационара третьего уровня для консультативного решения о необходимости </a:t>
            </a:r>
            <a:r>
              <a:rPr lang="ru-RU" dirty="0" err="1"/>
              <a:t>дообследования</a:t>
            </a:r>
            <a:r>
              <a:rPr lang="ru-RU" dirty="0"/>
              <a:t>, планирования места и способа </a:t>
            </a:r>
            <a:r>
              <a:rPr lang="ru-RU" dirty="0" err="1"/>
              <a:t>родоразрешения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655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794433-92ED-5641-8D2A-811F09ECD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Лечение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4F39DA-92B3-BD40-A0EE-6C9DAB647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Рекомендовано при заднем виде или разгибательном головном </a:t>
            </a:r>
            <a:r>
              <a:rPr lang="ru-RU" dirty="0" err="1"/>
              <a:t>предлежании</a:t>
            </a:r>
            <a:r>
              <a:rPr lang="ru-RU" dirty="0"/>
              <a:t> плода в родах разрешить женщине свободно перемещаться или изменить положение тела, чтобы способствовать спонтанному установлению нормального положения головки.</a:t>
            </a:r>
          </a:p>
          <a:p>
            <a:r>
              <a:rPr lang="ru-RU" dirty="0"/>
              <a:t>Не рекомендуется рутинное применение техники ручного поворота головки плода с целью ее перевода из заднего вида затылочного </a:t>
            </a:r>
            <a:r>
              <a:rPr lang="ru-RU" dirty="0" err="1"/>
              <a:t>предлежания</a:t>
            </a:r>
            <a:r>
              <a:rPr lang="ru-RU" dirty="0"/>
              <a:t> в передний вид.</a:t>
            </a:r>
          </a:p>
        </p:txBody>
      </p:sp>
    </p:spTree>
    <p:extLst>
      <p:ext uri="{BB962C8B-B14F-4D97-AF65-F5344CB8AC3E}">
        <p14:creationId xmlns:p14="http://schemas.microsoft.com/office/powerpoint/2010/main" val="33920109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819FC1-F9F2-0146-8FE2-BCA0B3799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Лечение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9F6CE5-9081-9643-8185-A2EC604A5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Медикаментозные методы лечения</a:t>
            </a:r>
          </a:p>
          <a:p>
            <a:pPr marL="0" indent="0">
              <a:buNone/>
            </a:pPr>
            <a:r>
              <a:rPr lang="ru-RU" dirty="0"/>
              <a:t>Не применимо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Хирургические методы лечения</a:t>
            </a:r>
          </a:p>
          <a:p>
            <a:pPr marL="0" indent="0">
              <a:buNone/>
            </a:pPr>
            <a:r>
              <a:rPr lang="ru-RU" dirty="0"/>
              <a:t>Рекомендовано при клиническом несоответствии между размерами плода и таза матери произвести </a:t>
            </a:r>
            <a:r>
              <a:rPr lang="ru-RU" dirty="0" err="1"/>
              <a:t>родоразрешение</a:t>
            </a:r>
            <a:r>
              <a:rPr lang="ru-RU" dirty="0"/>
              <a:t> путем операции кесарева сечения в экстренном порядке для предупреждения тяжелой материнской и перинатальной заболеваемости и смертности</a:t>
            </a:r>
          </a:p>
        </p:txBody>
      </p:sp>
    </p:spTree>
    <p:extLst>
      <p:ext uri="{BB962C8B-B14F-4D97-AF65-F5344CB8AC3E}">
        <p14:creationId xmlns:p14="http://schemas.microsoft.com/office/powerpoint/2010/main" val="42803435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E88A19B-906F-A444-895E-B651FE16F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015" y="441184"/>
            <a:ext cx="7151914" cy="620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1144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113F2E-1A4B-6A42-A0A4-DACC46D01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Критерии оценки качества медицинской помощи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9D28780-9422-1245-B158-D57C0FE66B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225505"/>
              </p:ext>
            </p:extLst>
          </p:nvPr>
        </p:nvGraphicFramePr>
        <p:xfrm>
          <a:off x="838200" y="1825625"/>
          <a:ext cx="10515597" cy="3581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7071">
                  <a:extLst>
                    <a:ext uri="{9D8B030D-6E8A-4147-A177-3AD203B41FA5}">
                      <a16:colId xmlns:a16="http://schemas.microsoft.com/office/drawing/2014/main" val="1609629761"/>
                    </a:ext>
                  </a:extLst>
                </a:gridCol>
                <a:gridCol w="7658100">
                  <a:extLst>
                    <a:ext uri="{9D8B030D-6E8A-4147-A177-3AD203B41FA5}">
                      <a16:colId xmlns:a16="http://schemas.microsoft.com/office/drawing/2014/main" val="3856727138"/>
                    </a:ext>
                  </a:extLst>
                </a:gridCol>
                <a:gridCol w="2340426">
                  <a:extLst>
                    <a:ext uri="{9D8B030D-6E8A-4147-A177-3AD203B41FA5}">
                      <a16:colId xmlns:a16="http://schemas.microsoft.com/office/drawing/2014/main" val="14565663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Критерий качества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Оценка выполнения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647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Выполнено измерение окружности живота, высоты дна матки и роста беременной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Да/Нет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744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Рассчитана предполагаемая масса плода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Да/Нет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260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Выполнена наружная </a:t>
                      </a:r>
                      <a:r>
                        <a:rPr lang="ru-RU" dirty="0" err="1"/>
                        <a:t>пельвиметрия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Да/Нет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095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Выполнена оценка вида </a:t>
                      </a:r>
                      <a:r>
                        <a:rPr lang="ru-RU" dirty="0" err="1"/>
                        <a:t>предлежания</a:t>
                      </a:r>
                      <a:r>
                        <a:rPr lang="ru-RU" dirty="0"/>
                        <a:t> и степени сгибания головки плода при влагалищном исследовании в активной фазе 1 периода и/или 2 периоде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Да/Нет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7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Произведено экстренное </a:t>
                      </a:r>
                      <a:r>
                        <a:rPr lang="ru-RU" dirty="0" err="1"/>
                        <a:t>родоразрешение</a:t>
                      </a:r>
                      <a:r>
                        <a:rPr lang="ru-RU" dirty="0"/>
                        <a:t> путем операции кесарева сечения при установлении диагноза клинического несоответствия размеров головки плода и таза матери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Да/Нет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086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2553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12FEB7B-45A1-D74A-A65C-0065C28DA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61554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СПАСИБО ЗА ВНИМАНИЕ </a:t>
            </a:r>
          </a:p>
        </p:txBody>
      </p:sp>
    </p:spTree>
    <p:extLst>
      <p:ext uri="{BB962C8B-B14F-4D97-AF65-F5344CB8AC3E}">
        <p14:creationId xmlns:p14="http://schemas.microsoft.com/office/powerpoint/2010/main" val="501540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F235F6-4351-1943-94AE-CF805F7E8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Определение заболевания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EC73E5-46F8-B148-AD09-E6C632A2C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Несоответствие размеров плода и таза матери </a:t>
            </a:r>
            <a:r>
              <a:rPr lang="ru-RU" dirty="0"/>
              <a:t>– дисбаланс между размерами предлежащей части плода и таза матери, препятствующий его продвижению по родовому каналу.</a:t>
            </a:r>
          </a:p>
          <a:p>
            <a:pPr marL="0" indent="0">
              <a:buNone/>
            </a:pPr>
            <a:r>
              <a:rPr lang="ru-RU" b="1" dirty="0"/>
              <a:t>Переднеголовное </a:t>
            </a:r>
            <a:r>
              <a:rPr lang="ru-RU" b="1" dirty="0" err="1"/>
              <a:t>предлежание</a:t>
            </a:r>
            <a:r>
              <a:rPr lang="ru-RU" b="1" dirty="0"/>
              <a:t> </a:t>
            </a:r>
            <a:r>
              <a:rPr lang="ru-RU" dirty="0"/>
              <a:t>– вариант головного </a:t>
            </a:r>
            <a:r>
              <a:rPr lang="ru-RU" dirty="0" err="1"/>
              <a:t>предлежания</a:t>
            </a:r>
            <a:r>
              <a:rPr lang="ru-RU" dirty="0"/>
              <a:t> плода, который формируется в результате ее легкого разгибания. При этом ведущей точкой является область большого родничка, а плоскость большого сегмента головки проходит через прямой размер (12см).</a:t>
            </a:r>
          </a:p>
        </p:txBody>
      </p:sp>
    </p:spTree>
    <p:extLst>
      <p:ext uri="{BB962C8B-B14F-4D97-AF65-F5344CB8AC3E}">
        <p14:creationId xmlns:p14="http://schemas.microsoft.com/office/powerpoint/2010/main" val="172294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D4E7D7-6013-F049-A9B2-917283407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Определение заболевания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454F5D-F23D-B943-B783-723331718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Лобное </a:t>
            </a:r>
            <a:r>
              <a:rPr lang="ru-RU" b="1" dirty="0" err="1"/>
              <a:t>предлежание</a:t>
            </a:r>
            <a:r>
              <a:rPr lang="ru-RU" b="1" dirty="0"/>
              <a:t> </a:t>
            </a:r>
            <a:r>
              <a:rPr lang="ru-RU" dirty="0"/>
              <a:t>– вариант головного </a:t>
            </a:r>
            <a:r>
              <a:rPr lang="ru-RU" dirty="0" err="1"/>
              <a:t>предлежания</a:t>
            </a:r>
            <a:r>
              <a:rPr lang="ru-RU" dirty="0"/>
              <a:t> плода, который формируется в результате ее умеренного разгибания. При этой ведущей точкой является надбровье, плоскость большого сегмента проходит через большой косой размер (13см).</a:t>
            </a:r>
          </a:p>
          <a:p>
            <a:pPr marL="0" indent="0">
              <a:buNone/>
            </a:pPr>
            <a:r>
              <a:rPr lang="ru-RU" b="1" dirty="0"/>
              <a:t>Лицевое </a:t>
            </a:r>
            <a:r>
              <a:rPr lang="ru-RU" b="1" dirty="0" err="1"/>
              <a:t>предлежание</a:t>
            </a:r>
            <a:r>
              <a:rPr lang="ru-RU" b="1" dirty="0"/>
              <a:t> </a:t>
            </a:r>
            <a:r>
              <a:rPr lang="ru-RU" dirty="0"/>
              <a:t>– вариант головного </a:t>
            </a:r>
            <a:r>
              <a:rPr lang="ru-RU" dirty="0" err="1"/>
              <a:t>предлежания</a:t>
            </a:r>
            <a:r>
              <a:rPr lang="ru-RU" dirty="0"/>
              <a:t> плода, который формируется в результате ее максимального разгибания. При этом ведущей точкой является подбородок, а плоскость большого сегмента головки проходит через вертикальный размер (9,5 см).</a:t>
            </a:r>
          </a:p>
        </p:txBody>
      </p:sp>
    </p:spTree>
    <p:extLst>
      <p:ext uri="{BB962C8B-B14F-4D97-AF65-F5344CB8AC3E}">
        <p14:creationId xmlns:p14="http://schemas.microsoft.com/office/powerpoint/2010/main" val="3076915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3B823A-B4A2-5741-B6FA-53E24E23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Этиология и патогенез заболевания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BF56C3-FB48-C443-A7E7-293931B3E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Несоответствие размеров таза и плода возникает в родах из-за: </a:t>
            </a:r>
          </a:p>
          <a:p>
            <a:r>
              <a:rPr lang="ru-RU" dirty="0"/>
              <a:t>уменьшенных размеров костного таза (анатомический узкий таз)</a:t>
            </a:r>
          </a:p>
          <a:p>
            <a:r>
              <a:rPr lang="ru-RU" dirty="0"/>
              <a:t>чрезмерно больших размеров плода</a:t>
            </a:r>
          </a:p>
          <a:p>
            <a:r>
              <a:rPr lang="ru-RU" dirty="0"/>
              <a:t>неблагоприятного вставления его предлежащей части или сочетании этих факторов. </a:t>
            </a:r>
          </a:p>
          <a:p>
            <a:pPr marL="0" indent="0">
              <a:buNone/>
            </a:pPr>
            <a:r>
              <a:rPr lang="ru-RU" dirty="0"/>
              <a:t>Также важное значение имеет </a:t>
            </a:r>
            <a:r>
              <a:rPr lang="ru-RU" u="sng" dirty="0"/>
              <a:t>характер родовой деятельности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Любое уменьшение размеров таза может привести к развитию клинически узкого таза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0606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DD236-5C0B-7447-8C2B-CE58FA36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Этиология и патогенез заболевания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28D29C-C3D4-FC4E-A257-68F1F507D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Низкий рост, уменьшение </a:t>
            </a:r>
            <a:r>
              <a:rPr lang="ru-RU" dirty="0" err="1"/>
              <a:t>межвертельного</a:t>
            </a:r>
            <a:r>
              <a:rPr lang="ru-RU" dirty="0"/>
              <a:t> размера таза, поперечного и продольного размеров пояснично-крестцового ромба </a:t>
            </a:r>
            <a:r>
              <a:rPr lang="ru-RU" dirty="0" err="1"/>
              <a:t>Михаэлиса</a:t>
            </a:r>
            <a:r>
              <a:rPr lang="ru-RU" dirty="0"/>
              <a:t>, отношение роста беременной к высоте дна матки = менее 4,7 значимо чаще встречаются при клинически узком тазе.</a:t>
            </a:r>
          </a:p>
          <a:p>
            <a:pPr marL="0" indent="0">
              <a:buNone/>
            </a:pPr>
            <a:r>
              <a:rPr lang="ru-RU" dirty="0"/>
              <a:t>Поэтому их измерение используют в качестве </a:t>
            </a:r>
            <a:r>
              <a:rPr lang="ru-RU" dirty="0" err="1"/>
              <a:t>скринингового</a:t>
            </a:r>
            <a:r>
              <a:rPr lang="ru-RU" dirty="0"/>
              <a:t> метода при его прогнозировании</a:t>
            </a:r>
          </a:p>
        </p:txBody>
      </p:sp>
    </p:spTree>
    <p:extLst>
      <p:ext uri="{BB962C8B-B14F-4D97-AF65-F5344CB8AC3E}">
        <p14:creationId xmlns:p14="http://schemas.microsoft.com/office/powerpoint/2010/main" val="996019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D099C7-473A-4A45-AADF-930630077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Этиология и патогенез заболевания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8EF9AA-C2A2-064A-94B6-0DF41C498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Данные компьютерной томографии показали, что женщины с уменьшенным прямым размером выхода таза и узким лонным углом имеют повышенные риски затрудненных родов, требующих оперативного </a:t>
            </a:r>
            <a:r>
              <a:rPr lang="ru-RU" dirty="0" err="1"/>
              <a:t>родоразрешения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В современной клинической практике в качестве дополнительного объективного метода оценки размеров полости таза используют магнитно-резонансную </a:t>
            </a:r>
            <a:r>
              <a:rPr lang="ru-RU" dirty="0" err="1"/>
              <a:t>пельвиометрию</a:t>
            </a:r>
            <a:r>
              <a:rPr lang="ru-RU" dirty="0"/>
              <a:t>, которая не оказывает лучевой нагрузки.</a:t>
            </a:r>
          </a:p>
        </p:txBody>
      </p:sp>
    </p:spTree>
    <p:extLst>
      <p:ext uri="{BB962C8B-B14F-4D97-AF65-F5344CB8AC3E}">
        <p14:creationId xmlns:p14="http://schemas.microsoft.com/office/powerpoint/2010/main" val="3604260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A52609-F257-9648-93F6-5A035590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Этиология и патогенез заболевания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615B1D-CEC3-E84F-B6DB-31840C13B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95957" cy="478744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Другая возможная причина несоответствия размеров таза матери и головки плода – разгибательное </a:t>
            </a:r>
            <a:r>
              <a:rPr lang="ru-RU" dirty="0" err="1"/>
              <a:t>предлежание</a:t>
            </a:r>
            <a:r>
              <a:rPr lang="ru-RU" dirty="0"/>
              <a:t> головки плода, которое встречается в 1% родов.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К разгибательным </a:t>
            </a:r>
            <a:r>
              <a:rPr lang="ru-RU" b="1" dirty="0" err="1"/>
              <a:t>предлежаниям</a:t>
            </a:r>
            <a:r>
              <a:rPr lang="ru-RU" b="1" dirty="0"/>
              <a:t> </a:t>
            </a:r>
            <a:r>
              <a:rPr lang="ru-RU" dirty="0"/>
              <a:t>головки плода наиболее часто приводят:</a:t>
            </a:r>
          </a:p>
          <a:p>
            <a:r>
              <a:rPr lang="ru-RU" dirty="0"/>
              <a:t>анатомическое сужение таза (особенно плоский таз)</a:t>
            </a:r>
          </a:p>
          <a:p>
            <a:r>
              <a:rPr lang="ru-RU" dirty="0"/>
              <a:t>крупный плод или задержка роста плода</a:t>
            </a:r>
          </a:p>
          <a:p>
            <a:r>
              <a:rPr lang="ru-RU" dirty="0"/>
              <a:t>снижение тонуса матки и </a:t>
            </a:r>
            <a:r>
              <a:rPr lang="ru-RU" dirty="0" err="1"/>
              <a:t>дискоординация</a:t>
            </a:r>
            <a:r>
              <a:rPr lang="ru-RU" dirty="0"/>
              <a:t> родовой деятельности</a:t>
            </a:r>
          </a:p>
          <a:p>
            <a:r>
              <a:rPr lang="ru-RU" dirty="0"/>
              <a:t>короткость пуповины</a:t>
            </a:r>
          </a:p>
          <a:p>
            <a:r>
              <a:rPr lang="ru-RU" dirty="0"/>
              <a:t>снижение тонуса мышц передней брюшной стенки</a:t>
            </a:r>
          </a:p>
          <a:p>
            <a:r>
              <a:rPr lang="ru-RU" dirty="0"/>
              <a:t>снижение тонуса мускулатуры тазового дна</a:t>
            </a:r>
          </a:p>
          <a:p>
            <a:r>
              <a:rPr lang="ru-RU" dirty="0"/>
              <a:t>опухоль щитовидной железы плода</a:t>
            </a:r>
          </a:p>
          <a:p>
            <a:r>
              <a:rPr lang="ru-RU" dirty="0" err="1"/>
              <a:t>тугоподвижность</a:t>
            </a:r>
            <a:r>
              <a:rPr lang="ru-RU" dirty="0"/>
              <a:t> атлантозатылочного сустава плода</a:t>
            </a:r>
          </a:p>
        </p:txBody>
      </p:sp>
    </p:spTree>
    <p:extLst>
      <p:ext uri="{BB962C8B-B14F-4D97-AF65-F5344CB8AC3E}">
        <p14:creationId xmlns:p14="http://schemas.microsoft.com/office/powerpoint/2010/main" val="26862544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2399</Words>
  <Application>Microsoft Macintosh PowerPoint</Application>
  <PresentationFormat>Широкоэкранный</PresentationFormat>
  <Paragraphs>194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Тема Office</vt:lpstr>
      <vt:lpstr>Медицинская помощь матери при установленном или предполагаемом несоответствии размеров таза и плода. Лицевое, лобное или подбородочное предлежание плода, требующее предоставления медицинской помощи матери.</vt:lpstr>
      <vt:lpstr>Термины и определения</vt:lpstr>
      <vt:lpstr>Термины и определения</vt:lpstr>
      <vt:lpstr>Определение заболевания</vt:lpstr>
      <vt:lpstr>Определение заболевания</vt:lpstr>
      <vt:lpstr>Этиология и патогенез заболевания</vt:lpstr>
      <vt:lpstr>Этиология и патогенез заболевания</vt:lpstr>
      <vt:lpstr>Этиология и патогенез заболевания</vt:lpstr>
      <vt:lpstr>Этиология и патогенез заболевания</vt:lpstr>
      <vt:lpstr>Эпидемиология заболевания</vt:lpstr>
      <vt:lpstr>Классификация по МКБ</vt:lpstr>
      <vt:lpstr>Классификация по МКБ</vt:lpstr>
      <vt:lpstr>Классификация по МКБ</vt:lpstr>
      <vt:lpstr>Классификация узкого таза и разгибательных предлежаний головки плода</vt:lpstr>
      <vt:lpstr>Классификация узкого таза и разгибательных предлежаний головки плода</vt:lpstr>
      <vt:lpstr>Классификация узкого таза и разгибательных предлежаний головки плода</vt:lpstr>
      <vt:lpstr>Классификация узкого таза и разгибательных предлежаний головки плода</vt:lpstr>
      <vt:lpstr>Классификация узкого таза и разгибательных предлежаний головки плода</vt:lpstr>
      <vt:lpstr>Клиническая картина заболевания</vt:lpstr>
      <vt:lpstr>Диагностика</vt:lpstr>
      <vt:lpstr>Жалобы и анамнез</vt:lpstr>
      <vt:lpstr>Физикальное обследование</vt:lpstr>
      <vt:lpstr>Физикальное обследование</vt:lpstr>
      <vt:lpstr>Физикальное обследование</vt:lpstr>
      <vt:lpstr>Физикальное обследование</vt:lpstr>
      <vt:lpstr>Физикальное обследование</vt:lpstr>
      <vt:lpstr>Лабораторные диагностические исследования</vt:lpstr>
      <vt:lpstr>Инструментальные диагностические исследования</vt:lpstr>
      <vt:lpstr>Инструментальные диагностические исследования</vt:lpstr>
      <vt:lpstr>Инструментальные диагностические исследования</vt:lpstr>
      <vt:lpstr>Лечение</vt:lpstr>
      <vt:lpstr>Лечение</vt:lpstr>
      <vt:lpstr>Лечение</vt:lpstr>
      <vt:lpstr>Презентация PowerPoint</vt:lpstr>
      <vt:lpstr>Критерии оценки качества медицинской помощи</vt:lpstr>
      <vt:lpstr>СПАСИБО ЗА ВНИМАНИЕ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Медицинская помощь матери при установленном или предполагаемом несоответствии размеров таза и плода. Лицевое, лобное или подбородочное предлежание плода, требующее предоставления медицинской помощи матери.</dc:title>
  <dc:creator>Алина Иванова</dc:creator>
  <cp:lastModifiedBy>Алина Иванова</cp:lastModifiedBy>
  <cp:revision>4</cp:revision>
  <dcterms:created xsi:type="dcterms:W3CDTF">2022-02-16T18:51:42Z</dcterms:created>
  <dcterms:modified xsi:type="dcterms:W3CDTF">2022-02-16T20:12:11Z</dcterms:modified>
</cp:coreProperties>
</file>