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48"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BA9F71F-F2BD-49DB-AF5C-2582AFFC812F}" type="datetimeFigureOut">
              <a:rPr lang="ru-RU" smtClean="0"/>
              <a:t>15.03.2022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406707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A9F71F-F2BD-49DB-AF5C-2582AFFC812F}" type="datetimeFigureOut">
              <a:rPr lang="ru-RU" smtClean="0"/>
              <a:t>15.03.2022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201334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A9F71F-F2BD-49DB-AF5C-2582AFFC812F}" type="datetimeFigureOut">
              <a:rPr lang="ru-RU" smtClean="0"/>
              <a:t>15.03.2022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29366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A9F71F-F2BD-49DB-AF5C-2582AFFC812F}" type="datetimeFigureOut">
              <a:rPr lang="ru-RU" smtClean="0"/>
              <a:t>15.03.2022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379715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BA9F71F-F2BD-49DB-AF5C-2582AFFC812F}" type="datetimeFigureOut">
              <a:rPr lang="ru-RU" smtClean="0"/>
              <a:t>15.03.2022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4128565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BA9F71F-F2BD-49DB-AF5C-2582AFFC812F}" type="datetimeFigureOut">
              <a:rPr lang="ru-RU" smtClean="0"/>
              <a:t>15.03.2022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330294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BA9F71F-F2BD-49DB-AF5C-2582AFFC812F}" type="datetimeFigureOut">
              <a:rPr lang="ru-RU" smtClean="0"/>
              <a:t>15.03.2022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102923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BA9F71F-F2BD-49DB-AF5C-2582AFFC812F}" type="datetimeFigureOut">
              <a:rPr lang="ru-RU" smtClean="0"/>
              <a:t>15.03.2022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285394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BA9F71F-F2BD-49DB-AF5C-2582AFFC812F}" type="datetimeFigureOut">
              <a:rPr lang="ru-RU" smtClean="0"/>
              <a:t>15.03.2022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406196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BA9F71F-F2BD-49DB-AF5C-2582AFFC812F}" type="datetimeFigureOut">
              <a:rPr lang="ru-RU" smtClean="0"/>
              <a:t>15.03.2022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47625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BA9F71F-F2BD-49DB-AF5C-2582AFFC812F}" type="datetimeFigureOut">
              <a:rPr lang="ru-RU" smtClean="0"/>
              <a:t>15.03.2022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A44E40-BF95-40E5-9D18-F2CA15A69F80}" type="slidenum">
              <a:rPr lang="ru-RU" smtClean="0"/>
              <a:t>‹#›</a:t>
            </a:fld>
            <a:endParaRPr lang="ru-RU"/>
          </a:p>
        </p:txBody>
      </p:sp>
    </p:spTree>
    <p:extLst>
      <p:ext uri="{BB962C8B-B14F-4D97-AF65-F5344CB8AC3E}">
        <p14:creationId xmlns:p14="http://schemas.microsoft.com/office/powerpoint/2010/main" val="98196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9F71F-F2BD-49DB-AF5C-2582AFFC812F}" type="datetimeFigureOut">
              <a:rPr lang="ru-RU" smtClean="0"/>
              <a:t>15.03.2022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44E40-BF95-40E5-9D18-F2CA15A69F80}" type="slidenum">
              <a:rPr lang="ru-RU" smtClean="0"/>
              <a:t>‹#›</a:t>
            </a:fld>
            <a:endParaRPr lang="ru-RU"/>
          </a:p>
        </p:txBody>
      </p:sp>
    </p:spTree>
    <p:extLst>
      <p:ext uri="{BB962C8B-B14F-4D97-AF65-F5344CB8AC3E}">
        <p14:creationId xmlns:p14="http://schemas.microsoft.com/office/powerpoint/2010/main" val="292445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55344" y="1466787"/>
            <a:ext cx="9144000" cy="2387600"/>
          </a:xfrm>
        </p:spPr>
        <p:txBody>
          <a:bodyPr>
            <a:normAutofit fontScale="90000"/>
          </a:bodyPr>
          <a:lstStyle/>
          <a:p>
            <a:r>
              <a:rPr lang="ru-RU" b="1" dirty="0" smtClean="0"/>
              <a:t>Производственные факторы риска рака носоглотки и параназальных синусов</a:t>
            </a:r>
            <a:endParaRPr lang="ru-RU" b="1" dirty="0"/>
          </a:p>
        </p:txBody>
      </p:sp>
      <p:sp>
        <p:nvSpPr>
          <p:cNvPr id="3" name="Подзаголовок 2"/>
          <p:cNvSpPr>
            <a:spLocks noGrp="1"/>
          </p:cNvSpPr>
          <p:nvPr>
            <p:ph type="subTitle" idx="1"/>
          </p:nvPr>
        </p:nvSpPr>
        <p:spPr>
          <a:xfrm>
            <a:off x="2712720" y="5202238"/>
            <a:ext cx="9144000" cy="1655762"/>
          </a:xfrm>
        </p:spPr>
        <p:txBody>
          <a:bodyPr/>
          <a:lstStyle/>
          <a:p>
            <a:pPr algn="r"/>
            <a:r>
              <a:rPr lang="ru-RU" dirty="0" smtClean="0"/>
              <a:t>Выполнила: Махрова Алена </a:t>
            </a:r>
          </a:p>
          <a:p>
            <a:pPr algn="r"/>
            <a:r>
              <a:rPr lang="ru-RU" dirty="0" smtClean="0"/>
              <a:t>студентка лечебного</a:t>
            </a:r>
          </a:p>
          <a:p>
            <a:pPr algn="r"/>
            <a:r>
              <a:rPr lang="ru-RU" dirty="0" smtClean="0"/>
              <a:t> факультета 323 группы </a:t>
            </a:r>
            <a:endParaRPr lang="ru-RU" dirty="0"/>
          </a:p>
        </p:txBody>
      </p:sp>
    </p:spTree>
    <p:extLst>
      <p:ext uri="{BB962C8B-B14F-4D97-AF65-F5344CB8AC3E}">
        <p14:creationId xmlns:p14="http://schemas.microsoft.com/office/powerpoint/2010/main" val="2676118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7720" y="449895"/>
            <a:ext cx="10515600" cy="1325563"/>
          </a:xfrm>
        </p:spPr>
        <p:txBody>
          <a:bodyPr/>
          <a:lstStyle/>
          <a:p>
            <a:r>
              <a:rPr lang="ru-RU" dirty="0" smtClean="0"/>
              <a:t>Профессиональный рак</a:t>
            </a:r>
            <a:br>
              <a:rPr lang="ru-RU" dirty="0" smtClean="0"/>
            </a:br>
            <a:endParaRPr lang="ru-RU" dirty="0"/>
          </a:p>
        </p:txBody>
      </p:sp>
      <p:sp>
        <p:nvSpPr>
          <p:cNvPr id="3" name="Объект 2"/>
          <p:cNvSpPr>
            <a:spLocks noGrp="1"/>
          </p:cNvSpPr>
          <p:nvPr>
            <p:ph idx="1"/>
          </p:nvPr>
        </p:nvSpPr>
        <p:spPr>
          <a:xfrm>
            <a:off x="664464" y="1304417"/>
            <a:ext cx="10515600" cy="4351338"/>
          </a:xfrm>
        </p:spPr>
        <p:txBody>
          <a:bodyPr>
            <a:normAutofit/>
          </a:bodyPr>
          <a:lstStyle/>
          <a:p>
            <a:r>
              <a:rPr lang="ru-RU" dirty="0" smtClean="0"/>
              <a:t>Высокая заболеваемость аденокарциномой параназальных синусов и рака носоглотки обнаружена у работников деревообрабатывающего и мебельного производства с использованием фенолформальдегидных и карбамидоформальдегидных смол во многих странах Европы, а также в США и Канаде. </a:t>
            </a:r>
          </a:p>
          <a:p>
            <a:endParaRPr lang="ru-RU" dirty="0"/>
          </a:p>
        </p:txBody>
      </p:sp>
      <p:pic>
        <p:nvPicPr>
          <p:cNvPr id="4" name="Рисунок 3"/>
          <p:cNvPicPr>
            <a:picLocks noChangeAspect="1"/>
          </p:cNvPicPr>
          <p:nvPr/>
        </p:nvPicPr>
        <p:blipFill>
          <a:blip r:embed="rId2"/>
          <a:stretch>
            <a:fillRect/>
          </a:stretch>
        </p:blipFill>
        <p:spPr>
          <a:xfrm>
            <a:off x="6367780" y="3507594"/>
            <a:ext cx="4500372" cy="3002683"/>
          </a:xfrm>
          <a:prstGeom prst="rect">
            <a:avLst/>
          </a:prstGeom>
        </p:spPr>
      </p:pic>
      <p:pic>
        <p:nvPicPr>
          <p:cNvPr id="5" name="Рисунок 4"/>
          <p:cNvPicPr>
            <a:picLocks noChangeAspect="1"/>
          </p:cNvPicPr>
          <p:nvPr/>
        </p:nvPicPr>
        <p:blipFill>
          <a:blip r:embed="rId3"/>
          <a:stretch>
            <a:fillRect/>
          </a:stretch>
        </p:blipFill>
        <p:spPr>
          <a:xfrm>
            <a:off x="1377696" y="3900710"/>
            <a:ext cx="2931414" cy="2609567"/>
          </a:xfrm>
          <a:prstGeom prst="rect">
            <a:avLst/>
          </a:prstGeom>
        </p:spPr>
      </p:pic>
    </p:spTree>
    <p:extLst>
      <p:ext uri="{BB962C8B-B14F-4D97-AF65-F5344CB8AC3E}">
        <p14:creationId xmlns:p14="http://schemas.microsoft.com/office/powerpoint/2010/main" val="296541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80873"/>
            <a:ext cx="10515600" cy="4351338"/>
          </a:xfrm>
        </p:spPr>
        <p:txBody>
          <a:bodyPr>
            <a:normAutofit/>
          </a:bodyPr>
          <a:lstStyle/>
          <a:p>
            <a:pPr marL="0" indent="0">
              <a:buNone/>
            </a:pPr>
            <a:r>
              <a:rPr lang="ru-RU" dirty="0" smtClean="0"/>
              <a:t>Наиболее высокий риск отмечен у рабочих мебельной промышленности и краснодеревщиков, но не у плотников или столяров. </a:t>
            </a:r>
            <a:r>
              <a:rPr lang="ru-RU" u="sng" dirty="0" smtClean="0"/>
              <a:t>Работа с твердыми сортами дерева </a:t>
            </a:r>
            <a:r>
              <a:rPr lang="ru-RU" dirty="0" smtClean="0"/>
              <a:t>(древесная пыль твердых пород: дуб, бук, береза, ясень и др.) связана с повышенным риском, в то время как работа с мягкими сортами на риск развития опухолей параназальных синусов не влияет. </a:t>
            </a:r>
            <a:endParaRPr lang="ru-RU" dirty="0"/>
          </a:p>
        </p:txBody>
      </p:sp>
      <p:pic>
        <p:nvPicPr>
          <p:cNvPr id="4" name="Рисунок 3"/>
          <p:cNvPicPr>
            <a:picLocks noChangeAspect="1"/>
          </p:cNvPicPr>
          <p:nvPr/>
        </p:nvPicPr>
        <p:blipFill>
          <a:blip r:embed="rId2"/>
          <a:stretch>
            <a:fillRect/>
          </a:stretch>
        </p:blipFill>
        <p:spPr>
          <a:xfrm>
            <a:off x="1244600" y="3435919"/>
            <a:ext cx="4472940" cy="2978978"/>
          </a:xfrm>
          <a:prstGeom prst="rect">
            <a:avLst/>
          </a:prstGeom>
        </p:spPr>
      </p:pic>
      <p:pic>
        <p:nvPicPr>
          <p:cNvPr id="5" name="Рисунок 4"/>
          <p:cNvPicPr>
            <a:picLocks noChangeAspect="1"/>
          </p:cNvPicPr>
          <p:nvPr/>
        </p:nvPicPr>
        <p:blipFill rotWithShape="1">
          <a:blip r:embed="rId3"/>
          <a:srcRect l="14158"/>
          <a:stretch/>
        </p:blipFill>
        <p:spPr>
          <a:xfrm>
            <a:off x="6564180" y="3072130"/>
            <a:ext cx="4918339" cy="2936367"/>
          </a:xfrm>
          <a:prstGeom prst="rect">
            <a:avLst/>
          </a:prstGeom>
        </p:spPr>
      </p:pic>
    </p:spTree>
    <p:extLst>
      <p:ext uri="{BB962C8B-B14F-4D97-AF65-F5344CB8AC3E}">
        <p14:creationId xmlns:p14="http://schemas.microsoft.com/office/powerpoint/2010/main" val="223607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6488" y="536321"/>
            <a:ext cx="10515600" cy="4351338"/>
          </a:xfrm>
        </p:spPr>
        <p:txBody>
          <a:bodyPr/>
          <a:lstStyle/>
          <a:p>
            <a:pPr marL="0" indent="0">
              <a:buNone/>
            </a:pPr>
            <a:r>
              <a:rPr lang="ru-RU" dirty="0" smtClean="0"/>
              <a:t>Повышен риск аденокарциномы параназальных синусов и у рабочих, занятых в обувной промышленности, которые, как и рабочие деревообрабатывающей промышленности, помимо экспозиции к </a:t>
            </a:r>
            <a:r>
              <a:rPr lang="ru-RU" u="sng" dirty="0" smtClean="0"/>
              <a:t>кожной пыли</a:t>
            </a:r>
            <a:r>
              <a:rPr lang="ru-RU" dirty="0" smtClean="0"/>
              <a:t>, контактируют с </a:t>
            </a:r>
            <a:r>
              <a:rPr lang="ru-RU" u="sng" dirty="0" smtClean="0"/>
              <a:t>формальдегидом и танином</a:t>
            </a:r>
            <a:endParaRPr lang="ru-RU" dirty="0"/>
          </a:p>
        </p:txBody>
      </p:sp>
      <p:pic>
        <p:nvPicPr>
          <p:cNvPr id="4" name="Рисунок 3"/>
          <p:cNvPicPr>
            <a:picLocks noChangeAspect="1"/>
          </p:cNvPicPr>
          <p:nvPr/>
        </p:nvPicPr>
        <p:blipFill>
          <a:blip r:embed="rId2"/>
          <a:stretch>
            <a:fillRect/>
          </a:stretch>
        </p:blipFill>
        <p:spPr>
          <a:xfrm>
            <a:off x="8434140" y="2455500"/>
            <a:ext cx="3494207" cy="2332384"/>
          </a:xfrm>
          <a:prstGeom prst="rect">
            <a:avLst/>
          </a:prstGeom>
        </p:spPr>
      </p:pic>
      <p:pic>
        <p:nvPicPr>
          <p:cNvPr id="5" name="Рисунок 4"/>
          <p:cNvPicPr>
            <a:picLocks noChangeAspect="1"/>
          </p:cNvPicPr>
          <p:nvPr/>
        </p:nvPicPr>
        <p:blipFill>
          <a:blip r:embed="rId3"/>
          <a:stretch>
            <a:fillRect/>
          </a:stretch>
        </p:blipFill>
        <p:spPr>
          <a:xfrm>
            <a:off x="193040" y="2711990"/>
            <a:ext cx="4276548" cy="2850336"/>
          </a:xfrm>
          <a:prstGeom prst="rect">
            <a:avLst/>
          </a:prstGeom>
        </p:spPr>
      </p:pic>
      <p:pic>
        <p:nvPicPr>
          <p:cNvPr id="6" name="Рисунок 5"/>
          <p:cNvPicPr>
            <a:picLocks noChangeAspect="1"/>
          </p:cNvPicPr>
          <p:nvPr/>
        </p:nvPicPr>
        <p:blipFill>
          <a:blip r:embed="rId4"/>
          <a:stretch>
            <a:fillRect/>
          </a:stretch>
        </p:blipFill>
        <p:spPr>
          <a:xfrm>
            <a:off x="4469588" y="3990534"/>
            <a:ext cx="3623168" cy="2475288"/>
          </a:xfrm>
          <a:prstGeom prst="rect">
            <a:avLst/>
          </a:prstGeom>
        </p:spPr>
      </p:pic>
    </p:spTree>
    <p:extLst>
      <p:ext uri="{BB962C8B-B14F-4D97-AF65-F5344CB8AC3E}">
        <p14:creationId xmlns:p14="http://schemas.microsoft.com/office/powerpoint/2010/main" val="184985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904" y="481457"/>
            <a:ext cx="10515600" cy="4351338"/>
          </a:xfrm>
        </p:spPr>
        <p:txBody>
          <a:bodyPr/>
          <a:lstStyle/>
          <a:p>
            <a:pPr marL="0" indent="0">
              <a:buNone/>
            </a:pPr>
            <a:r>
              <a:rPr lang="ru-RU" dirty="0" smtClean="0"/>
              <a:t>Повышенный риск развития опухолей параназальных синусов и рака носоглотки был выявлен в связи с экспозицией к </a:t>
            </a:r>
            <a:r>
              <a:rPr lang="ru-RU" u="sng" dirty="0" smtClean="0"/>
              <a:t>формальдегиду в жилых помещениях</a:t>
            </a:r>
            <a:r>
              <a:rPr lang="ru-RU" dirty="0" smtClean="0"/>
              <a:t>. Также существует этиологическая связь опухолей параназальных синусов с другими веществами (</a:t>
            </a:r>
            <a:r>
              <a:rPr lang="ru-RU" u="sng" dirty="0" smtClean="0"/>
              <a:t>шестивалентный хром, никель и его соединения</a:t>
            </a:r>
            <a:r>
              <a:rPr lang="ru-RU" dirty="0" smtClean="0"/>
              <a:t>) с ингаляционным путем поступления этих металлов.</a:t>
            </a:r>
          </a:p>
          <a:p>
            <a:endParaRPr lang="ru-RU" dirty="0"/>
          </a:p>
        </p:txBody>
      </p:sp>
      <p:pic>
        <p:nvPicPr>
          <p:cNvPr id="4" name="Рисунок 3"/>
          <p:cNvPicPr>
            <a:picLocks noChangeAspect="1"/>
          </p:cNvPicPr>
          <p:nvPr/>
        </p:nvPicPr>
        <p:blipFill>
          <a:blip r:embed="rId2"/>
          <a:stretch>
            <a:fillRect/>
          </a:stretch>
        </p:blipFill>
        <p:spPr>
          <a:xfrm>
            <a:off x="929640" y="3551039"/>
            <a:ext cx="3995928" cy="224771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stretch>
            <a:fillRect/>
          </a:stretch>
        </p:blipFill>
        <p:spPr>
          <a:xfrm>
            <a:off x="5750052" y="3148062"/>
            <a:ext cx="5423916" cy="3053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513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21614" y="608429"/>
            <a:ext cx="6778752" cy="6065647"/>
          </a:xfrm>
        </p:spPr>
        <p:txBody>
          <a:bodyPr>
            <a:normAutofit fontScale="62500" lnSpcReduction="20000"/>
          </a:bodyPr>
          <a:lstStyle/>
          <a:p>
            <a:pPr marL="0" indent="0">
              <a:buNone/>
            </a:pPr>
            <a:r>
              <a:rPr lang="ru-RU" b="1" dirty="0" smtClean="0"/>
              <a:t>Формальдегид (</a:t>
            </a:r>
            <a:r>
              <a:rPr lang="ru-RU" b="1" dirty="0" err="1" smtClean="0"/>
              <a:t>метаналь</a:t>
            </a:r>
            <a:r>
              <a:rPr lang="ru-RU" b="1" dirty="0" smtClean="0"/>
              <a:t>, муравьиный альдегид) </a:t>
            </a:r>
            <a:r>
              <a:rPr lang="ru-RU" dirty="0" smtClean="0"/>
              <a:t>- газообразное вещество со специфическим запахом, относящееся к 1 классу канцерогенной опасности. Формальдегид широко применяется в медицинской, химической и лесной промышленности. Применяется формальдегид при изготовлении пластмасс, изготовление ДСП и других древесностружечных материалов. В них феноло-формальдегидная смола составляет 6-18% от массы стружек. Такой состав значительно удешевляет такую мебель, и делает ее более доступной для каждого. А в нагрузку к мебели, сделанной из таких материалов, мы получаем довольно приличную бочку с феноло-формальдегидной смолой, которая постоянно выделяет этот самый газ – формальдегид.</a:t>
            </a:r>
          </a:p>
          <a:p>
            <a:pPr marL="0" indent="0">
              <a:buNone/>
            </a:pPr>
            <a:r>
              <a:rPr lang="ru-RU" dirty="0" smtClean="0"/>
              <a:t>Формальдегид выделяется в воздух из мебели и других изделий и попадает в организм человека, как правило, </a:t>
            </a:r>
            <a:r>
              <a:rPr lang="ru-RU" dirty="0" err="1" smtClean="0"/>
              <a:t>ингаляционно</a:t>
            </a:r>
            <a:r>
              <a:rPr lang="ru-RU" dirty="0" smtClean="0"/>
              <a:t>, реже при контакте с кожей. Достаточно небольшого количества выделенного свободного формальдегида, чтобы значительно загрязнить воздух в помещении. Проблемные изделия, среди которых основа пола из ДСП, деревянная обшивка, мебель, фанера. </a:t>
            </a:r>
          </a:p>
          <a:p>
            <a:pPr marL="0" indent="0">
              <a:buNone/>
            </a:pPr>
            <a:endParaRPr lang="ru-RU" dirty="0" smtClean="0"/>
          </a:p>
          <a:p>
            <a:pPr marL="0" indent="0">
              <a:buNone/>
            </a:pPr>
            <a:r>
              <a:rPr lang="ru-RU" b="1" dirty="0" err="1" smtClean="0"/>
              <a:t>Тани́ны</a:t>
            </a:r>
            <a:r>
              <a:rPr lang="ru-RU" b="1" dirty="0" smtClean="0"/>
              <a:t> </a:t>
            </a:r>
            <a:r>
              <a:rPr lang="ru-RU" dirty="0" smtClean="0"/>
              <a:t>— группа фенольных соединений растительного происхождения (дуб; каштан; акация; ель; лиственница; эвкалипт; камелия китайская (чай); какао; гранатник; хурма; </a:t>
            </a:r>
            <a:r>
              <a:rPr lang="ru-RU" dirty="0" err="1" smtClean="0"/>
              <a:t>цинхона</a:t>
            </a:r>
            <a:r>
              <a:rPr lang="ru-RU" dirty="0" smtClean="0"/>
              <a:t>; </a:t>
            </a:r>
            <a:r>
              <a:rPr lang="ru-RU" dirty="0" err="1" smtClean="0"/>
              <a:t>сумаховые</a:t>
            </a:r>
            <a:r>
              <a:rPr lang="ru-RU" dirty="0" smtClean="0"/>
              <a:t>; </a:t>
            </a:r>
            <a:r>
              <a:rPr lang="ru-RU" dirty="0" err="1" smtClean="0"/>
              <a:t>квебрачо</a:t>
            </a:r>
            <a:r>
              <a:rPr lang="ru-RU" dirty="0" smtClean="0"/>
              <a:t>). В промышленности танины используются для дубления кожи и меха, приготовлении чернил, протравливания текстильных волокон. Способны образовывать прочные связи с протеинами, сложными углеводами и другими природными полимерами. </a:t>
            </a:r>
            <a:endParaRPr lang="ru-RU" dirty="0"/>
          </a:p>
        </p:txBody>
      </p:sp>
      <p:pic>
        <p:nvPicPr>
          <p:cNvPr id="5" name="Рисунок 4"/>
          <p:cNvPicPr>
            <a:picLocks noChangeAspect="1"/>
          </p:cNvPicPr>
          <p:nvPr/>
        </p:nvPicPr>
        <p:blipFill>
          <a:blip r:embed="rId2"/>
          <a:stretch>
            <a:fillRect/>
          </a:stretch>
        </p:blipFill>
        <p:spPr>
          <a:xfrm>
            <a:off x="8341495" y="0"/>
            <a:ext cx="2841617" cy="4014647"/>
          </a:xfrm>
          <a:prstGeom prst="rect">
            <a:avLst/>
          </a:prstGeom>
        </p:spPr>
      </p:pic>
      <p:pic>
        <p:nvPicPr>
          <p:cNvPr id="6" name="Рисунок 5"/>
          <p:cNvPicPr>
            <a:picLocks noChangeAspect="1"/>
          </p:cNvPicPr>
          <p:nvPr/>
        </p:nvPicPr>
        <p:blipFill>
          <a:blip r:embed="rId3"/>
          <a:stretch>
            <a:fillRect/>
          </a:stretch>
        </p:blipFill>
        <p:spPr>
          <a:xfrm>
            <a:off x="7726742" y="4001007"/>
            <a:ext cx="3779458" cy="2581629"/>
          </a:xfrm>
          <a:prstGeom prst="rect">
            <a:avLst/>
          </a:prstGeom>
        </p:spPr>
      </p:pic>
    </p:spTree>
    <p:extLst>
      <p:ext uri="{BB962C8B-B14F-4D97-AF65-F5344CB8AC3E}">
        <p14:creationId xmlns:p14="http://schemas.microsoft.com/office/powerpoint/2010/main" val="152293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8102" y="673481"/>
            <a:ext cx="8232648" cy="6184519"/>
          </a:xfrm>
        </p:spPr>
        <p:txBody>
          <a:bodyPr>
            <a:normAutofit fontScale="62500" lnSpcReduction="20000"/>
          </a:bodyPr>
          <a:lstStyle/>
          <a:p>
            <a:r>
              <a:rPr lang="ru-RU" b="1" dirty="0" smtClean="0"/>
              <a:t>Шестивалентный хром </a:t>
            </a:r>
            <a:r>
              <a:rPr lang="ru-RU" dirty="0" smtClean="0"/>
              <a:t>— химический элемент хром в степени окисления +6, относящийся к 1 классу канцерогенной опасности. Шестивалентный хром используется при производстве нержавеющих сталей, текстильных красок, консервантов дерева, для хромирования. Шестивалентный хром является признанным канцерогеном при вдыхании. На многих рабочих местах сотрудники подвержены воздействию шестивалентного хрома, например, при гальваническом хромировании или сварке нержавеющих сталей. </a:t>
            </a:r>
          </a:p>
          <a:p>
            <a:endParaRPr lang="ru-RU" dirty="0"/>
          </a:p>
          <a:p>
            <a:endParaRPr lang="ru-RU" dirty="0" smtClean="0"/>
          </a:p>
          <a:p>
            <a:r>
              <a:rPr lang="ru-RU" b="1" dirty="0" smtClean="0"/>
              <a:t>Никель—</a:t>
            </a:r>
            <a:r>
              <a:rPr lang="ru-RU" dirty="0" smtClean="0"/>
              <a:t> пластичный, ковкий, переходный металл серебристо-белого цвета, при обычных температурах на воздухе покрывается тонкой плёнкой оксида. Никель и его соединения также поступают в организм ингаляционным путем. Рак носа и придаточных полостей в Англии давно отнесен к профессиональным заболеваниям. Показано, что у работающих с никелем и его соединениями риск заболевания раком этих локализаций в 150 раз превышает нормальную частоту этих заболеваний. Особое внимание следует уделить производству железо-никелевых, никель-кадмиевых, никель-цинковых, никель-водородных аккумуляторов и батареек, а также выработке никельсодержащих руд, никелировании и сплавам из никеля (Норильский никель).</a:t>
            </a:r>
          </a:p>
          <a:p>
            <a:r>
              <a:rPr lang="ru-RU" dirty="0" smtClean="0"/>
              <a:t>Иногда в качестве канцерогенного фактора при раке носоглотки и параназальных синусов указывают </a:t>
            </a:r>
            <a:r>
              <a:rPr lang="ru-RU" b="1" dirty="0" smtClean="0"/>
              <a:t>аэрозоль серы. </a:t>
            </a:r>
            <a:r>
              <a:rPr lang="ru-RU" dirty="0" smtClean="0"/>
              <a:t>При проведении паспортизации транспортных предприятий нередко в качестве </a:t>
            </a:r>
            <a:r>
              <a:rPr lang="ru-RU" dirty="0" err="1" smtClean="0"/>
              <a:t>канцерогеноопасных</a:t>
            </a:r>
            <a:r>
              <a:rPr lang="ru-RU" dirty="0" smtClean="0"/>
              <a:t> участков указываются аккумуляторные отделения - производственные процессы, связанные с экспозицией к аэрозолю сильных неорганических кислот, содержащих серную кислоту. </a:t>
            </a:r>
            <a:endParaRPr lang="ru-RU" dirty="0"/>
          </a:p>
        </p:txBody>
      </p:sp>
      <p:pic>
        <p:nvPicPr>
          <p:cNvPr id="4" name="Рисунок 3"/>
          <p:cNvPicPr>
            <a:picLocks noChangeAspect="1"/>
          </p:cNvPicPr>
          <p:nvPr/>
        </p:nvPicPr>
        <p:blipFill>
          <a:blip r:embed="rId2"/>
          <a:stretch>
            <a:fillRect/>
          </a:stretch>
        </p:blipFill>
        <p:spPr>
          <a:xfrm>
            <a:off x="8810750" y="350519"/>
            <a:ext cx="3093721" cy="3093721"/>
          </a:xfrm>
          <a:prstGeom prst="rect">
            <a:avLst/>
          </a:prstGeom>
        </p:spPr>
      </p:pic>
      <p:pic>
        <p:nvPicPr>
          <p:cNvPr id="5" name="Рисунок 4"/>
          <p:cNvPicPr>
            <a:picLocks noChangeAspect="1"/>
          </p:cNvPicPr>
          <p:nvPr/>
        </p:nvPicPr>
        <p:blipFill>
          <a:blip r:embed="rId3"/>
          <a:stretch>
            <a:fillRect/>
          </a:stretch>
        </p:blipFill>
        <p:spPr>
          <a:xfrm>
            <a:off x="9022587" y="4242816"/>
            <a:ext cx="2881884" cy="1913571"/>
          </a:xfrm>
          <a:prstGeom prst="rect">
            <a:avLst/>
          </a:prstGeom>
        </p:spPr>
      </p:pic>
    </p:spTree>
    <p:extLst>
      <p:ext uri="{BB962C8B-B14F-4D97-AF65-F5344CB8AC3E}">
        <p14:creationId xmlns:p14="http://schemas.microsoft.com/office/powerpoint/2010/main" val="11382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337" y="405543"/>
            <a:ext cx="10515600" cy="1325563"/>
          </a:xfrm>
          <a:blipFill>
            <a:blip r:embed="rId2"/>
            <a:stretch>
              <a:fillRect/>
            </a:stretch>
          </a:blipFill>
        </p:spPr>
        <p:txBody>
          <a:bodyPr/>
          <a:lstStyle/>
          <a:p>
            <a:r>
              <a:rPr lang="ru-RU" dirty="0" smtClean="0"/>
              <a:t>Исторические факты: </a:t>
            </a:r>
            <a:endParaRPr lang="ru-RU" dirty="0"/>
          </a:p>
        </p:txBody>
      </p:sp>
      <p:sp>
        <p:nvSpPr>
          <p:cNvPr id="3" name="Объект 2"/>
          <p:cNvSpPr>
            <a:spLocks noGrp="1"/>
          </p:cNvSpPr>
          <p:nvPr>
            <p:ph idx="1"/>
          </p:nvPr>
        </p:nvSpPr>
        <p:spPr>
          <a:xfrm>
            <a:off x="170593" y="1515688"/>
            <a:ext cx="7284720" cy="4351338"/>
          </a:xfrm>
        </p:spPr>
        <p:txBody>
          <a:bodyPr/>
          <a:lstStyle/>
          <a:p>
            <a:pPr marL="0" indent="0">
              <a:buNone/>
            </a:pPr>
            <a:r>
              <a:rPr lang="ru-RU" dirty="0" smtClean="0"/>
              <a:t>риск развития опухолей параназальных синусов был повышен у художников, которые наносили на циферблат часов радий, при этом облизывая и смачивая кисточки слюной. А также у больных, которым вводился </a:t>
            </a:r>
            <a:r>
              <a:rPr lang="ru-RU" dirty="0" err="1" smtClean="0"/>
              <a:t>торотраст</a:t>
            </a:r>
            <a:r>
              <a:rPr lang="ru-RU" dirty="0" smtClean="0"/>
              <a:t>, как контрастное вещество для рентгенологического исследования. Этот метод контрастирования давно не применяется в медицинской практике.</a:t>
            </a:r>
          </a:p>
          <a:p>
            <a:endParaRPr lang="ru-RU" dirty="0" smtClean="0"/>
          </a:p>
          <a:p>
            <a:endParaRPr lang="ru-RU" dirty="0"/>
          </a:p>
        </p:txBody>
      </p:sp>
      <p:pic>
        <p:nvPicPr>
          <p:cNvPr id="4" name="Рисунок 3"/>
          <p:cNvPicPr>
            <a:picLocks noChangeAspect="1"/>
          </p:cNvPicPr>
          <p:nvPr/>
        </p:nvPicPr>
        <p:blipFill>
          <a:blip r:embed="rId3"/>
          <a:stretch>
            <a:fillRect/>
          </a:stretch>
        </p:blipFill>
        <p:spPr>
          <a:xfrm>
            <a:off x="9360361" y="3062732"/>
            <a:ext cx="2524125" cy="3067050"/>
          </a:xfrm>
          <a:prstGeom prst="rect">
            <a:avLst/>
          </a:prstGeom>
        </p:spPr>
      </p:pic>
      <p:pic>
        <p:nvPicPr>
          <p:cNvPr id="5" name="Рисунок 4"/>
          <p:cNvPicPr>
            <a:picLocks noChangeAspect="1"/>
          </p:cNvPicPr>
          <p:nvPr/>
        </p:nvPicPr>
        <p:blipFill>
          <a:blip r:embed="rId4"/>
          <a:stretch>
            <a:fillRect/>
          </a:stretch>
        </p:blipFill>
        <p:spPr>
          <a:xfrm>
            <a:off x="7744921" y="366603"/>
            <a:ext cx="3230880" cy="2423160"/>
          </a:xfrm>
          <a:prstGeom prst="rect">
            <a:avLst/>
          </a:prstGeom>
        </p:spPr>
      </p:pic>
      <p:pic>
        <p:nvPicPr>
          <p:cNvPr id="6" name="Рисунок 5"/>
          <p:cNvPicPr>
            <a:picLocks noChangeAspect="1"/>
          </p:cNvPicPr>
          <p:nvPr/>
        </p:nvPicPr>
        <p:blipFill>
          <a:blip r:embed="rId5"/>
          <a:stretch>
            <a:fillRect/>
          </a:stretch>
        </p:blipFill>
        <p:spPr>
          <a:xfrm>
            <a:off x="6350461" y="4596257"/>
            <a:ext cx="2788920" cy="1854632"/>
          </a:xfrm>
          <a:prstGeom prst="rect">
            <a:avLst/>
          </a:prstGeom>
        </p:spPr>
      </p:pic>
    </p:spTree>
    <p:extLst>
      <p:ext uri="{BB962C8B-B14F-4D97-AF65-F5344CB8AC3E}">
        <p14:creationId xmlns:p14="http://schemas.microsoft.com/office/powerpoint/2010/main" val="108817619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682</Words>
  <Application>Microsoft Office PowerPoint</Application>
  <PresentationFormat>Широкоэкранный</PresentationFormat>
  <Paragraphs>20</Paragraphs>
  <Slides>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vt:i4>
      </vt:variant>
    </vt:vector>
  </HeadingPairs>
  <TitlesOfParts>
    <vt:vector size="12" baseType="lpstr">
      <vt:lpstr>Arial</vt:lpstr>
      <vt:lpstr>Calibri</vt:lpstr>
      <vt:lpstr>Calibri Light</vt:lpstr>
      <vt:lpstr>Тема Office</vt:lpstr>
      <vt:lpstr>Производственные факторы риска рака носоглотки и параназальных синусов</vt:lpstr>
      <vt:lpstr>Профессиональный рак </vt:lpstr>
      <vt:lpstr>Презентация PowerPoint</vt:lpstr>
      <vt:lpstr>Презентация PowerPoint</vt:lpstr>
      <vt:lpstr>Презентация PowerPoint</vt:lpstr>
      <vt:lpstr>Презентация PowerPoint</vt:lpstr>
      <vt:lpstr>Презентация PowerPoint</vt:lpstr>
      <vt:lpstr>Исторические факты: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Производственные факторы риска рака носоглотки и параназальных синусов</dc:title>
  <dc:creator>Учетная запись Майкрософт</dc:creator>
  <cp:lastModifiedBy>Учетная запись Майкрософт</cp:lastModifiedBy>
  <cp:revision>4</cp:revision>
  <dcterms:created xsi:type="dcterms:W3CDTF">2022-03-15T13:41:23Z</dcterms:created>
  <dcterms:modified xsi:type="dcterms:W3CDTF">2022-03-15T14:15:25Z</dcterms:modified>
</cp:coreProperties>
</file>