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74" r:id="rId13"/>
    <p:sldId id="268" r:id="rId14"/>
    <p:sldId id="273" r:id="rId15"/>
    <p:sldId id="269" r:id="rId16"/>
    <p:sldId id="271" r:id="rId17"/>
    <p:sldId id="270" r:id="rId18"/>
    <p:sldId id="275" r:id="rId19"/>
    <p:sldId id="277" r:id="rId20"/>
    <p:sldId id="276" r:id="rId21"/>
    <p:sldId id="25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13722-F0F4-4160-95E3-4834147A1AA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C1CE6-DDD4-41C7-A7C9-5716953F1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4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C1CE6-DDD4-41C7-A7C9-5716953F12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8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C1CE6-DDD4-41C7-A7C9-5716953F121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8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2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2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2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7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1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2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5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3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7FAF-C91C-47B3-8D04-485769BD00E5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27FAF-C91C-47B3-8D04-485769BD00E5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6ADCD-EC5B-4883-AFDB-E5E5AC179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4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agnoster.ru/wp-content/uploads/2018/07/Sindrom-Polanda-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ppt.net/template/money_print_ppt_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6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9495" y="2448401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b="1" i="1" dirty="0"/>
              <a:t>Д</a:t>
            </a:r>
            <a:r>
              <a:rPr lang="ru-RU" sz="4400" b="1" i="1" dirty="0" smtClean="0"/>
              <a:t>етская и подростковая маммология и лучевая диагностика. Норма. </a:t>
            </a:r>
            <a:r>
              <a:rPr lang="ru-RU" sz="4400" b="1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Временные отклонения от нормального </a:t>
            </a:r>
            <a:r>
              <a:rPr lang="ru-RU" sz="4400" b="1" i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состояния. Аномалии развития</a:t>
            </a:r>
            <a:endParaRPr lang="ru-RU" sz="4400" b="1" i="1" dirty="0">
              <a:latin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5304" y="186103"/>
            <a:ext cx="995238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проф. В.Ф.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6268485" y="5273268"/>
            <a:ext cx="5923515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ординатор 2 года обучения,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Цыклинская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Алена Валерьевна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3430" y="6396335"/>
            <a:ext cx="2532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2019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7039"/>
            <a:ext cx="5175802" cy="3079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4904055"/>
            <a:ext cx="54698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картина зачатков стромы с двух сторон. Под сосками визуализируется плотная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 дифференцированная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железистая ткань. Изолированное преждевременное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телархе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59826" y="677003"/>
            <a:ext cx="5300870" cy="55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Обычно молочные железы уменьшаются до нормальных размеров в течение года, но в некоторых случаях остаются увеличенными вплоть до пубертатного периода.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 от предполагаемой причины, увеличение молочных желез у девочек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допубертатного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возраста требует обследования с целью исключить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истинное преждевременное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половое развитие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 при изолированном преждевременно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телархе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благоприятный. Дети с данной патологией должны наблюдаться у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маммолога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динамическим контролем + ультразвуковое исследование молочных желез (УЗИ) раз в 6 месяцев.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192" y="458135"/>
            <a:ext cx="10515600" cy="50358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Гинекомастия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904" y="2144489"/>
            <a:ext cx="5324061" cy="1464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745" y="964634"/>
            <a:ext cx="2723325" cy="23597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03297" y="961718"/>
            <a:ext cx="19613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12 лет. Увеличение молочных желез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железистой ткани. Ювенильная гинекомастия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9905" y="961718"/>
            <a:ext cx="53240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истинной гинекомастии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грудных желез у мальчиков идентична развитию молочных желез девочек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позволяет провести дифференциальный диагноз и определить точный объем железистой ткани и степень ее развития (наличие или отсутствие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Жировая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(ложная) гинекомастия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увеличение железы за счет разрастания жирового компонента.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на эхограмме увеличенной железы преобладает жировой компонент в виде множественных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структур, формирующий весь массив увеличенной железы.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804" y="3706487"/>
            <a:ext cx="2847975" cy="2600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03297" y="3706487"/>
            <a:ext cx="23323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картина гинекомастии у мальчика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13 лет. На фоне железистой ткани хорошо видны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протоки.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iagnoster.ru/wp-content/uploads/2018/07/Ginekomastiya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0" y="1564136"/>
            <a:ext cx="9780106" cy="31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1506" y="4907963"/>
            <a:ext cx="104957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45566"/>
                </a:solidFill>
                <a:latin typeface="PT Sans"/>
              </a:rPr>
              <a:t>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15-ти лет жалуется на болезненную припухлость сосков. На УЗИ сразу позади соска определяется почти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анэхогенная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 неправильной формы, с нечетким контуром, больше слева (1, 2). Заключение: Двусторонняя гинекомастия, S&gt;D. Маммография подтверждает диагноз (3).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17179"/>
            <a:ext cx="114763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формирования и роста молочных желез характеризуется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сонографии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и у девочек – подростков, появлением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позадисосковой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зон сниженной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элементы формирования протокой системы, конфигурация может быть шарообразной, овальной либо распластанной, зависит от силы нажатия датчиком, без четкой капсулы.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69426" y="6448247"/>
            <a:ext cx="4916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smtClean="0"/>
              <a:t>diagnoster.ru/uzi/lektsii/uzi-molochnoy-zhelezyi-u-detey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5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940" y="4606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гинекомастии при МРТ хорошо показывает степень созревания железистого компонента, но не является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диагностике данной патологии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217" y="1797739"/>
            <a:ext cx="8143046" cy="34898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60105" y="5525149"/>
            <a:ext cx="7739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Магнитно-резонансное исследование молочных желез.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12 лет с двусторонней гинекомастией.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8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iagnoster.ru/wp-content/uploads/2018/07/Ginekomastiya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32"/>
            <a:ext cx="12192000" cy="403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8260" y="4563648"/>
            <a:ext cx="10535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УЗИ ложная (1) и истинная гинекомастия (2, 3). При ложной гинекомастии в месте грудной железы видно только выраженный слой подкожного жира —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гипоэхогенные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жировые дольки 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соединительнотканные структуры (1).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69426" y="6448247"/>
            <a:ext cx="4916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smtClean="0"/>
              <a:t>diagnoster.ru/uzi/lektsii/uzi-molochnoy-zhelezyi-u-detey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1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805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развития молочной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железы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937" y="1239356"/>
            <a:ext cx="66360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Атрофия молочной железы (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гипомастия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встречается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потери жировой и поддерживающей соединительной ткани,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следствием врожденного отсутствия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недоразвития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железистой ткани,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системного расстройства, лучевой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врожденной дисфункции надпочечников.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распространенная причина - дефицит массы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Крайней степенью недостаточности развития желез является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амастия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(полное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железистой ткани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входит в структуру врожденного синдрома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0" y="1239356"/>
            <a:ext cx="4979463" cy="36904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4959442"/>
            <a:ext cx="4188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Атрофия правой молочной железы. Девочка 12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Поланда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644" y="198783"/>
            <a:ext cx="11592339" cy="132521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аутосомно-рецессивное заболевание с односторонним частичным или полным отсутствием грудных мышц. На стороне поражения часто имеется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или аплазия молочной железы, деформация грудной клетки, дефекты кисти. Важно помнить, что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диспластичной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молочной железе может развиваться рак.</a:t>
            </a:r>
          </a:p>
        </p:txBody>
      </p:sp>
      <p:pic>
        <p:nvPicPr>
          <p:cNvPr id="8194" name="Picture 2" descr="http://diagnoster.ru/wp-content/uploads/2018/07/Sindrom-Poland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47" y="1391479"/>
            <a:ext cx="10074449" cy="32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1364" y="4967730"/>
            <a:ext cx="117646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Девушка с синдромом </a:t>
            </a:r>
            <a:r>
              <a:rPr lang="ru-RU" b="0" i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Поланда</a:t>
            </a:r>
            <a:r>
              <a:rPr lang="ru-RU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беспокоится по поводу плотного образования справа от грудины. На УЗИ послойно — </a:t>
            </a:r>
            <a:r>
              <a:rPr lang="ru-RU" b="0" i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гиперэхогенная</a:t>
            </a:r>
            <a:r>
              <a:rPr lang="ru-RU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кожа, тонкий </a:t>
            </a:r>
            <a:r>
              <a:rPr lang="ru-RU" b="0" i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гипоэхогенный</a:t>
            </a:r>
            <a:r>
              <a:rPr lang="ru-RU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слой подкожного жира, грудная мышца отсутствует, почти </a:t>
            </a:r>
            <a:r>
              <a:rPr lang="ru-RU" b="0" i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анэхогенная</a:t>
            </a:r>
            <a:r>
              <a:rPr lang="ru-RU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округлая структура с затенением позади — нормальное ребро. На </a:t>
            </a:r>
            <a:r>
              <a:rPr lang="ru-RU" b="0" i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маммограмме</a:t>
            </a:r>
            <a:r>
              <a:rPr lang="ru-RU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гипоплазия молочной железы и практически полное отсутствие грудной мышцы справа.</a:t>
            </a:r>
          </a:p>
          <a:p>
            <a:r>
              <a:rPr lang="ru-RU" b="0" i="0" u="none" strike="noStrike" dirty="0" smtClean="0">
                <a:solidFill>
                  <a:srgbClr val="227799"/>
                </a:solidFill>
                <a:effectLst/>
                <a:latin typeface="inherit"/>
                <a:hlinkClick r:id="rId3"/>
              </a:rPr>
              <a:t/>
            </a:r>
            <a:br>
              <a:rPr lang="ru-RU" b="0" i="0" u="none" strike="noStrike" dirty="0" smtClean="0">
                <a:solidFill>
                  <a:srgbClr val="227799"/>
                </a:solidFill>
                <a:effectLst/>
                <a:latin typeface="inherit"/>
                <a:hlinkClick r:id="rId3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69426" y="6448247"/>
            <a:ext cx="4916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smtClean="0"/>
              <a:t>diagnoster.ru/uzi/lektsii/uzi-molochnoy-zhelezyi-u-detey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1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113" y="1027291"/>
            <a:ext cx="65830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Ателия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отсутствие соска, требует хирургической коррекции. Рекомендуется пластическая операция по формированию соска и ареолы после 18 лет. Более раннее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вмешательство может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к повреждению зачатков молочной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железы.</a:t>
            </a:r>
          </a:p>
          <a:p>
            <a:pPr marL="0" indent="0">
              <a:buNone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Полителия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количества сосков, которые локализуются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эмбриональной молочной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медиоклавикуллярной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аксиллярной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области к середине паховой складки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625" y="762247"/>
            <a:ext cx="4343027" cy="37699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88499" y="225287"/>
            <a:ext cx="2871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Полителия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двух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31" y="3800889"/>
            <a:ext cx="4269162" cy="29577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3511" y="5657671"/>
            <a:ext cx="4135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железы пациентки с полимастией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полителией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заметно удвоение соска.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165" y="248617"/>
            <a:ext cx="10515600" cy="15006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Полимастия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встречается у 5 %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женщин, характеризуется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аномально расположенными очагами железистой ткани, которые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формировать дополнительные выпячивания в области грудной стенки, чаще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аксиллярных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областях.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28" y="1749288"/>
            <a:ext cx="4741172" cy="3225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835" y="1749288"/>
            <a:ext cx="5062329" cy="32252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5228" y="5093805"/>
            <a:ext cx="4741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Эхограмма пациентки М., 9 лет.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позадисосковой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левой ГЖ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лоцируется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без четких контуров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–жировая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ткань.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12835" y="5093805"/>
            <a:ext cx="506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Полимастия у пациентки Ж., 16 лет.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7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53" y="802792"/>
            <a:ext cx="5377070" cy="3318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87" y="785708"/>
            <a:ext cx="5324061" cy="33357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200" y="4449587"/>
            <a:ext cx="112345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Полимастия у пациентки Ж., 16 лет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эхограммах представлено изображение дополнительной ГЖ, расположенной над проекцией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грудины в виде овального участка жировой ткани, четко ограниченного, с соском над поверхностью.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4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ikar.info/uploads/0f/77/c0/0f77c012-c485-4c00-9f56-7fbaa5da3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4" y="0"/>
            <a:ext cx="7103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217" y="-53007"/>
            <a:ext cx="7699513" cy="967409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Актуальность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305" y="914402"/>
            <a:ext cx="8163338" cy="6261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молочных желез встречается с момента рождения и увеличивается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полового созревания. В детском возрасте онкология молочных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 встречается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крайне редко, 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 уменьшает значимости в выявлении и лечении не раковых заболеваний молочных желез, что может являться причиной осложнений в будущем.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патологий молочных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состояний в детском возрасте, поэтому создана клиническая классификация, учитывающая норму в различные периоды времени, временные отклонения,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развития и патологию.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подростковая маммология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несколько ключевых задач: диагностическую (направленную на раннюю диагностику и коррекцию выявленных проблем), а так же социальную (включающую формирование ряда медико-социальных привычек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921" y="275121"/>
            <a:ext cx="10515600" cy="183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Асимметрия молочных желез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 100 мл;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мл. разница)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состояние может развиваться в результате травмы зачатка молочной железы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возрасте, хотя во многих случаях причину асимметрии установить не удается. Окончательно оценить асимметрию железы можно к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концу полового созревания.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1" y="2240032"/>
            <a:ext cx="4131521" cy="30475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9785" y="5420554"/>
            <a:ext cx="4823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Асимметрия молочных желез (больше справа)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757" y="2240032"/>
            <a:ext cx="4635764" cy="30475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81531" y="5420553"/>
            <a:ext cx="5618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Ассиметрия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грудной железы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пациентки О.,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лет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9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007441" y="1473201"/>
            <a:ext cx="1045568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2000" b="1" dirty="0" smtClean="0">
                <a:cs typeface="Times New Roman" panose="02020603050405020304" pitchFamily="18" charset="0"/>
              </a:rPr>
              <a:t>Травина М.Л. Детская и </a:t>
            </a:r>
            <a:r>
              <a:rPr lang="ru-RU" altLang="ru-RU" sz="2000" b="1" dirty="0" err="1" smtClean="0">
                <a:cs typeface="Times New Roman" panose="02020603050405020304" pitchFamily="18" charset="0"/>
              </a:rPr>
              <a:t>подрастковая</a:t>
            </a:r>
            <a:r>
              <a:rPr lang="ru-RU" altLang="ru-RU" sz="2000" b="1" dirty="0" smtClean="0">
                <a:cs typeface="Times New Roman" panose="02020603050405020304" pitchFamily="18" charset="0"/>
              </a:rPr>
              <a:t> маммология и лучевая диагностика. </a:t>
            </a:r>
            <a:r>
              <a:rPr lang="ru-RU" sz="2000" b="1" dirty="0">
                <a:cs typeface="Times New Roman" panose="02020603050405020304" pitchFamily="18" charset="0"/>
              </a:rPr>
              <a:t>Научный центр здоровья детей </a:t>
            </a:r>
            <a:r>
              <a:rPr lang="ru-RU" sz="2000" b="1" dirty="0" smtClean="0">
                <a:cs typeface="Times New Roman" panose="02020603050405020304" pitchFamily="18" charset="0"/>
              </a:rPr>
              <a:t>РАМН. г</a:t>
            </a:r>
            <a:r>
              <a:rPr lang="ru-RU" sz="2000" b="1" dirty="0">
                <a:cs typeface="Times New Roman" panose="02020603050405020304" pitchFamily="18" charset="0"/>
              </a:rPr>
              <a:t>. Москва, Россия</a:t>
            </a:r>
            <a:br>
              <a:rPr lang="ru-RU" sz="2000" b="1" dirty="0">
                <a:cs typeface="Times New Roman" panose="02020603050405020304" pitchFamily="18" charset="0"/>
              </a:rPr>
            </a:br>
            <a:endParaRPr lang="ru-RU" altLang="ru-RU" sz="2000" b="1" dirty="0" smtClean="0"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sz="2000" b="1" dirty="0" smtClean="0">
                <a:cs typeface="Times New Roman" panose="02020603050405020304" pitchFamily="18" charset="0"/>
              </a:rPr>
              <a:t>Головко </a:t>
            </a:r>
            <a:r>
              <a:rPr lang="ru-RU" sz="2000" b="1" dirty="0">
                <a:cs typeface="Times New Roman" panose="02020603050405020304" pitchFamily="18" charset="0"/>
              </a:rPr>
              <a:t>Т.С., Скляр С.Ю., </a:t>
            </a:r>
            <a:r>
              <a:rPr lang="ru-RU" sz="2000" b="1" dirty="0" err="1">
                <a:cs typeface="Times New Roman" panose="02020603050405020304" pitchFamily="18" charset="0"/>
              </a:rPr>
              <a:t>Климнюк</a:t>
            </a:r>
            <a:r>
              <a:rPr lang="ru-RU" sz="2000" b="1" dirty="0">
                <a:cs typeface="Times New Roman" panose="02020603050405020304" pitchFamily="18" charset="0"/>
              </a:rPr>
              <a:t> Г.И., </a:t>
            </a:r>
            <a:r>
              <a:rPr lang="ru-RU" sz="2000" b="1" dirty="0" err="1">
                <a:cs typeface="Times New Roman" panose="02020603050405020304" pitchFamily="18" charset="0"/>
              </a:rPr>
              <a:t>Озеран</a:t>
            </a:r>
            <a:r>
              <a:rPr lang="ru-RU" sz="2000" b="1" dirty="0">
                <a:cs typeface="Times New Roman" panose="02020603050405020304" pitchFamily="18" charset="0"/>
              </a:rPr>
              <a:t> Н.В</a:t>
            </a:r>
            <a:r>
              <a:rPr lang="ru-RU" sz="2000" b="1" dirty="0" smtClean="0">
                <a:cs typeface="Times New Roman" panose="02020603050405020304" pitchFamily="18" charset="0"/>
              </a:rPr>
              <a:t>.,</a:t>
            </a:r>
            <a:r>
              <a:rPr lang="ru-RU" sz="2000" b="1" dirty="0" err="1" smtClean="0">
                <a:cs typeface="Times New Roman" panose="02020603050405020304" pitchFamily="18" charset="0"/>
              </a:rPr>
              <a:t>Крахмалева</a:t>
            </a: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b="1" dirty="0">
                <a:cs typeface="Times New Roman" panose="02020603050405020304" pitchFamily="18" charset="0"/>
              </a:rPr>
              <a:t>А.С., </a:t>
            </a:r>
            <a:r>
              <a:rPr lang="ru-RU" sz="2000" b="1" dirty="0" err="1">
                <a:cs typeface="Times New Roman" panose="02020603050405020304" pitchFamily="18" charset="0"/>
              </a:rPr>
              <a:t>Францевич</a:t>
            </a:r>
            <a:r>
              <a:rPr lang="ru-RU" sz="2000" b="1" dirty="0">
                <a:cs typeface="Times New Roman" panose="02020603050405020304" pitchFamily="18" charset="0"/>
              </a:rPr>
              <a:t> К.А</a:t>
            </a:r>
            <a:r>
              <a:rPr lang="ru-RU" sz="2000" b="1" dirty="0" smtClean="0">
                <a:cs typeface="Times New Roman" panose="02020603050405020304" pitchFamily="18" charset="0"/>
              </a:rPr>
              <a:t>. Возрастные аспекты медицинской визуализации грудных желез (часть 1 – детская онкология)</a:t>
            </a:r>
            <a:r>
              <a:rPr lang="ru-RU" altLang="ru-RU" sz="2000" b="1" dirty="0">
                <a:cs typeface="Times New Roman" panose="02020603050405020304" pitchFamily="18" charset="0"/>
              </a:rPr>
              <a:t>	</a:t>
            </a:r>
            <a:endParaRPr lang="ru-RU" altLang="ru-RU" sz="2000" b="1" dirty="0" smtClean="0">
              <a:cs typeface="Times New Roman" panose="02020603050405020304" pitchFamily="18" charset="0"/>
            </a:endParaRPr>
          </a:p>
          <a:p>
            <a:pPr marL="0" indent="0"/>
            <a:endParaRPr lang="ru-RU" altLang="ru-RU" sz="2000" b="1" dirty="0">
              <a:cs typeface="Times New Roman" panose="02020603050405020304" pitchFamily="18" charset="0"/>
            </a:endParaRPr>
          </a:p>
          <a:p>
            <a:pPr marL="0" indent="0" eaLnBrk="1" hangingPunct="1"/>
            <a:r>
              <a:rPr lang="ru-RU" altLang="ru-RU" sz="2000" b="1" dirty="0" smtClean="0">
                <a:cs typeface="Times New Roman" panose="02020603050405020304" pitchFamily="18" charset="0"/>
              </a:rPr>
              <a:t>3.   </a:t>
            </a:r>
            <a:r>
              <a:rPr lang="en-US" altLang="ru-RU" sz="2000" b="1" dirty="0" smtClean="0">
                <a:cs typeface="Times New Roman" panose="02020603050405020304" pitchFamily="18" charset="0"/>
              </a:rPr>
              <a:t>http</a:t>
            </a:r>
            <a:r>
              <a:rPr lang="en-US" altLang="ru-RU" sz="2000" b="1" dirty="0">
                <a:cs typeface="Times New Roman" panose="02020603050405020304" pitchFamily="18" charset="0"/>
              </a:rPr>
              <a:t>://</a:t>
            </a:r>
            <a:r>
              <a:rPr lang="en-US" altLang="ru-RU" sz="2000" b="1" dirty="0" smtClean="0">
                <a:cs typeface="Times New Roman" panose="02020603050405020304" pitchFamily="18" charset="0"/>
              </a:rPr>
              <a:t>diagnoster.ru/uzi/lektsii/uzi-molochnoy-zhelezyi-u-detey/</a:t>
            </a:r>
            <a:endParaRPr lang="ru-RU" alt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412434" y="474180"/>
            <a:ext cx="507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 </a:t>
            </a:r>
            <a:r>
              <a:rPr lang="ru-RU" altLang="ru-RU" sz="2800" b="1" dirty="0"/>
              <a:t>Используемая  литература: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0571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atic.chocolife.me/static/upload/images/deal/for_deal_page/33000/32639/660x305/2_2016110205115214780851129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7" y="425795"/>
            <a:ext cx="5592417" cy="6006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/>
              <a:t>Согласно современным классификациям у детей и подростков выделяют</a:t>
            </a:r>
          </a:p>
          <a:p>
            <a:pPr marL="0" indent="0">
              <a:buNone/>
            </a:pPr>
            <a:endParaRPr lang="ru-RU" b="1" i="1" dirty="0" smtClean="0"/>
          </a:p>
          <a:p>
            <a:r>
              <a:rPr lang="ru-RU" dirty="0" smtClean="0"/>
              <a:t>аномалии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нарушения </a:t>
            </a:r>
            <a:r>
              <a:rPr lang="ru-RU" dirty="0"/>
              <a:t>развития (</a:t>
            </a:r>
            <a:r>
              <a:rPr lang="ru-RU" dirty="0" err="1"/>
              <a:t>дисморфии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неопухолевые </a:t>
            </a:r>
            <a:r>
              <a:rPr lang="ru-RU" dirty="0"/>
              <a:t>заболевания, </a:t>
            </a:r>
            <a:endParaRPr lang="ru-RU" dirty="0" smtClean="0"/>
          </a:p>
          <a:p>
            <a:r>
              <a:rPr lang="ru-RU" dirty="0" smtClean="0"/>
              <a:t>доброкачественные опухоли молочных желез</a:t>
            </a:r>
          </a:p>
          <a:p>
            <a:r>
              <a:rPr lang="ru-RU" dirty="0" smtClean="0"/>
              <a:t>злокачественные </a:t>
            </a:r>
            <a:r>
              <a:rPr lang="ru-RU" dirty="0"/>
              <a:t>опухоли молочных желез.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6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070" y="503581"/>
            <a:ext cx="7500731" cy="645381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 (здоров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Телархе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от 8 лет у девочек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Временные отклонения от нормального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Физиологическое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нагрубание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молочных желез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Изолированное преждевременное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телархе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Ювенильная гинекомастия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Галакторея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(наведенная – мамины гормоны, во время грудного вскармливания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Аномалии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Атрофия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Ателия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Амастия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Полителия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Полимастия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Асимметрия молочных желез (до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100мл;и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100мл. разница)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Макромастия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Микромастия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Койломастия</a:t>
            </a:r>
            <a:endParaRPr lang="ru-RU" sz="4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4070" y="100081"/>
            <a:ext cx="11595652" cy="13255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классификация состояний молочных желез встречаемых в детской и подростковой практике: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8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182" y="424069"/>
            <a:ext cx="10515600" cy="4944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Патологические состояния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Преждевременное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телархе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(выявление дополнительных признаков преждевременного полового созревания)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Гинекомастия (появление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системы)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Масталгия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Мастопатия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Киста молочной железы (до 0,5 см и более 0,5 см)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Фиброаденома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Внутрипротоковая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патология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Инфекции и воспаление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нелактационный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мастит)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Патология соска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милиум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атерома,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телит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94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904" y="314877"/>
            <a:ext cx="11314044" cy="25210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Вплоть до пубертатного периода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железы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мальчиков и девочек одинаковы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представляют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себя сосок и ареолу.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молочной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железы является первым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признаком начала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полового созревания у девочек.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молочной железы начинается обычно в 11-12 лет, но может произойти раньше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позже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8 до 13-14 лет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тоже считается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нормальным. В этом появление зачатков железистой ткани под сосками называется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телархе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66" y="2217774"/>
            <a:ext cx="4002156" cy="31066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9904" y="5518337"/>
            <a:ext cx="5062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Эхокардиограмма молочной железы девочки 8 лет.</a:t>
            </a:r>
            <a: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Ультразвуковая картина молочной железы у детей. Норма. Жировая и фиброзная ткань.</a:t>
            </a:r>
            <a:b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122" y="2217774"/>
            <a:ext cx="3683008" cy="31066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15270" y="5518337"/>
            <a:ext cx="5976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Эхокардиограмма девочки 12 лет.</a:t>
            </a:r>
            <a: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Ультразвуковая картина начала роста молочной железы в возрасте от 8 до 14 лет – норма - </a:t>
            </a:r>
            <a:r>
              <a:rPr lang="ru-RU" sz="1600" i="0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Телархе</a:t>
            </a:r>
            <a: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(Зачаток железистой ткани под соском).</a:t>
            </a:r>
            <a:br>
              <a:rPr lang="ru-RU" sz="16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902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70820" y="4040761"/>
            <a:ext cx="5968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Ультразвуковая картина ткани молочной железы в</a:t>
            </a:r>
            <a:br>
              <a:rPr lang="ru-RU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пубертатном возрасте – норма. Железистая ткань.</a:t>
            </a:r>
            <a:br>
              <a:rPr lang="ru-RU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59" y="1780891"/>
            <a:ext cx="3853070" cy="32962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8201" y="614427"/>
            <a:ext cx="10346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дальнейшем процессе развития молочной железы начинается формирование железистой ткани.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94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757" y="195568"/>
            <a:ext cx="10515600" cy="81431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отклонения от нормального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1365" y="2926620"/>
            <a:ext cx="3977516" cy="35756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44418" y="5657671"/>
            <a:ext cx="5605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картина появления зачатков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стромы под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соском при физиологическом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нагрубании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изолированном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телархе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ювенильной гинекомастии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2426" y="1341570"/>
            <a:ext cx="63179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Встречается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60 % новорожденных, одинаково часто у мальчиков и девочек первых недель жизни. Данное состояние обусловлено особенностями функционирования эндокринной системы новорожденного и влиянием материнских гормонов попавших в кровоток ребенка в процессе родов и является нормой. В течение нескольких недель у большинства новорожденных молочные железы спонтанно возвращаются к исходным размерам, хотя у 1,5-2 %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нагрубание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может сохраняться до 8-10 месяцев.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58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2848"/>
            <a:ext cx="10515600" cy="65529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Изолированное преждевременное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телархе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7347" y="1010617"/>
            <a:ext cx="7007088" cy="42654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стречается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девочек от 6 месяцев до 7 лет и проявляется увеличением молочных желез. Процесс может наблюдаться с одной или двух сторон, является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изолированным.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и пальпация – позволяет заподозрить увеличение молочной железы. При этом визуальное увеличение молочных желез может затруднять определение истинного объема железистой ткани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позволяет провести дифференциальный диагноз и определить точный объем железистой ткани и степень ее развития (наличие или отсутствие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молочных желез может быть – ложным за счет жировой ткани, это подтверждается или опровергается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сонографически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такой ребенок не нуждается в дальнейшем наблюдении по данной патологии.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72" y="990737"/>
            <a:ext cx="3221728" cy="4285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638" y="5525005"/>
            <a:ext cx="3897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5 лет с увеличенными молочными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1072</Words>
  <Application>Microsoft Office PowerPoint</Application>
  <PresentationFormat>Широкоэкранный</PresentationFormat>
  <Paragraphs>90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inherit</vt:lpstr>
      <vt:lpstr>PT Sans</vt:lpstr>
      <vt:lpstr>Times New Roman</vt:lpstr>
      <vt:lpstr>Тема Office</vt:lpstr>
      <vt:lpstr>Детская и подростковая маммология и лучевая диагностика. Норма. Временные отклонения от нормального состояния. Аномалии развития</vt:lpstr>
      <vt:lpstr>Актуальность</vt:lpstr>
      <vt:lpstr>Презентация PowerPoint</vt:lpstr>
      <vt:lpstr>Клиническая классификация состояний молочных желез встречаемых в детской и подростковой практике: </vt:lpstr>
      <vt:lpstr>Презентация PowerPoint</vt:lpstr>
      <vt:lpstr>Презентация PowerPoint</vt:lpstr>
      <vt:lpstr>Презентация PowerPoint</vt:lpstr>
      <vt:lpstr>Временные отклонения от нормального состояния</vt:lpstr>
      <vt:lpstr>Изолированное преждевременное телархе </vt:lpstr>
      <vt:lpstr>Презентация PowerPoint</vt:lpstr>
      <vt:lpstr>Гинекомастия </vt:lpstr>
      <vt:lpstr>Презентация PowerPoint</vt:lpstr>
      <vt:lpstr>Презентация PowerPoint</vt:lpstr>
      <vt:lpstr>Презентация PowerPoint</vt:lpstr>
      <vt:lpstr>Аномалии развития молочной железы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и подростковая маммология и лучевая диагностика</dc:title>
  <dc:creator>Алёна</dc:creator>
  <cp:lastModifiedBy>Алёна</cp:lastModifiedBy>
  <cp:revision>24</cp:revision>
  <dcterms:created xsi:type="dcterms:W3CDTF">2019-03-02T11:27:07Z</dcterms:created>
  <dcterms:modified xsi:type="dcterms:W3CDTF">2019-03-04T04:36:45Z</dcterms:modified>
</cp:coreProperties>
</file>