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661" r:id="rId1"/>
  </p:sldMasterIdLst>
  <p:notesMasterIdLst>
    <p:notesMasterId r:id="rId27"/>
  </p:notesMasterIdLst>
  <p:sldIdLst>
    <p:sldId id="290" r:id="rId2"/>
    <p:sldId id="419" r:id="rId3"/>
    <p:sldId id="421" r:id="rId4"/>
    <p:sldId id="422" r:id="rId5"/>
    <p:sldId id="440" r:id="rId6"/>
    <p:sldId id="441" r:id="rId7"/>
    <p:sldId id="420" r:id="rId8"/>
    <p:sldId id="423" r:id="rId9"/>
    <p:sldId id="424" r:id="rId10"/>
    <p:sldId id="425" r:id="rId11"/>
    <p:sldId id="442" r:id="rId12"/>
    <p:sldId id="444" r:id="rId13"/>
    <p:sldId id="426" r:id="rId14"/>
    <p:sldId id="427" r:id="rId15"/>
    <p:sldId id="428" r:id="rId16"/>
    <p:sldId id="429" r:id="rId17"/>
    <p:sldId id="430" r:id="rId18"/>
    <p:sldId id="431" r:id="rId19"/>
    <p:sldId id="445" r:id="rId20"/>
    <p:sldId id="432" r:id="rId21"/>
    <p:sldId id="433" r:id="rId22"/>
    <p:sldId id="446" r:id="rId23"/>
    <p:sldId id="435" r:id="rId24"/>
    <p:sldId id="384" r:id="rId25"/>
    <p:sldId id="443" r:id="rId26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89802" autoAdjust="0"/>
  </p:normalViewPr>
  <p:slideViewPr>
    <p:cSldViewPr>
      <p:cViewPr varScale="1">
        <p:scale>
          <a:sx n="65" d="100"/>
          <a:sy n="65" d="100"/>
        </p:scale>
        <p:origin x="-811" y="-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4D1CB-B525-401B-92F3-67AD80FF3B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3C2D5-7A5C-4CB9-AC70-C41E5B66F3C8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резектабельные </a:t>
          </a:r>
        </a:p>
      </dgm:t>
    </dgm:pt>
    <dgm:pt modelId="{2145BC86-455B-45A9-89FA-9804E0F6ED51}" type="parTrans" cxnId="{AFBC76AB-60AF-492C-AFF0-BCB729AEE636}">
      <dgm:prSet/>
      <dgm:spPr/>
      <dgm:t>
        <a:bodyPr/>
        <a:lstStyle/>
        <a:p>
          <a:endParaRPr lang="ru-RU"/>
        </a:p>
      </dgm:t>
    </dgm:pt>
    <dgm:pt modelId="{E8EC9C1A-D510-49F8-A95B-B21EFE852490}" type="sibTrans" cxnId="{AFBC76AB-60AF-492C-AFF0-BCB729AEE636}">
      <dgm:prSet/>
      <dgm:spPr/>
      <dgm:t>
        <a:bodyPr/>
        <a:lstStyle/>
        <a:p>
          <a:endParaRPr lang="ru-RU"/>
        </a:p>
      </dgm:t>
    </dgm:pt>
    <dgm:pt modelId="{748450AE-4110-4175-942E-90AEB6644AA4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погранично резектабельные</a:t>
          </a:r>
        </a:p>
      </dgm:t>
    </dgm:pt>
    <dgm:pt modelId="{09835199-79DD-413E-AF6C-A2DEF1946538}" type="parTrans" cxnId="{4A2F7347-2516-436A-9007-99EAC738F0D7}">
      <dgm:prSet/>
      <dgm:spPr/>
      <dgm:t>
        <a:bodyPr/>
        <a:lstStyle/>
        <a:p>
          <a:endParaRPr lang="ru-RU"/>
        </a:p>
      </dgm:t>
    </dgm:pt>
    <dgm:pt modelId="{D71EC127-779C-44D0-973F-E9A88F768692}" type="sibTrans" cxnId="{4A2F7347-2516-436A-9007-99EAC738F0D7}">
      <dgm:prSet/>
      <dgm:spPr/>
      <dgm:t>
        <a:bodyPr/>
        <a:lstStyle/>
        <a:p>
          <a:endParaRPr lang="ru-RU"/>
        </a:p>
      </dgm:t>
    </dgm:pt>
    <dgm:pt modelId="{685FAF93-A0A5-4F0A-80CD-4552481E942C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местно-распространенные, нерезектабельные</a:t>
          </a:r>
        </a:p>
      </dgm:t>
    </dgm:pt>
    <dgm:pt modelId="{B73D091E-75AD-4BF2-A22F-90BA1CF55222}" type="parTrans" cxnId="{E9C23EDA-B261-4ABF-8282-18A2A83CAAD4}">
      <dgm:prSet/>
      <dgm:spPr/>
      <dgm:t>
        <a:bodyPr/>
        <a:lstStyle/>
        <a:p>
          <a:endParaRPr lang="ru-RU"/>
        </a:p>
      </dgm:t>
    </dgm:pt>
    <dgm:pt modelId="{22FAE2BE-2C51-4E7F-81AD-0B023655A75F}" type="sibTrans" cxnId="{E9C23EDA-B261-4ABF-8282-18A2A83CAAD4}">
      <dgm:prSet/>
      <dgm:spPr/>
      <dgm:t>
        <a:bodyPr/>
        <a:lstStyle/>
        <a:p>
          <a:endParaRPr lang="ru-RU"/>
        </a:p>
      </dgm:t>
    </dgm:pt>
    <dgm:pt modelId="{454A8E6B-028C-4097-990D-5A25BFDB245A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/>
              </a:solidFill>
            </a:rPr>
            <a:t>диссеминированные</a:t>
          </a:r>
        </a:p>
      </dgm:t>
    </dgm:pt>
    <dgm:pt modelId="{DEAC2A99-9D44-4CBB-8BA1-E1EEAE82CEC0}" type="parTrans" cxnId="{49119583-7783-4FA0-BAC1-4F0435A2AE7D}">
      <dgm:prSet/>
      <dgm:spPr/>
      <dgm:t>
        <a:bodyPr/>
        <a:lstStyle/>
        <a:p>
          <a:endParaRPr lang="ru-RU"/>
        </a:p>
      </dgm:t>
    </dgm:pt>
    <dgm:pt modelId="{1F21C39D-2161-4A76-8EBA-1FC7435C3CD2}" type="sibTrans" cxnId="{49119583-7783-4FA0-BAC1-4F0435A2AE7D}">
      <dgm:prSet/>
      <dgm:spPr/>
      <dgm:t>
        <a:bodyPr/>
        <a:lstStyle/>
        <a:p>
          <a:endParaRPr lang="ru-RU"/>
        </a:p>
      </dgm:t>
    </dgm:pt>
    <dgm:pt modelId="{1F7EAF1F-D2FC-4360-9BA3-FE55B8801B85}" type="pres">
      <dgm:prSet presAssocID="{74F4D1CB-B525-401B-92F3-67AD80FF3B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FA134-6A55-4558-80D1-3BB192B1E2C0}" type="pres">
      <dgm:prSet presAssocID="{8ED3C2D5-7A5C-4CB9-AC70-C41E5B66F3C8}" presName="parentLin" presStyleCnt="0"/>
      <dgm:spPr/>
    </dgm:pt>
    <dgm:pt modelId="{D6EEF710-4116-4FDE-867B-7C1ED51375F1}" type="pres">
      <dgm:prSet presAssocID="{8ED3C2D5-7A5C-4CB9-AC70-C41E5B66F3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3CE99D3-1A8F-47F1-81C2-ABD584BFC5D6}" type="pres">
      <dgm:prSet presAssocID="{8ED3C2D5-7A5C-4CB9-AC70-C41E5B66F3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F9390-7303-4394-811C-C9FA0530D4EC}" type="pres">
      <dgm:prSet presAssocID="{8ED3C2D5-7A5C-4CB9-AC70-C41E5B66F3C8}" presName="negativeSpace" presStyleCnt="0"/>
      <dgm:spPr/>
    </dgm:pt>
    <dgm:pt modelId="{D9AB526B-F8FB-49A7-8C7B-E2574E225147}" type="pres">
      <dgm:prSet presAssocID="{8ED3C2D5-7A5C-4CB9-AC70-C41E5B66F3C8}" presName="childText" presStyleLbl="conFgAcc1" presStyleIdx="0" presStyleCnt="4">
        <dgm:presLayoutVars>
          <dgm:bulletEnabled val="1"/>
        </dgm:presLayoutVars>
      </dgm:prSet>
      <dgm:spPr/>
    </dgm:pt>
    <dgm:pt modelId="{DB2B6877-6128-4D1C-B398-A5A659A98206}" type="pres">
      <dgm:prSet presAssocID="{E8EC9C1A-D510-49F8-A95B-B21EFE852490}" presName="spaceBetweenRectangles" presStyleCnt="0"/>
      <dgm:spPr/>
    </dgm:pt>
    <dgm:pt modelId="{A9E7F0E9-81AA-4BFC-BB28-55A6ED7250E5}" type="pres">
      <dgm:prSet presAssocID="{748450AE-4110-4175-942E-90AEB6644AA4}" presName="parentLin" presStyleCnt="0"/>
      <dgm:spPr/>
    </dgm:pt>
    <dgm:pt modelId="{C416D7F4-C2CE-4B8A-8CA4-BE1D41AE92AF}" type="pres">
      <dgm:prSet presAssocID="{748450AE-4110-4175-942E-90AEB6644AA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991E61-0807-468E-8119-5CA42849161C}" type="pres">
      <dgm:prSet presAssocID="{748450AE-4110-4175-942E-90AEB6644A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89C0-58BB-4647-B528-864EDE361C97}" type="pres">
      <dgm:prSet presAssocID="{748450AE-4110-4175-942E-90AEB6644AA4}" presName="negativeSpace" presStyleCnt="0"/>
      <dgm:spPr/>
    </dgm:pt>
    <dgm:pt modelId="{40BC909D-14E9-4235-8842-53DF6CE280F4}" type="pres">
      <dgm:prSet presAssocID="{748450AE-4110-4175-942E-90AEB6644AA4}" presName="childText" presStyleLbl="conFgAcc1" presStyleIdx="1" presStyleCnt="4">
        <dgm:presLayoutVars>
          <dgm:bulletEnabled val="1"/>
        </dgm:presLayoutVars>
      </dgm:prSet>
      <dgm:spPr/>
    </dgm:pt>
    <dgm:pt modelId="{336D4DCA-71E5-4451-98BB-B485E30D3000}" type="pres">
      <dgm:prSet presAssocID="{D71EC127-779C-44D0-973F-E9A88F768692}" presName="spaceBetweenRectangles" presStyleCnt="0"/>
      <dgm:spPr/>
    </dgm:pt>
    <dgm:pt modelId="{D25339C1-D646-473D-B5E5-A03414D4190E}" type="pres">
      <dgm:prSet presAssocID="{685FAF93-A0A5-4F0A-80CD-4552481E942C}" presName="parentLin" presStyleCnt="0"/>
      <dgm:spPr/>
    </dgm:pt>
    <dgm:pt modelId="{131F1F72-CAA6-4B5E-BA88-4CA53D5D4E7A}" type="pres">
      <dgm:prSet presAssocID="{685FAF93-A0A5-4F0A-80CD-4552481E942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6EB54F1-790E-4F59-AE3B-BDEF19FBC4B2}" type="pres">
      <dgm:prSet presAssocID="{685FAF93-A0A5-4F0A-80CD-4552481E942C}" presName="parentText" presStyleLbl="node1" presStyleIdx="2" presStyleCnt="4" custLinFactNeighborX="34594" custLinFactNeighborY="-5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5F82A-8A63-4D95-828A-4B9731BAE37A}" type="pres">
      <dgm:prSet presAssocID="{685FAF93-A0A5-4F0A-80CD-4552481E942C}" presName="negativeSpace" presStyleCnt="0"/>
      <dgm:spPr/>
    </dgm:pt>
    <dgm:pt modelId="{EDC1B8CE-0723-4E50-B0AE-20063C9D969D}" type="pres">
      <dgm:prSet presAssocID="{685FAF93-A0A5-4F0A-80CD-4552481E942C}" presName="childText" presStyleLbl="conFgAcc1" presStyleIdx="2" presStyleCnt="4">
        <dgm:presLayoutVars>
          <dgm:bulletEnabled val="1"/>
        </dgm:presLayoutVars>
      </dgm:prSet>
      <dgm:spPr/>
    </dgm:pt>
    <dgm:pt modelId="{0F3BF5BB-FA99-4223-B01E-A3D6AC16F2F6}" type="pres">
      <dgm:prSet presAssocID="{22FAE2BE-2C51-4E7F-81AD-0B023655A75F}" presName="spaceBetweenRectangles" presStyleCnt="0"/>
      <dgm:spPr/>
    </dgm:pt>
    <dgm:pt modelId="{234051FE-DF7B-469E-9209-C62333AF3118}" type="pres">
      <dgm:prSet presAssocID="{454A8E6B-028C-4097-990D-5A25BFDB245A}" presName="parentLin" presStyleCnt="0"/>
      <dgm:spPr/>
    </dgm:pt>
    <dgm:pt modelId="{0FF17A2C-0100-4B41-AC49-2C43B3D8B402}" type="pres">
      <dgm:prSet presAssocID="{454A8E6B-028C-4097-990D-5A25BFDB245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CA6A2F-2700-41B3-92D1-97E0F0DF36F4}" type="pres">
      <dgm:prSet presAssocID="{454A8E6B-028C-4097-990D-5A25BFDB24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EC69A-11EE-4D03-8197-885E2396874B}" type="pres">
      <dgm:prSet presAssocID="{454A8E6B-028C-4097-990D-5A25BFDB245A}" presName="negativeSpace" presStyleCnt="0"/>
      <dgm:spPr/>
    </dgm:pt>
    <dgm:pt modelId="{B4F5D5C4-0FDD-4B74-B868-F06142AB1B47}" type="pres">
      <dgm:prSet presAssocID="{454A8E6B-028C-4097-990D-5A25BFDB245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119583-7783-4FA0-BAC1-4F0435A2AE7D}" srcId="{74F4D1CB-B525-401B-92F3-67AD80FF3BE1}" destId="{454A8E6B-028C-4097-990D-5A25BFDB245A}" srcOrd="3" destOrd="0" parTransId="{DEAC2A99-9D44-4CBB-8BA1-E1EEAE82CEC0}" sibTransId="{1F21C39D-2161-4A76-8EBA-1FC7435C3CD2}"/>
    <dgm:cxn modelId="{7EC55C9A-DC0A-4EF9-88BF-530974DC86AF}" type="presOf" srcId="{8ED3C2D5-7A5C-4CB9-AC70-C41E5B66F3C8}" destId="{E3CE99D3-1A8F-47F1-81C2-ABD584BFC5D6}" srcOrd="1" destOrd="0" presId="urn:microsoft.com/office/officeart/2005/8/layout/list1"/>
    <dgm:cxn modelId="{C20B8265-79F0-4220-B876-E58D64120111}" type="presOf" srcId="{454A8E6B-028C-4097-990D-5A25BFDB245A}" destId="{04CA6A2F-2700-41B3-92D1-97E0F0DF36F4}" srcOrd="1" destOrd="0" presId="urn:microsoft.com/office/officeart/2005/8/layout/list1"/>
    <dgm:cxn modelId="{7A301516-D3B2-4A11-A53F-422723BC8443}" type="presOf" srcId="{748450AE-4110-4175-942E-90AEB6644AA4}" destId="{C416D7F4-C2CE-4B8A-8CA4-BE1D41AE92AF}" srcOrd="0" destOrd="0" presId="urn:microsoft.com/office/officeart/2005/8/layout/list1"/>
    <dgm:cxn modelId="{AFBC76AB-60AF-492C-AFF0-BCB729AEE636}" srcId="{74F4D1CB-B525-401B-92F3-67AD80FF3BE1}" destId="{8ED3C2D5-7A5C-4CB9-AC70-C41E5B66F3C8}" srcOrd="0" destOrd="0" parTransId="{2145BC86-455B-45A9-89FA-9804E0F6ED51}" sibTransId="{E8EC9C1A-D510-49F8-A95B-B21EFE852490}"/>
    <dgm:cxn modelId="{87FC42B7-89BA-4602-ACD2-E5EFD8794335}" type="presOf" srcId="{685FAF93-A0A5-4F0A-80CD-4552481E942C}" destId="{26EB54F1-790E-4F59-AE3B-BDEF19FBC4B2}" srcOrd="1" destOrd="0" presId="urn:microsoft.com/office/officeart/2005/8/layout/list1"/>
    <dgm:cxn modelId="{F414C1B6-87E0-4354-B17C-6A5A32A7375A}" type="presOf" srcId="{685FAF93-A0A5-4F0A-80CD-4552481E942C}" destId="{131F1F72-CAA6-4B5E-BA88-4CA53D5D4E7A}" srcOrd="0" destOrd="0" presId="urn:microsoft.com/office/officeart/2005/8/layout/list1"/>
    <dgm:cxn modelId="{A0AF4D7C-CC81-4AE6-AB4E-36F0DE98A692}" type="presOf" srcId="{454A8E6B-028C-4097-990D-5A25BFDB245A}" destId="{0FF17A2C-0100-4B41-AC49-2C43B3D8B402}" srcOrd="0" destOrd="0" presId="urn:microsoft.com/office/officeart/2005/8/layout/list1"/>
    <dgm:cxn modelId="{E9C23EDA-B261-4ABF-8282-18A2A83CAAD4}" srcId="{74F4D1CB-B525-401B-92F3-67AD80FF3BE1}" destId="{685FAF93-A0A5-4F0A-80CD-4552481E942C}" srcOrd="2" destOrd="0" parTransId="{B73D091E-75AD-4BF2-A22F-90BA1CF55222}" sibTransId="{22FAE2BE-2C51-4E7F-81AD-0B023655A75F}"/>
    <dgm:cxn modelId="{4A2F7347-2516-436A-9007-99EAC738F0D7}" srcId="{74F4D1CB-B525-401B-92F3-67AD80FF3BE1}" destId="{748450AE-4110-4175-942E-90AEB6644AA4}" srcOrd="1" destOrd="0" parTransId="{09835199-79DD-413E-AF6C-A2DEF1946538}" sibTransId="{D71EC127-779C-44D0-973F-E9A88F768692}"/>
    <dgm:cxn modelId="{CD4393CA-81FC-459A-BCB2-C406C23F1ABC}" type="presOf" srcId="{74F4D1CB-B525-401B-92F3-67AD80FF3BE1}" destId="{1F7EAF1F-D2FC-4360-9BA3-FE55B8801B85}" srcOrd="0" destOrd="0" presId="urn:microsoft.com/office/officeart/2005/8/layout/list1"/>
    <dgm:cxn modelId="{ED246D22-85ED-42F3-B6BE-1B6E95BAD990}" type="presOf" srcId="{748450AE-4110-4175-942E-90AEB6644AA4}" destId="{B2991E61-0807-468E-8119-5CA42849161C}" srcOrd="1" destOrd="0" presId="urn:microsoft.com/office/officeart/2005/8/layout/list1"/>
    <dgm:cxn modelId="{64FC4DCB-EEE2-439B-A9DB-9389578AF005}" type="presOf" srcId="{8ED3C2D5-7A5C-4CB9-AC70-C41E5B66F3C8}" destId="{D6EEF710-4116-4FDE-867B-7C1ED51375F1}" srcOrd="0" destOrd="0" presId="urn:microsoft.com/office/officeart/2005/8/layout/list1"/>
    <dgm:cxn modelId="{C49B419F-59CA-46BA-87B8-A705EDCF8A1D}" type="presParOf" srcId="{1F7EAF1F-D2FC-4360-9BA3-FE55B8801B85}" destId="{823FA134-6A55-4558-80D1-3BB192B1E2C0}" srcOrd="0" destOrd="0" presId="urn:microsoft.com/office/officeart/2005/8/layout/list1"/>
    <dgm:cxn modelId="{97957D27-01B4-4EAC-9606-EF381E066502}" type="presParOf" srcId="{823FA134-6A55-4558-80D1-3BB192B1E2C0}" destId="{D6EEF710-4116-4FDE-867B-7C1ED51375F1}" srcOrd="0" destOrd="0" presId="urn:microsoft.com/office/officeart/2005/8/layout/list1"/>
    <dgm:cxn modelId="{ACAA9829-F396-4EFF-BC1C-D033206C76C5}" type="presParOf" srcId="{823FA134-6A55-4558-80D1-3BB192B1E2C0}" destId="{E3CE99D3-1A8F-47F1-81C2-ABD584BFC5D6}" srcOrd="1" destOrd="0" presId="urn:microsoft.com/office/officeart/2005/8/layout/list1"/>
    <dgm:cxn modelId="{68B6C681-8C39-42E0-BA47-6F743FFC98F9}" type="presParOf" srcId="{1F7EAF1F-D2FC-4360-9BA3-FE55B8801B85}" destId="{E33F9390-7303-4394-811C-C9FA0530D4EC}" srcOrd="1" destOrd="0" presId="urn:microsoft.com/office/officeart/2005/8/layout/list1"/>
    <dgm:cxn modelId="{76273D1B-A549-48A5-8579-A78F6EBB1966}" type="presParOf" srcId="{1F7EAF1F-D2FC-4360-9BA3-FE55B8801B85}" destId="{D9AB526B-F8FB-49A7-8C7B-E2574E225147}" srcOrd="2" destOrd="0" presId="urn:microsoft.com/office/officeart/2005/8/layout/list1"/>
    <dgm:cxn modelId="{10A74DBC-758B-4A68-9788-99F6FFA41E98}" type="presParOf" srcId="{1F7EAF1F-D2FC-4360-9BA3-FE55B8801B85}" destId="{DB2B6877-6128-4D1C-B398-A5A659A98206}" srcOrd="3" destOrd="0" presId="urn:microsoft.com/office/officeart/2005/8/layout/list1"/>
    <dgm:cxn modelId="{FF086008-9C23-42F2-8168-D3AC248F5410}" type="presParOf" srcId="{1F7EAF1F-D2FC-4360-9BA3-FE55B8801B85}" destId="{A9E7F0E9-81AA-4BFC-BB28-55A6ED7250E5}" srcOrd="4" destOrd="0" presId="urn:microsoft.com/office/officeart/2005/8/layout/list1"/>
    <dgm:cxn modelId="{2D8D0F7B-0315-463D-A0E3-7DB382307287}" type="presParOf" srcId="{A9E7F0E9-81AA-4BFC-BB28-55A6ED7250E5}" destId="{C416D7F4-C2CE-4B8A-8CA4-BE1D41AE92AF}" srcOrd="0" destOrd="0" presId="urn:microsoft.com/office/officeart/2005/8/layout/list1"/>
    <dgm:cxn modelId="{44FDA415-538D-4B1B-878A-E9A733A9DA6D}" type="presParOf" srcId="{A9E7F0E9-81AA-4BFC-BB28-55A6ED7250E5}" destId="{B2991E61-0807-468E-8119-5CA42849161C}" srcOrd="1" destOrd="0" presId="urn:microsoft.com/office/officeart/2005/8/layout/list1"/>
    <dgm:cxn modelId="{DC84D8AA-D55D-43AE-B4DB-EC26B4350B4C}" type="presParOf" srcId="{1F7EAF1F-D2FC-4360-9BA3-FE55B8801B85}" destId="{BCF489C0-58BB-4647-B528-864EDE361C97}" srcOrd="5" destOrd="0" presId="urn:microsoft.com/office/officeart/2005/8/layout/list1"/>
    <dgm:cxn modelId="{E382190B-46F5-4D31-BEC7-CFBA71EC2989}" type="presParOf" srcId="{1F7EAF1F-D2FC-4360-9BA3-FE55B8801B85}" destId="{40BC909D-14E9-4235-8842-53DF6CE280F4}" srcOrd="6" destOrd="0" presId="urn:microsoft.com/office/officeart/2005/8/layout/list1"/>
    <dgm:cxn modelId="{E7B31712-11E9-4418-BDF7-046F3E7248B4}" type="presParOf" srcId="{1F7EAF1F-D2FC-4360-9BA3-FE55B8801B85}" destId="{336D4DCA-71E5-4451-98BB-B485E30D3000}" srcOrd="7" destOrd="0" presId="urn:microsoft.com/office/officeart/2005/8/layout/list1"/>
    <dgm:cxn modelId="{25BDD04F-2868-4EB2-AA4C-81DB207365EB}" type="presParOf" srcId="{1F7EAF1F-D2FC-4360-9BA3-FE55B8801B85}" destId="{D25339C1-D646-473D-B5E5-A03414D4190E}" srcOrd="8" destOrd="0" presId="urn:microsoft.com/office/officeart/2005/8/layout/list1"/>
    <dgm:cxn modelId="{34DAE8FD-5368-4C1A-8D50-E00974F5A2FF}" type="presParOf" srcId="{D25339C1-D646-473D-B5E5-A03414D4190E}" destId="{131F1F72-CAA6-4B5E-BA88-4CA53D5D4E7A}" srcOrd="0" destOrd="0" presId="urn:microsoft.com/office/officeart/2005/8/layout/list1"/>
    <dgm:cxn modelId="{69344F62-3E51-4227-BD82-ABD8DFF95CD7}" type="presParOf" srcId="{D25339C1-D646-473D-B5E5-A03414D4190E}" destId="{26EB54F1-790E-4F59-AE3B-BDEF19FBC4B2}" srcOrd="1" destOrd="0" presId="urn:microsoft.com/office/officeart/2005/8/layout/list1"/>
    <dgm:cxn modelId="{0B801D51-139F-4F85-A74E-BD54A491A294}" type="presParOf" srcId="{1F7EAF1F-D2FC-4360-9BA3-FE55B8801B85}" destId="{0425F82A-8A63-4D95-828A-4B9731BAE37A}" srcOrd="9" destOrd="0" presId="urn:microsoft.com/office/officeart/2005/8/layout/list1"/>
    <dgm:cxn modelId="{0EB9D36F-B4D9-491C-A2DA-9EC454CDB8A0}" type="presParOf" srcId="{1F7EAF1F-D2FC-4360-9BA3-FE55B8801B85}" destId="{EDC1B8CE-0723-4E50-B0AE-20063C9D969D}" srcOrd="10" destOrd="0" presId="urn:microsoft.com/office/officeart/2005/8/layout/list1"/>
    <dgm:cxn modelId="{0D1EE5B7-C373-4263-BCAD-588654D533B5}" type="presParOf" srcId="{1F7EAF1F-D2FC-4360-9BA3-FE55B8801B85}" destId="{0F3BF5BB-FA99-4223-B01E-A3D6AC16F2F6}" srcOrd="11" destOrd="0" presId="urn:microsoft.com/office/officeart/2005/8/layout/list1"/>
    <dgm:cxn modelId="{EBA821E4-0A98-420D-ACAB-B7C7FBC74230}" type="presParOf" srcId="{1F7EAF1F-D2FC-4360-9BA3-FE55B8801B85}" destId="{234051FE-DF7B-469E-9209-C62333AF3118}" srcOrd="12" destOrd="0" presId="urn:microsoft.com/office/officeart/2005/8/layout/list1"/>
    <dgm:cxn modelId="{6005D6CC-77EA-4AC7-8B9B-03099DA4720C}" type="presParOf" srcId="{234051FE-DF7B-469E-9209-C62333AF3118}" destId="{0FF17A2C-0100-4B41-AC49-2C43B3D8B402}" srcOrd="0" destOrd="0" presId="urn:microsoft.com/office/officeart/2005/8/layout/list1"/>
    <dgm:cxn modelId="{5199C248-A087-4F76-8890-E079AF9015DA}" type="presParOf" srcId="{234051FE-DF7B-469E-9209-C62333AF3118}" destId="{04CA6A2F-2700-41B3-92D1-97E0F0DF36F4}" srcOrd="1" destOrd="0" presId="urn:microsoft.com/office/officeart/2005/8/layout/list1"/>
    <dgm:cxn modelId="{90612DBA-01B1-4C3D-BF74-C5136BF8091E}" type="presParOf" srcId="{1F7EAF1F-D2FC-4360-9BA3-FE55B8801B85}" destId="{633EC69A-11EE-4D03-8197-885E2396874B}" srcOrd="13" destOrd="0" presId="urn:microsoft.com/office/officeart/2005/8/layout/list1"/>
    <dgm:cxn modelId="{842A00D0-3554-45E7-90D3-EE2686FA0423}" type="presParOf" srcId="{1F7EAF1F-D2FC-4360-9BA3-FE55B8801B85}" destId="{B4F5D5C4-0FDD-4B74-B868-F06142AB1B4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C7FF9-D1FD-4C22-BF53-054EAC0977D2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DF62C-F4CC-41A5-A82A-52B77CEA8B7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900" b="1" dirty="0">
            <a:solidFill>
              <a:schemeClr val="tx1"/>
            </a:solidFill>
          </a:endParaRPr>
        </a:p>
        <a:p>
          <a:r>
            <a:rPr lang="ru-RU" sz="2000" b="1" dirty="0">
              <a:solidFill>
                <a:schemeClr val="tx1"/>
              </a:solidFill>
            </a:rPr>
            <a:t>Хирургическое вмешательство с  сосудистой резекцией/реконструкцией</a:t>
          </a:r>
          <a:r>
            <a:rPr lang="ru-RU" sz="2000" dirty="0"/>
            <a:t> </a:t>
          </a:r>
        </a:p>
        <a:p>
          <a:endParaRPr lang="ru-RU" sz="1900" dirty="0"/>
        </a:p>
      </dgm:t>
    </dgm:pt>
    <dgm:pt modelId="{23FA0E77-9A47-400B-92C7-A4A8B1C9BD84}" type="parTrans" cxnId="{8BF0A5D5-554C-4053-8E25-62E08296A814}">
      <dgm:prSet/>
      <dgm:spPr/>
      <dgm:t>
        <a:bodyPr/>
        <a:lstStyle/>
        <a:p>
          <a:endParaRPr lang="ru-RU"/>
        </a:p>
      </dgm:t>
    </dgm:pt>
    <dgm:pt modelId="{FEAAD158-CA2C-4F0D-AB16-B5589CC983A7}" type="sibTrans" cxnId="{8BF0A5D5-554C-4053-8E25-62E08296A814}">
      <dgm:prSet/>
      <dgm:spPr/>
      <dgm:t>
        <a:bodyPr/>
        <a:lstStyle/>
        <a:p>
          <a:endParaRPr lang="ru-RU"/>
        </a:p>
      </dgm:t>
    </dgm:pt>
    <dgm:pt modelId="{F78AC93D-F0D1-4334-A99B-199886DEA46E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</a:rPr>
            <a:t>Неоадъювантная</a:t>
          </a:r>
          <a:r>
            <a:rPr lang="ru-RU" sz="2000" b="1" dirty="0">
              <a:solidFill>
                <a:schemeClr val="tx1"/>
              </a:solidFill>
            </a:rPr>
            <a:t> терапия</a:t>
          </a:r>
        </a:p>
      </dgm:t>
    </dgm:pt>
    <dgm:pt modelId="{982DA4E7-D61E-4810-8107-9EE9CB4645EC}" type="parTrans" cxnId="{56AB5093-B9CA-492E-A608-D5DFA8255A5F}">
      <dgm:prSet/>
      <dgm:spPr/>
      <dgm:t>
        <a:bodyPr/>
        <a:lstStyle/>
        <a:p>
          <a:endParaRPr lang="ru-RU"/>
        </a:p>
      </dgm:t>
    </dgm:pt>
    <dgm:pt modelId="{4AE248A8-C0CC-404F-8BEC-A5CB46626E8F}" type="sibTrans" cxnId="{56AB5093-B9CA-492E-A608-D5DFA8255A5F}">
      <dgm:prSet/>
      <dgm:spPr/>
      <dgm:t>
        <a:bodyPr/>
        <a:lstStyle/>
        <a:p>
          <a:endParaRPr lang="ru-RU"/>
        </a:p>
      </dgm:t>
    </dgm:pt>
    <dgm:pt modelId="{3C2BC947-6B0C-423E-85A0-5268E5C04494}" type="pres">
      <dgm:prSet presAssocID="{6F5C7FF9-D1FD-4C22-BF53-054EAC0977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53CDA-C180-477E-A9AD-3C7D34CEC84B}" type="pres">
      <dgm:prSet presAssocID="{404DF62C-F4CC-41A5-A82A-52B77CEA8B7D}" presName="arrow" presStyleLbl="node1" presStyleIdx="0" presStyleCnt="2" custScaleX="89010" custScaleY="100071" custRadScaleRad="78553" custRadScaleInc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FE98C-F57B-4DC0-8FFA-EF3894DF14FF}" type="pres">
      <dgm:prSet presAssocID="{F78AC93D-F0D1-4334-A99B-199886DEA46E}" presName="arrow" presStyleLbl="node1" presStyleIdx="1" presStyleCnt="2" custScaleX="84859" custScaleY="95941" custRadScaleRad="7331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01087-30B8-4338-8CA3-9A5D4F8DE776}" type="presOf" srcId="{F78AC93D-F0D1-4334-A99B-199886DEA46E}" destId="{172FE98C-F57B-4DC0-8FFA-EF3894DF14FF}" srcOrd="0" destOrd="0" presId="urn:microsoft.com/office/officeart/2005/8/layout/arrow1"/>
    <dgm:cxn modelId="{8BF0A5D5-554C-4053-8E25-62E08296A814}" srcId="{6F5C7FF9-D1FD-4C22-BF53-054EAC0977D2}" destId="{404DF62C-F4CC-41A5-A82A-52B77CEA8B7D}" srcOrd="0" destOrd="0" parTransId="{23FA0E77-9A47-400B-92C7-A4A8B1C9BD84}" sibTransId="{FEAAD158-CA2C-4F0D-AB16-B5589CC983A7}"/>
    <dgm:cxn modelId="{DE9B29ED-EFB0-4373-B58C-B2E7F41C0539}" type="presOf" srcId="{6F5C7FF9-D1FD-4C22-BF53-054EAC0977D2}" destId="{3C2BC947-6B0C-423E-85A0-5268E5C04494}" srcOrd="0" destOrd="0" presId="urn:microsoft.com/office/officeart/2005/8/layout/arrow1"/>
    <dgm:cxn modelId="{A0217931-9E76-4F60-8F30-E44AD6055D67}" type="presOf" srcId="{404DF62C-F4CC-41A5-A82A-52B77CEA8B7D}" destId="{B8C53CDA-C180-477E-A9AD-3C7D34CEC84B}" srcOrd="0" destOrd="0" presId="urn:microsoft.com/office/officeart/2005/8/layout/arrow1"/>
    <dgm:cxn modelId="{56AB5093-B9CA-492E-A608-D5DFA8255A5F}" srcId="{6F5C7FF9-D1FD-4C22-BF53-054EAC0977D2}" destId="{F78AC93D-F0D1-4334-A99B-199886DEA46E}" srcOrd="1" destOrd="0" parTransId="{982DA4E7-D61E-4810-8107-9EE9CB4645EC}" sibTransId="{4AE248A8-C0CC-404F-8BEC-A5CB46626E8F}"/>
    <dgm:cxn modelId="{216671CE-3270-49FF-8C7B-6758EC19D36D}" type="presParOf" srcId="{3C2BC947-6B0C-423E-85A0-5268E5C04494}" destId="{B8C53CDA-C180-477E-A9AD-3C7D34CEC84B}" srcOrd="0" destOrd="0" presId="urn:microsoft.com/office/officeart/2005/8/layout/arrow1"/>
    <dgm:cxn modelId="{D3660FB7-33A0-4539-9C1C-BD88D341F50C}" type="presParOf" srcId="{3C2BC947-6B0C-423E-85A0-5268E5C04494}" destId="{172FE98C-F57B-4DC0-8FFA-EF3894DF14F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A87407-C7DE-43ED-B59B-3343245D445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BEE04-4BFD-4E66-8E8F-02B67A7BBB0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уменьшение размера опухоли </a:t>
          </a:r>
        </a:p>
      </dgm:t>
    </dgm:pt>
    <dgm:pt modelId="{1E425637-327F-4E4C-A68C-50A800423C5F}" type="parTrans" cxnId="{5114DBCE-40CD-487D-9D1A-F3628D64331A}">
      <dgm:prSet/>
      <dgm:spPr/>
      <dgm:t>
        <a:bodyPr/>
        <a:lstStyle/>
        <a:p>
          <a:endParaRPr lang="ru-RU"/>
        </a:p>
      </dgm:t>
    </dgm:pt>
    <dgm:pt modelId="{60144960-3C58-43CE-9D26-B297F3BE9D33}" type="sibTrans" cxnId="{5114DBCE-40CD-487D-9D1A-F3628D64331A}">
      <dgm:prSet/>
      <dgm:spPr/>
      <dgm:t>
        <a:bodyPr/>
        <a:lstStyle/>
        <a:p>
          <a:endParaRPr lang="ru-RU"/>
        </a:p>
      </dgm:t>
    </dgm:pt>
    <dgm:pt modelId="{562356FA-0389-4933-A9E7-98967636E540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увеличение шансов на получение отрицательных границ резекции</a:t>
          </a:r>
        </a:p>
      </dgm:t>
    </dgm:pt>
    <dgm:pt modelId="{F06D6C31-0056-4F62-85B2-015E2078DDBF}" type="parTrans" cxnId="{B5214784-8DAB-42F0-A2FF-D98450254193}">
      <dgm:prSet/>
      <dgm:spPr/>
      <dgm:t>
        <a:bodyPr/>
        <a:lstStyle/>
        <a:p>
          <a:endParaRPr lang="ru-RU"/>
        </a:p>
      </dgm:t>
    </dgm:pt>
    <dgm:pt modelId="{B34E5221-BBAC-415E-A27D-F6EC0B2FFEEF}" type="sibTrans" cxnId="{B5214784-8DAB-42F0-A2FF-D98450254193}">
      <dgm:prSet/>
      <dgm:spPr/>
      <dgm:t>
        <a:bodyPr/>
        <a:lstStyle/>
        <a:p>
          <a:endParaRPr lang="ru-RU"/>
        </a:p>
      </dgm:t>
    </dgm:pt>
    <dgm:pt modelId="{CAE7C02D-6A09-48F1-AC96-BFB637C52F6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предотвратить или задержать прогрессирование заболевания</a:t>
          </a:r>
        </a:p>
      </dgm:t>
    </dgm:pt>
    <dgm:pt modelId="{39F8EC8E-B5B8-4219-8E5C-3694A9E8460A}" type="parTrans" cxnId="{FA79F347-0460-4631-B497-F96CB8F0C85F}">
      <dgm:prSet/>
      <dgm:spPr/>
      <dgm:t>
        <a:bodyPr/>
        <a:lstStyle/>
        <a:p>
          <a:endParaRPr lang="ru-RU"/>
        </a:p>
      </dgm:t>
    </dgm:pt>
    <dgm:pt modelId="{CECBB921-E9BF-42FB-BE86-B0B455F124FF}" type="sibTrans" cxnId="{FA79F347-0460-4631-B497-F96CB8F0C85F}">
      <dgm:prSet/>
      <dgm:spPr/>
      <dgm:t>
        <a:bodyPr/>
        <a:lstStyle/>
        <a:p>
          <a:endParaRPr lang="ru-RU"/>
        </a:p>
      </dgm:t>
    </dgm:pt>
    <dgm:pt modelId="{CC35089B-D1CB-46A6-852F-7EC37FC3C4B4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лечение </a:t>
          </a:r>
          <a:r>
            <a:rPr lang="ru-RU" sz="2400" b="1" dirty="0" err="1">
              <a:solidFill>
                <a:schemeClr val="tx1"/>
              </a:solidFill>
            </a:rPr>
            <a:t>микрометастазов</a:t>
          </a:r>
          <a:r>
            <a:rPr lang="ru-RU" sz="2400" b="1" dirty="0"/>
            <a:t> </a:t>
          </a:r>
        </a:p>
      </dgm:t>
    </dgm:pt>
    <dgm:pt modelId="{593CA759-5BF2-4B35-99DE-02F577743D46}" type="sibTrans" cxnId="{F297887F-F09A-4DC5-9B47-8A797DFBB3BB}">
      <dgm:prSet/>
      <dgm:spPr/>
      <dgm:t>
        <a:bodyPr/>
        <a:lstStyle/>
        <a:p>
          <a:endParaRPr lang="ru-RU"/>
        </a:p>
      </dgm:t>
    </dgm:pt>
    <dgm:pt modelId="{CAA894F1-6323-4E87-BC3C-DBC6CEDCF493}" type="parTrans" cxnId="{F297887F-F09A-4DC5-9B47-8A797DFBB3BB}">
      <dgm:prSet/>
      <dgm:spPr/>
      <dgm:t>
        <a:bodyPr/>
        <a:lstStyle/>
        <a:p>
          <a:endParaRPr lang="ru-RU"/>
        </a:p>
      </dgm:t>
    </dgm:pt>
    <dgm:pt modelId="{1F1024C3-F791-453C-986B-6E6E93368712}" type="pres">
      <dgm:prSet presAssocID="{9CA87407-C7DE-43ED-B59B-3343245D44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AAD98C8-E08C-406B-AC06-A70B8B3CFF90}" type="pres">
      <dgm:prSet presAssocID="{9CA87407-C7DE-43ED-B59B-3343245D4458}" presName="Name1" presStyleCnt="0"/>
      <dgm:spPr/>
    </dgm:pt>
    <dgm:pt modelId="{96438111-0358-47A8-8EA1-0E0D8BD235A1}" type="pres">
      <dgm:prSet presAssocID="{9CA87407-C7DE-43ED-B59B-3343245D4458}" presName="cycle" presStyleCnt="0"/>
      <dgm:spPr/>
    </dgm:pt>
    <dgm:pt modelId="{1EB4F84E-E465-4D32-ACE9-5A736C8B74DF}" type="pres">
      <dgm:prSet presAssocID="{9CA87407-C7DE-43ED-B59B-3343245D4458}" presName="srcNode" presStyleLbl="node1" presStyleIdx="0" presStyleCnt="4"/>
      <dgm:spPr/>
    </dgm:pt>
    <dgm:pt modelId="{9E3C891A-45C9-41A4-9DB6-4ED7014FE32F}" type="pres">
      <dgm:prSet presAssocID="{9CA87407-C7DE-43ED-B59B-3343245D4458}" presName="conn" presStyleLbl="parChTrans1D2" presStyleIdx="0" presStyleCnt="1"/>
      <dgm:spPr/>
      <dgm:t>
        <a:bodyPr/>
        <a:lstStyle/>
        <a:p>
          <a:endParaRPr lang="ru-RU"/>
        </a:p>
      </dgm:t>
    </dgm:pt>
    <dgm:pt modelId="{B68A7F02-A97C-4D24-9124-06C42574F831}" type="pres">
      <dgm:prSet presAssocID="{9CA87407-C7DE-43ED-B59B-3343245D4458}" presName="extraNode" presStyleLbl="node1" presStyleIdx="0" presStyleCnt="4"/>
      <dgm:spPr/>
    </dgm:pt>
    <dgm:pt modelId="{EDBE3CBF-A4AC-45A8-8DB8-F42A6C6FEB8A}" type="pres">
      <dgm:prSet presAssocID="{9CA87407-C7DE-43ED-B59B-3343245D4458}" presName="dstNode" presStyleLbl="node1" presStyleIdx="0" presStyleCnt="4"/>
      <dgm:spPr/>
    </dgm:pt>
    <dgm:pt modelId="{21563EC3-7EAF-432B-BAB7-2DA2B16EE518}" type="pres">
      <dgm:prSet presAssocID="{CC35089B-D1CB-46A6-852F-7EC37FC3C4B4}" presName="text_1" presStyleLbl="node1" presStyleIdx="0" presStyleCnt="4" custLinFactNeighborX="-364" custLinFactNeighborY="-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6ECA7-AAEC-47AD-B810-F29E6AA1C769}" type="pres">
      <dgm:prSet presAssocID="{CC35089B-D1CB-46A6-852F-7EC37FC3C4B4}" presName="accent_1" presStyleCnt="0"/>
      <dgm:spPr/>
    </dgm:pt>
    <dgm:pt modelId="{1E56F592-7C5A-4D54-94ED-25931E8864EB}" type="pres">
      <dgm:prSet presAssocID="{CC35089B-D1CB-46A6-852F-7EC37FC3C4B4}" presName="accentRepeatNode" presStyleLbl="solidFgAcc1" presStyleIdx="0" presStyleCnt="4"/>
      <dgm:spPr/>
    </dgm:pt>
    <dgm:pt modelId="{0EF738D6-4BFA-4B0B-B69B-C09CDD5A799C}" type="pres">
      <dgm:prSet presAssocID="{472BEE04-4BFD-4E66-8E8F-02B67A7BBB0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0A96D-9C39-43E4-AD04-3C2CA63A7AAF}" type="pres">
      <dgm:prSet presAssocID="{472BEE04-4BFD-4E66-8E8F-02B67A7BBB01}" presName="accent_2" presStyleCnt="0"/>
      <dgm:spPr/>
    </dgm:pt>
    <dgm:pt modelId="{290513A8-DCF7-4D9B-A1FD-A3FF9E384C1A}" type="pres">
      <dgm:prSet presAssocID="{472BEE04-4BFD-4E66-8E8F-02B67A7BBB01}" presName="accentRepeatNode" presStyleLbl="solidFgAcc1" presStyleIdx="1" presStyleCnt="4"/>
      <dgm:spPr>
        <a:solidFill>
          <a:schemeClr val="bg2">
            <a:lumMod val="90000"/>
          </a:schemeClr>
        </a:solidFill>
      </dgm:spPr>
    </dgm:pt>
    <dgm:pt modelId="{BCCE4E63-F132-43A4-BE3F-A1D457C9AEFE}" type="pres">
      <dgm:prSet presAssocID="{562356FA-0389-4933-A9E7-98967636E54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57AF7-3428-4ABC-B07D-1A09724E2A3C}" type="pres">
      <dgm:prSet presAssocID="{562356FA-0389-4933-A9E7-98967636E540}" presName="accent_3" presStyleCnt="0"/>
      <dgm:spPr/>
    </dgm:pt>
    <dgm:pt modelId="{69AD9BAB-8DB7-4632-AF44-39A37AD737F0}" type="pres">
      <dgm:prSet presAssocID="{562356FA-0389-4933-A9E7-98967636E540}" presName="accentRepeatNode" presStyleLbl="solidFgAcc1" presStyleIdx="2" presStyleCnt="4"/>
      <dgm:spPr/>
    </dgm:pt>
    <dgm:pt modelId="{68CC1E10-26A3-42DC-9B76-FD127EFBC87A}" type="pres">
      <dgm:prSet presAssocID="{CAE7C02D-6A09-48F1-AC96-BFB637C52F6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8A269-BC25-4AA8-B74B-DA224577B112}" type="pres">
      <dgm:prSet presAssocID="{CAE7C02D-6A09-48F1-AC96-BFB637C52F63}" presName="accent_4" presStyleCnt="0"/>
      <dgm:spPr/>
    </dgm:pt>
    <dgm:pt modelId="{8D9C2DE8-002E-495F-B316-5F4A07708136}" type="pres">
      <dgm:prSet presAssocID="{CAE7C02D-6A09-48F1-AC96-BFB637C52F63}" presName="accentRepeatNode" presStyleLbl="solidFgAcc1" presStyleIdx="3" presStyleCnt="4"/>
      <dgm:spPr>
        <a:solidFill>
          <a:schemeClr val="bg2">
            <a:lumMod val="90000"/>
          </a:schemeClr>
        </a:solidFill>
      </dgm:spPr>
    </dgm:pt>
  </dgm:ptLst>
  <dgm:cxnLst>
    <dgm:cxn modelId="{FA79F347-0460-4631-B497-F96CB8F0C85F}" srcId="{9CA87407-C7DE-43ED-B59B-3343245D4458}" destId="{CAE7C02D-6A09-48F1-AC96-BFB637C52F63}" srcOrd="3" destOrd="0" parTransId="{39F8EC8E-B5B8-4219-8E5C-3694A9E8460A}" sibTransId="{CECBB921-E9BF-42FB-BE86-B0B455F124FF}"/>
    <dgm:cxn modelId="{B5214784-8DAB-42F0-A2FF-D98450254193}" srcId="{9CA87407-C7DE-43ED-B59B-3343245D4458}" destId="{562356FA-0389-4933-A9E7-98967636E540}" srcOrd="2" destOrd="0" parTransId="{F06D6C31-0056-4F62-85B2-015E2078DDBF}" sibTransId="{B34E5221-BBAC-415E-A27D-F6EC0B2FFEEF}"/>
    <dgm:cxn modelId="{7A112507-FEA9-4FA1-850B-7ED1CA4C589A}" type="presOf" srcId="{CC35089B-D1CB-46A6-852F-7EC37FC3C4B4}" destId="{21563EC3-7EAF-432B-BAB7-2DA2B16EE518}" srcOrd="0" destOrd="0" presId="urn:microsoft.com/office/officeart/2008/layout/VerticalCurvedList"/>
    <dgm:cxn modelId="{40E993E9-6F1C-49C7-B904-7218E1087B7B}" type="presOf" srcId="{CAE7C02D-6A09-48F1-AC96-BFB637C52F63}" destId="{68CC1E10-26A3-42DC-9B76-FD127EFBC87A}" srcOrd="0" destOrd="0" presId="urn:microsoft.com/office/officeart/2008/layout/VerticalCurvedList"/>
    <dgm:cxn modelId="{5114DBCE-40CD-487D-9D1A-F3628D64331A}" srcId="{9CA87407-C7DE-43ED-B59B-3343245D4458}" destId="{472BEE04-4BFD-4E66-8E8F-02B67A7BBB01}" srcOrd="1" destOrd="0" parTransId="{1E425637-327F-4E4C-A68C-50A800423C5F}" sibTransId="{60144960-3C58-43CE-9D26-B297F3BE9D33}"/>
    <dgm:cxn modelId="{7CE77773-A1C6-4FE1-8EF3-CDCF88B16150}" type="presOf" srcId="{593CA759-5BF2-4B35-99DE-02F577743D46}" destId="{9E3C891A-45C9-41A4-9DB6-4ED7014FE32F}" srcOrd="0" destOrd="0" presId="urn:microsoft.com/office/officeart/2008/layout/VerticalCurvedList"/>
    <dgm:cxn modelId="{90EEFAD0-74BB-45EC-8435-C145BAFC171C}" type="presOf" srcId="{9CA87407-C7DE-43ED-B59B-3343245D4458}" destId="{1F1024C3-F791-453C-986B-6E6E93368712}" srcOrd="0" destOrd="0" presId="urn:microsoft.com/office/officeart/2008/layout/VerticalCurvedList"/>
    <dgm:cxn modelId="{F297887F-F09A-4DC5-9B47-8A797DFBB3BB}" srcId="{9CA87407-C7DE-43ED-B59B-3343245D4458}" destId="{CC35089B-D1CB-46A6-852F-7EC37FC3C4B4}" srcOrd="0" destOrd="0" parTransId="{CAA894F1-6323-4E87-BC3C-DBC6CEDCF493}" sibTransId="{593CA759-5BF2-4B35-99DE-02F577743D46}"/>
    <dgm:cxn modelId="{AE6483D2-03A9-4840-80D5-0193A842CA6D}" type="presOf" srcId="{562356FA-0389-4933-A9E7-98967636E540}" destId="{BCCE4E63-F132-43A4-BE3F-A1D457C9AEFE}" srcOrd="0" destOrd="0" presId="urn:microsoft.com/office/officeart/2008/layout/VerticalCurvedList"/>
    <dgm:cxn modelId="{14AC61B1-E556-4059-868B-F1CD6744597A}" type="presOf" srcId="{472BEE04-4BFD-4E66-8E8F-02B67A7BBB01}" destId="{0EF738D6-4BFA-4B0B-B69B-C09CDD5A799C}" srcOrd="0" destOrd="0" presId="urn:microsoft.com/office/officeart/2008/layout/VerticalCurvedList"/>
    <dgm:cxn modelId="{32B63CE8-48AB-46BB-8B1E-FE32EDB28E47}" type="presParOf" srcId="{1F1024C3-F791-453C-986B-6E6E93368712}" destId="{EAAD98C8-E08C-406B-AC06-A70B8B3CFF90}" srcOrd="0" destOrd="0" presId="urn:microsoft.com/office/officeart/2008/layout/VerticalCurvedList"/>
    <dgm:cxn modelId="{4E99B0AE-AE1E-4785-B62B-2D9ECC679A55}" type="presParOf" srcId="{EAAD98C8-E08C-406B-AC06-A70B8B3CFF90}" destId="{96438111-0358-47A8-8EA1-0E0D8BD235A1}" srcOrd="0" destOrd="0" presId="urn:microsoft.com/office/officeart/2008/layout/VerticalCurvedList"/>
    <dgm:cxn modelId="{B7E92610-E1AE-4BED-8273-63C2B1B88A56}" type="presParOf" srcId="{96438111-0358-47A8-8EA1-0E0D8BD235A1}" destId="{1EB4F84E-E465-4D32-ACE9-5A736C8B74DF}" srcOrd="0" destOrd="0" presId="urn:microsoft.com/office/officeart/2008/layout/VerticalCurvedList"/>
    <dgm:cxn modelId="{9D8B2079-9ABC-44FF-A773-5A1CF9F5DF48}" type="presParOf" srcId="{96438111-0358-47A8-8EA1-0E0D8BD235A1}" destId="{9E3C891A-45C9-41A4-9DB6-4ED7014FE32F}" srcOrd="1" destOrd="0" presId="urn:microsoft.com/office/officeart/2008/layout/VerticalCurvedList"/>
    <dgm:cxn modelId="{5E679F5B-DAA5-4765-B76C-EF25C2956E82}" type="presParOf" srcId="{96438111-0358-47A8-8EA1-0E0D8BD235A1}" destId="{B68A7F02-A97C-4D24-9124-06C42574F831}" srcOrd="2" destOrd="0" presId="urn:microsoft.com/office/officeart/2008/layout/VerticalCurvedList"/>
    <dgm:cxn modelId="{8369B846-E1EB-44A6-99BF-42C725801A96}" type="presParOf" srcId="{96438111-0358-47A8-8EA1-0E0D8BD235A1}" destId="{EDBE3CBF-A4AC-45A8-8DB8-F42A6C6FEB8A}" srcOrd="3" destOrd="0" presId="urn:microsoft.com/office/officeart/2008/layout/VerticalCurvedList"/>
    <dgm:cxn modelId="{947956A0-865B-4A5E-8741-D77BFF46324F}" type="presParOf" srcId="{EAAD98C8-E08C-406B-AC06-A70B8B3CFF90}" destId="{21563EC3-7EAF-432B-BAB7-2DA2B16EE518}" srcOrd="1" destOrd="0" presId="urn:microsoft.com/office/officeart/2008/layout/VerticalCurvedList"/>
    <dgm:cxn modelId="{F4D4C350-AA75-411D-AB95-11F448BA4A77}" type="presParOf" srcId="{EAAD98C8-E08C-406B-AC06-A70B8B3CFF90}" destId="{CA46ECA7-AAEC-47AD-B810-F29E6AA1C769}" srcOrd="2" destOrd="0" presId="urn:microsoft.com/office/officeart/2008/layout/VerticalCurvedList"/>
    <dgm:cxn modelId="{1BB12ED6-F63E-4983-A7B5-8665E4EBA548}" type="presParOf" srcId="{CA46ECA7-AAEC-47AD-B810-F29E6AA1C769}" destId="{1E56F592-7C5A-4D54-94ED-25931E8864EB}" srcOrd="0" destOrd="0" presId="urn:microsoft.com/office/officeart/2008/layout/VerticalCurvedList"/>
    <dgm:cxn modelId="{BF119F0A-9C81-463F-835F-D45C2C55A02C}" type="presParOf" srcId="{EAAD98C8-E08C-406B-AC06-A70B8B3CFF90}" destId="{0EF738D6-4BFA-4B0B-B69B-C09CDD5A799C}" srcOrd="3" destOrd="0" presId="urn:microsoft.com/office/officeart/2008/layout/VerticalCurvedList"/>
    <dgm:cxn modelId="{CD20A506-31EC-4C97-9892-F0CFF5832B08}" type="presParOf" srcId="{EAAD98C8-E08C-406B-AC06-A70B8B3CFF90}" destId="{0E60A96D-9C39-43E4-AD04-3C2CA63A7AAF}" srcOrd="4" destOrd="0" presId="urn:microsoft.com/office/officeart/2008/layout/VerticalCurvedList"/>
    <dgm:cxn modelId="{4AAA6A1F-1BE9-4219-BC37-E9EF0681B3C3}" type="presParOf" srcId="{0E60A96D-9C39-43E4-AD04-3C2CA63A7AAF}" destId="{290513A8-DCF7-4D9B-A1FD-A3FF9E384C1A}" srcOrd="0" destOrd="0" presId="urn:microsoft.com/office/officeart/2008/layout/VerticalCurvedList"/>
    <dgm:cxn modelId="{2C8356F2-1597-45AB-8D70-95E879FEC710}" type="presParOf" srcId="{EAAD98C8-E08C-406B-AC06-A70B8B3CFF90}" destId="{BCCE4E63-F132-43A4-BE3F-A1D457C9AEFE}" srcOrd="5" destOrd="0" presId="urn:microsoft.com/office/officeart/2008/layout/VerticalCurvedList"/>
    <dgm:cxn modelId="{EFFC5E58-A59F-4D3A-BC6E-B150B9E182E7}" type="presParOf" srcId="{EAAD98C8-E08C-406B-AC06-A70B8B3CFF90}" destId="{8E957AF7-3428-4ABC-B07D-1A09724E2A3C}" srcOrd="6" destOrd="0" presId="urn:microsoft.com/office/officeart/2008/layout/VerticalCurvedList"/>
    <dgm:cxn modelId="{8FEABA39-9E1E-4215-BEF7-6699550FD59D}" type="presParOf" srcId="{8E957AF7-3428-4ABC-B07D-1A09724E2A3C}" destId="{69AD9BAB-8DB7-4632-AF44-39A37AD737F0}" srcOrd="0" destOrd="0" presId="urn:microsoft.com/office/officeart/2008/layout/VerticalCurvedList"/>
    <dgm:cxn modelId="{1D64EA51-BC19-4D24-B753-71D01CB05AD9}" type="presParOf" srcId="{EAAD98C8-E08C-406B-AC06-A70B8B3CFF90}" destId="{68CC1E10-26A3-42DC-9B76-FD127EFBC87A}" srcOrd="7" destOrd="0" presId="urn:microsoft.com/office/officeart/2008/layout/VerticalCurvedList"/>
    <dgm:cxn modelId="{45093104-A9DA-408E-8C16-0A06963B3F88}" type="presParOf" srcId="{EAAD98C8-E08C-406B-AC06-A70B8B3CFF90}" destId="{6038A269-BC25-4AA8-B74B-DA224577B112}" srcOrd="8" destOrd="0" presId="urn:microsoft.com/office/officeart/2008/layout/VerticalCurvedList"/>
    <dgm:cxn modelId="{8808C437-0230-4E3A-8082-2090C9E717E9}" type="presParOf" srcId="{6038A269-BC25-4AA8-B74B-DA224577B112}" destId="{8D9C2DE8-002E-495F-B316-5F4A077081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B526B-F8FB-49A7-8C7B-E2574E225147}">
      <dsp:nvSpPr>
        <dsp:cNvPr id="0" name=""/>
        <dsp:cNvSpPr/>
      </dsp:nvSpPr>
      <dsp:spPr>
        <a:xfrm>
          <a:off x="0" y="882841"/>
          <a:ext cx="8560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E99D3-1A8F-47F1-81C2-ABD584BFC5D6}">
      <dsp:nvSpPr>
        <dsp:cNvPr id="0" name=""/>
        <dsp:cNvSpPr/>
      </dsp:nvSpPr>
      <dsp:spPr>
        <a:xfrm>
          <a:off x="428002" y="572881"/>
          <a:ext cx="59920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85" tIns="0" rIns="22648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резектабельные </a:t>
          </a:r>
        </a:p>
      </dsp:txBody>
      <dsp:txXfrm>
        <a:off x="458264" y="603143"/>
        <a:ext cx="5931509" cy="559396"/>
      </dsp:txXfrm>
    </dsp:sp>
    <dsp:sp modelId="{40BC909D-14E9-4235-8842-53DF6CE280F4}">
      <dsp:nvSpPr>
        <dsp:cNvPr id="0" name=""/>
        <dsp:cNvSpPr/>
      </dsp:nvSpPr>
      <dsp:spPr>
        <a:xfrm>
          <a:off x="0" y="1835401"/>
          <a:ext cx="8560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91E61-0807-468E-8119-5CA42849161C}">
      <dsp:nvSpPr>
        <dsp:cNvPr id="0" name=""/>
        <dsp:cNvSpPr/>
      </dsp:nvSpPr>
      <dsp:spPr>
        <a:xfrm>
          <a:off x="428002" y="1525441"/>
          <a:ext cx="59920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85" tIns="0" rIns="22648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погранично резектабельные</a:t>
          </a:r>
        </a:p>
      </dsp:txBody>
      <dsp:txXfrm>
        <a:off x="458264" y="1555703"/>
        <a:ext cx="5931509" cy="559396"/>
      </dsp:txXfrm>
    </dsp:sp>
    <dsp:sp modelId="{EDC1B8CE-0723-4E50-B0AE-20063C9D969D}">
      <dsp:nvSpPr>
        <dsp:cNvPr id="0" name=""/>
        <dsp:cNvSpPr/>
      </dsp:nvSpPr>
      <dsp:spPr>
        <a:xfrm>
          <a:off x="0" y="2787961"/>
          <a:ext cx="8560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B54F1-790E-4F59-AE3B-BDEF19FBC4B2}">
      <dsp:nvSpPr>
        <dsp:cNvPr id="0" name=""/>
        <dsp:cNvSpPr/>
      </dsp:nvSpPr>
      <dsp:spPr>
        <a:xfrm>
          <a:off x="576065" y="2442281"/>
          <a:ext cx="59920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85" tIns="0" rIns="22648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местно-распространенные, нерезектабельные</a:t>
          </a:r>
        </a:p>
      </dsp:txBody>
      <dsp:txXfrm>
        <a:off x="606327" y="2472543"/>
        <a:ext cx="5931509" cy="559396"/>
      </dsp:txXfrm>
    </dsp:sp>
    <dsp:sp modelId="{B4F5D5C4-0FDD-4B74-B868-F06142AB1B47}">
      <dsp:nvSpPr>
        <dsp:cNvPr id="0" name=""/>
        <dsp:cNvSpPr/>
      </dsp:nvSpPr>
      <dsp:spPr>
        <a:xfrm>
          <a:off x="0" y="3740521"/>
          <a:ext cx="85600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A6A2F-2700-41B3-92D1-97E0F0DF36F4}">
      <dsp:nvSpPr>
        <dsp:cNvPr id="0" name=""/>
        <dsp:cNvSpPr/>
      </dsp:nvSpPr>
      <dsp:spPr>
        <a:xfrm>
          <a:off x="428002" y="3430561"/>
          <a:ext cx="599203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485" tIns="0" rIns="22648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диссеминированные</a:t>
          </a:r>
        </a:p>
      </dsp:txBody>
      <dsp:txXfrm>
        <a:off x="458264" y="3460823"/>
        <a:ext cx="5931509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3CDA-C180-477E-A9AD-3C7D34CEC84B}">
      <dsp:nvSpPr>
        <dsp:cNvPr id="0" name=""/>
        <dsp:cNvSpPr/>
      </dsp:nvSpPr>
      <dsp:spPr>
        <a:xfrm rot="16200000">
          <a:off x="1131019" y="8578"/>
          <a:ext cx="3936414" cy="4425580"/>
        </a:xfrm>
        <a:prstGeom prst="up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Хирургическое вмешательство с  сосудистой резекцией/реконструкцией</a:t>
          </a:r>
          <a:r>
            <a:rPr lang="ru-RU" sz="2000" kern="1200" dirty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1575309" y="1237264"/>
        <a:ext cx="3736708" cy="1968207"/>
      </dsp:txXfrm>
    </dsp:sp>
    <dsp:sp modelId="{172FE98C-F57B-4DC0-8FFA-EF3894DF14FF}">
      <dsp:nvSpPr>
        <dsp:cNvPr id="0" name=""/>
        <dsp:cNvSpPr/>
      </dsp:nvSpPr>
      <dsp:spPr>
        <a:xfrm rot="5400000">
          <a:off x="7166898" y="92560"/>
          <a:ext cx="3752838" cy="424293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tx1"/>
              </a:solidFill>
            </a:rPr>
            <a:t>Неоадъювантная</a:t>
          </a:r>
          <a:r>
            <a:rPr lang="ru-RU" sz="2000" b="1" kern="1200" dirty="0">
              <a:solidFill>
                <a:schemeClr val="tx1"/>
              </a:solidFill>
            </a:rPr>
            <a:t> терапия</a:t>
          </a:r>
        </a:p>
      </dsp:txBody>
      <dsp:txXfrm rot="-5400000">
        <a:off x="6921851" y="1275817"/>
        <a:ext cx="3586186" cy="1876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C891A-45C9-41A4-9DB6-4ED7014FE32F}">
      <dsp:nvSpPr>
        <dsp:cNvPr id="0" name=""/>
        <dsp:cNvSpPr/>
      </dsp:nvSpPr>
      <dsp:spPr>
        <a:xfrm>
          <a:off x="-5098403" y="-781039"/>
          <a:ext cx="6071612" cy="6071612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63EC3-7EAF-432B-BAB7-2DA2B16EE518}">
      <dsp:nvSpPr>
        <dsp:cNvPr id="0" name=""/>
        <dsp:cNvSpPr/>
      </dsp:nvSpPr>
      <dsp:spPr>
        <a:xfrm>
          <a:off x="473136" y="343584"/>
          <a:ext cx="10013367" cy="69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6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лечение </a:t>
          </a:r>
          <a:r>
            <a:rPr lang="ru-RU" sz="2400" b="1" kern="1200" dirty="0" err="1">
              <a:solidFill>
                <a:schemeClr val="tx1"/>
              </a:solidFill>
            </a:rPr>
            <a:t>микрометастазов</a:t>
          </a:r>
          <a:r>
            <a:rPr lang="ru-RU" sz="2400" b="1" kern="1200" dirty="0"/>
            <a:t> </a:t>
          </a:r>
        </a:p>
      </dsp:txBody>
      <dsp:txXfrm>
        <a:off x="473136" y="343584"/>
        <a:ext cx="10013367" cy="693746"/>
      </dsp:txXfrm>
    </dsp:sp>
    <dsp:sp modelId="{1E56F592-7C5A-4D54-94ED-25931E8864EB}">
      <dsp:nvSpPr>
        <dsp:cNvPr id="0" name=""/>
        <dsp:cNvSpPr/>
      </dsp:nvSpPr>
      <dsp:spPr>
        <a:xfrm>
          <a:off x="75993" y="259974"/>
          <a:ext cx="867183" cy="867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738D6-4BFA-4B0B-B69B-C09CDD5A799C}">
      <dsp:nvSpPr>
        <dsp:cNvPr id="0" name=""/>
        <dsp:cNvSpPr/>
      </dsp:nvSpPr>
      <dsp:spPr>
        <a:xfrm>
          <a:off x="907326" y="1387493"/>
          <a:ext cx="9615626" cy="69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6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уменьшение размера опухоли </a:t>
          </a:r>
        </a:p>
      </dsp:txBody>
      <dsp:txXfrm>
        <a:off x="907326" y="1387493"/>
        <a:ext cx="9615626" cy="693746"/>
      </dsp:txXfrm>
    </dsp:sp>
    <dsp:sp modelId="{290513A8-DCF7-4D9B-A1FD-A3FF9E384C1A}">
      <dsp:nvSpPr>
        <dsp:cNvPr id="0" name=""/>
        <dsp:cNvSpPr/>
      </dsp:nvSpPr>
      <dsp:spPr>
        <a:xfrm>
          <a:off x="473734" y="1300774"/>
          <a:ext cx="867183" cy="86718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E4E63-F132-43A4-BE3F-A1D457C9AEFE}">
      <dsp:nvSpPr>
        <dsp:cNvPr id="0" name=""/>
        <dsp:cNvSpPr/>
      </dsp:nvSpPr>
      <dsp:spPr>
        <a:xfrm>
          <a:off x="907326" y="2428293"/>
          <a:ext cx="9615626" cy="69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6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увеличение шансов на получение отрицательных границ резекции</a:t>
          </a:r>
        </a:p>
      </dsp:txBody>
      <dsp:txXfrm>
        <a:off x="907326" y="2428293"/>
        <a:ext cx="9615626" cy="693746"/>
      </dsp:txXfrm>
    </dsp:sp>
    <dsp:sp modelId="{69AD9BAB-8DB7-4632-AF44-39A37AD737F0}">
      <dsp:nvSpPr>
        <dsp:cNvPr id="0" name=""/>
        <dsp:cNvSpPr/>
      </dsp:nvSpPr>
      <dsp:spPr>
        <a:xfrm>
          <a:off x="473734" y="2341575"/>
          <a:ext cx="867183" cy="867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1E10-26A3-42DC-9B76-FD127EFBC87A}">
      <dsp:nvSpPr>
        <dsp:cNvPr id="0" name=""/>
        <dsp:cNvSpPr/>
      </dsp:nvSpPr>
      <dsp:spPr>
        <a:xfrm>
          <a:off x="509585" y="3469093"/>
          <a:ext cx="10013367" cy="69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6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предотвратить или задержать прогрессирование заболевания</a:t>
          </a:r>
        </a:p>
      </dsp:txBody>
      <dsp:txXfrm>
        <a:off x="509585" y="3469093"/>
        <a:ext cx="10013367" cy="693746"/>
      </dsp:txXfrm>
    </dsp:sp>
    <dsp:sp modelId="{8D9C2DE8-002E-495F-B316-5F4A07708136}">
      <dsp:nvSpPr>
        <dsp:cNvPr id="0" name=""/>
        <dsp:cNvSpPr/>
      </dsp:nvSpPr>
      <dsp:spPr>
        <a:xfrm>
          <a:off x="75993" y="3382375"/>
          <a:ext cx="867183" cy="867183"/>
        </a:xfrm>
        <a:prstGeom prst="ellipse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xmlns="" id="{E7A83B9C-B263-F4BB-12C6-1059251C202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1B9B63EF-BC2F-722B-C395-A717CC8270C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2789C4C7-FB12-41F0-1138-E20CEBA4BFE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E311C4B6-DA8F-C0D1-B9B6-21AEA9A7C6E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7C10690A-CD9B-FDAA-535F-B2238EDBBE4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46068485-AFAC-8F3C-8CD2-C98AE7EE62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B52C48C-D578-4A32-BD89-48DF29A26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9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xmlns="" id="{85996A42-A290-5B3A-9F59-8C02CE61D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xmlns="" id="{0EB67C0F-7B39-AB80-310B-D69DB0C1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xmlns="" id="{7288051F-BB72-CCA3-DF67-5FC746F7C51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C6DABD-29AA-4218-831C-0BD1E5AC42D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Перефразировать фразу «сегодня нет»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B52C48C-D578-4A32-BD89-48DF29A26F1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21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0CBDC3-73AE-4B53-92C1-E31CD7CDA4F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7E1E9-D166-487D-987A-FEF5032E369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D5AE7D2-4EB5-4E2D-8681-F37DE3731AC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D9D38D-29E4-4164-8BEB-8723E6CDF5B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E4262BA-5074-430E-B826-A09C367E4FD1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E33AD-093B-4DEC-BCCF-6C01FEC3EA25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BB6E61-2A8D-4AB3-B63D-1908236B816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31AE12-5CDB-4549-A942-399B0DD30A3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C38DB-5BCC-40E3-8928-7E8D436DE3B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9419E-EA35-458A-828D-DDBEE43DE33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D1199C-6F94-4B0C-931D-800E28387CE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BB30D2-DCE0-4562-AC46-00349C1E807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62" r:id="rId1"/>
    <p:sldLayoutId id="2147486663" r:id="rId2"/>
    <p:sldLayoutId id="2147486664" r:id="rId3"/>
    <p:sldLayoutId id="2147486665" r:id="rId4"/>
    <p:sldLayoutId id="2147486666" r:id="rId5"/>
    <p:sldLayoutId id="2147486667" r:id="rId6"/>
    <p:sldLayoutId id="2147486668" r:id="rId7"/>
    <p:sldLayoutId id="2147486669" r:id="rId8"/>
    <p:sldLayoutId id="2147486670" r:id="rId9"/>
    <p:sldLayoutId id="2147486671" r:id="rId10"/>
    <p:sldLayoutId id="214748667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9A9AF6-29E0-A611-D421-9C5D2410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196975"/>
            <a:ext cx="11160125" cy="30972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5100" b="1" cap="none" dirty="0">
                <a:solidFill>
                  <a:schemeClr val="bg1"/>
                </a:solidFill>
              </a:rPr>
              <a:t>СТАДИРОВАНИЕ РАКА ПОДЖЕЛУДОЧНОЙ ЖЕЛЕЗЫ С ПОМОЩЬЮ КОМПЬЮТЕРНОЙ ТОМОГРАФИИ </a:t>
            </a:r>
            <a:r>
              <a:rPr lang="ru-RU" sz="2700" b="1" cap="none" dirty="0">
                <a:solidFill>
                  <a:schemeClr val="bg1"/>
                </a:solidFill>
                <a:cs typeface="Times New Roman" pitchFamily="18" charset="0"/>
              </a:rPr>
              <a:t>ЧАСТЬ 3</a:t>
            </a:r>
            <a:r>
              <a:rPr lang="ru-RU" sz="4800" cap="none" dirty="0">
                <a:solidFill>
                  <a:schemeClr val="bg1"/>
                </a:solidFill>
              </a:rPr>
              <a:t/>
            </a:r>
            <a:br>
              <a:rPr lang="ru-RU" sz="4800" cap="none" dirty="0">
                <a:solidFill>
                  <a:schemeClr val="bg1"/>
                </a:solidFill>
              </a:rPr>
            </a:br>
            <a:endParaRPr lang="ru-RU" sz="4800" cap="none" dirty="0">
              <a:solidFill>
                <a:schemeClr val="bg1"/>
              </a:solidFill>
            </a:endParaRPr>
          </a:p>
        </p:txBody>
      </p:sp>
      <p:sp>
        <p:nvSpPr>
          <p:cNvPr id="9219" name="Дата 3">
            <a:extLst>
              <a:ext uri="{FF2B5EF4-FFF2-40B4-BE49-F238E27FC236}">
                <a16:creationId xmlns:a16="http://schemas.microsoft.com/office/drawing/2014/main" xmlns="" id="{B456F709-5BED-BAA1-E47E-E47B261D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16725" y="6237288"/>
            <a:ext cx="2560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Красноярск,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2024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2B0847-8432-736D-8F25-4886200D406C}"/>
              </a:ext>
            </a:extLst>
          </p:cNvPr>
          <p:cNvSpPr/>
          <p:nvPr/>
        </p:nvSpPr>
        <p:spPr>
          <a:xfrm>
            <a:off x="22225" y="36513"/>
            <a:ext cx="12155488" cy="1238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9E1DDF-1D46-EA90-F6F0-28E89C0FCF15}"/>
              </a:ext>
            </a:extLst>
          </p:cNvPr>
          <p:cNvSpPr/>
          <p:nvPr/>
        </p:nvSpPr>
        <p:spPr>
          <a:xfrm>
            <a:off x="5447928" y="4659313"/>
            <a:ext cx="6600825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Выполнила</a:t>
            </a:r>
            <a:r>
              <a:rPr lang="ru-RU" sz="2800" dirty="0">
                <a:latin typeface="+mj-lt"/>
              </a:rPr>
              <a:t>: ординатор 2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" y="4280355"/>
            <a:ext cx="5347980" cy="25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ПОГРАНИЧНО </a:t>
            </a:r>
            <a:r>
              <a:rPr lang="ru-RU" sz="3600" b="1" dirty="0" smtClean="0"/>
              <a:t>РЕЗЕКТАБЕЛЬНЫЕ ОПУХОЛИ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smtClean="0"/>
              <a:t>NCCN, 2017г)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037" y="1556792"/>
            <a:ext cx="1192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b="1" dirty="0"/>
              <a:t>Отсутствие отдаленных метастазов</a:t>
            </a:r>
            <a:r>
              <a:rPr lang="ru-RU" sz="24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/>
              <a:t>Артериальное поражение:</a:t>
            </a:r>
          </a:p>
          <a:p>
            <a:pPr algn="ctr">
              <a:lnSpc>
                <a:spcPct val="150000"/>
              </a:lnSpc>
            </a:pPr>
            <a:r>
              <a:rPr lang="ru-RU" sz="2400" u="sng" dirty="0"/>
              <a:t>Новообразования головки и крючковидного отростка:</a:t>
            </a:r>
          </a:p>
          <a:p>
            <a:pPr algn="ctr">
              <a:lnSpc>
                <a:spcPct val="150000"/>
              </a:lnSpc>
            </a:pPr>
            <a:endParaRPr lang="ru-RU" sz="2400" u="sng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 Контакт опухоли с общей печеночной </a:t>
            </a:r>
            <a:r>
              <a:rPr lang="ru-RU" sz="2400" dirty="0" smtClean="0"/>
              <a:t>артерией </a:t>
            </a:r>
            <a:r>
              <a:rPr lang="ru-RU" sz="2400" dirty="0"/>
              <a:t>без распространения на ее бифуркацию или чревный ствол, что позволяет выполнить полную резекцию и</a:t>
            </a:r>
          </a:p>
          <a:p>
            <a:r>
              <a:rPr lang="ru-RU" sz="2400" dirty="0"/>
              <a:t>сосудистую реконструкцию.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 Контакт опухоли с верхней брыжеечной </a:t>
            </a:r>
            <a:r>
              <a:rPr lang="ru-RU" sz="2400" dirty="0" smtClean="0"/>
              <a:t>артерией </a:t>
            </a:r>
            <a:r>
              <a:rPr lang="ru-RU" sz="2400" dirty="0"/>
              <a:t>≤180◦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/>
              <a:t>Наличие аномального расположения артерий (степень их контакта с опухолью)</a:t>
            </a:r>
          </a:p>
        </p:txBody>
      </p:sp>
      <p:sp>
        <p:nvSpPr>
          <p:cNvPr id="6" name="Овал 5"/>
          <p:cNvSpPr/>
          <p:nvPr/>
        </p:nvSpPr>
        <p:spPr>
          <a:xfrm>
            <a:off x="2135560" y="285293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795" y="1711794"/>
            <a:ext cx="11928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/>
              <a:t>Новообразования тела и хвоста:</a:t>
            </a:r>
          </a:p>
          <a:p>
            <a:pPr algn="ctr"/>
            <a:endParaRPr lang="ru-RU" sz="2400" u="sng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 Контакт опухоли с чревным стволом ≤180◦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 Контакт опухоли с чревным стволом &gt;180◦ без поражения аорты при </a:t>
            </a:r>
            <a:r>
              <a:rPr lang="ru-RU" sz="2400" dirty="0" err="1"/>
              <a:t>интактной</a:t>
            </a:r>
            <a:r>
              <a:rPr lang="ru-RU" sz="2400" dirty="0"/>
              <a:t> </a:t>
            </a:r>
            <a:r>
              <a:rPr lang="ru-RU" sz="2400" dirty="0" err="1"/>
              <a:t>гастродуоденальной</a:t>
            </a:r>
            <a:r>
              <a:rPr lang="ru-RU" sz="2400" dirty="0"/>
              <a:t> </a:t>
            </a:r>
            <a:r>
              <a:rPr lang="ru-RU" sz="2400" dirty="0" smtClean="0"/>
              <a:t>артерии </a:t>
            </a:r>
            <a:r>
              <a:rPr lang="ru-RU" sz="2400" dirty="0"/>
              <a:t>(</a:t>
            </a:r>
            <a:r>
              <a:rPr lang="ru-RU" sz="2400" i="1" dirty="0"/>
              <a:t>некоторые центры, включают этот критерий в категорию </a:t>
            </a:r>
            <a:r>
              <a:rPr lang="ru-RU" sz="2400" i="1" dirty="0" err="1"/>
              <a:t>нерезектабельный</a:t>
            </a:r>
            <a:r>
              <a:rPr lang="ru-RU" sz="2400" i="1" dirty="0"/>
              <a:t>)</a:t>
            </a:r>
          </a:p>
          <a:p>
            <a:endParaRPr lang="ru-RU" sz="2400" i="1" dirty="0"/>
          </a:p>
          <a:p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575720" y="1792364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7408" y="260648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Aft>
                <a:spcPts val="0"/>
              </a:spcAft>
            </a:pPr>
            <a:r>
              <a:rPr lang="ru-RU" sz="3600" b="1" dirty="0" smtClean="0"/>
              <a:t>ПОГРАНИЧНО РЕЗЕКТАБЕЛЬНЫЕ ОПУХОЛИ</a:t>
            </a:r>
            <a:br>
              <a:rPr lang="ru-RU" sz="3600" b="1" dirty="0" smtClean="0"/>
            </a:br>
            <a:r>
              <a:rPr lang="ru-RU" sz="3600" b="1" dirty="0" smtClean="0"/>
              <a:t>(NCCN, 2017г)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4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850" y="1484784"/>
            <a:ext cx="11928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 </a:t>
            </a:r>
            <a:r>
              <a:rPr lang="ru-RU" sz="2400" b="1" dirty="0"/>
              <a:t>Венозное поражение:</a:t>
            </a:r>
          </a:p>
          <a:p>
            <a:endParaRPr lang="ru-RU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 Контакт опухоли с верхней брыжеечной</a:t>
            </a:r>
            <a:r>
              <a:rPr lang="en-US" sz="2400" dirty="0"/>
              <a:t> </a:t>
            </a:r>
            <a:r>
              <a:rPr lang="ru-RU" sz="2400" dirty="0" smtClean="0"/>
              <a:t>веной </a:t>
            </a:r>
            <a:r>
              <a:rPr lang="ru-RU" sz="2400" dirty="0"/>
              <a:t>или воротной</a:t>
            </a:r>
            <a:r>
              <a:rPr lang="en-US" sz="2400" dirty="0"/>
              <a:t> </a:t>
            </a:r>
            <a:r>
              <a:rPr lang="ru-RU" sz="2400" dirty="0" smtClean="0"/>
              <a:t>веной  </a:t>
            </a:r>
            <a:r>
              <a:rPr lang="ru-RU" sz="2400" dirty="0"/>
              <a:t>&gt;180◦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Контакт опухоли с верхней брыжеечной </a:t>
            </a:r>
            <a:r>
              <a:rPr lang="ru-RU" sz="2400" dirty="0" smtClean="0"/>
              <a:t>веной </a:t>
            </a:r>
            <a:r>
              <a:rPr lang="ru-RU" sz="2400" dirty="0"/>
              <a:t>или воротной </a:t>
            </a:r>
            <a:r>
              <a:rPr lang="ru-RU" sz="2400" dirty="0" smtClean="0"/>
              <a:t>веной </a:t>
            </a:r>
            <a:r>
              <a:rPr lang="ru-RU" sz="2400" dirty="0"/>
              <a:t>≤180◦ с</a:t>
            </a:r>
          </a:p>
          <a:p>
            <a:r>
              <a:rPr lang="ru-RU" sz="2400" dirty="0"/>
              <a:t>неравномерностью венозных краев или венозный тромбоз</a:t>
            </a:r>
            <a:r>
              <a:rPr lang="en-US" sz="2400" dirty="0"/>
              <a:t> </a:t>
            </a:r>
            <a:r>
              <a:rPr lang="ru-RU" sz="2400" dirty="0"/>
              <a:t>с наличием одного непораженного дистального и проксимального</a:t>
            </a:r>
            <a:r>
              <a:rPr lang="en-US" sz="2400" dirty="0"/>
              <a:t> </a:t>
            </a:r>
            <a:r>
              <a:rPr lang="ru-RU" sz="2400" dirty="0"/>
              <a:t>сосудистого сегмента, позволяющий выполнить полную резекцию и венозную реконструкцию.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Контакт опухоли с нижней полой</a:t>
            </a:r>
            <a:r>
              <a:rPr lang="en-US" sz="2400" dirty="0"/>
              <a:t> </a:t>
            </a:r>
            <a:r>
              <a:rPr lang="ru-RU" sz="2400" dirty="0" smtClean="0"/>
              <a:t>веной</a:t>
            </a: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ПОГРАНИЧНО </a:t>
            </a:r>
            <a:r>
              <a:rPr lang="ru-RU" sz="3600" b="1" dirty="0" smtClean="0"/>
              <a:t>РЕЗЕКТАБЕЛЬНЫЕ ОПУХОЛИ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smtClean="0"/>
              <a:t>NCCN, 2017г)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277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704" y="116632"/>
            <a:ext cx="12745416" cy="99060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 smtClean="0"/>
              <a:t>МСКТ ОБП с КУ, АРТЕРИАЛЬНАЯ ФАЗА, АКСИАЛЬНАЯ (А,С,</a:t>
            </a:r>
            <a:r>
              <a:rPr lang="en-US" sz="2700" b="1" dirty="0" smtClean="0"/>
              <a:t>D,E</a:t>
            </a:r>
            <a:r>
              <a:rPr lang="ru-RU" sz="2700" b="1" dirty="0" smtClean="0"/>
              <a:t>)</a:t>
            </a:r>
            <a:r>
              <a:rPr lang="en-US" sz="2700" b="1" dirty="0" smtClean="0"/>
              <a:t> </a:t>
            </a:r>
            <a:r>
              <a:rPr lang="ru-RU" sz="2700" b="1" dirty="0" smtClean="0"/>
              <a:t>И КОРОНАРНАЯ (В) ПЛОСКОСТИ, СОСУДИСТАЯ ИНВАЗИЯ ПРИ ПРОТОКОВОЙ АДЕНОКАРЦИНОМЕ ПОДЖЕЛУДОЧНОЙ ЖЕЛЕЗЫ</a:t>
            </a:r>
            <a:endParaRPr lang="ru-RU" sz="2700" b="1" dirty="0"/>
          </a:p>
        </p:txBody>
      </p:sp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466"/>
            <a:ext cx="9324020" cy="42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0016" y="3377487"/>
            <a:ext cx="573596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+mn-lt"/>
              </a:rPr>
              <a:t>(A) - (C) </a:t>
            </a:r>
            <a:r>
              <a:rPr lang="ru-RU" sz="2400" b="1" u="sng" dirty="0" err="1">
                <a:latin typeface="+mn-lt"/>
              </a:rPr>
              <a:t>Нерезектабельная</a:t>
            </a:r>
            <a:r>
              <a:rPr lang="ru-RU" sz="2400" b="1" u="sng" dirty="0">
                <a:latin typeface="+mn-lt"/>
              </a:rPr>
              <a:t> </a:t>
            </a:r>
            <a:endParaRPr lang="ru-RU" sz="2400" u="sng" dirty="0">
              <a:latin typeface="+mn-lt"/>
            </a:endParaRPr>
          </a:p>
          <a:p>
            <a:r>
              <a:rPr lang="ru-RU" sz="2400" dirty="0">
                <a:latin typeface="+mn-lt"/>
              </a:rPr>
              <a:t>Объемное образование поджелудочной железы,  инфильтрирующее </a:t>
            </a:r>
            <a:r>
              <a:rPr lang="ru-RU" sz="2400" dirty="0" err="1">
                <a:latin typeface="+mn-lt"/>
              </a:rPr>
              <a:t>перипанкреатические</a:t>
            </a:r>
            <a:r>
              <a:rPr lang="ru-RU" sz="2400" dirty="0">
                <a:latin typeface="+mn-lt"/>
              </a:rPr>
              <a:t> сосуды, контактирует с брюшной </a:t>
            </a:r>
            <a:r>
              <a:rPr lang="ru-RU" sz="2400" dirty="0" smtClean="0">
                <a:latin typeface="+mn-lt"/>
              </a:rPr>
              <a:t>аортой; асцит </a:t>
            </a:r>
            <a:endParaRPr lang="ru-RU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" y="5373216"/>
            <a:ext cx="9812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 </a:t>
            </a:r>
            <a:r>
              <a:rPr lang="ru-RU" sz="2400" b="1" u="sng" dirty="0">
                <a:latin typeface="+mn-lt"/>
              </a:rPr>
              <a:t>(Д) и (E) Погранично </a:t>
            </a:r>
            <a:r>
              <a:rPr lang="ru-RU" sz="2400" b="1" u="sng" dirty="0" err="1">
                <a:latin typeface="+mn-lt"/>
              </a:rPr>
              <a:t>резектабельная</a:t>
            </a:r>
            <a:r>
              <a:rPr lang="ru-RU" sz="2400" b="1" u="sng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  <a:p>
            <a:r>
              <a:rPr lang="ru-RU" sz="2400" dirty="0" err="1">
                <a:latin typeface="+mn-lt"/>
              </a:rPr>
              <a:t>Гиподенсивное</a:t>
            </a:r>
            <a:r>
              <a:rPr lang="ru-RU" sz="2400" dirty="0">
                <a:latin typeface="+mn-lt"/>
              </a:rPr>
              <a:t> образование в головке поджелудочной железы, контактирующее с верхней брыжеечной артерией &lt;180° окружности сосуда</a:t>
            </a:r>
          </a:p>
        </p:txBody>
      </p:sp>
    </p:spTree>
    <p:extLst>
      <p:ext uri="{BB962C8B-B14F-4D97-AF65-F5344CB8AC3E}">
        <p14:creationId xmlns:p14="http://schemas.microsoft.com/office/powerpoint/2010/main" val="74415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871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ЛЕЧЕНИЕ ПОГРАНИЧНО РЕЗЕКТАБЕЛЬНОГО РАКА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4855995"/>
              </p:ext>
            </p:extLst>
          </p:nvPr>
        </p:nvGraphicFramePr>
        <p:xfrm>
          <a:off x="-1" y="1340768"/>
          <a:ext cx="12255965" cy="442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7373" y="328498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273559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ЦЕЛИ НЕОАДЪЮВАНТНОЙ ТЕРАПИИ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2550140"/>
              </p:ext>
            </p:extLst>
          </p:nvPr>
        </p:nvGraphicFramePr>
        <p:xfrm>
          <a:off x="623392" y="1628800"/>
          <a:ext cx="10585176" cy="45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98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НЕОАДЪЮВАНТНАЯ ТЕРАПИЯ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2009031"/>
            <a:ext cx="11208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Пациентам с </a:t>
            </a:r>
            <a:r>
              <a:rPr lang="ru-RU" sz="2400" b="1" dirty="0"/>
              <a:t>агрессивной</a:t>
            </a:r>
            <a:r>
              <a:rPr lang="ru-RU" sz="2400" dirty="0"/>
              <a:t> </a:t>
            </a:r>
            <a:r>
              <a:rPr lang="ru-RU" sz="2400" b="1" dirty="0"/>
              <a:t>биологией опухоли</a:t>
            </a:r>
            <a:r>
              <a:rPr lang="ru-RU" sz="2400" dirty="0"/>
              <a:t> и ранним выявлением отдаленных </a:t>
            </a:r>
            <a:r>
              <a:rPr lang="ru-RU" sz="2400" b="1" dirty="0"/>
              <a:t>метастазов</a:t>
            </a:r>
            <a:r>
              <a:rPr lang="ru-RU" sz="2400" dirty="0"/>
              <a:t> во время </a:t>
            </a:r>
            <a:r>
              <a:rPr lang="ru-RU" sz="2400" b="1" dirty="0"/>
              <a:t>неоадъювантного</a:t>
            </a:r>
            <a:r>
              <a:rPr lang="ru-RU" sz="2400" dirty="0"/>
              <a:t> </a:t>
            </a:r>
            <a:r>
              <a:rPr lang="ru-RU" sz="2400" b="1" dirty="0"/>
              <a:t>лечения</a:t>
            </a:r>
            <a:r>
              <a:rPr lang="ru-RU" sz="2400" dirty="0"/>
              <a:t> </a:t>
            </a:r>
            <a:r>
              <a:rPr lang="ru-RU" sz="2400" u="sng" dirty="0"/>
              <a:t>радикальная операция не показана!!!</a:t>
            </a:r>
          </a:p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  <a:p>
            <a:r>
              <a:rPr lang="ru-RU" sz="2400" dirty="0"/>
              <a:t>Имеются ограниченные доказательства, позволяющие рекомендовать конкретный </a:t>
            </a:r>
            <a:r>
              <a:rPr lang="ru-RU" sz="2400" dirty="0" err="1"/>
              <a:t>неоадъювантный</a:t>
            </a:r>
            <a:r>
              <a:rPr lang="ru-RU" sz="2400" dirty="0"/>
              <a:t> режим с последующей или без химиолучевой терапии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332950" y="2101915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2950" y="429309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4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28600"/>
            <a:ext cx="1195332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ОСНОВНЫЕ ВАРИАНТЫ НЕОАДЪЮВАНТНОЙ ТЕРАПИИ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407368" y="2204864"/>
            <a:ext cx="4320480" cy="23042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FOLFIRINOX 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±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химиолучевая терапия </a:t>
            </a:r>
          </a:p>
        </p:txBody>
      </p:sp>
      <p:sp>
        <p:nvSpPr>
          <p:cNvPr id="5" name="Овал 4"/>
          <p:cNvSpPr/>
          <p:nvPr/>
        </p:nvSpPr>
        <p:spPr>
          <a:xfrm>
            <a:off x="6384032" y="2204864"/>
            <a:ext cx="4449412" cy="230425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гемцитабин</a:t>
            </a:r>
            <a:r>
              <a:rPr lang="ru-RU" sz="2000" b="1" dirty="0">
                <a:solidFill>
                  <a:schemeClr val="tx1"/>
                </a:solidFill>
              </a:rPr>
              <a:t> + </a:t>
            </a:r>
            <a:r>
              <a:rPr lang="en-US" sz="2000" b="1" dirty="0">
                <a:solidFill>
                  <a:schemeClr val="tx1"/>
                </a:solidFill>
              </a:rPr>
              <a:t>nab -</a:t>
            </a:r>
            <a:r>
              <a:rPr lang="ru-RU" sz="2000" b="1" dirty="0" err="1">
                <a:solidFill>
                  <a:schemeClr val="tx1"/>
                </a:solidFill>
              </a:rPr>
              <a:t>паклитаксел</a:t>
            </a:r>
            <a:r>
              <a:rPr lang="ru-RU" sz="2000" b="1" dirty="0">
                <a:solidFill>
                  <a:schemeClr val="tx1"/>
                </a:solidFill>
              </a:rPr>
              <a:t>, связанный с альбумином 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± 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химиолучевая терапия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27548" y="170080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068678" y="167318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428" y="248774"/>
            <a:ext cx="108712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ПОКАЗАНИЯ К НЕОАДЪЮВАНТНОЙ ТЕРАПИИ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504" y="2492896"/>
            <a:ext cx="11449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После проведения </a:t>
            </a:r>
            <a:r>
              <a:rPr lang="ru-RU" sz="2000" b="1" dirty="0" err="1"/>
              <a:t>неоадъювантной</a:t>
            </a:r>
            <a:r>
              <a:rPr lang="ru-RU" sz="2000" b="1" dirty="0"/>
              <a:t> терапии </a:t>
            </a:r>
            <a:r>
              <a:rPr lang="ru-RU" sz="2000" dirty="0"/>
              <a:t>при  погранично резектабельной  опухоли </a:t>
            </a:r>
            <a:r>
              <a:rPr lang="ru-RU" sz="2000" b="1" dirty="0"/>
              <a:t>показана резекция с получением отрицательных результатов биопсии краев.</a:t>
            </a:r>
          </a:p>
          <a:p>
            <a:endParaRPr lang="ru-RU" sz="2000" b="1" dirty="0"/>
          </a:p>
          <a:p>
            <a:r>
              <a:rPr lang="ru-RU" sz="2000" dirty="0"/>
              <a:t> </a:t>
            </a:r>
            <a:r>
              <a:rPr lang="ru-RU" sz="2000" b="1" dirty="0"/>
              <a:t>Уровень выживаемости повышается после </a:t>
            </a:r>
            <a:r>
              <a:rPr lang="ru-RU" sz="2000" b="1" dirty="0" err="1"/>
              <a:t>неоадъювантной</a:t>
            </a:r>
            <a:r>
              <a:rPr lang="ru-RU" sz="2000" b="1" dirty="0"/>
              <a:t> терапии </a:t>
            </a:r>
            <a:r>
              <a:rPr lang="ru-RU" sz="2000" dirty="0"/>
              <a:t>не только при  погранично </a:t>
            </a:r>
            <a:r>
              <a:rPr lang="ru-RU" sz="2000" dirty="0" err="1"/>
              <a:t>резектабельных</a:t>
            </a:r>
            <a:r>
              <a:rPr lang="ru-RU" sz="2000" dirty="0"/>
              <a:t> опухолей, но и </a:t>
            </a:r>
            <a:r>
              <a:rPr lang="ru-RU" sz="2000" dirty="0" err="1"/>
              <a:t>нерезектабельных</a:t>
            </a:r>
            <a:r>
              <a:rPr lang="ru-RU" sz="2000" dirty="0"/>
              <a:t> , </a:t>
            </a:r>
            <a:r>
              <a:rPr lang="ru-RU" sz="2000" dirty="0" err="1"/>
              <a:t>нерезектабельных</a:t>
            </a:r>
            <a:r>
              <a:rPr lang="ru-RU" sz="2000" dirty="0"/>
              <a:t>  </a:t>
            </a:r>
            <a:r>
              <a:rPr lang="ru-RU" sz="2000" dirty="0" smtClean="0"/>
              <a:t>местно-распространенных.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При наличии </a:t>
            </a:r>
            <a:r>
              <a:rPr lang="ru-RU" sz="2000" b="1" dirty="0" err="1"/>
              <a:t>билиарной</a:t>
            </a:r>
            <a:r>
              <a:rPr lang="ru-RU" sz="2000" b="1" dirty="0"/>
              <a:t> обструкции перед началом </a:t>
            </a:r>
            <a:r>
              <a:rPr lang="ru-RU" sz="2000" b="1" dirty="0" err="1"/>
              <a:t>неоадъювантной</a:t>
            </a:r>
            <a:r>
              <a:rPr lang="ru-RU" sz="2000" b="1" dirty="0"/>
              <a:t> терапии </a:t>
            </a:r>
            <a:r>
              <a:rPr lang="ru-RU" sz="2000" dirty="0"/>
              <a:t>следует провести </a:t>
            </a:r>
            <a:r>
              <a:rPr lang="ru-RU" sz="2000" b="1" dirty="0" err="1"/>
              <a:t>стентирование</a:t>
            </a:r>
            <a:r>
              <a:rPr lang="ru-RU" sz="2000" dirty="0"/>
              <a:t> или </a:t>
            </a:r>
            <a:r>
              <a:rPr lang="ru-RU" sz="2000" b="1" dirty="0" err="1"/>
              <a:t>чрескожное</a:t>
            </a:r>
            <a:r>
              <a:rPr lang="ru-RU" sz="2000" b="1" dirty="0"/>
              <a:t> </a:t>
            </a:r>
            <a:r>
              <a:rPr lang="ru-RU" sz="2000" b="1" dirty="0" err="1"/>
              <a:t>чреспеченочное</a:t>
            </a:r>
            <a:r>
              <a:rPr lang="ru-RU" sz="2000" b="1" dirty="0"/>
              <a:t> дренирование желчных путей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2353" y="1617969"/>
            <a:ext cx="856895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основное показание – погранично резектабельные опухоли </a:t>
            </a:r>
          </a:p>
        </p:txBody>
      </p:sp>
      <p:sp>
        <p:nvSpPr>
          <p:cNvPr id="5" name="Овал 4"/>
          <p:cNvSpPr/>
          <p:nvPr/>
        </p:nvSpPr>
        <p:spPr>
          <a:xfrm>
            <a:off x="380859" y="2564904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0859" y="3429000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6472" y="501317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8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ПОКАЗАНИЯ К НЕОАДЪЮВАНТНОЙ ТЕРАПИИ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2132856"/>
            <a:ext cx="11449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Рекомендации NCCN пропагандируют применение </a:t>
            </a:r>
            <a:r>
              <a:rPr lang="ru-RU" sz="2000" dirty="0" err="1"/>
              <a:t>неоадъювантной</a:t>
            </a:r>
            <a:r>
              <a:rPr lang="ru-RU" sz="2000" dirty="0"/>
              <a:t> терапии для лечения погранично резектабельной опухоли и </a:t>
            </a:r>
            <a:r>
              <a:rPr lang="ru-RU" sz="2000" b="1" dirty="0"/>
              <a:t>резектабельной, </a:t>
            </a:r>
            <a:r>
              <a:rPr lang="ru-RU" sz="2000" dirty="0"/>
              <a:t>подтвержденной биопсией и  </a:t>
            </a:r>
            <a:r>
              <a:rPr lang="ru-RU" sz="2000" b="1" dirty="0"/>
              <a:t>имеющей высокие факторы риска: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повышение CA19-9;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опухоли больших размеров;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увеличение регионарных лимфатических узлов;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чрезмерное снижение массы тела; </a:t>
            </a:r>
          </a:p>
          <a:p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выраженный болевой синдром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35360" y="2172472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704" y="228600"/>
            <a:ext cx="12432704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СИСТЕМЫ </a:t>
            </a:r>
            <a:r>
              <a:rPr lang="ru-RU" sz="3600" b="1" dirty="0" smtClean="0"/>
              <a:t>СТАДИРОВАНИЯ ПРОТОКОВОЙ </a:t>
            </a:r>
            <a:r>
              <a:rPr lang="ru-RU" sz="3600" b="1" dirty="0"/>
              <a:t>АДЕНОКАРЦИНОМЫ ПОДЖЕЛУДОЧНОЙ ЖЕЛЕЗЫ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400" y="3573016"/>
            <a:ext cx="9937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/>
              <a:t>Цель:</a:t>
            </a:r>
            <a:r>
              <a:rPr lang="ru-RU" sz="2400" dirty="0"/>
              <a:t>  - </a:t>
            </a:r>
            <a:r>
              <a:rPr lang="ru-RU" sz="2400" i="1" dirty="0"/>
              <a:t>выявление резектабельной опухоли; </a:t>
            </a:r>
          </a:p>
          <a:p>
            <a:endParaRPr lang="ru-RU" sz="2400" i="1" dirty="0"/>
          </a:p>
          <a:p>
            <a:r>
              <a:rPr lang="ru-RU" sz="2400" i="1" dirty="0"/>
              <a:t>                - установка необходимости неоадъювантного лечения; </a:t>
            </a:r>
          </a:p>
          <a:p>
            <a:endParaRPr lang="ru-RU" sz="2400" i="1" dirty="0"/>
          </a:p>
          <a:p>
            <a:r>
              <a:rPr lang="ru-RU" sz="2400" i="1" dirty="0"/>
              <a:t>                - прогнозирование заболевания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988840"/>
            <a:ext cx="1058517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Системы </a:t>
            </a:r>
            <a:r>
              <a:rPr lang="ru-RU" sz="2400" dirty="0" err="1"/>
              <a:t>стадирования</a:t>
            </a:r>
            <a:r>
              <a:rPr lang="ru-RU" sz="2400" dirty="0"/>
              <a:t> </a:t>
            </a:r>
            <a:r>
              <a:rPr lang="ru-RU" sz="2400" b="1" dirty="0"/>
              <a:t>оценивают наличие как местной инвазии </a:t>
            </a:r>
            <a:r>
              <a:rPr lang="ru-RU" sz="2400" dirty="0"/>
              <a:t>(особенно сосудистой), так  и </a:t>
            </a:r>
            <a:r>
              <a:rPr lang="ru-RU" sz="2400" b="1" dirty="0"/>
              <a:t>отдаленного распространения.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90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КТ ПОСЛЕ НЕОАДЪЮВАНТНОЙ ТЕРАПИИ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7408" y="1916832"/>
            <a:ext cx="10369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После проведения неоадъювантного лечения КТ следует повторить перед операцией </a:t>
            </a:r>
            <a:r>
              <a:rPr lang="ru-RU" sz="2000" dirty="0"/>
              <a:t>по тому же диагностическому протоколу поджелудочной железы, включая грудную клетку. </a:t>
            </a:r>
          </a:p>
          <a:p>
            <a:endParaRPr lang="ru-RU" sz="2000" dirty="0"/>
          </a:p>
          <a:p>
            <a:r>
              <a:rPr lang="ru-RU" sz="2000" dirty="0"/>
              <a:t>Способность </a:t>
            </a:r>
            <a:r>
              <a:rPr lang="ru-RU" sz="2000" b="1" dirty="0"/>
              <a:t>прогнозирования </a:t>
            </a:r>
            <a:r>
              <a:rPr lang="ru-RU" sz="2000" b="1" dirty="0" err="1"/>
              <a:t>резектабельности</a:t>
            </a:r>
            <a:r>
              <a:rPr lang="ru-RU" sz="2000" b="1" dirty="0"/>
              <a:t> с помощью КТ ниже после </a:t>
            </a:r>
            <a:r>
              <a:rPr lang="ru-RU" sz="2000" dirty="0"/>
              <a:t>назначение </a:t>
            </a:r>
            <a:r>
              <a:rPr lang="ru-RU" sz="2000" b="1" dirty="0"/>
              <a:t>неоадъювантного лечения (постлучевой фиброз).</a:t>
            </a:r>
          </a:p>
          <a:p>
            <a:endParaRPr lang="ru-RU" sz="2000" dirty="0"/>
          </a:p>
          <a:p>
            <a:r>
              <a:rPr lang="ru-RU" sz="2000" dirty="0" smtClean="0"/>
              <a:t>Следовательно, если </a:t>
            </a:r>
            <a:r>
              <a:rPr lang="ru-RU" sz="2000" dirty="0"/>
              <a:t>имеется частично уменьшенный контакт опухоли с сосудом, перед операцией следует принять во внимание хирургическое обследование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35360" y="1989019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360" y="320397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360" y="4221088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1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НЕРЕЗЕКТАБЕЛЬНЫЕ ОПУХОЛИ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845" y="1844824"/>
            <a:ext cx="120192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Наличие отдаленных </a:t>
            </a:r>
            <a:r>
              <a:rPr lang="ru-RU" sz="2000" b="1" dirty="0" smtClean="0"/>
              <a:t>метастазов;</a:t>
            </a:r>
            <a:r>
              <a:rPr lang="ru-RU" sz="2000" b="1" dirty="0">
                <a:highlight>
                  <a:srgbClr val="FFFF00"/>
                </a:highlight>
              </a:rPr>
              <a:t> </a:t>
            </a:r>
            <a:r>
              <a:rPr lang="ru-RU" sz="2000" b="1" dirty="0" smtClean="0"/>
              <a:t>сосудистая </a:t>
            </a:r>
            <a:r>
              <a:rPr lang="ru-RU" sz="2000" b="1" dirty="0"/>
              <a:t>инвазия опухолью (местно-распространенная опухоль), </a:t>
            </a:r>
            <a:r>
              <a:rPr lang="ru-RU" sz="2000" dirty="0" smtClean="0"/>
              <a:t>включающая:</a:t>
            </a:r>
            <a:endParaRPr lang="ru-RU" sz="2000" dirty="0"/>
          </a:p>
          <a:p>
            <a:endParaRPr lang="ru-RU" sz="2000" dirty="0"/>
          </a:p>
          <a:p>
            <a:pPr algn="ctr"/>
            <a:r>
              <a:rPr lang="ru-RU" sz="2400" b="1" u="sng" dirty="0" smtClean="0"/>
              <a:t>Опухоли </a:t>
            </a:r>
            <a:r>
              <a:rPr lang="ru-RU" sz="2000" b="1" u="sng" dirty="0" smtClean="0"/>
              <a:t>головки / крючковидного </a:t>
            </a:r>
            <a:r>
              <a:rPr lang="ru-RU" sz="2000" b="1" u="sng" dirty="0"/>
              <a:t>отростка</a:t>
            </a:r>
            <a:r>
              <a:rPr lang="ru-RU" sz="2400" b="1" u="sng" dirty="0" smtClean="0"/>
              <a:t>:</a:t>
            </a:r>
            <a:endParaRPr lang="ru-RU" sz="2400" b="1" u="sng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Контакт опухоли с верхней брыжеечной </a:t>
            </a:r>
            <a:r>
              <a:rPr lang="ru-RU" sz="2000" dirty="0" smtClean="0"/>
              <a:t>артерией </a:t>
            </a:r>
            <a:r>
              <a:rPr lang="ru-RU" sz="2000" dirty="0"/>
              <a:t>или чревным стволом &gt;180◦.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Контакт опухоли с первой ветвью тощей кишки верхней брыжеечной </a:t>
            </a:r>
            <a:r>
              <a:rPr lang="ru-RU" sz="2000" dirty="0" smtClean="0"/>
              <a:t>артерией</a:t>
            </a: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 Опухолевое поражение или (опухолевая или тромботическая) окклюзия верхней брыжеечной </a:t>
            </a:r>
            <a:r>
              <a:rPr lang="ru-RU" sz="2000" dirty="0" smtClean="0"/>
              <a:t>вены/</a:t>
            </a:r>
            <a:r>
              <a:rPr lang="en-US" sz="2000" dirty="0" smtClean="0"/>
              <a:t> </a:t>
            </a:r>
            <a:r>
              <a:rPr lang="ru-RU" sz="2000" dirty="0"/>
              <a:t>воротной </a:t>
            </a:r>
            <a:r>
              <a:rPr lang="ru-RU" sz="2000" dirty="0" smtClean="0"/>
              <a:t>вены </a:t>
            </a:r>
            <a:r>
              <a:rPr lang="ru-RU" sz="2000" dirty="0"/>
              <a:t>без возможности хирургической реконструкции.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 Контакт с наиболее проксимальной ветвью верхней брыжеечной  </a:t>
            </a:r>
            <a:r>
              <a:rPr lang="ru-RU" sz="2000" dirty="0" smtClean="0"/>
              <a:t>вены</a:t>
            </a:r>
            <a:r>
              <a:rPr lang="en-US" sz="2000" dirty="0" smtClean="0"/>
              <a:t> </a:t>
            </a:r>
            <a:r>
              <a:rPr lang="ru-RU" sz="2000" dirty="0"/>
              <a:t>тощей кишки</a:t>
            </a:r>
          </a:p>
        </p:txBody>
      </p:sp>
    </p:spTree>
    <p:extLst>
      <p:ext uri="{BB962C8B-B14F-4D97-AF65-F5344CB8AC3E}">
        <p14:creationId xmlns:p14="http://schemas.microsoft.com/office/powerpoint/2010/main" val="205613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НЕРЕЗЕКТАБЕЛЬНЫЕ ОПУХОЛИ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416" y="1844824"/>
            <a:ext cx="113772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Опухоли </a:t>
            </a:r>
            <a:r>
              <a:rPr lang="ru-RU" sz="2400" b="1" u="sng" dirty="0"/>
              <a:t>тела и хвоста:</a:t>
            </a:r>
          </a:p>
          <a:p>
            <a:pPr algn="ctr"/>
            <a:endParaRPr lang="ru-RU" sz="2000" u="sng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Контакт опухоли с верхней брыжеечной </a:t>
            </a:r>
            <a:r>
              <a:rPr lang="ru-RU" sz="2000" dirty="0" smtClean="0"/>
              <a:t>артерией </a:t>
            </a:r>
            <a:r>
              <a:rPr lang="ru-RU" sz="2000" dirty="0"/>
              <a:t>или чревным стволом &gt;180◦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Контакт опухоли с чревным стволом и поражение аорты.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 Опухолевое поражение или (опухолевая или тромботическая) окклюзия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ерхней </a:t>
            </a:r>
            <a:r>
              <a:rPr lang="ru-RU" sz="2000" dirty="0"/>
              <a:t>брыжеечной </a:t>
            </a:r>
            <a:r>
              <a:rPr lang="ru-RU" sz="2000" dirty="0" smtClean="0"/>
              <a:t>вены/воротной </a:t>
            </a:r>
            <a:r>
              <a:rPr lang="ru-RU" sz="2000" dirty="0" smtClean="0"/>
              <a:t>вены </a:t>
            </a:r>
            <a:r>
              <a:rPr lang="ru-RU" sz="2000" dirty="0"/>
              <a:t>без возможности хирургической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35717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РЕНТГЕНОЛОГИЧЕСКОЕ 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916832"/>
            <a:ext cx="11161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Существуют ограничения в рентгенологической терминологии, используемой для описания распространения заболевания.</a:t>
            </a:r>
          </a:p>
          <a:p>
            <a:endParaRPr lang="ru-RU" sz="2000" dirty="0"/>
          </a:p>
          <a:p>
            <a:r>
              <a:rPr lang="ru-RU" sz="2000" dirty="0"/>
              <a:t>Различные международные радиологические общества  внедрили стандартизированные протоколы (Испанское общество абдоминальной </a:t>
            </a:r>
            <a:r>
              <a:rPr lang="ru-RU" sz="2000" dirty="0" smtClean="0"/>
              <a:t>визуализации, SEDIA).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Принятие общепризнанных стандартов  улучшило предоперационную диагностику и </a:t>
            </a:r>
            <a:r>
              <a:rPr lang="ru-RU" sz="2000" dirty="0" smtClean="0"/>
              <a:t>помогло </a:t>
            </a:r>
            <a:r>
              <a:rPr lang="ru-RU" sz="2000" dirty="0"/>
              <a:t>пациентам в процессе принятия хирургического </a:t>
            </a:r>
            <a:r>
              <a:rPr lang="ru-RU" sz="2000" dirty="0" smtClean="0"/>
              <a:t>решения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189921" y="1981282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6225" y="285293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9336" y="3861048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0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85950088-A6FB-C069-FF1B-F965FCC9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ВЫВОДЫ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1988840"/>
            <a:ext cx="10873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Правильная диагностика стадии </a:t>
            </a:r>
            <a:r>
              <a:rPr lang="ru-RU" sz="2000" dirty="0" err="1" smtClean="0"/>
              <a:t>аденокарциномы</a:t>
            </a:r>
            <a:r>
              <a:rPr lang="ru-RU" sz="2000" dirty="0" smtClean="0"/>
              <a:t> поджелудочной железы имеет </a:t>
            </a:r>
            <a:r>
              <a:rPr lang="ru-RU" sz="2000" dirty="0"/>
              <a:t>решающее значение в планировании лечения. </a:t>
            </a:r>
          </a:p>
          <a:p>
            <a:endParaRPr lang="ru-RU" sz="2000" dirty="0"/>
          </a:p>
          <a:p>
            <a:r>
              <a:rPr lang="ru-RU" sz="2000" b="1" dirty="0"/>
              <a:t>МСКT является методом выбора диагностики, включающее как минимум одну паренхиматозную и одну венозную фазу. </a:t>
            </a:r>
          </a:p>
          <a:p>
            <a:endParaRPr lang="ru-RU" sz="2000" dirty="0"/>
          </a:p>
          <a:p>
            <a:r>
              <a:rPr lang="ru-RU" sz="2000" b="1" dirty="0"/>
              <a:t>Эндоскопическое ультразвуковое исследование и ПЭТ-КТ являются дополнительными методами обследования.</a:t>
            </a:r>
          </a:p>
          <a:p>
            <a:endParaRPr lang="ru-RU" sz="2000" dirty="0"/>
          </a:p>
          <a:p>
            <a:r>
              <a:rPr lang="ru-RU" sz="2000" dirty="0"/>
              <a:t>Определенной концепции в отношении ведения погранично резектабельной опухоли нет. </a:t>
            </a:r>
          </a:p>
          <a:p>
            <a:endParaRPr lang="ru-RU" sz="2000" dirty="0"/>
          </a:p>
          <a:p>
            <a:r>
              <a:rPr lang="ru-RU" sz="2000" dirty="0" err="1"/>
              <a:t>Неоадъювантная</a:t>
            </a:r>
            <a:r>
              <a:rPr lang="ru-RU" sz="2000" dirty="0"/>
              <a:t> химиотерапия широко используется для раннего лечения погранично резектабельной опухоли</a:t>
            </a:r>
          </a:p>
          <a:p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335360" y="1992040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2435" y="2924944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1883" y="3901410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443" y="4725144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7443" y="537321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6632"/>
            <a:ext cx="9624392" cy="65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28600"/>
            <a:ext cx="114926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СИСТЕМЫ </a:t>
            </a:r>
            <a:r>
              <a:rPr lang="ru-RU" b="1" dirty="0" smtClean="0"/>
              <a:t>СТАДИРОВАНИЯ ПРОТОКОВОЙ </a:t>
            </a:r>
            <a:r>
              <a:rPr lang="ru-RU" b="1" dirty="0"/>
              <a:t>АДЕНОКАРЦИНОМЫ ПОДЖЕЛУДОЧНОЙ ЖЕЛЕЗЫ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772816"/>
            <a:ext cx="11568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Система </a:t>
            </a:r>
            <a:r>
              <a:rPr lang="ru-RU" sz="2400" b="1" u="sng" dirty="0" err="1"/>
              <a:t>стадирования</a:t>
            </a:r>
            <a:r>
              <a:rPr lang="ru-RU" sz="2400" b="1" u="sng" dirty="0"/>
              <a:t> по классификации TNM</a:t>
            </a:r>
            <a:r>
              <a:rPr lang="ru-RU" sz="2400" dirty="0"/>
              <a:t>, предложенная AJCC включает:</a:t>
            </a:r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 предоперационную диагностику опухоли, полученную с помощью методов визуализации </a:t>
            </a:r>
          </a:p>
          <a:p>
            <a:r>
              <a:rPr lang="ru-RU" sz="2400" dirty="0"/>
              <a:t>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послеоперационную, поступающую от патологоанатомической службы.</a:t>
            </a:r>
          </a:p>
          <a:p>
            <a:endParaRPr lang="ru-RU" sz="2400" dirty="0"/>
          </a:p>
          <a:p>
            <a:endParaRPr lang="ru-RU" sz="2400" b="1" u="sng" dirty="0"/>
          </a:p>
          <a:p>
            <a:r>
              <a:rPr lang="ru-RU" sz="2400" b="1" u="sng" dirty="0"/>
              <a:t>Система </a:t>
            </a:r>
            <a:r>
              <a:rPr lang="ru-RU" sz="2400" b="1" u="sng" dirty="0" err="1"/>
              <a:t>стадирования</a:t>
            </a:r>
            <a:r>
              <a:rPr lang="ru-RU" sz="2400" b="1" u="sng" dirty="0"/>
              <a:t> по  классификации NCCN </a:t>
            </a:r>
            <a:r>
              <a:rPr lang="ru-RU" sz="2400" dirty="0" smtClean="0"/>
              <a:t> основана на данных предоперационной диагностики </a:t>
            </a:r>
            <a:endParaRPr lang="ru-RU" sz="2400" dirty="0"/>
          </a:p>
        </p:txBody>
      </p:sp>
      <p:sp>
        <p:nvSpPr>
          <p:cNvPr id="3" name="Овал 2"/>
          <p:cNvSpPr/>
          <p:nvPr/>
        </p:nvSpPr>
        <p:spPr>
          <a:xfrm>
            <a:off x="335360" y="1916832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808" y="5157192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228600"/>
            <a:ext cx="11953328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СТАДИИ ПРОТОКОВОЙ АДЕНОКАРЦИНОМЫ ПОДЖЕЛУДОЧНОЙ ЖЕЛЕЗЫ ПО КЛАССИФИКАЦИИ TNM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3" y="1484784"/>
            <a:ext cx="105251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7448" y="1772816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IA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89650" y="1772816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IB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88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28600"/>
            <a:ext cx="11809312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СТАДИИ ПРОТОКОВОЙ АДЕНОКАРЦИНОМЫ ПОДЖЕЛУДОЧНОЙ ЖЕЛЕЗЫ ПО КЛАССИФИКАЦИИ TNM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72816"/>
            <a:ext cx="106394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448" y="1795298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IIA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0016" y="1783164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IIB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6040" y="5445224"/>
            <a:ext cx="381642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Инвазия </a:t>
            </a:r>
            <a:r>
              <a:rPr lang="ru-RU" dirty="0" smtClean="0"/>
              <a:t>лимфатических узлов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27448" y="5445224"/>
            <a:ext cx="345638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Распространение за пределы поджелудочной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27264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28600"/>
            <a:ext cx="1188132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СТАДИИ ПРОТОКОВОЙ АДЕНОКАРЦИНОМЫ ПОДЖЕЛУДОЧНОЙ ЖЕЛЕЗЫ ПО КЛАССИФИКАЦИИ TNM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25165"/>
            <a:ext cx="103441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1819" y="2143672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III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2024" y="1979964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</a:t>
            </a:r>
            <a:r>
              <a:rPr lang="en-US" b="1" dirty="0"/>
              <a:t>IV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3379" y="4437112"/>
            <a:ext cx="172819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Метастазы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256" y="2508719"/>
            <a:ext cx="288032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Инвазия в чревный ствол или верхнюю брыжеечную </a:t>
            </a:r>
            <a:r>
              <a:rPr lang="ru-RU" dirty="0" smtClean="0"/>
              <a:t>артерию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28600"/>
            <a:ext cx="118813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СТАДИИ </a:t>
            </a:r>
            <a:r>
              <a:rPr lang="ru-RU" sz="4000" b="1" dirty="0"/>
              <a:t>ПРОТОКОВОЙ АДЕНОКАРЦИНОМЫ ПОДЖЕЛУДОЧНОЙ ЖЕЛЕЗЫ ПО </a:t>
            </a:r>
            <a:r>
              <a:rPr lang="ru-RU" sz="4000" b="1" dirty="0" smtClean="0"/>
              <a:t>КЛАССИФИКАЦИИ </a:t>
            </a:r>
            <a:r>
              <a:rPr lang="ru-RU" sz="4000" b="1" dirty="0"/>
              <a:t>NCCN</a:t>
            </a:r>
            <a:r>
              <a:rPr lang="ru-RU" sz="4000" b="1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3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7742163"/>
              </p:ext>
            </p:extLst>
          </p:nvPr>
        </p:nvGraphicFramePr>
        <p:xfrm>
          <a:off x="2567608" y="1556792"/>
          <a:ext cx="8560048" cy="484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РЕЗЕКТАБЕЛЬНЫЕ ОПУХОЛИ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500776"/>
            <a:ext cx="121693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u="sng" dirty="0"/>
              <a:t>С учетом прилежащих магистральных сосудов соответствуют требованиям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/>
              <a:t>• </a:t>
            </a:r>
            <a:r>
              <a:rPr lang="ru-RU" sz="2400" b="1" dirty="0"/>
              <a:t>артерии</a:t>
            </a:r>
            <a:r>
              <a:rPr lang="ru-RU" sz="2400" dirty="0"/>
              <a:t>: отсутствие контакта опухоли с артерией (верхняя брыжеечная </a:t>
            </a:r>
            <a:r>
              <a:rPr lang="ru-RU" sz="2400" dirty="0" smtClean="0"/>
              <a:t>артерия, </a:t>
            </a:r>
            <a:r>
              <a:rPr lang="ru-RU" sz="2400" dirty="0"/>
              <a:t>чревный ствол и общая печеночная </a:t>
            </a:r>
            <a:r>
              <a:rPr lang="ru-RU" sz="2400" dirty="0" smtClean="0"/>
              <a:t>артерия);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• </a:t>
            </a:r>
            <a:r>
              <a:rPr lang="ru-RU" sz="2400" b="1" dirty="0"/>
              <a:t>вены</a:t>
            </a:r>
            <a:r>
              <a:rPr lang="ru-RU" sz="2400" dirty="0"/>
              <a:t>: - отсутствие контакта опухоли с верхней брыжеечной или </a:t>
            </a:r>
            <a:r>
              <a:rPr lang="ru-RU" sz="2400" dirty="0" smtClean="0"/>
              <a:t>воротной</a:t>
            </a:r>
            <a:r>
              <a:rPr lang="ru-RU" sz="2400" dirty="0"/>
              <a:t> </a:t>
            </a:r>
            <a:r>
              <a:rPr lang="ru-RU" sz="2400" dirty="0" smtClean="0"/>
              <a:t>веной/ </a:t>
            </a:r>
            <a:endParaRPr lang="ru-RU" sz="2400" dirty="0"/>
          </a:p>
          <a:p>
            <a:r>
              <a:rPr lang="ru-RU" sz="2400" dirty="0"/>
              <a:t>              - контакт опухоли с веной ≤180◦ венозной окружности, без неровности сосудистой стенки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1772816"/>
            <a:ext cx="1159328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Опухоли без </a:t>
            </a:r>
            <a:r>
              <a:rPr lang="ru-RU" sz="2400" dirty="0" err="1"/>
              <a:t>лимфоваскулярной</a:t>
            </a:r>
            <a:r>
              <a:rPr lang="ru-RU" sz="2400" dirty="0"/>
              <a:t> инвазии или наличия отдаленных метастазов. </a:t>
            </a:r>
          </a:p>
        </p:txBody>
      </p:sp>
    </p:spTree>
    <p:extLst>
      <p:ext uri="{BB962C8B-B14F-4D97-AF65-F5344CB8AC3E}">
        <p14:creationId xmlns:p14="http://schemas.microsoft.com/office/powerpoint/2010/main" val="16420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ПОГРАНИЧНО </a:t>
            </a:r>
            <a:r>
              <a:rPr lang="ru-RU" b="1" dirty="0"/>
              <a:t>РЕЗЕКТАБЕЛЬНЫЕ ОПУХОЛИ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400" y="2234481"/>
            <a:ext cx="1101722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400" dirty="0"/>
              <a:t>Для </a:t>
            </a:r>
            <a:r>
              <a:rPr lang="ru-RU" sz="2400" u="sng" dirty="0"/>
              <a:t>получения отрицательных результатов биопсии краев </a:t>
            </a:r>
            <a:r>
              <a:rPr lang="ru-RU" sz="2400" dirty="0"/>
              <a:t>после хирургического вмешательства </a:t>
            </a:r>
            <a:r>
              <a:rPr lang="ru-RU" sz="2400" u="sng" dirty="0"/>
              <a:t>необходима резекция сосудов</a:t>
            </a:r>
            <a:r>
              <a:rPr lang="ru-RU" sz="2400" dirty="0"/>
              <a:t>. </a:t>
            </a:r>
          </a:p>
          <a:p>
            <a:endParaRPr lang="ru-RU" sz="2400" dirty="0"/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/>
              <a:t>На сегодняшний день  </a:t>
            </a:r>
            <a:r>
              <a:rPr lang="ru-RU" sz="2400" b="1" dirty="0"/>
              <a:t>нет общих </a:t>
            </a:r>
            <a:r>
              <a:rPr lang="ru-RU" sz="2400" b="1" dirty="0" smtClean="0"/>
              <a:t>критериев,</a:t>
            </a:r>
            <a:r>
              <a:rPr lang="ru-RU" sz="2400" dirty="0" smtClean="0"/>
              <a:t> </a:t>
            </a:r>
            <a:r>
              <a:rPr lang="ru-RU" sz="2400" dirty="0"/>
              <a:t>определяющих протоковую аденокарциному поджелудочной железы как </a:t>
            </a:r>
            <a:r>
              <a:rPr lang="ru-RU" sz="2400" b="1" dirty="0"/>
              <a:t>погранично </a:t>
            </a:r>
            <a:r>
              <a:rPr lang="ru-RU" sz="2400" b="1" dirty="0" err="1"/>
              <a:t>резектабельную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5440" y="1772816"/>
            <a:ext cx="979308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Затрагивают соседние сосуды </a:t>
            </a:r>
            <a:r>
              <a:rPr lang="ru-RU" sz="2400" b="1" dirty="0" smtClean="0"/>
              <a:t>ограничено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0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8641</TotalTime>
  <Words>876</Words>
  <Application>Microsoft Office PowerPoint</Application>
  <PresentationFormat>Произвольный</PresentationFormat>
  <Paragraphs>179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   СТАДИРОВАНИЕ РАКА ПОДЖЕЛУДОЧНОЙ ЖЕЛЕЗЫ С ПОМОЩЬЮ КОМПЬЮТЕРНОЙ ТОМОГРАФИИ ЧАСТЬ 3 </vt:lpstr>
      <vt:lpstr> СИСТЕМЫ СТАДИРОВАНИЯ ПРОТОКОВОЙ АДЕНОКАРЦИНОМЫ ПОДЖЕЛУДОЧНОЙ ЖЕЛЕЗЫ </vt:lpstr>
      <vt:lpstr>СИСТЕМЫ СТАДИРОВАНИЯ ПРОТОКОВОЙ АДЕНОКАРЦИНОМЫ ПОДЖЕЛУДОЧНОЙ ЖЕЛЕЗЫ</vt:lpstr>
      <vt:lpstr>  СТАДИИ ПРОТОКОВОЙ АДЕНОКАРЦИНОМЫ ПОДЖЕЛУДОЧНОЙ ЖЕЛЕЗЫ ПО КЛАССИФИКАЦИИ TNM  </vt:lpstr>
      <vt:lpstr>  СТАДИИ ПРОТОКОВОЙ АДЕНОКАРЦИНОМЫ ПОДЖЕЛУДОЧНОЙ ЖЕЛЕЗЫ ПО КЛАССИФИКАЦИИ TNM  </vt:lpstr>
      <vt:lpstr>  СТАДИИ ПРОТОКОВОЙ АДЕНОКАРЦИНОМЫ ПОДЖЕЛУДОЧНОЙ ЖЕЛЕЗЫ ПО КЛАССИФИКАЦИИ TNM  </vt:lpstr>
      <vt:lpstr>  СТАДИИ ПРОТОКОВОЙ АДЕНОКАРЦИНОМЫ ПОДЖЕЛУДОЧНОЙ ЖЕЛЕЗЫ ПО КЛАССИФИКАЦИИ NCCN   </vt:lpstr>
      <vt:lpstr>РЕЗЕКТАБЕЛЬНЫЕ ОПУХОЛИ</vt:lpstr>
      <vt:lpstr> ПОГРАНИЧНО РЕЗЕКТАБЕЛЬНЫЕ ОПУХОЛИ  </vt:lpstr>
      <vt:lpstr>ПОГРАНИЧНО РЕЗЕКТАБЕЛЬНЫЕ ОПУХОЛИ (NCCN, 2017г)</vt:lpstr>
      <vt:lpstr>Презентация PowerPoint</vt:lpstr>
      <vt:lpstr>ПОГРАНИЧНО РЕЗЕКТАБЕЛЬНЫЕ ОПУХОЛИ (NCCN, 2017г)</vt:lpstr>
      <vt:lpstr>МСКТ ОБП с КУ, АРТЕРИАЛЬНАЯ ФАЗА, АКСИАЛЬНАЯ (А,С,D,E) И КОРОНАРНАЯ (В) ПЛОСКОСТИ, СОСУДИСТАЯ ИНВАЗИЯ ПРИ ПРОТОКОВОЙ АДЕНОКАРЦИНОМЕ ПОДЖЕЛУДОЧНОЙ ЖЕЛЕЗЫ</vt:lpstr>
      <vt:lpstr> ЛЕЧЕНИЕ ПОГРАНИЧНО РЕЗЕКТАБЕЛЬНОГО РАКА </vt:lpstr>
      <vt:lpstr>ЦЕЛИ НЕОАДЪЮВАНТНОЙ ТЕРАПИИ</vt:lpstr>
      <vt:lpstr>НЕОАДЪЮВАНТНАЯ ТЕРАПИЯ</vt:lpstr>
      <vt:lpstr> ОСНОВНЫЕ ВАРИАНТЫ НЕОАДЪЮВАНТНОЙ ТЕРАПИИ </vt:lpstr>
      <vt:lpstr>ПОКАЗАНИЯ К НЕОАДЪЮВАНТНОЙ ТЕРАПИИ </vt:lpstr>
      <vt:lpstr>ПОКАЗАНИЯ К НЕОАДЪЮВАНТНОЙ ТЕРАПИИ </vt:lpstr>
      <vt:lpstr>КТ ПОСЛЕ НЕОАДЪЮВАНТНОЙ ТЕРАПИИ</vt:lpstr>
      <vt:lpstr>НЕРЕЗЕКТАБЕЛЬНЫЕ ОПУХОЛИ</vt:lpstr>
      <vt:lpstr>НЕРЕЗЕКТАБЕЛЬНЫЕ ОПУХОЛИ</vt:lpstr>
      <vt:lpstr> РЕНТГЕНОЛОГИЧЕСКОЕ ЗАКЛЮЧЕНИЕ 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Евдокимова Елена Юрьевна</cp:lastModifiedBy>
  <cp:revision>1551</cp:revision>
  <cp:lastPrinted>1601-01-01T00:00:00Z</cp:lastPrinted>
  <dcterms:created xsi:type="dcterms:W3CDTF">2022-11-18T03:45:32Z</dcterms:created>
  <dcterms:modified xsi:type="dcterms:W3CDTF">2024-01-24T01:37:15Z</dcterms:modified>
</cp:coreProperties>
</file>