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9" r:id="rId3"/>
    <p:sldId id="292" r:id="rId4"/>
    <p:sldId id="293" r:id="rId5"/>
    <p:sldId id="294" r:id="rId6"/>
    <p:sldId id="285" r:id="rId7"/>
    <p:sldId id="295" r:id="rId8"/>
    <p:sldId id="270" r:id="rId9"/>
    <p:sldId id="287" r:id="rId10"/>
    <p:sldId id="259" r:id="rId11"/>
    <p:sldId id="260" r:id="rId12"/>
    <p:sldId id="289" r:id="rId13"/>
    <p:sldId id="283" r:id="rId14"/>
    <p:sldId id="262" r:id="rId15"/>
    <p:sldId id="288" r:id="rId16"/>
    <p:sldId id="263" r:id="rId17"/>
    <p:sldId id="264" r:id="rId18"/>
    <p:sldId id="271" r:id="rId19"/>
    <p:sldId id="265" r:id="rId20"/>
    <p:sldId id="266" r:id="rId21"/>
    <p:sldId id="267" r:id="rId22"/>
    <p:sldId id="268" r:id="rId23"/>
    <p:sldId id="272" r:id="rId24"/>
    <p:sldId id="296" r:id="rId25"/>
    <p:sldId id="276" r:id="rId26"/>
    <p:sldId id="290" r:id="rId27"/>
    <p:sldId id="291" r:id="rId28"/>
    <p:sldId id="273" r:id="rId29"/>
    <p:sldId id="297" r:id="rId30"/>
    <p:sldId id="298" r:id="rId31"/>
    <p:sldId id="299" r:id="rId32"/>
    <p:sldId id="300" r:id="rId33"/>
    <p:sldId id="279" r:id="rId34"/>
    <p:sldId id="280" r:id="rId35"/>
    <p:sldId id="284" r:id="rId36"/>
    <p:sldId id="274" r:id="rId37"/>
    <p:sldId id="301" r:id="rId38"/>
    <p:sldId id="281" r:id="rId39"/>
    <p:sldId id="275" r:id="rId40"/>
    <p:sldId id="282" r:id="rId4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E62F826-46A0-4C42-B84F-B85218329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FFA21-F95B-491B-8B79-881F3E2DE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B8AE0-53E2-4DBB-9584-6E9D5AB7E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762000" y="40005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Колесова Ж. В.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1A5BF-FE5F-4F44-984F-DBF246D62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C3960-701D-4460-A216-886D5E5626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BE373-A795-475B-AB2B-55EAA179E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C75E8-395D-42A0-B4B3-749A9AAAF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D9E78-82AF-4694-8E7F-F783CA304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2D556-6FFF-45E7-BBC2-DFA1D204C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2549B-C7B4-41E5-8D43-A04F5380C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2A2CA-8A47-4B79-9649-0FF6F6B18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3A0E5-4071-4065-BF24-D3A585AA5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50000">
              <a:srgbClr val="CCFFCC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45D2E49-A93C-4799-85A8-142DC8F62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125538"/>
            <a:ext cx="7935912" cy="20129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5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Система управления базами данных</a:t>
            </a:r>
            <a:br>
              <a:rPr lang="ru-RU" sz="5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Лекция 6</a:t>
            </a:r>
          </a:p>
        </p:txBody>
      </p:sp>
      <p:grpSp>
        <p:nvGrpSpPr>
          <p:cNvPr id="9219" name="Group 132"/>
          <p:cNvGrpSpPr>
            <a:grpSpLocks/>
          </p:cNvGrpSpPr>
          <p:nvPr/>
        </p:nvGrpSpPr>
        <p:grpSpPr bwMode="auto">
          <a:xfrm>
            <a:off x="4643438" y="3357563"/>
            <a:ext cx="4321175" cy="3140075"/>
            <a:chOff x="2925" y="2115"/>
            <a:chExt cx="2722" cy="1978"/>
          </a:xfrm>
        </p:grpSpPr>
        <p:sp>
          <p:nvSpPr>
            <p:cNvPr id="9220" name="Oval 131"/>
            <p:cNvSpPr>
              <a:spLocks noChangeArrowheads="1"/>
            </p:cNvSpPr>
            <p:nvPr/>
          </p:nvSpPr>
          <p:spPr bwMode="auto">
            <a:xfrm>
              <a:off x="2925" y="3385"/>
              <a:ext cx="2722" cy="708"/>
            </a:xfrm>
            <a:prstGeom prst="ellipse">
              <a:avLst/>
            </a:prstGeom>
            <a:solidFill>
              <a:srgbClr val="FF6600"/>
            </a:solidFill>
            <a:ln w="9525">
              <a:round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pic>
          <p:nvPicPr>
            <p:cNvPr id="9221" name="Picture 129" descr="BS00554_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70" y="2886"/>
              <a:ext cx="1066" cy="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222" name="Group 128"/>
            <p:cNvGrpSpPr>
              <a:grpSpLocks/>
            </p:cNvGrpSpPr>
            <p:nvPr/>
          </p:nvGrpSpPr>
          <p:grpSpPr bwMode="auto">
            <a:xfrm>
              <a:off x="3923" y="2115"/>
              <a:ext cx="1655" cy="1808"/>
              <a:chOff x="4477" y="3074"/>
              <a:chExt cx="1096" cy="1076"/>
            </a:xfrm>
          </p:grpSpPr>
          <p:sp>
            <p:nvSpPr>
              <p:cNvPr id="9223" name="Freeform 25"/>
              <p:cNvSpPr>
                <a:spLocks/>
              </p:cNvSpPr>
              <p:nvPr/>
            </p:nvSpPr>
            <p:spPr bwMode="auto">
              <a:xfrm>
                <a:off x="4650" y="3100"/>
                <a:ext cx="602" cy="595"/>
              </a:xfrm>
              <a:custGeom>
                <a:avLst/>
                <a:gdLst>
                  <a:gd name="T0" fmla="*/ 10 w 1804"/>
                  <a:gd name="T1" fmla="*/ 65 h 1785"/>
                  <a:gd name="T2" fmla="*/ 7 w 1804"/>
                  <a:gd name="T3" fmla="*/ 58 h 1785"/>
                  <a:gd name="T4" fmla="*/ 0 w 1804"/>
                  <a:gd name="T5" fmla="*/ 20 h 1785"/>
                  <a:gd name="T6" fmla="*/ 0 w 1804"/>
                  <a:gd name="T7" fmla="*/ 16 h 1785"/>
                  <a:gd name="T8" fmla="*/ 3 w 1804"/>
                  <a:gd name="T9" fmla="*/ 14 h 1785"/>
                  <a:gd name="T10" fmla="*/ 9 w 1804"/>
                  <a:gd name="T11" fmla="*/ 11 h 1785"/>
                  <a:gd name="T12" fmla="*/ 20 w 1804"/>
                  <a:gd name="T13" fmla="*/ 8 h 1785"/>
                  <a:gd name="T14" fmla="*/ 42 w 1804"/>
                  <a:gd name="T15" fmla="*/ 3 h 1785"/>
                  <a:gd name="T16" fmla="*/ 54 w 1804"/>
                  <a:gd name="T17" fmla="*/ 0 h 1785"/>
                  <a:gd name="T18" fmla="*/ 59 w 1804"/>
                  <a:gd name="T19" fmla="*/ 0 h 1785"/>
                  <a:gd name="T20" fmla="*/ 60 w 1804"/>
                  <a:gd name="T21" fmla="*/ 0 h 1785"/>
                  <a:gd name="T22" fmla="*/ 60 w 1804"/>
                  <a:gd name="T23" fmla="*/ 7 h 1785"/>
                  <a:gd name="T24" fmla="*/ 59 w 1804"/>
                  <a:gd name="T25" fmla="*/ 17 h 1785"/>
                  <a:gd name="T26" fmla="*/ 59 w 1804"/>
                  <a:gd name="T27" fmla="*/ 32 h 1785"/>
                  <a:gd name="T28" fmla="*/ 63 w 1804"/>
                  <a:gd name="T29" fmla="*/ 3 h 1785"/>
                  <a:gd name="T30" fmla="*/ 65 w 1804"/>
                  <a:gd name="T31" fmla="*/ 3 h 1785"/>
                  <a:gd name="T32" fmla="*/ 66 w 1804"/>
                  <a:gd name="T33" fmla="*/ 6 h 1785"/>
                  <a:gd name="T34" fmla="*/ 67 w 1804"/>
                  <a:gd name="T35" fmla="*/ 11 h 1785"/>
                  <a:gd name="T36" fmla="*/ 64 w 1804"/>
                  <a:gd name="T37" fmla="*/ 34 h 1785"/>
                  <a:gd name="T38" fmla="*/ 60 w 1804"/>
                  <a:gd name="T39" fmla="*/ 64 h 1785"/>
                  <a:gd name="T40" fmla="*/ 57 w 1804"/>
                  <a:gd name="T41" fmla="*/ 65 h 1785"/>
                  <a:gd name="T42" fmla="*/ 47 w 1804"/>
                  <a:gd name="T43" fmla="*/ 66 h 1785"/>
                  <a:gd name="T44" fmla="*/ 15 w 1804"/>
                  <a:gd name="T45" fmla="*/ 66 h 1785"/>
                  <a:gd name="T46" fmla="*/ 12 w 1804"/>
                  <a:gd name="T47" fmla="*/ 65 h 1785"/>
                  <a:gd name="T48" fmla="*/ 10 w 1804"/>
                  <a:gd name="T49" fmla="*/ 65 h 1785"/>
                  <a:gd name="T50" fmla="*/ 10 w 1804"/>
                  <a:gd name="T51" fmla="*/ 65 h 1785"/>
                  <a:gd name="T52" fmla="*/ 10 w 1804"/>
                  <a:gd name="T53" fmla="*/ 65 h 178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804"/>
                  <a:gd name="T82" fmla="*/ 0 h 1785"/>
                  <a:gd name="T83" fmla="*/ 1804 w 1804"/>
                  <a:gd name="T84" fmla="*/ 1785 h 178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804" h="1785">
                    <a:moveTo>
                      <a:pt x="260" y="1742"/>
                    </a:moveTo>
                    <a:lnTo>
                      <a:pt x="189" y="1570"/>
                    </a:lnTo>
                    <a:lnTo>
                      <a:pt x="0" y="539"/>
                    </a:lnTo>
                    <a:lnTo>
                      <a:pt x="6" y="420"/>
                    </a:lnTo>
                    <a:lnTo>
                      <a:pt x="72" y="366"/>
                    </a:lnTo>
                    <a:lnTo>
                      <a:pt x="255" y="289"/>
                    </a:lnTo>
                    <a:lnTo>
                      <a:pt x="539" y="219"/>
                    </a:lnTo>
                    <a:lnTo>
                      <a:pt x="1125" y="70"/>
                    </a:lnTo>
                    <a:lnTo>
                      <a:pt x="1443" y="0"/>
                    </a:lnTo>
                    <a:lnTo>
                      <a:pt x="1586" y="0"/>
                    </a:lnTo>
                    <a:lnTo>
                      <a:pt x="1615" y="11"/>
                    </a:lnTo>
                    <a:lnTo>
                      <a:pt x="1615" y="189"/>
                    </a:lnTo>
                    <a:lnTo>
                      <a:pt x="1586" y="467"/>
                    </a:lnTo>
                    <a:lnTo>
                      <a:pt x="1598" y="859"/>
                    </a:lnTo>
                    <a:lnTo>
                      <a:pt x="1705" y="86"/>
                    </a:lnTo>
                    <a:lnTo>
                      <a:pt x="1739" y="76"/>
                    </a:lnTo>
                    <a:lnTo>
                      <a:pt x="1781" y="171"/>
                    </a:lnTo>
                    <a:lnTo>
                      <a:pt x="1804" y="295"/>
                    </a:lnTo>
                    <a:lnTo>
                      <a:pt x="1727" y="930"/>
                    </a:lnTo>
                    <a:lnTo>
                      <a:pt x="1621" y="1729"/>
                    </a:lnTo>
                    <a:lnTo>
                      <a:pt x="1544" y="1767"/>
                    </a:lnTo>
                    <a:lnTo>
                      <a:pt x="1264" y="1785"/>
                    </a:lnTo>
                    <a:lnTo>
                      <a:pt x="402" y="1776"/>
                    </a:lnTo>
                    <a:lnTo>
                      <a:pt x="316" y="1757"/>
                    </a:lnTo>
                    <a:lnTo>
                      <a:pt x="260" y="1742"/>
                    </a:lnTo>
                    <a:close/>
                  </a:path>
                </a:pathLst>
              </a:custGeom>
              <a:solidFill>
                <a:srgbClr val="E8DCDC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8B8484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4" name="Freeform 26"/>
              <p:cNvSpPr>
                <a:spLocks/>
              </p:cNvSpPr>
              <p:nvPr/>
            </p:nvSpPr>
            <p:spPr bwMode="auto">
              <a:xfrm>
                <a:off x="4724" y="3183"/>
                <a:ext cx="418" cy="420"/>
              </a:xfrm>
              <a:custGeom>
                <a:avLst/>
                <a:gdLst>
                  <a:gd name="T0" fmla="*/ 1 w 1256"/>
                  <a:gd name="T1" fmla="*/ 27 h 1261"/>
                  <a:gd name="T2" fmla="*/ 1 w 1256"/>
                  <a:gd name="T3" fmla="*/ 22 h 1261"/>
                  <a:gd name="T4" fmla="*/ 0 w 1256"/>
                  <a:gd name="T5" fmla="*/ 17 h 1261"/>
                  <a:gd name="T6" fmla="*/ 2 w 1256"/>
                  <a:gd name="T7" fmla="*/ 9 h 1261"/>
                  <a:gd name="T8" fmla="*/ 7 w 1256"/>
                  <a:gd name="T9" fmla="*/ 6 h 1261"/>
                  <a:gd name="T10" fmla="*/ 32 w 1256"/>
                  <a:gd name="T11" fmla="*/ 0 h 1261"/>
                  <a:gd name="T12" fmla="*/ 39 w 1256"/>
                  <a:gd name="T13" fmla="*/ 0 h 1261"/>
                  <a:gd name="T14" fmla="*/ 45 w 1256"/>
                  <a:gd name="T15" fmla="*/ 4 h 1261"/>
                  <a:gd name="T16" fmla="*/ 46 w 1256"/>
                  <a:gd name="T17" fmla="*/ 12 h 1261"/>
                  <a:gd name="T18" fmla="*/ 41 w 1256"/>
                  <a:gd name="T19" fmla="*/ 42 h 1261"/>
                  <a:gd name="T20" fmla="*/ 7 w 1256"/>
                  <a:gd name="T21" fmla="*/ 47 h 1261"/>
                  <a:gd name="T22" fmla="*/ 5 w 1256"/>
                  <a:gd name="T23" fmla="*/ 44 h 1261"/>
                  <a:gd name="T24" fmla="*/ 1 w 1256"/>
                  <a:gd name="T25" fmla="*/ 27 h 1261"/>
                  <a:gd name="T26" fmla="*/ 1 w 1256"/>
                  <a:gd name="T27" fmla="*/ 27 h 1261"/>
                  <a:gd name="T28" fmla="*/ 1 w 1256"/>
                  <a:gd name="T29" fmla="*/ 27 h 126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256"/>
                  <a:gd name="T46" fmla="*/ 0 h 1261"/>
                  <a:gd name="T47" fmla="*/ 1256 w 1256"/>
                  <a:gd name="T48" fmla="*/ 1261 h 126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256" h="1261">
                    <a:moveTo>
                      <a:pt x="36" y="732"/>
                    </a:moveTo>
                    <a:lnTo>
                      <a:pt x="17" y="587"/>
                    </a:lnTo>
                    <a:lnTo>
                      <a:pt x="0" y="455"/>
                    </a:lnTo>
                    <a:lnTo>
                      <a:pt x="51" y="230"/>
                    </a:lnTo>
                    <a:lnTo>
                      <a:pt x="198" y="174"/>
                    </a:lnTo>
                    <a:lnTo>
                      <a:pt x="860" y="0"/>
                    </a:lnTo>
                    <a:lnTo>
                      <a:pt x="1062" y="4"/>
                    </a:lnTo>
                    <a:lnTo>
                      <a:pt x="1214" y="110"/>
                    </a:lnTo>
                    <a:lnTo>
                      <a:pt x="1256" y="321"/>
                    </a:lnTo>
                    <a:lnTo>
                      <a:pt x="1117" y="1147"/>
                    </a:lnTo>
                    <a:lnTo>
                      <a:pt x="183" y="1261"/>
                    </a:lnTo>
                    <a:lnTo>
                      <a:pt x="137" y="1188"/>
                    </a:lnTo>
                    <a:lnTo>
                      <a:pt x="36" y="732"/>
                    </a:lnTo>
                    <a:close/>
                  </a:path>
                </a:pathLst>
              </a:custGeom>
              <a:solidFill>
                <a:srgbClr val="A5B882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636E4E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5" name="Freeform 27"/>
              <p:cNvSpPr>
                <a:spLocks/>
              </p:cNvSpPr>
              <p:nvPr/>
            </p:nvSpPr>
            <p:spPr bwMode="auto">
              <a:xfrm>
                <a:off x="4786" y="3721"/>
                <a:ext cx="370" cy="69"/>
              </a:xfrm>
              <a:custGeom>
                <a:avLst/>
                <a:gdLst>
                  <a:gd name="T0" fmla="*/ 0 w 1109"/>
                  <a:gd name="T1" fmla="*/ 7 h 208"/>
                  <a:gd name="T2" fmla="*/ 1 w 1109"/>
                  <a:gd name="T3" fmla="*/ 5 h 208"/>
                  <a:gd name="T4" fmla="*/ 10 w 1109"/>
                  <a:gd name="T5" fmla="*/ 3 h 208"/>
                  <a:gd name="T6" fmla="*/ 25 w 1109"/>
                  <a:gd name="T7" fmla="*/ 0 h 208"/>
                  <a:gd name="T8" fmla="*/ 35 w 1109"/>
                  <a:gd name="T9" fmla="*/ 1 h 208"/>
                  <a:gd name="T10" fmla="*/ 41 w 1109"/>
                  <a:gd name="T11" fmla="*/ 0 h 208"/>
                  <a:gd name="T12" fmla="*/ 40 w 1109"/>
                  <a:gd name="T13" fmla="*/ 5 h 208"/>
                  <a:gd name="T14" fmla="*/ 24 w 1109"/>
                  <a:gd name="T15" fmla="*/ 5 h 208"/>
                  <a:gd name="T16" fmla="*/ 9 w 1109"/>
                  <a:gd name="T17" fmla="*/ 6 h 208"/>
                  <a:gd name="T18" fmla="*/ 2 w 1109"/>
                  <a:gd name="T19" fmla="*/ 8 h 208"/>
                  <a:gd name="T20" fmla="*/ 0 w 1109"/>
                  <a:gd name="T21" fmla="*/ 7 h 208"/>
                  <a:gd name="T22" fmla="*/ 0 w 1109"/>
                  <a:gd name="T23" fmla="*/ 7 h 208"/>
                  <a:gd name="T24" fmla="*/ 0 w 1109"/>
                  <a:gd name="T25" fmla="*/ 7 h 20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109"/>
                  <a:gd name="T40" fmla="*/ 0 h 208"/>
                  <a:gd name="T41" fmla="*/ 1109 w 1109"/>
                  <a:gd name="T42" fmla="*/ 208 h 20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109" h="208">
                    <a:moveTo>
                      <a:pt x="0" y="179"/>
                    </a:moveTo>
                    <a:lnTo>
                      <a:pt x="35" y="137"/>
                    </a:lnTo>
                    <a:lnTo>
                      <a:pt x="260" y="79"/>
                    </a:lnTo>
                    <a:lnTo>
                      <a:pt x="681" y="8"/>
                    </a:lnTo>
                    <a:lnTo>
                      <a:pt x="947" y="19"/>
                    </a:lnTo>
                    <a:lnTo>
                      <a:pt x="1109" y="0"/>
                    </a:lnTo>
                    <a:lnTo>
                      <a:pt x="1083" y="125"/>
                    </a:lnTo>
                    <a:lnTo>
                      <a:pt x="639" y="131"/>
                    </a:lnTo>
                    <a:lnTo>
                      <a:pt x="242" y="161"/>
                    </a:lnTo>
                    <a:lnTo>
                      <a:pt x="47" y="208"/>
                    </a:ln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E8DCDC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8B8484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6" name="Freeform 28"/>
              <p:cNvSpPr>
                <a:spLocks/>
              </p:cNvSpPr>
              <p:nvPr/>
            </p:nvSpPr>
            <p:spPr bwMode="auto">
              <a:xfrm>
                <a:off x="4756" y="3250"/>
                <a:ext cx="152" cy="133"/>
              </a:xfrm>
              <a:custGeom>
                <a:avLst/>
                <a:gdLst>
                  <a:gd name="T0" fmla="*/ 12 w 455"/>
                  <a:gd name="T1" fmla="*/ 0 h 400"/>
                  <a:gd name="T2" fmla="*/ 7 w 455"/>
                  <a:gd name="T3" fmla="*/ 2 h 400"/>
                  <a:gd name="T4" fmla="*/ 3 w 455"/>
                  <a:gd name="T5" fmla="*/ 4 h 400"/>
                  <a:gd name="T6" fmla="*/ 1 w 455"/>
                  <a:gd name="T7" fmla="*/ 6 h 400"/>
                  <a:gd name="T8" fmla="*/ 0 w 455"/>
                  <a:gd name="T9" fmla="*/ 9 h 400"/>
                  <a:gd name="T10" fmla="*/ 1 w 455"/>
                  <a:gd name="T11" fmla="*/ 15 h 400"/>
                  <a:gd name="T12" fmla="*/ 5 w 455"/>
                  <a:gd name="T13" fmla="*/ 9 h 400"/>
                  <a:gd name="T14" fmla="*/ 9 w 455"/>
                  <a:gd name="T15" fmla="*/ 4 h 400"/>
                  <a:gd name="T16" fmla="*/ 17 w 455"/>
                  <a:gd name="T17" fmla="*/ 0 h 400"/>
                  <a:gd name="T18" fmla="*/ 12 w 455"/>
                  <a:gd name="T19" fmla="*/ 0 h 400"/>
                  <a:gd name="T20" fmla="*/ 12 w 455"/>
                  <a:gd name="T21" fmla="*/ 0 h 400"/>
                  <a:gd name="T22" fmla="*/ 12 w 455"/>
                  <a:gd name="T23" fmla="*/ 0 h 40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55"/>
                  <a:gd name="T37" fmla="*/ 0 h 400"/>
                  <a:gd name="T38" fmla="*/ 455 w 455"/>
                  <a:gd name="T39" fmla="*/ 400 h 40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55" h="400">
                    <a:moveTo>
                      <a:pt x="312" y="13"/>
                    </a:moveTo>
                    <a:lnTo>
                      <a:pt x="187" y="46"/>
                    </a:lnTo>
                    <a:lnTo>
                      <a:pt x="77" y="101"/>
                    </a:lnTo>
                    <a:lnTo>
                      <a:pt x="27" y="171"/>
                    </a:lnTo>
                    <a:lnTo>
                      <a:pt x="0" y="248"/>
                    </a:lnTo>
                    <a:lnTo>
                      <a:pt x="40" y="400"/>
                    </a:lnTo>
                    <a:lnTo>
                      <a:pt x="128" y="244"/>
                    </a:lnTo>
                    <a:lnTo>
                      <a:pt x="253" y="101"/>
                    </a:lnTo>
                    <a:lnTo>
                      <a:pt x="455" y="0"/>
                    </a:lnTo>
                    <a:lnTo>
                      <a:pt x="312" y="13"/>
                    </a:lnTo>
                    <a:close/>
                  </a:path>
                </a:pathLst>
              </a:custGeom>
              <a:solidFill>
                <a:srgbClr val="DBE5C7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838977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7" name="Freeform 29"/>
              <p:cNvSpPr>
                <a:spLocks/>
              </p:cNvSpPr>
              <p:nvPr/>
            </p:nvSpPr>
            <p:spPr bwMode="auto">
              <a:xfrm>
                <a:off x="4989" y="3414"/>
                <a:ext cx="95" cy="126"/>
              </a:xfrm>
              <a:custGeom>
                <a:avLst/>
                <a:gdLst>
                  <a:gd name="T0" fmla="*/ 8 w 286"/>
                  <a:gd name="T1" fmla="*/ 2 h 378"/>
                  <a:gd name="T2" fmla="*/ 6 w 286"/>
                  <a:gd name="T3" fmla="*/ 7 h 378"/>
                  <a:gd name="T4" fmla="*/ 0 w 286"/>
                  <a:gd name="T5" fmla="*/ 13 h 378"/>
                  <a:gd name="T6" fmla="*/ 4 w 286"/>
                  <a:gd name="T7" fmla="*/ 14 h 378"/>
                  <a:gd name="T8" fmla="*/ 8 w 286"/>
                  <a:gd name="T9" fmla="*/ 12 h 378"/>
                  <a:gd name="T10" fmla="*/ 9 w 286"/>
                  <a:gd name="T11" fmla="*/ 8 h 378"/>
                  <a:gd name="T12" fmla="*/ 11 w 286"/>
                  <a:gd name="T13" fmla="*/ 0 h 378"/>
                  <a:gd name="T14" fmla="*/ 8 w 286"/>
                  <a:gd name="T15" fmla="*/ 2 h 378"/>
                  <a:gd name="T16" fmla="*/ 8 w 286"/>
                  <a:gd name="T17" fmla="*/ 2 h 378"/>
                  <a:gd name="T18" fmla="*/ 8 w 286"/>
                  <a:gd name="T19" fmla="*/ 2 h 3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6"/>
                  <a:gd name="T31" fmla="*/ 0 h 378"/>
                  <a:gd name="T32" fmla="*/ 286 w 286"/>
                  <a:gd name="T33" fmla="*/ 378 h 37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6" h="378">
                    <a:moveTo>
                      <a:pt x="220" y="51"/>
                    </a:moveTo>
                    <a:lnTo>
                      <a:pt x="156" y="195"/>
                    </a:lnTo>
                    <a:lnTo>
                      <a:pt x="0" y="356"/>
                    </a:lnTo>
                    <a:lnTo>
                      <a:pt x="119" y="378"/>
                    </a:lnTo>
                    <a:lnTo>
                      <a:pt x="220" y="328"/>
                    </a:lnTo>
                    <a:lnTo>
                      <a:pt x="253" y="204"/>
                    </a:lnTo>
                    <a:lnTo>
                      <a:pt x="286" y="0"/>
                    </a:lnTo>
                    <a:lnTo>
                      <a:pt x="220" y="51"/>
                    </a:lnTo>
                    <a:close/>
                  </a:path>
                </a:pathLst>
              </a:custGeom>
              <a:solidFill>
                <a:srgbClr val="6D765B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414737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8" name="Freeform 30"/>
              <p:cNvSpPr>
                <a:spLocks/>
              </p:cNvSpPr>
              <p:nvPr/>
            </p:nvSpPr>
            <p:spPr bwMode="auto">
              <a:xfrm>
                <a:off x="5340" y="3922"/>
                <a:ext cx="226" cy="161"/>
              </a:xfrm>
              <a:custGeom>
                <a:avLst/>
                <a:gdLst>
                  <a:gd name="T0" fmla="*/ 1 w 678"/>
                  <a:gd name="T1" fmla="*/ 6 h 482"/>
                  <a:gd name="T2" fmla="*/ 4 w 678"/>
                  <a:gd name="T3" fmla="*/ 2 h 482"/>
                  <a:gd name="T4" fmla="*/ 7 w 678"/>
                  <a:gd name="T5" fmla="*/ 0 h 482"/>
                  <a:gd name="T6" fmla="*/ 11 w 678"/>
                  <a:gd name="T7" fmla="*/ 0 h 482"/>
                  <a:gd name="T8" fmla="*/ 14 w 678"/>
                  <a:gd name="T9" fmla="*/ 1 h 482"/>
                  <a:gd name="T10" fmla="*/ 19 w 678"/>
                  <a:gd name="T11" fmla="*/ 3 h 482"/>
                  <a:gd name="T12" fmla="*/ 22 w 678"/>
                  <a:gd name="T13" fmla="*/ 5 h 482"/>
                  <a:gd name="T14" fmla="*/ 23 w 678"/>
                  <a:gd name="T15" fmla="*/ 7 h 482"/>
                  <a:gd name="T16" fmla="*/ 25 w 678"/>
                  <a:gd name="T17" fmla="*/ 10 h 482"/>
                  <a:gd name="T18" fmla="*/ 25 w 678"/>
                  <a:gd name="T19" fmla="*/ 13 h 482"/>
                  <a:gd name="T20" fmla="*/ 22 w 678"/>
                  <a:gd name="T21" fmla="*/ 17 h 482"/>
                  <a:gd name="T22" fmla="*/ 14 w 678"/>
                  <a:gd name="T23" fmla="*/ 18 h 482"/>
                  <a:gd name="T24" fmla="*/ 8 w 678"/>
                  <a:gd name="T25" fmla="*/ 14 h 482"/>
                  <a:gd name="T26" fmla="*/ 3 w 678"/>
                  <a:gd name="T27" fmla="*/ 14 h 482"/>
                  <a:gd name="T28" fmla="*/ 0 w 678"/>
                  <a:gd name="T29" fmla="*/ 10 h 482"/>
                  <a:gd name="T30" fmla="*/ 1 w 678"/>
                  <a:gd name="T31" fmla="*/ 6 h 482"/>
                  <a:gd name="T32" fmla="*/ 1 w 678"/>
                  <a:gd name="T33" fmla="*/ 6 h 482"/>
                  <a:gd name="T34" fmla="*/ 1 w 678"/>
                  <a:gd name="T35" fmla="*/ 6 h 4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78"/>
                  <a:gd name="T55" fmla="*/ 0 h 482"/>
                  <a:gd name="T56" fmla="*/ 678 w 678"/>
                  <a:gd name="T57" fmla="*/ 482 h 48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78" h="482">
                    <a:moveTo>
                      <a:pt x="18" y="154"/>
                    </a:moveTo>
                    <a:lnTo>
                      <a:pt x="107" y="59"/>
                    </a:lnTo>
                    <a:lnTo>
                      <a:pt x="199" y="12"/>
                    </a:lnTo>
                    <a:lnTo>
                      <a:pt x="305" y="0"/>
                    </a:lnTo>
                    <a:lnTo>
                      <a:pt x="391" y="29"/>
                    </a:lnTo>
                    <a:lnTo>
                      <a:pt x="521" y="89"/>
                    </a:lnTo>
                    <a:lnTo>
                      <a:pt x="583" y="135"/>
                    </a:lnTo>
                    <a:lnTo>
                      <a:pt x="631" y="202"/>
                    </a:lnTo>
                    <a:lnTo>
                      <a:pt x="671" y="279"/>
                    </a:lnTo>
                    <a:lnTo>
                      <a:pt x="678" y="348"/>
                    </a:lnTo>
                    <a:lnTo>
                      <a:pt x="591" y="461"/>
                    </a:lnTo>
                    <a:lnTo>
                      <a:pt x="375" y="482"/>
                    </a:lnTo>
                    <a:lnTo>
                      <a:pt x="214" y="366"/>
                    </a:lnTo>
                    <a:lnTo>
                      <a:pt x="72" y="366"/>
                    </a:lnTo>
                    <a:lnTo>
                      <a:pt x="0" y="266"/>
                    </a:lnTo>
                    <a:lnTo>
                      <a:pt x="18" y="15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999999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9" name="Freeform 31"/>
              <p:cNvSpPr>
                <a:spLocks/>
              </p:cNvSpPr>
              <p:nvPr/>
            </p:nvSpPr>
            <p:spPr bwMode="auto">
              <a:xfrm>
                <a:off x="5340" y="3951"/>
                <a:ext cx="231" cy="140"/>
              </a:xfrm>
              <a:custGeom>
                <a:avLst/>
                <a:gdLst>
                  <a:gd name="T0" fmla="*/ 1 w 692"/>
                  <a:gd name="T1" fmla="*/ 2 h 420"/>
                  <a:gd name="T2" fmla="*/ 4 w 692"/>
                  <a:gd name="T3" fmla="*/ 0 h 420"/>
                  <a:gd name="T4" fmla="*/ 8 w 692"/>
                  <a:gd name="T5" fmla="*/ 0 h 420"/>
                  <a:gd name="T6" fmla="*/ 11 w 692"/>
                  <a:gd name="T7" fmla="*/ 1 h 420"/>
                  <a:gd name="T8" fmla="*/ 8 w 692"/>
                  <a:gd name="T9" fmla="*/ 5 h 420"/>
                  <a:gd name="T10" fmla="*/ 13 w 692"/>
                  <a:gd name="T11" fmla="*/ 2 h 420"/>
                  <a:gd name="T12" fmla="*/ 17 w 692"/>
                  <a:gd name="T13" fmla="*/ 1 h 420"/>
                  <a:gd name="T14" fmla="*/ 20 w 692"/>
                  <a:gd name="T15" fmla="*/ 2 h 420"/>
                  <a:gd name="T16" fmla="*/ 21 w 692"/>
                  <a:gd name="T17" fmla="*/ 4 h 420"/>
                  <a:gd name="T18" fmla="*/ 19 w 692"/>
                  <a:gd name="T19" fmla="*/ 5 h 420"/>
                  <a:gd name="T20" fmla="*/ 16 w 692"/>
                  <a:gd name="T21" fmla="*/ 7 h 420"/>
                  <a:gd name="T22" fmla="*/ 15 w 692"/>
                  <a:gd name="T23" fmla="*/ 10 h 420"/>
                  <a:gd name="T24" fmla="*/ 21 w 692"/>
                  <a:gd name="T25" fmla="*/ 6 h 420"/>
                  <a:gd name="T26" fmla="*/ 23 w 692"/>
                  <a:gd name="T27" fmla="*/ 5 h 420"/>
                  <a:gd name="T28" fmla="*/ 25 w 692"/>
                  <a:gd name="T29" fmla="*/ 7 h 420"/>
                  <a:gd name="T30" fmla="*/ 26 w 692"/>
                  <a:gd name="T31" fmla="*/ 10 h 420"/>
                  <a:gd name="T32" fmla="*/ 20 w 692"/>
                  <a:gd name="T33" fmla="*/ 15 h 420"/>
                  <a:gd name="T34" fmla="*/ 17 w 692"/>
                  <a:gd name="T35" fmla="*/ 16 h 420"/>
                  <a:gd name="T36" fmla="*/ 13 w 692"/>
                  <a:gd name="T37" fmla="*/ 15 h 420"/>
                  <a:gd name="T38" fmla="*/ 9 w 692"/>
                  <a:gd name="T39" fmla="*/ 12 h 420"/>
                  <a:gd name="T40" fmla="*/ 3 w 692"/>
                  <a:gd name="T41" fmla="*/ 12 h 420"/>
                  <a:gd name="T42" fmla="*/ 1 w 692"/>
                  <a:gd name="T43" fmla="*/ 9 h 420"/>
                  <a:gd name="T44" fmla="*/ 0 w 692"/>
                  <a:gd name="T45" fmla="*/ 4 h 420"/>
                  <a:gd name="T46" fmla="*/ 1 w 692"/>
                  <a:gd name="T47" fmla="*/ 2 h 420"/>
                  <a:gd name="T48" fmla="*/ 1 w 692"/>
                  <a:gd name="T49" fmla="*/ 2 h 420"/>
                  <a:gd name="T50" fmla="*/ 1 w 692"/>
                  <a:gd name="T51" fmla="*/ 2 h 42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692"/>
                  <a:gd name="T79" fmla="*/ 0 h 420"/>
                  <a:gd name="T80" fmla="*/ 692 w 692"/>
                  <a:gd name="T81" fmla="*/ 420 h 42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692" h="420">
                    <a:moveTo>
                      <a:pt x="37" y="44"/>
                    </a:moveTo>
                    <a:lnTo>
                      <a:pt x="97" y="0"/>
                    </a:lnTo>
                    <a:lnTo>
                      <a:pt x="226" y="0"/>
                    </a:lnTo>
                    <a:lnTo>
                      <a:pt x="305" y="23"/>
                    </a:lnTo>
                    <a:lnTo>
                      <a:pt x="214" y="136"/>
                    </a:lnTo>
                    <a:lnTo>
                      <a:pt x="350" y="66"/>
                    </a:lnTo>
                    <a:lnTo>
                      <a:pt x="457" y="27"/>
                    </a:lnTo>
                    <a:lnTo>
                      <a:pt x="540" y="64"/>
                    </a:lnTo>
                    <a:lnTo>
                      <a:pt x="577" y="109"/>
                    </a:lnTo>
                    <a:lnTo>
                      <a:pt x="504" y="130"/>
                    </a:lnTo>
                    <a:lnTo>
                      <a:pt x="421" y="180"/>
                    </a:lnTo>
                    <a:lnTo>
                      <a:pt x="415" y="274"/>
                    </a:lnTo>
                    <a:lnTo>
                      <a:pt x="555" y="157"/>
                    </a:lnTo>
                    <a:lnTo>
                      <a:pt x="614" y="146"/>
                    </a:lnTo>
                    <a:lnTo>
                      <a:pt x="681" y="191"/>
                    </a:lnTo>
                    <a:lnTo>
                      <a:pt x="692" y="258"/>
                    </a:lnTo>
                    <a:lnTo>
                      <a:pt x="533" y="399"/>
                    </a:lnTo>
                    <a:lnTo>
                      <a:pt x="452" y="420"/>
                    </a:lnTo>
                    <a:lnTo>
                      <a:pt x="342" y="405"/>
                    </a:lnTo>
                    <a:lnTo>
                      <a:pt x="254" y="311"/>
                    </a:lnTo>
                    <a:lnTo>
                      <a:pt x="76" y="316"/>
                    </a:lnTo>
                    <a:lnTo>
                      <a:pt x="24" y="252"/>
                    </a:lnTo>
                    <a:lnTo>
                      <a:pt x="0" y="108"/>
                    </a:lnTo>
                    <a:lnTo>
                      <a:pt x="37" y="44"/>
                    </a:lnTo>
                    <a:close/>
                  </a:path>
                </a:pathLst>
              </a:custGeom>
              <a:solidFill>
                <a:srgbClr val="E8DCDC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8B8484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0" name="Freeform 32"/>
              <p:cNvSpPr>
                <a:spLocks/>
              </p:cNvSpPr>
              <p:nvPr/>
            </p:nvSpPr>
            <p:spPr bwMode="auto">
              <a:xfrm>
                <a:off x="5345" y="4015"/>
                <a:ext cx="218" cy="76"/>
              </a:xfrm>
              <a:custGeom>
                <a:avLst/>
                <a:gdLst>
                  <a:gd name="T0" fmla="*/ 0 w 654"/>
                  <a:gd name="T1" fmla="*/ 1 h 228"/>
                  <a:gd name="T2" fmla="*/ 3 w 654"/>
                  <a:gd name="T3" fmla="*/ 2 h 228"/>
                  <a:gd name="T4" fmla="*/ 5 w 654"/>
                  <a:gd name="T5" fmla="*/ 1 h 228"/>
                  <a:gd name="T6" fmla="*/ 8 w 654"/>
                  <a:gd name="T7" fmla="*/ 1 h 228"/>
                  <a:gd name="T8" fmla="*/ 10 w 654"/>
                  <a:gd name="T9" fmla="*/ 1 h 228"/>
                  <a:gd name="T10" fmla="*/ 11 w 654"/>
                  <a:gd name="T11" fmla="*/ 2 h 228"/>
                  <a:gd name="T12" fmla="*/ 12 w 654"/>
                  <a:gd name="T13" fmla="*/ 4 h 228"/>
                  <a:gd name="T14" fmla="*/ 15 w 654"/>
                  <a:gd name="T15" fmla="*/ 5 h 228"/>
                  <a:gd name="T16" fmla="*/ 17 w 654"/>
                  <a:gd name="T17" fmla="*/ 3 h 228"/>
                  <a:gd name="T18" fmla="*/ 20 w 654"/>
                  <a:gd name="T19" fmla="*/ 1 h 228"/>
                  <a:gd name="T20" fmla="*/ 22 w 654"/>
                  <a:gd name="T21" fmla="*/ 0 h 228"/>
                  <a:gd name="T22" fmla="*/ 24 w 654"/>
                  <a:gd name="T23" fmla="*/ 1 h 228"/>
                  <a:gd name="T24" fmla="*/ 24 w 654"/>
                  <a:gd name="T25" fmla="*/ 3 h 228"/>
                  <a:gd name="T26" fmla="*/ 22 w 654"/>
                  <a:gd name="T27" fmla="*/ 5 h 228"/>
                  <a:gd name="T28" fmla="*/ 19 w 654"/>
                  <a:gd name="T29" fmla="*/ 8 h 228"/>
                  <a:gd name="T30" fmla="*/ 16 w 654"/>
                  <a:gd name="T31" fmla="*/ 8 h 228"/>
                  <a:gd name="T32" fmla="*/ 12 w 654"/>
                  <a:gd name="T33" fmla="*/ 8 h 228"/>
                  <a:gd name="T34" fmla="*/ 8 w 654"/>
                  <a:gd name="T35" fmla="*/ 5 h 228"/>
                  <a:gd name="T36" fmla="*/ 3 w 654"/>
                  <a:gd name="T37" fmla="*/ 4 h 228"/>
                  <a:gd name="T38" fmla="*/ 1 w 654"/>
                  <a:gd name="T39" fmla="*/ 3 h 228"/>
                  <a:gd name="T40" fmla="*/ 0 w 654"/>
                  <a:gd name="T41" fmla="*/ 1 h 228"/>
                  <a:gd name="T42" fmla="*/ 0 w 654"/>
                  <a:gd name="T43" fmla="*/ 1 h 228"/>
                  <a:gd name="T44" fmla="*/ 0 w 654"/>
                  <a:gd name="T45" fmla="*/ 1 h 22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54"/>
                  <a:gd name="T70" fmla="*/ 0 h 228"/>
                  <a:gd name="T71" fmla="*/ 654 w 654"/>
                  <a:gd name="T72" fmla="*/ 228 h 22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54" h="228">
                    <a:moveTo>
                      <a:pt x="0" y="20"/>
                    </a:moveTo>
                    <a:lnTo>
                      <a:pt x="83" y="57"/>
                    </a:lnTo>
                    <a:lnTo>
                      <a:pt x="148" y="36"/>
                    </a:lnTo>
                    <a:lnTo>
                      <a:pt x="208" y="17"/>
                    </a:lnTo>
                    <a:lnTo>
                      <a:pt x="267" y="27"/>
                    </a:lnTo>
                    <a:lnTo>
                      <a:pt x="298" y="58"/>
                    </a:lnTo>
                    <a:lnTo>
                      <a:pt x="322" y="97"/>
                    </a:lnTo>
                    <a:lnTo>
                      <a:pt x="400" y="140"/>
                    </a:lnTo>
                    <a:lnTo>
                      <a:pt x="455" y="70"/>
                    </a:lnTo>
                    <a:lnTo>
                      <a:pt x="532" y="21"/>
                    </a:lnTo>
                    <a:lnTo>
                      <a:pt x="602" y="0"/>
                    </a:lnTo>
                    <a:lnTo>
                      <a:pt x="648" y="37"/>
                    </a:lnTo>
                    <a:lnTo>
                      <a:pt x="654" y="75"/>
                    </a:lnTo>
                    <a:lnTo>
                      <a:pt x="603" y="148"/>
                    </a:lnTo>
                    <a:lnTo>
                      <a:pt x="519" y="207"/>
                    </a:lnTo>
                    <a:lnTo>
                      <a:pt x="438" y="228"/>
                    </a:lnTo>
                    <a:lnTo>
                      <a:pt x="318" y="210"/>
                    </a:lnTo>
                    <a:lnTo>
                      <a:pt x="226" y="128"/>
                    </a:lnTo>
                    <a:lnTo>
                      <a:pt x="87" y="121"/>
                    </a:lnTo>
                    <a:lnTo>
                      <a:pt x="17" y="87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A38C8C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625454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1" name="Freeform 33"/>
              <p:cNvSpPr>
                <a:spLocks/>
              </p:cNvSpPr>
              <p:nvPr/>
            </p:nvSpPr>
            <p:spPr bwMode="auto">
              <a:xfrm>
                <a:off x="5346" y="3962"/>
                <a:ext cx="55" cy="33"/>
              </a:xfrm>
              <a:custGeom>
                <a:avLst/>
                <a:gdLst>
                  <a:gd name="T0" fmla="*/ 1 w 163"/>
                  <a:gd name="T1" fmla="*/ 0 h 98"/>
                  <a:gd name="T2" fmla="*/ 4 w 163"/>
                  <a:gd name="T3" fmla="*/ 1 h 98"/>
                  <a:gd name="T4" fmla="*/ 5 w 163"/>
                  <a:gd name="T5" fmla="*/ 2 h 98"/>
                  <a:gd name="T6" fmla="*/ 6 w 163"/>
                  <a:gd name="T7" fmla="*/ 3 h 98"/>
                  <a:gd name="T8" fmla="*/ 6 w 163"/>
                  <a:gd name="T9" fmla="*/ 4 h 98"/>
                  <a:gd name="T10" fmla="*/ 6 w 163"/>
                  <a:gd name="T11" fmla="*/ 4 h 98"/>
                  <a:gd name="T12" fmla="*/ 4 w 163"/>
                  <a:gd name="T13" fmla="*/ 3 h 98"/>
                  <a:gd name="T14" fmla="*/ 3 w 163"/>
                  <a:gd name="T15" fmla="*/ 2 h 98"/>
                  <a:gd name="T16" fmla="*/ 0 w 163"/>
                  <a:gd name="T17" fmla="*/ 2 h 98"/>
                  <a:gd name="T18" fmla="*/ 0 w 163"/>
                  <a:gd name="T19" fmla="*/ 1 h 98"/>
                  <a:gd name="T20" fmla="*/ 1 w 163"/>
                  <a:gd name="T21" fmla="*/ 0 h 98"/>
                  <a:gd name="T22" fmla="*/ 1 w 163"/>
                  <a:gd name="T23" fmla="*/ 0 h 98"/>
                  <a:gd name="T24" fmla="*/ 1 w 163"/>
                  <a:gd name="T25" fmla="*/ 0 h 9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3"/>
                  <a:gd name="T40" fmla="*/ 0 h 98"/>
                  <a:gd name="T41" fmla="*/ 163 w 163"/>
                  <a:gd name="T42" fmla="*/ 98 h 9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3" h="98">
                    <a:moveTo>
                      <a:pt x="27" y="0"/>
                    </a:moveTo>
                    <a:lnTo>
                      <a:pt x="99" y="30"/>
                    </a:lnTo>
                    <a:lnTo>
                      <a:pt x="130" y="57"/>
                    </a:lnTo>
                    <a:lnTo>
                      <a:pt x="161" y="85"/>
                    </a:lnTo>
                    <a:lnTo>
                      <a:pt x="163" y="97"/>
                    </a:lnTo>
                    <a:lnTo>
                      <a:pt x="151" y="98"/>
                    </a:lnTo>
                    <a:lnTo>
                      <a:pt x="118" y="76"/>
                    </a:lnTo>
                    <a:lnTo>
                      <a:pt x="79" y="60"/>
                    </a:lnTo>
                    <a:lnTo>
                      <a:pt x="0" y="43"/>
                    </a:lnTo>
                    <a:lnTo>
                      <a:pt x="0" y="2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2" name="Freeform 34"/>
              <p:cNvSpPr>
                <a:spLocks/>
              </p:cNvSpPr>
              <p:nvPr/>
            </p:nvSpPr>
            <p:spPr bwMode="auto">
              <a:xfrm>
                <a:off x="5513" y="3982"/>
                <a:ext cx="60" cy="105"/>
              </a:xfrm>
              <a:custGeom>
                <a:avLst/>
                <a:gdLst>
                  <a:gd name="T0" fmla="*/ 4 w 180"/>
                  <a:gd name="T1" fmla="*/ 0 h 313"/>
                  <a:gd name="T2" fmla="*/ 5 w 180"/>
                  <a:gd name="T3" fmla="*/ 1 h 313"/>
                  <a:gd name="T4" fmla="*/ 7 w 180"/>
                  <a:gd name="T5" fmla="*/ 4 h 313"/>
                  <a:gd name="T6" fmla="*/ 7 w 180"/>
                  <a:gd name="T7" fmla="*/ 6 h 313"/>
                  <a:gd name="T8" fmla="*/ 5 w 180"/>
                  <a:gd name="T9" fmla="*/ 10 h 313"/>
                  <a:gd name="T10" fmla="*/ 2 w 180"/>
                  <a:gd name="T11" fmla="*/ 11 h 313"/>
                  <a:gd name="T12" fmla="*/ 0 w 180"/>
                  <a:gd name="T13" fmla="*/ 12 h 313"/>
                  <a:gd name="T14" fmla="*/ 0 w 180"/>
                  <a:gd name="T15" fmla="*/ 11 h 313"/>
                  <a:gd name="T16" fmla="*/ 3 w 180"/>
                  <a:gd name="T17" fmla="*/ 9 h 313"/>
                  <a:gd name="T18" fmla="*/ 5 w 180"/>
                  <a:gd name="T19" fmla="*/ 6 h 313"/>
                  <a:gd name="T20" fmla="*/ 5 w 180"/>
                  <a:gd name="T21" fmla="*/ 3 h 313"/>
                  <a:gd name="T22" fmla="*/ 4 w 180"/>
                  <a:gd name="T23" fmla="*/ 2 h 313"/>
                  <a:gd name="T24" fmla="*/ 4 w 180"/>
                  <a:gd name="T25" fmla="*/ 0 h 313"/>
                  <a:gd name="T26" fmla="*/ 4 w 180"/>
                  <a:gd name="T27" fmla="*/ 0 h 313"/>
                  <a:gd name="T28" fmla="*/ 4 w 180"/>
                  <a:gd name="T29" fmla="*/ 0 h 313"/>
                  <a:gd name="T30" fmla="*/ 4 w 180"/>
                  <a:gd name="T31" fmla="*/ 0 h 313"/>
                  <a:gd name="T32" fmla="*/ 4 w 180"/>
                  <a:gd name="T33" fmla="*/ 0 h 3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80"/>
                  <a:gd name="T52" fmla="*/ 0 h 313"/>
                  <a:gd name="T53" fmla="*/ 180 w 180"/>
                  <a:gd name="T54" fmla="*/ 313 h 3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80" h="313">
                    <a:moveTo>
                      <a:pt x="109" y="2"/>
                    </a:moveTo>
                    <a:lnTo>
                      <a:pt x="139" y="40"/>
                    </a:lnTo>
                    <a:lnTo>
                      <a:pt x="180" y="94"/>
                    </a:lnTo>
                    <a:lnTo>
                      <a:pt x="180" y="171"/>
                    </a:lnTo>
                    <a:lnTo>
                      <a:pt x="125" y="252"/>
                    </a:lnTo>
                    <a:lnTo>
                      <a:pt x="57" y="286"/>
                    </a:lnTo>
                    <a:lnTo>
                      <a:pt x="9" y="313"/>
                    </a:lnTo>
                    <a:lnTo>
                      <a:pt x="0" y="298"/>
                    </a:lnTo>
                    <a:lnTo>
                      <a:pt x="79" y="234"/>
                    </a:lnTo>
                    <a:lnTo>
                      <a:pt x="142" y="155"/>
                    </a:lnTo>
                    <a:lnTo>
                      <a:pt x="134" y="79"/>
                    </a:lnTo>
                    <a:lnTo>
                      <a:pt x="118" y="45"/>
                    </a:lnTo>
                    <a:lnTo>
                      <a:pt x="95" y="12"/>
                    </a:lnTo>
                    <a:lnTo>
                      <a:pt x="97" y="0"/>
                    </a:lnTo>
                    <a:lnTo>
                      <a:pt x="109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3" name="Freeform 35"/>
              <p:cNvSpPr>
                <a:spLocks/>
              </p:cNvSpPr>
              <p:nvPr/>
            </p:nvSpPr>
            <p:spPr bwMode="auto">
              <a:xfrm>
                <a:off x="5332" y="3920"/>
                <a:ext cx="196" cy="170"/>
              </a:xfrm>
              <a:custGeom>
                <a:avLst/>
                <a:gdLst>
                  <a:gd name="T0" fmla="*/ 21 w 588"/>
                  <a:gd name="T1" fmla="*/ 5 h 509"/>
                  <a:gd name="T2" fmla="*/ 20 w 588"/>
                  <a:gd name="T3" fmla="*/ 3 h 509"/>
                  <a:gd name="T4" fmla="*/ 19 w 588"/>
                  <a:gd name="T5" fmla="*/ 3 h 509"/>
                  <a:gd name="T6" fmla="*/ 18 w 588"/>
                  <a:gd name="T7" fmla="*/ 2 h 509"/>
                  <a:gd name="T8" fmla="*/ 16 w 588"/>
                  <a:gd name="T9" fmla="*/ 2 h 509"/>
                  <a:gd name="T10" fmla="*/ 15 w 588"/>
                  <a:gd name="T11" fmla="*/ 1 h 509"/>
                  <a:gd name="T12" fmla="*/ 12 w 588"/>
                  <a:gd name="T13" fmla="*/ 1 h 509"/>
                  <a:gd name="T14" fmla="*/ 7 w 588"/>
                  <a:gd name="T15" fmla="*/ 2 h 509"/>
                  <a:gd name="T16" fmla="*/ 5 w 588"/>
                  <a:gd name="T17" fmla="*/ 3 h 509"/>
                  <a:gd name="T18" fmla="*/ 4 w 588"/>
                  <a:gd name="T19" fmla="*/ 4 h 509"/>
                  <a:gd name="T20" fmla="*/ 2 w 588"/>
                  <a:gd name="T21" fmla="*/ 6 h 509"/>
                  <a:gd name="T22" fmla="*/ 1 w 588"/>
                  <a:gd name="T23" fmla="*/ 8 h 509"/>
                  <a:gd name="T24" fmla="*/ 1 w 588"/>
                  <a:gd name="T25" fmla="*/ 10 h 509"/>
                  <a:gd name="T26" fmla="*/ 2 w 588"/>
                  <a:gd name="T27" fmla="*/ 12 h 509"/>
                  <a:gd name="T28" fmla="*/ 3 w 588"/>
                  <a:gd name="T29" fmla="*/ 13 h 509"/>
                  <a:gd name="T30" fmla="*/ 4 w 588"/>
                  <a:gd name="T31" fmla="*/ 14 h 509"/>
                  <a:gd name="T32" fmla="*/ 9 w 588"/>
                  <a:gd name="T33" fmla="*/ 14 h 509"/>
                  <a:gd name="T34" fmla="*/ 11 w 588"/>
                  <a:gd name="T35" fmla="*/ 14 h 509"/>
                  <a:gd name="T36" fmla="*/ 12 w 588"/>
                  <a:gd name="T37" fmla="*/ 16 h 509"/>
                  <a:gd name="T38" fmla="*/ 14 w 588"/>
                  <a:gd name="T39" fmla="*/ 17 h 509"/>
                  <a:gd name="T40" fmla="*/ 15 w 588"/>
                  <a:gd name="T41" fmla="*/ 18 h 509"/>
                  <a:gd name="T42" fmla="*/ 18 w 588"/>
                  <a:gd name="T43" fmla="*/ 18 h 509"/>
                  <a:gd name="T44" fmla="*/ 18 w 588"/>
                  <a:gd name="T45" fmla="*/ 19 h 509"/>
                  <a:gd name="T46" fmla="*/ 14 w 588"/>
                  <a:gd name="T47" fmla="*/ 19 h 509"/>
                  <a:gd name="T48" fmla="*/ 11 w 588"/>
                  <a:gd name="T49" fmla="*/ 17 h 509"/>
                  <a:gd name="T50" fmla="*/ 10 w 588"/>
                  <a:gd name="T51" fmla="*/ 16 h 509"/>
                  <a:gd name="T52" fmla="*/ 8 w 588"/>
                  <a:gd name="T53" fmla="*/ 15 h 509"/>
                  <a:gd name="T54" fmla="*/ 4 w 588"/>
                  <a:gd name="T55" fmla="*/ 15 h 509"/>
                  <a:gd name="T56" fmla="*/ 2 w 588"/>
                  <a:gd name="T57" fmla="*/ 15 h 509"/>
                  <a:gd name="T58" fmla="*/ 1 w 588"/>
                  <a:gd name="T59" fmla="*/ 13 h 509"/>
                  <a:gd name="T60" fmla="*/ 0 w 588"/>
                  <a:gd name="T61" fmla="*/ 11 h 509"/>
                  <a:gd name="T62" fmla="*/ 0 w 588"/>
                  <a:gd name="T63" fmla="*/ 8 h 509"/>
                  <a:gd name="T64" fmla="*/ 1 w 588"/>
                  <a:gd name="T65" fmla="*/ 5 h 509"/>
                  <a:gd name="T66" fmla="*/ 2 w 588"/>
                  <a:gd name="T67" fmla="*/ 4 h 509"/>
                  <a:gd name="T68" fmla="*/ 3 w 588"/>
                  <a:gd name="T69" fmla="*/ 3 h 509"/>
                  <a:gd name="T70" fmla="*/ 4 w 588"/>
                  <a:gd name="T71" fmla="*/ 2 h 509"/>
                  <a:gd name="T72" fmla="*/ 6 w 588"/>
                  <a:gd name="T73" fmla="*/ 1 h 509"/>
                  <a:gd name="T74" fmla="*/ 9 w 588"/>
                  <a:gd name="T75" fmla="*/ 0 h 509"/>
                  <a:gd name="T76" fmla="*/ 13 w 588"/>
                  <a:gd name="T77" fmla="*/ 0 h 509"/>
                  <a:gd name="T78" fmla="*/ 17 w 588"/>
                  <a:gd name="T79" fmla="*/ 1 h 509"/>
                  <a:gd name="T80" fmla="*/ 20 w 588"/>
                  <a:gd name="T81" fmla="*/ 3 h 509"/>
                  <a:gd name="T82" fmla="*/ 22 w 588"/>
                  <a:gd name="T83" fmla="*/ 4 h 509"/>
                  <a:gd name="T84" fmla="*/ 22 w 588"/>
                  <a:gd name="T85" fmla="*/ 5 h 509"/>
                  <a:gd name="T86" fmla="*/ 21 w 588"/>
                  <a:gd name="T87" fmla="*/ 5 h 509"/>
                  <a:gd name="T88" fmla="*/ 21 w 588"/>
                  <a:gd name="T89" fmla="*/ 5 h 509"/>
                  <a:gd name="T90" fmla="*/ 21 w 588"/>
                  <a:gd name="T91" fmla="*/ 5 h 509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588"/>
                  <a:gd name="T139" fmla="*/ 0 h 509"/>
                  <a:gd name="T140" fmla="*/ 588 w 588"/>
                  <a:gd name="T141" fmla="*/ 509 h 509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588" h="509">
                    <a:moveTo>
                      <a:pt x="576" y="131"/>
                    </a:moveTo>
                    <a:lnTo>
                      <a:pt x="527" y="94"/>
                    </a:lnTo>
                    <a:lnTo>
                      <a:pt x="505" y="78"/>
                    </a:lnTo>
                    <a:lnTo>
                      <a:pt x="476" y="63"/>
                    </a:lnTo>
                    <a:lnTo>
                      <a:pt x="438" y="48"/>
                    </a:lnTo>
                    <a:lnTo>
                      <a:pt x="402" y="37"/>
                    </a:lnTo>
                    <a:lnTo>
                      <a:pt x="331" y="28"/>
                    </a:lnTo>
                    <a:lnTo>
                      <a:pt x="182" y="57"/>
                    </a:lnTo>
                    <a:lnTo>
                      <a:pt x="139" y="78"/>
                    </a:lnTo>
                    <a:lnTo>
                      <a:pt x="100" y="110"/>
                    </a:lnTo>
                    <a:lnTo>
                      <a:pt x="55" y="158"/>
                    </a:lnTo>
                    <a:lnTo>
                      <a:pt x="36" y="222"/>
                    </a:lnTo>
                    <a:lnTo>
                      <a:pt x="38" y="274"/>
                    </a:lnTo>
                    <a:lnTo>
                      <a:pt x="51" y="321"/>
                    </a:lnTo>
                    <a:lnTo>
                      <a:pt x="78" y="359"/>
                    </a:lnTo>
                    <a:lnTo>
                      <a:pt x="119" y="372"/>
                    </a:lnTo>
                    <a:lnTo>
                      <a:pt x="235" y="374"/>
                    </a:lnTo>
                    <a:lnTo>
                      <a:pt x="286" y="388"/>
                    </a:lnTo>
                    <a:lnTo>
                      <a:pt x="329" y="426"/>
                    </a:lnTo>
                    <a:lnTo>
                      <a:pt x="366" y="457"/>
                    </a:lnTo>
                    <a:lnTo>
                      <a:pt x="403" y="476"/>
                    </a:lnTo>
                    <a:lnTo>
                      <a:pt x="491" y="491"/>
                    </a:lnTo>
                    <a:lnTo>
                      <a:pt x="491" y="509"/>
                    </a:lnTo>
                    <a:lnTo>
                      <a:pt x="387" y="503"/>
                    </a:lnTo>
                    <a:lnTo>
                      <a:pt x="299" y="454"/>
                    </a:lnTo>
                    <a:lnTo>
                      <a:pt x="262" y="424"/>
                    </a:lnTo>
                    <a:lnTo>
                      <a:pt x="219" y="412"/>
                    </a:lnTo>
                    <a:lnTo>
                      <a:pt x="119" y="412"/>
                    </a:lnTo>
                    <a:lnTo>
                      <a:pt x="63" y="394"/>
                    </a:lnTo>
                    <a:lnTo>
                      <a:pt x="26" y="348"/>
                    </a:lnTo>
                    <a:lnTo>
                      <a:pt x="5" y="286"/>
                    </a:lnTo>
                    <a:lnTo>
                      <a:pt x="0" y="219"/>
                    </a:lnTo>
                    <a:lnTo>
                      <a:pt x="21" y="141"/>
                    </a:lnTo>
                    <a:lnTo>
                      <a:pt x="42" y="112"/>
                    </a:lnTo>
                    <a:lnTo>
                      <a:pt x="72" y="82"/>
                    </a:lnTo>
                    <a:lnTo>
                      <a:pt x="119" y="46"/>
                    </a:lnTo>
                    <a:lnTo>
                      <a:pt x="173" y="22"/>
                    </a:lnTo>
                    <a:lnTo>
                      <a:pt x="255" y="3"/>
                    </a:lnTo>
                    <a:lnTo>
                      <a:pt x="351" y="0"/>
                    </a:lnTo>
                    <a:lnTo>
                      <a:pt x="463" y="30"/>
                    </a:lnTo>
                    <a:lnTo>
                      <a:pt x="536" y="78"/>
                    </a:lnTo>
                    <a:lnTo>
                      <a:pt x="585" y="116"/>
                    </a:lnTo>
                    <a:lnTo>
                      <a:pt x="588" y="128"/>
                    </a:lnTo>
                    <a:lnTo>
                      <a:pt x="576" y="1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4" name="Freeform 36"/>
              <p:cNvSpPr>
                <a:spLocks/>
              </p:cNvSpPr>
              <p:nvPr/>
            </p:nvSpPr>
            <p:spPr bwMode="auto">
              <a:xfrm>
                <a:off x="5468" y="3999"/>
                <a:ext cx="56" cy="73"/>
              </a:xfrm>
              <a:custGeom>
                <a:avLst/>
                <a:gdLst>
                  <a:gd name="T0" fmla="*/ 6 w 168"/>
                  <a:gd name="T1" fmla="*/ 1 h 220"/>
                  <a:gd name="T2" fmla="*/ 2 w 168"/>
                  <a:gd name="T3" fmla="*/ 4 h 220"/>
                  <a:gd name="T4" fmla="*/ 1 w 168"/>
                  <a:gd name="T5" fmla="*/ 7 h 220"/>
                  <a:gd name="T6" fmla="*/ 1 w 168"/>
                  <a:gd name="T7" fmla="*/ 8 h 220"/>
                  <a:gd name="T8" fmla="*/ 1 w 168"/>
                  <a:gd name="T9" fmla="*/ 8 h 220"/>
                  <a:gd name="T10" fmla="*/ 1 w 168"/>
                  <a:gd name="T11" fmla="*/ 8 h 220"/>
                  <a:gd name="T12" fmla="*/ 0 w 168"/>
                  <a:gd name="T13" fmla="*/ 7 h 220"/>
                  <a:gd name="T14" fmla="*/ 0 w 168"/>
                  <a:gd name="T15" fmla="*/ 5 h 220"/>
                  <a:gd name="T16" fmla="*/ 1 w 168"/>
                  <a:gd name="T17" fmla="*/ 3 h 220"/>
                  <a:gd name="T18" fmla="*/ 2 w 168"/>
                  <a:gd name="T19" fmla="*/ 2 h 220"/>
                  <a:gd name="T20" fmla="*/ 3 w 168"/>
                  <a:gd name="T21" fmla="*/ 2 h 220"/>
                  <a:gd name="T22" fmla="*/ 5 w 168"/>
                  <a:gd name="T23" fmla="*/ 1 h 220"/>
                  <a:gd name="T24" fmla="*/ 6 w 168"/>
                  <a:gd name="T25" fmla="*/ 0 h 220"/>
                  <a:gd name="T26" fmla="*/ 6 w 168"/>
                  <a:gd name="T27" fmla="*/ 0 h 220"/>
                  <a:gd name="T28" fmla="*/ 6 w 168"/>
                  <a:gd name="T29" fmla="*/ 1 h 220"/>
                  <a:gd name="T30" fmla="*/ 6 w 168"/>
                  <a:gd name="T31" fmla="*/ 1 h 220"/>
                  <a:gd name="T32" fmla="*/ 6 w 168"/>
                  <a:gd name="T33" fmla="*/ 1 h 2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8"/>
                  <a:gd name="T52" fmla="*/ 0 h 220"/>
                  <a:gd name="T53" fmla="*/ 168 w 168"/>
                  <a:gd name="T54" fmla="*/ 220 h 22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8" h="220">
                    <a:moveTo>
                      <a:pt x="165" y="15"/>
                    </a:moveTo>
                    <a:lnTo>
                      <a:pt x="62" y="112"/>
                    </a:lnTo>
                    <a:lnTo>
                      <a:pt x="36" y="180"/>
                    </a:lnTo>
                    <a:lnTo>
                      <a:pt x="37" y="210"/>
                    </a:lnTo>
                    <a:lnTo>
                      <a:pt x="33" y="220"/>
                    </a:lnTo>
                    <a:lnTo>
                      <a:pt x="21" y="216"/>
                    </a:lnTo>
                    <a:lnTo>
                      <a:pt x="0" y="180"/>
                    </a:lnTo>
                    <a:lnTo>
                      <a:pt x="13" y="134"/>
                    </a:lnTo>
                    <a:lnTo>
                      <a:pt x="33" y="91"/>
                    </a:lnTo>
                    <a:lnTo>
                      <a:pt x="61" y="63"/>
                    </a:lnTo>
                    <a:lnTo>
                      <a:pt x="91" y="42"/>
                    </a:lnTo>
                    <a:lnTo>
                      <a:pt x="122" y="23"/>
                    </a:lnTo>
                    <a:lnTo>
                      <a:pt x="155" y="0"/>
                    </a:lnTo>
                    <a:lnTo>
                      <a:pt x="168" y="3"/>
                    </a:lnTo>
                    <a:lnTo>
                      <a:pt x="165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5" name="Freeform 37"/>
              <p:cNvSpPr>
                <a:spLocks/>
              </p:cNvSpPr>
              <p:nvPr/>
            </p:nvSpPr>
            <p:spPr bwMode="auto">
              <a:xfrm>
                <a:off x="5404" y="3944"/>
                <a:ext cx="86" cy="52"/>
              </a:xfrm>
              <a:custGeom>
                <a:avLst/>
                <a:gdLst>
                  <a:gd name="T0" fmla="*/ 9 w 260"/>
                  <a:gd name="T1" fmla="*/ 1 h 156"/>
                  <a:gd name="T2" fmla="*/ 4 w 260"/>
                  <a:gd name="T3" fmla="*/ 3 h 156"/>
                  <a:gd name="T4" fmla="*/ 2 w 260"/>
                  <a:gd name="T5" fmla="*/ 5 h 156"/>
                  <a:gd name="T6" fmla="*/ 1 w 260"/>
                  <a:gd name="T7" fmla="*/ 6 h 156"/>
                  <a:gd name="T8" fmla="*/ 0 w 260"/>
                  <a:gd name="T9" fmla="*/ 6 h 156"/>
                  <a:gd name="T10" fmla="*/ 0 w 260"/>
                  <a:gd name="T11" fmla="*/ 5 h 156"/>
                  <a:gd name="T12" fmla="*/ 1 w 260"/>
                  <a:gd name="T13" fmla="*/ 4 h 156"/>
                  <a:gd name="T14" fmla="*/ 3 w 260"/>
                  <a:gd name="T15" fmla="*/ 2 h 156"/>
                  <a:gd name="T16" fmla="*/ 5 w 260"/>
                  <a:gd name="T17" fmla="*/ 1 h 156"/>
                  <a:gd name="T18" fmla="*/ 6 w 260"/>
                  <a:gd name="T19" fmla="*/ 1 h 156"/>
                  <a:gd name="T20" fmla="*/ 9 w 260"/>
                  <a:gd name="T21" fmla="*/ 0 h 156"/>
                  <a:gd name="T22" fmla="*/ 9 w 260"/>
                  <a:gd name="T23" fmla="*/ 0 h 156"/>
                  <a:gd name="T24" fmla="*/ 9 w 260"/>
                  <a:gd name="T25" fmla="*/ 1 h 156"/>
                  <a:gd name="T26" fmla="*/ 9 w 260"/>
                  <a:gd name="T27" fmla="*/ 1 h 156"/>
                  <a:gd name="T28" fmla="*/ 9 w 260"/>
                  <a:gd name="T29" fmla="*/ 1 h 15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60"/>
                  <a:gd name="T46" fmla="*/ 0 h 156"/>
                  <a:gd name="T47" fmla="*/ 260 w 260"/>
                  <a:gd name="T48" fmla="*/ 156 h 15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60" h="156">
                    <a:moveTo>
                      <a:pt x="254" y="16"/>
                    </a:moveTo>
                    <a:lnTo>
                      <a:pt x="110" y="80"/>
                    </a:lnTo>
                    <a:lnTo>
                      <a:pt x="50" y="126"/>
                    </a:lnTo>
                    <a:lnTo>
                      <a:pt x="22" y="154"/>
                    </a:lnTo>
                    <a:lnTo>
                      <a:pt x="1" y="156"/>
                    </a:lnTo>
                    <a:lnTo>
                      <a:pt x="0" y="133"/>
                    </a:lnTo>
                    <a:lnTo>
                      <a:pt x="25" y="99"/>
                    </a:lnTo>
                    <a:lnTo>
                      <a:pt x="90" y="49"/>
                    </a:lnTo>
                    <a:lnTo>
                      <a:pt x="129" y="29"/>
                    </a:lnTo>
                    <a:lnTo>
                      <a:pt x="168" y="19"/>
                    </a:lnTo>
                    <a:lnTo>
                      <a:pt x="249" y="0"/>
                    </a:lnTo>
                    <a:lnTo>
                      <a:pt x="260" y="6"/>
                    </a:lnTo>
                    <a:lnTo>
                      <a:pt x="254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6" name="Freeform 38"/>
              <p:cNvSpPr>
                <a:spLocks/>
              </p:cNvSpPr>
              <p:nvPr/>
            </p:nvSpPr>
            <p:spPr bwMode="auto">
              <a:xfrm>
                <a:off x="5377" y="3933"/>
                <a:ext cx="58" cy="14"/>
              </a:xfrm>
              <a:custGeom>
                <a:avLst/>
                <a:gdLst>
                  <a:gd name="T0" fmla="*/ 0 w 172"/>
                  <a:gd name="T1" fmla="*/ 0 h 41"/>
                  <a:gd name="T2" fmla="*/ 1 w 172"/>
                  <a:gd name="T3" fmla="*/ 0 h 41"/>
                  <a:gd name="T4" fmla="*/ 4 w 172"/>
                  <a:gd name="T5" fmla="*/ 0 h 41"/>
                  <a:gd name="T6" fmla="*/ 6 w 172"/>
                  <a:gd name="T7" fmla="*/ 1 h 41"/>
                  <a:gd name="T8" fmla="*/ 7 w 172"/>
                  <a:gd name="T9" fmla="*/ 1 h 41"/>
                  <a:gd name="T10" fmla="*/ 6 w 172"/>
                  <a:gd name="T11" fmla="*/ 2 h 41"/>
                  <a:gd name="T12" fmla="*/ 4 w 172"/>
                  <a:gd name="T13" fmla="*/ 1 h 41"/>
                  <a:gd name="T14" fmla="*/ 1 w 172"/>
                  <a:gd name="T15" fmla="*/ 1 h 41"/>
                  <a:gd name="T16" fmla="*/ 0 w 172"/>
                  <a:gd name="T17" fmla="*/ 1 h 41"/>
                  <a:gd name="T18" fmla="*/ 0 w 172"/>
                  <a:gd name="T19" fmla="*/ 0 h 41"/>
                  <a:gd name="T20" fmla="*/ 0 w 172"/>
                  <a:gd name="T21" fmla="*/ 0 h 41"/>
                  <a:gd name="T22" fmla="*/ 0 w 172"/>
                  <a:gd name="T23" fmla="*/ 0 h 41"/>
                  <a:gd name="T24" fmla="*/ 0 w 172"/>
                  <a:gd name="T25" fmla="*/ 0 h 4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2"/>
                  <a:gd name="T40" fmla="*/ 0 h 41"/>
                  <a:gd name="T41" fmla="*/ 172 w 172"/>
                  <a:gd name="T42" fmla="*/ 41 h 4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2" h="41">
                    <a:moveTo>
                      <a:pt x="10" y="1"/>
                    </a:moveTo>
                    <a:lnTo>
                      <a:pt x="32" y="0"/>
                    </a:lnTo>
                    <a:lnTo>
                      <a:pt x="104" y="0"/>
                    </a:lnTo>
                    <a:lnTo>
                      <a:pt x="168" y="25"/>
                    </a:lnTo>
                    <a:lnTo>
                      <a:pt x="172" y="37"/>
                    </a:lnTo>
                    <a:lnTo>
                      <a:pt x="162" y="41"/>
                    </a:lnTo>
                    <a:lnTo>
                      <a:pt x="101" y="28"/>
                    </a:lnTo>
                    <a:lnTo>
                      <a:pt x="32" y="28"/>
                    </a:lnTo>
                    <a:lnTo>
                      <a:pt x="10" y="25"/>
                    </a:lnTo>
                    <a:lnTo>
                      <a:pt x="0" y="13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7" name="Freeform 39"/>
              <p:cNvSpPr>
                <a:spLocks/>
              </p:cNvSpPr>
              <p:nvPr/>
            </p:nvSpPr>
            <p:spPr bwMode="auto">
              <a:xfrm>
                <a:off x="5289" y="4025"/>
                <a:ext cx="271" cy="125"/>
              </a:xfrm>
              <a:custGeom>
                <a:avLst/>
                <a:gdLst>
                  <a:gd name="T0" fmla="*/ 1 w 811"/>
                  <a:gd name="T1" fmla="*/ 0 h 375"/>
                  <a:gd name="T2" fmla="*/ 3 w 811"/>
                  <a:gd name="T3" fmla="*/ 1 h 375"/>
                  <a:gd name="T4" fmla="*/ 5 w 811"/>
                  <a:gd name="T5" fmla="*/ 2 h 375"/>
                  <a:gd name="T6" fmla="*/ 6 w 811"/>
                  <a:gd name="T7" fmla="*/ 5 h 375"/>
                  <a:gd name="T8" fmla="*/ 7 w 811"/>
                  <a:gd name="T9" fmla="*/ 8 h 375"/>
                  <a:gd name="T10" fmla="*/ 10 w 811"/>
                  <a:gd name="T11" fmla="*/ 10 h 375"/>
                  <a:gd name="T12" fmla="*/ 12 w 811"/>
                  <a:gd name="T13" fmla="*/ 11 h 375"/>
                  <a:gd name="T14" fmla="*/ 18 w 811"/>
                  <a:gd name="T15" fmla="*/ 12 h 375"/>
                  <a:gd name="T16" fmla="*/ 23 w 811"/>
                  <a:gd name="T17" fmla="*/ 11 h 375"/>
                  <a:gd name="T18" fmla="*/ 27 w 811"/>
                  <a:gd name="T19" fmla="*/ 9 h 375"/>
                  <a:gd name="T20" fmla="*/ 29 w 811"/>
                  <a:gd name="T21" fmla="*/ 7 h 375"/>
                  <a:gd name="T22" fmla="*/ 29 w 811"/>
                  <a:gd name="T23" fmla="*/ 5 h 375"/>
                  <a:gd name="T24" fmla="*/ 26 w 811"/>
                  <a:gd name="T25" fmla="*/ 3 h 375"/>
                  <a:gd name="T26" fmla="*/ 27 w 811"/>
                  <a:gd name="T27" fmla="*/ 2 h 375"/>
                  <a:gd name="T28" fmla="*/ 27 w 811"/>
                  <a:gd name="T29" fmla="*/ 2 h 375"/>
                  <a:gd name="T30" fmla="*/ 29 w 811"/>
                  <a:gd name="T31" fmla="*/ 3 h 375"/>
                  <a:gd name="T32" fmla="*/ 30 w 811"/>
                  <a:gd name="T33" fmla="*/ 5 h 375"/>
                  <a:gd name="T34" fmla="*/ 30 w 811"/>
                  <a:gd name="T35" fmla="*/ 7 h 375"/>
                  <a:gd name="T36" fmla="*/ 29 w 811"/>
                  <a:gd name="T37" fmla="*/ 10 h 375"/>
                  <a:gd name="T38" fmla="*/ 26 w 811"/>
                  <a:gd name="T39" fmla="*/ 12 h 375"/>
                  <a:gd name="T40" fmla="*/ 23 w 811"/>
                  <a:gd name="T41" fmla="*/ 13 h 375"/>
                  <a:gd name="T42" fmla="*/ 20 w 811"/>
                  <a:gd name="T43" fmla="*/ 14 h 375"/>
                  <a:gd name="T44" fmla="*/ 17 w 811"/>
                  <a:gd name="T45" fmla="*/ 14 h 375"/>
                  <a:gd name="T46" fmla="*/ 13 w 811"/>
                  <a:gd name="T47" fmla="*/ 13 h 375"/>
                  <a:gd name="T48" fmla="*/ 8 w 811"/>
                  <a:gd name="T49" fmla="*/ 11 h 375"/>
                  <a:gd name="T50" fmla="*/ 6 w 811"/>
                  <a:gd name="T51" fmla="*/ 8 h 375"/>
                  <a:gd name="T52" fmla="*/ 5 w 811"/>
                  <a:gd name="T53" fmla="*/ 6 h 375"/>
                  <a:gd name="T54" fmla="*/ 4 w 811"/>
                  <a:gd name="T55" fmla="*/ 4 h 375"/>
                  <a:gd name="T56" fmla="*/ 2 w 811"/>
                  <a:gd name="T57" fmla="*/ 2 h 375"/>
                  <a:gd name="T58" fmla="*/ 0 w 811"/>
                  <a:gd name="T59" fmla="*/ 1 h 375"/>
                  <a:gd name="T60" fmla="*/ 1 w 811"/>
                  <a:gd name="T61" fmla="*/ 0 h 375"/>
                  <a:gd name="T62" fmla="*/ 1 w 811"/>
                  <a:gd name="T63" fmla="*/ 0 h 37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811"/>
                  <a:gd name="T97" fmla="*/ 0 h 375"/>
                  <a:gd name="T98" fmla="*/ 811 w 811"/>
                  <a:gd name="T99" fmla="*/ 375 h 37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811" h="375">
                    <a:moveTo>
                      <a:pt x="20" y="0"/>
                    </a:moveTo>
                    <a:lnTo>
                      <a:pt x="75" y="27"/>
                    </a:lnTo>
                    <a:lnTo>
                      <a:pt x="125" y="67"/>
                    </a:lnTo>
                    <a:lnTo>
                      <a:pt x="166" y="126"/>
                    </a:lnTo>
                    <a:lnTo>
                      <a:pt x="189" y="207"/>
                    </a:lnTo>
                    <a:lnTo>
                      <a:pt x="256" y="266"/>
                    </a:lnTo>
                    <a:lnTo>
                      <a:pt x="332" y="301"/>
                    </a:lnTo>
                    <a:lnTo>
                      <a:pt x="484" y="330"/>
                    </a:lnTo>
                    <a:lnTo>
                      <a:pt x="619" y="308"/>
                    </a:lnTo>
                    <a:lnTo>
                      <a:pt x="732" y="253"/>
                    </a:lnTo>
                    <a:lnTo>
                      <a:pt x="772" y="198"/>
                    </a:lnTo>
                    <a:lnTo>
                      <a:pt x="778" y="141"/>
                    </a:lnTo>
                    <a:lnTo>
                      <a:pt x="707" y="74"/>
                    </a:lnTo>
                    <a:lnTo>
                      <a:pt x="711" y="51"/>
                    </a:lnTo>
                    <a:lnTo>
                      <a:pt x="728" y="43"/>
                    </a:lnTo>
                    <a:lnTo>
                      <a:pt x="783" y="73"/>
                    </a:lnTo>
                    <a:lnTo>
                      <a:pt x="810" y="128"/>
                    </a:lnTo>
                    <a:lnTo>
                      <a:pt x="811" y="198"/>
                    </a:lnTo>
                    <a:lnTo>
                      <a:pt x="765" y="278"/>
                    </a:lnTo>
                    <a:lnTo>
                      <a:pt x="705" y="330"/>
                    </a:lnTo>
                    <a:lnTo>
                      <a:pt x="618" y="357"/>
                    </a:lnTo>
                    <a:lnTo>
                      <a:pt x="530" y="370"/>
                    </a:lnTo>
                    <a:lnTo>
                      <a:pt x="457" y="375"/>
                    </a:lnTo>
                    <a:lnTo>
                      <a:pt x="343" y="354"/>
                    </a:lnTo>
                    <a:lnTo>
                      <a:pt x="203" y="292"/>
                    </a:lnTo>
                    <a:lnTo>
                      <a:pt x="149" y="220"/>
                    </a:lnTo>
                    <a:lnTo>
                      <a:pt x="127" y="165"/>
                    </a:lnTo>
                    <a:lnTo>
                      <a:pt x="99" y="109"/>
                    </a:lnTo>
                    <a:lnTo>
                      <a:pt x="58" y="58"/>
                    </a:lnTo>
                    <a:lnTo>
                      <a:pt x="0" y="18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8" name="Freeform 40"/>
              <p:cNvSpPr>
                <a:spLocks/>
              </p:cNvSpPr>
              <p:nvPr/>
            </p:nvSpPr>
            <p:spPr bwMode="auto">
              <a:xfrm>
                <a:off x="4492" y="3875"/>
                <a:ext cx="811" cy="175"/>
              </a:xfrm>
              <a:custGeom>
                <a:avLst/>
                <a:gdLst>
                  <a:gd name="T0" fmla="*/ 14 w 2432"/>
                  <a:gd name="T1" fmla="*/ 0 h 523"/>
                  <a:gd name="T2" fmla="*/ 11 w 2432"/>
                  <a:gd name="T3" fmla="*/ 2 h 523"/>
                  <a:gd name="T4" fmla="*/ 3 w 2432"/>
                  <a:gd name="T5" fmla="*/ 13 h 523"/>
                  <a:gd name="T6" fmla="*/ 0 w 2432"/>
                  <a:gd name="T7" fmla="*/ 14 h 523"/>
                  <a:gd name="T8" fmla="*/ 3 w 2432"/>
                  <a:gd name="T9" fmla="*/ 18 h 523"/>
                  <a:gd name="T10" fmla="*/ 22 w 2432"/>
                  <a:gd name="T11" fmla="*/ 17 h 523"/>
                  <a:gd name="T12" fmla="*/ 84 w 2432"/>
                  <a:gd name="T13" fmla="*/ 20 h 523"/>
                  <a:gd name="T14" fmla="*/ 90 w 2432"/>
                  <a:gd name="T15" fmla="*/ 16 h 523"/>
                  <a:gd name="T16" fmla="*/ 76 w 2432"/>
                  <a:gd name="T17" fmla="*/ 15 h 523"/>
                  <a:gd name="T18" fmla="*/ 88 w 2432"/>
                  <a:gd name="T19" fmla="*/ 14 h 523"/>
                  <a:gd name="T20" fmla="*/ 85 w 2432"/>
                  <a:gd name="T21" fmla="*/ 10 h 523"/>
                  <a:gd name="T22" fmla="*/ 80 w 2432"/>
                  <a:gd name="T23" fmla="*/ 4 h 523"/>
                  <a:gd name="T24" fmla="*/ 46 w 2432"/>
                  <a:gd name="T25" fmla="*/ 2 h 523"/>
                  <a:gd name="T26" fmla="*/ 17 w 2432"/>
                  <a:gd name="T27" fmla="*/ 0 h 523"/>
                  <a:gd name="T28" fmla="*/ 14 w 2432"/>
                  <a:gd name="T29" fmla="*/ 0 h 523"/>
                  <a:gd name="T30" fmla="*/ 14 w 2432"/>
                  <a:gd name="T31" fmla="*/ 0 h 523"/>
                  <a:gd name="T32" fmla="*/ 14 w 2432"/>
                  <a:gd name="T33" fmla="*/ 0 h 52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32"/>
                  <a:gd name="T52" fmla="*/ 0 h 523"/>
                  <a:gd name="T53" fmla="*/ 2432 w 2432"/>
                  <a:gd name="T54" fmla="*/ 523 h 52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32" h="523">
                    <a:moveTo>
                      <a:pt x="379" y="0"/>
                    </a:moveTo>
                    <a:lnTo>
                      <a:pt x="309" y="41"/>
                    </a:lnTo>
                    <a:lnTo>
                      <a:pt x="80" y="337"/>
                    </a:lnTo>
                    <a:lnTo>
                      <a:pt x="0" y="379"/>
                    </a:lnTo>
                    <a:lnTo>
                      <a:pt x="70" y="489"/>
                    </a:lnTo>
                    <a:lnTo>
                      <a:pt x="593" y="462"/>
                    </a:lnTo>
                    <a:lnTo>
                      <a:pt x="2266" y="523"/>
                    </a:lnTo>
                    <a:lnTo>
                      <a:pt x="2432" y="439"/>
                    </a:lnTo>
                    <a:lnTo>
                      <a:pt x="2054" y="397"/>
                    </a:lnTo>
                    <a:lnTo>
                      <a:pt x="2362" y="373"/>
                    </a:lnTo>
                    <a:lnTo>
                      <a:pt x="2290" y="279"/>
                    </a:lnTo>
                    <a:lnTo>
                      <a:pt x="2167" y="107"/>
                    </a:lnTo>
                    <a:lnTo>
                      <a:pt x="1249" y="59"/>
                    </a:lnTo>
                    <a:lnTo>
                      <a:pt x="468" y="6"/>
                    </a:lnTo>
                    <a:lnTo>
                      <a:pt x="379" y="0"/>
                    </a:lnTo>
                    <a:close/>
                  </a:path>
                </a:pathLst>
              </a:custGeom>
              <a:solidFill>
                <a:srgbClr val="E8DCDC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8B8484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9" name="Freeform 41"/>
              <p:cNvSpPr>
                <a:spLocks/>
              </p:cNvSpPr>
              <p:nvPr/>
            </p:nvSpPr>
            <p:spPr bwMode="auto">
              <a:xfrm>
                <a:off x="4652" y="3774"/>
                <a:ext cx="622" cy="171"/>
              </a:xfrm>
              <a:custGeom>
                <a:avLst/>
                <a:gdLst>
                  <a:gd name="T0" fmla="*/ 0 w 1864"/>
                  <a:gd name="T1" fmla="*/ 10 h 512"/>
                  <a:gd name="T2" fmla="*/ 0 w 1864"/>
                  <a:gd name="T3" fmla="*/ 4 h 512"/>
                  <a:gd name="T4" fmla="*/ 6 w 1864"/>
                  <a:gd name="T5" fmla="*/ 4 h 512"/>
                  <a:gd name="T6" fmla="*/ 30 w 1864"/>
                  <a:gd name="T7" fmla="*/ 2 h 512"/>
                  <a:gd name="T8" fmla="*/ 40 w 1864"/>
                  <a:gd name="T9" fmla="*/ 1 h 512"/>
                  <a:gd name="T10" fmla="*/ 60 w 1864"/>
                  <a:gd name="T11" fmla="*/ 1 h 512"/>
                  <a:gd name="T12" fmla="*/ 67 w 1864"/>
                  <a:gd name="T13" fmla="*/ 1 h 512"/>
                  <a:gd name="T14" fmla="*/ 69 w 1864"/>
                  <a:gd name="T15" fmla="*/ 0 h 512"/>
                  <a:gd name="T16" fmla="*/ 68 w 1864"/>
                  <a:gd name="T17" fmla="*/ 19 h 512"/>
                  <a:gd name="T18" fmla="*/ 64 w 1864"/>
                  <a:gd name="T19" fmla="*/ 13 h 512"/>
                  <a:gd name="T20" fmla="*/ 0 w 1864"/>
                  <a:gd name="T21" fmla="*/ 10 h 512"/>
                  <a:gd name="T22" fmla="*/ 0 w 1864"/>
                  <a:gd name="T23" fmla="*/ 10 h 512"/>
                  <a:gd name="T24" fmla="*/ 0 w 1864"/>
                  <a:gd name="T25" fmla="*/ 10 h 51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64"/>
                  <a:gd name="T40" fmla="*/ 0 h 512"/>
                  <a:gd name="T41" fmla="*/ 1864 w 1864"/>
                  <a:gd name="T42" fmla="*/ 512 h 51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64" h="512">
                    <a:moveTo>
                      <a:pt x="0" y="262"/>
                    </a:moveTo>
                    <a:lnTo>
                      <a:pt x="12" y="121"/>
                    </a:lnTo>
                    <a:lnTo>
                      <a:pt x="159" y="115"/>
                    </a:lnTo>
                    <a:lnTo>
                      <a:pt x="805" y="61"/>
                    </a:lnTo>
                    <a:lnTo>
                      <a:pt x="1071" y="32"/>
                    </a:lnTo>
                    <a:lnTo>
                      <a:pt x="1615" y="26"/>
                    </a:lnTo>
                    <a:lnTo>
                      <a:pt x="1804" y="20"/>
                    </a:lnTo>
                    <a:lnTo>
                      <a:pt x="1864" y="0"/>
                    </a:lnTo>
                    <a:lnTo>
                      <a:pt x="1828" y="512"/>
                    </a:lnTo>
                    <a:lnTo>
                      <a:pt x="1734" y="354"/>
                    </a:lnTo>
                    <a:lnTo>
                      <a:pt x="0" y="262"/>
                    </a:lnTo>
                    <a:close/>
                  </a:path>
                </a:pathLst>
              </a:custGeom>
              <a:solidFill>
                <a:srgbClr val="E8DCDC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8B8484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0" name="Freeform 42"/>
              <p:cNvSpPr>
                <a:spLocks/>
              </p:cNvSpPr>
              <p:nvPr/>
            </p:nvSpPr>
            <p:spPr bwMode="auto">
              <a:xfrm>
                <a:off x="4814" y="3694"/>
                <a:ext cx="337" cy="75"/>
              </a:xfrm>
              <a:custGeom>
                <a:avLst/>
                <a:gdLst>
                  <a:gd name="T0" fmla="*/ 2 w 1011"/>
                  <a:gd name="T1" fmla="*/ 0 h 225"/>
                  <a:gd name="T2" fmla="*/ 2 w 1011"/>
                  <a:gd name="T3" fmla="*/ 3 h 225"/>
                  <a:gd name="T4" fmla="*/ 0 w 1011"/>
                  <a:gd name="T5" fmla="*/ 7 h 225"/>
                  <a:gd name="T6" fmla="*/ 12 w 1011"/>
                  <a:gd name="T7" fmla="*/ 4 h 225"/>
                  <a:gd name="T8" fmla="*/ 18 w 1011"/>
                  <a:gd name="T9" fmla="*/ 5 h 225"/>
                  <a:gd name="T10" fmla="*/ 11 w 1011"/>
                  <a:gd name="T11" fmla="*/ 8 h 225"/>
                  <a:gd name="T12" fmla="*/ 37 w 1011"/>
                  <a:gd name="T13" fmla="*/ 7 h 225"/>
                  <a:gd name="T14" fmla="*/ 37 w 1011"/>
                  <a:gd name="T15" fmla="*/ 3 h 225"/>
                  <a:gd name="T16" fmla="*/ 31 w 1011"/>
                  <a:gd name="T17" fmla="*/ 4 h 225"/>
                  <a:gd name="T18" fmla="*/ 28 w 1011"/>
                  <a:gd name="T19" fmla="*/ 0 h 225"/>
                  <a:gd name="T20" fmla="*/ 2 w 1011"/>
                  <a:gd name="T21" fmla="*/ 0 h 225"/>
                  <a:gd name="T22" fmla="*/ 2 w 1011"/>
                  <a:gd name="T23" fmla="*/ 0 h 225"/>
                  <a:gd name="T24" fmla="*/ 2 w 1011"/>
                  <a:gd name="T25" fmla="*/ 0 h 22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11"/>
                  <a:gd name="T40" fmla="*/ 0 h 225"/>
                  <a:gd name="T41" fmla="*/ 1011 w 1011"/>
                  <a:gd name="T42" fmla="*/ 225 h 22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11" h="225">
                    <a:moveTo>
                      <a:pt x="51" y="0"/>
                    </a:moveTo>
                    <a:lnTo>
                      <a:pt x="54" y="72"/>
                    </a:lnTo>
                    <a:lnTo>
                      <a:pt x="0" y="177"/>
                    </a:lnTo>
                    <a:lnTo>
                      <a:pt x="314" y="107"/>
                    </a:lnTo>
                    <a:lnTo>
                      <a:pt x="473" y="136"/>
                    </a:lnTo>
                    <a:lnTo>
                      <a:pt x="296" y="225"/>
                    </a:lnTo>
                    <a:lnTo>
                      <a:pt x="1011" y="177"/>
                    </a:lnTo>
                    <a:lnTo>
                      <a:pt x="997" y="82"/>
                    </a:lnTo>
                    <a:lnTo>
                      <a:pt x="834" y="101"/>
                    </a:lnTo>
                    <a:lnTo>
                      <a:pt x="751" y="12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A38C8C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625454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1" name="Freeform 43"/>
              <p:cNvSpPr>
                <a:spLocks/>
              </p:cNvSpPr>
              <p:nvPr/>
            </p:nvSpPr>
            <p:spPr bwMode="auto">
              <a:xfrm>
                <a:off x="5080" y="3206"/>
                <a:ext cx="158" cy="503"/>
              </a:xfrm>
              <a:custGeom>
                <a:avLst/>
                <a:gdLst>
                  <a:gd name="T0" fmla="*/ 2 w 473"/>
                  <a:gd name="T1" fmla="*/ 53 h 1508"/>
                  <a:gd name="T2" fmla="*/ 7 w 473"/>
                  <a:gd name="T3" fmla="*/ 52 h 1508"/>
                  <a:gd name="T4" fmla="*/ 14 w 473"/>
                  <a:gd name="T5" fmla="*/ 10 h 1508"/>
                  <a:gd name="T6" fmla="*/ 17 w 473"/>
                  <a:gd name="T7" fmla="*/ 0 h 1508"/>
                  <a:gd name="T8" fmla="*/ 18 w 473"/>
                  <a:gd name="T9" fmla="*/ 3 h 1508"/>
                  <a:gd name="T10" fmla="*/ 16 w 473"/>
                  <a:gd name="T11" fmla="*/ 25 h 1508"/>
                  <a:gd name="T12" fmla="*/ 12 w 473"/>
                  <a:gd name="T13" fmla="*/ 51 h 1508"/>
                  <a:gd name="T14" fmla="*/ 11 w 473"/>
                  <a:gd name="T15" fmla="*/ 54 h 1508"/>
                  <a:gd name="T16" fmla="*/ 5 w 473"/>
                  <a:gd name="T17" fmla="*/ 56 h 1508"/>
                  <a:gd name="T18" fmla="*/ 0 w 473"/>
                  <a:gd name="T19" fmla="*/ 55 h 1508"/>
                  <a:gd name="T20" fmla="*/ 2 w 473"/>
                  <a:gd name="T21" fmla="*/ 53 h 1508"/>
                  <a:gd name="T22" fmla="*/ 2 w 473"/>
                  <a:gd name="T23" fmla="*/ 53 h 1508"/>
                  <a:gd name="T24" fmla="*/ 2 w 473"/>
                  <a:gd name="T25" fmla="*/ 53 h 150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73"/>
                  <a:gd name="T40" fmla="*/ 0 h 1508"/>
                  <a:gd name="T41" fmla="*/ 473 w 473"/>
                  <a:gd name="T42" fmla="*/ 1508 h 150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73" h="1508">
                    <a:moveTo>
                      <a:pt x="56" y="1440"/>
                    </a:moveTo>
                    <a:lnTo>
                      <a:pt x="189" y="1398"/>
                    </a:lnTo>
                    <a:lnTo>
                      <a:pt x="385" y="272"/>
                    </a:lnTo>
                    <a:lnTo>
                      <a:pt x="449" y="0"/>
                    </a:lnTo>
                    <a:lnTo>
                      <a:pt x="473" y="83"/>
                    </a:lnTo>
                    <a:lnTo>
                      <a:pt x="419" y="664"/>
                    </a:lnTo>
                    <a:lnTo>
                      <a:pt x="325" y="1386"/>
                    </a:lnTo>
                    <a:lnTo>
                      <a:pt x="305" y="1454"/>
                    </a:lnTo>
                    <a:lnTo>
                      <a:pt x="129" y="1508"/>
                    </a:lnTo>
                    <a:lnTo>
                      <a:pt x="0" y="1475"/>
                    </a:lnTo>
                    <a:lnTo>
                      <a:pt x="56" y="1440"/>
                    </a:lnTo>
                    <a:close/>
                  </a:path>
                </a:pathLst>
              </a:custGeom>
              <a:solidFill>
                <a:srgbClr val="A38C8C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625454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2" name="Freeform 44"/>
              <p:cNvSpPr>
                <a:spLocks/>
              </p:cNvSpPr>
              <p:nvPr/>
            </p:nvSpPr>
            <p:spPr bwMode="auto">
              <a:xfrm>
                <a:off x="4788" y="3615"/>
                <a:ext cx="301" cy="50"/>
              </a:xfrm>
              <a:custGeom>
                <a:avLst/>
                <a:gdLst>
                  <a:gd name="T0" fmla="*/ 0 w 901"/>
                  <a:gd name="T1" fmla="*/ 3 h 149"/>
                  <a:gd name="T2" fmla="*/ 1 w 901"/>
                  <a:gd name="T3" fmla="*/ 6 h 149"/>
                  <a:gd name="T4" fmla="*/ 3 w 901"/>
                  <a:gd name="T5" fmla="*/ 4 h 149"/>
                  <a:gd name="T6" fmla="*/ 34 w 901"/>
                  <a:gd name="T7" fmla="*/ 2 h 149"/>
                  <a:gd name="T8" fmla="*/ 34 w 901"/>
                  <a:gd name="T9" fmla="*/ 0 h 149"/>
                  <a:gd name="T10" fmla="*/ 20 w 901"/>
                  <a:gd name="T11" fmla="*/ 0 h 149"/>
                  <a:gd name="T12" fmla="*/ 0 w 901"/>
                  <a:gd name="T13" fmla="*/ 3 h 149"/>
                  <a:gd name="T14" fmla="*/ 0 w 901"/>
                  <a:gd name="T15" fmla="*/ 3 h 149"/>
                  <a:gd name="T16" fmla="*/ 0 w 901"/>
                  <a:gd name="T17" fmla="*/ 3 h 1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1"/>
                  <a:gd name="T28" fmla="*/ 0 h 149"/>
                  <a:gd name="T29" fmla="*/ 901 w 901"/>
                  <a:gd name="T30" fmla="*/ 149 h 1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1" h="149">
                    <a:moveTo>
                      <a:pt x="0" y="80"/>
                    </a:moveTo>
                    <a:lnTo>
                      <a:pt x="26" y="149"/>
                    </a:lnTo>
                    <a:lnTo>
                      <a:pt x="89" y="117"/>
                    </a:lnTo>
                    <a:lnTo>
                      <a:pt x="901" y="46"/>
                    </a:lnTo>
                    <a:lnTo>
                      <a:pt x="901" y="9"/>
                    </a:lnTo>
                    <a:lnTo>
                      <a:pt x="544" y="0"/>
                    </a:ln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A38C8C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625454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3" name="Freeform 45"/>
              <p:cNvSpPr>
                <a:spLocks/>
              </p:cNvSpPr>
              <p:nvPr/>
            </p:nvSpPr>
            <p:spPr bwMode="auto">
              <a:xfrm>
                <a:off x="4688" y="3151"/>
                <a:ext cx="465" cy="435"/>
              </a:xfrm>
              <a:custGeom>
                <a:avLst/>
                <a:gdLst>
                  <a:gd name="T0" fmla="*/ 9 w 1395"/>
                  <a:gd name="T1" fmla="*/ 48 h 1307"/>
                  <a:gd name="T2" fmla="*/ 1 w 1395"/>
                  <a:gd name="T3" fmla="*/ 21 h 1307"/>
                  <a:gd name="T4" fmla="*/ 0 w 1395"/>
                  <a:gd name="T5" fmla="*/ 15 h 1307"/>
                  <a:gd name="T6" fmla="*/ 1 w 1395"/>
                  <a:gd name="T7" fmla="*/ 12 h 1307"/>
                  <a:gd name="T8" fmla="*/ 6 w 1395"/>
                  <a:gd name="T9" fmla="*/ 9 h 1307"/>
                  <a:gd name="T10" fmla="*/ 25 w 1395"/>
                  <a:gd name="T11" fmla="*/ 4 h 1307"/>
                  <a:gd name="T12" fmla="*/ 46 w 1395"/>
                  <a:gd name="T13" fmla="*/ 0 h 1307"/>
                  <a:gd name="T14" fmla="*/ 51 w 1395"/>
                  <a:gd name="T15" fmla="*/ 0 h 1307"/>
                  <a:gd name="T16" fmla="*/ 52 w 1395"/>
                  <a:gd name="T17" fmla="*/ 2 h 1307"/>
                  <a:gd name="T18" fmla="*/ 50 w 1395"/>
                  <a:gd name="T19" fmla="*/ 14 h 1307"/>
                  <a:gd name="T20" fmla="*/ 47 w 1395"/>
                  <a:gd name="T21" fmla="*/ 7 h 1307"/>
                  <a:gd name="T22" fmla="*/ 40 w 1395"/>
                  <a:gd name="T23" fmla="*/ 3 h 1307"/>
                  <a:gd name="T24" fmla="*/ 29 w 1395"/>
                  <a:gd name="T25" fmla="*/ 5 h 1307"/>
                  <a:gd name="T26" fmla="*/ 9 w 1395"/>
                  <a:gd name="T27" fmla="*/ 12 h 1307"/>
                  <a:gd name="T28" fmla="*/ 5 w 1395"/>
                  <a:gd name="T29" fmla="*/ 16 h 1307"/>
                  <a:gd name="T30" fmla="*/ 5 w 1395"/>
                  <a:gd name="T31" fmla="*/ 27 h 1307"/>
                  <a:gd name="T32" fmla="*/ 9 w 1395"/>
                  <a:gd name="T33" fmla="*/ 39 h 1307"/>
                  <a:gd name="T34" fmla="*/ 10 w 1395"/>
                  <a:gd name="T35" fmla="*/ 45 h 1307"/>
                  <a:gd name="T36" fmla="*/ 9 w 1395"/>
                  <a:gd name="T37" fmla="*/ 48 h 1307"/>
                  <a:gd name="T38" fmla="*/ 9 w 1395"/>
                  <a:gd name="T39" fmla="*/ 48 h 1307"/>
                  <a:gd name="T40" fmla="*/ 9 w 1395"/>
                  <a:gd name="T41" fmla="*/ 48 h 130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395"/>
                  <a:gd name="T64" fmla="*/ 0 h 1307"/>
                  <a:gd name="T65" fmla="*/ 1395 w 1395"/>
                  <a:gd name="T66" fmla="*/ 1307 h 130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395" h="1307">
                    <a:moveTo>
                      <a:pt x="232" y="1307"/>
                    </a:moveTo>
                    <a:lnTo>
                      <a:pt x="18" y="575"/>
                    </a:lnTo>
                    <a:lnTo>
                      <a:pt x="0" y="398"/>
                    </a:lnTo>
                    <a:lnTo>
                      <a:pt x="30" y="320"/>
                    </a:lnTo>
                    <a:lnTo>
                      <a:pt x="153" y="243"/>
                    </a:lnTo>
                    <a:lnTo>
                      <a:pt x="674" y="102"/>
                    </a:lnTo>
                    <a:lnTo>
                      <a:pt x="1248" y="6"/>
                    </a:lnTo>
                    <a:lnTo>
                      <a:pt x="1372" y="0"/>
                    </a:lnTo>
                    <a:lnTo>
                      <a:pt x="1395" y="60"/>
                    </a:lnTo>
                    <a:lnTo>
                      <a:pt x="1354" y="380"/>
                    </a:lnTo>
                    <a:lnTo>
                      <a:pt x="1266" y="201"/>
                    </a:lnTo>
                    <a:lnTo>
                      <a:pt x="1070" y="90"/>
                    </a:lnTo>
                    <a:lnTo>
                      <a:pt x="775" y="125"/>
                    </a:lnTo>
                    <a:lnTo>
                      <a:pt x="243" y="320"/>
                    </a:lnTo>
                    <a:lnTo>
                      <a:pt x="130" y="433"/>
                    </a:lnTo>
                    <a:lnTo>
                      <a:pt x="136" y="729"/>
                    </a:lnTo>
                    <a:lnTo>
                      <a:pt x="249" y="1055"/>
                    </a:lnTo>
                    <a:lnTo>
                      <a:pt x="272" y="1220"/>
                    </a:lnTo>
                    <a:lnTo>
                      <a:pt x="232" y="1307"/>
                    </a:lnTo>
                    <a:close/>
                  </a:path>
                </a:pathLst>
              </a:custGeom>
              <a:solidFill>
                <a:srgbClr val="A38C8C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625454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4" name="Freeform 46"/>
              <p:cNvSpPr>
                <a:spLocks/>
              </p:cNvSpPr>
              <p:nvPr/>
            </p:nvSpPr>
            <p:spPr bwMode="auto">
              <a:xfrm>
                <a:off x="5049" y="3802"/>
                <a:ext cx="199" cy="73"/>
              </a:xfrm>
              <a:custGeom>
                <a:avLst/>
                <a:gdLst>
                  <a:gd name="T0" fmla="*/ 0 w 599"/>
                  <a:gd name="T1" fmla="*/ 8 h 219"/>
                  <a:gd name="T2" fmla="*/ 2 w 599"/>
                  <a:gd name="T3" fmla="*/ 0 h 219"/>
                  <a:gd name="T4" fmla="*/ 22 w 599"/>
                  <a:gd name="T5" fmla="*/ 1 h 219"/>
                  <a:gd name="T6" fmla="*/ 21 w 599"/>
                  <a:gd name="T7" fmla="*/ 5 h 219"/>
                  <a:gd name="T8" fmla="*/ 20 w 599"/>
                  <a:gd name="T9" fmla="*/ 2 h 219"/>
                  <a:gd name="T10" fmla="*/ 5 w 599"/>
                  <a:gd name="T11" fmla="*/ 3 h 219"/>
                  <a:gd name="T12" fmla="*/ 2 w 599"/>
                  <a:gd name="T13" fmla="*/ 8 h 219"/>
                  <a:gd name="T14" fmla="*/ 0 w 599"/>
                  <a:gd name="T15" fmla="*/ 8 h 219"/>
                  <a:gd name="T16" fmla="*/ 0 w 599"/>
                  <a:gd name="T17" fmla="*/ 8 h 219"/>
                  <a:gd name="T18" fmla="*/ 0 w 599"/>
                  <a:gd name="T19" fmla="*/ 8 h 2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99"/>
                  <a:gd name="T31" fmla="*/ 0 h 219"/>
                  <a:gd name="T32" fmla="*/ 599 w 599"/>
                  <a:gd name="T33" fmla="*/ 219 h 2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99" h="219">
                    <a:moveTo>
                      <a:pt x="0" y="210"/>
                    </a:moveTo>
                    <a:lnTo>
                      <a:pt x="47" y="0"/>
                    </a:lnTo>
                    <a:lnTo>
                      <a:pt x="599" y="22"/>
                    </a:lnTo>
                    <a:lnTo>
                      <a:pt x="580" y="125"/>
                    </a:lnTo>
                    <a:lnTo>
                      <a:pt x="550" y="66"/>
                    </a:lnTo>
                    <a:lnTo>
                      <a:pt x="136" y="89"/>
                    </a:lnTo>
                    <a:lnTo>
                      <a:pt x="59" y="219"/>
                    </a:lnTo>
                    <a:lnTo>
                      <a:pt x="0" y="210"/>
                    </a:lnTo>
                    <a:close/>
                  </a:path>
                </a:pathLst>
              </a:custGeom>
              <a:solidFill>
                <a:srgbClr val="A38C8C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625454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5" name="Freeform 47"/>
              <p:cNvSpPr>
                <a:spLocks/>
              </p:cNvSpPr>
              <p:nvPr/>
            </p:nvSpPr>
            <p:spPr bwMode="auto">
              <a:xfrm>
                <a:off x="5125" y="3837"/>
                <a:ext cx="98" cy="44"/>
              </a:xfrm>
              <a:custGeom>
                <a:avLst/>
                <a:gdLst>
                  <a:gd name="T0" fmla="*/ 0 w 293"/>
                  <a:gd name="T1" fmla="*/ 4 h 132"/>
                  <a:gd name="T2" fmla="*/ 2 w 293"/>
                  <a:gd name="T3" fmla="*/ 5 h 132"/>
                  <a:gd name="T4" fmla="*/ 6 w 293"/>
                  <a:gd name="T5" fmla="*/ 5 h 132"/>
                  <a:gd name="T6" fmla="*/ 6 w 293"/>
                  <a:gd name="T7" fmla="*/ 3 h 132"/>
                  <a:gd name="T8" fmla="*/ 11 w 293"/>
                  <a:gd name="T9" fmla="*/ 0 h 132"/>
                  <a:gd name="T10" fmla="*/ 3 w 293"/>
                  <a:gd name="T11" fmla="*/ 0 h 132"/>
                  <a:gd name="T12" fmla="*/ 1 w 293"/>
                  <a:gd name="T13" fmla="*/ 2 h 132"/>
                  <a:gd name="T14" fmla="*/ 0 w 293"/>
                  <a:gd name="T15" fmla="*/ 4 h 132"/>
                  <a:gd name="T16" fmla="*/ 0 w 293"/>
                  <a:gd name="T17" fmla="*/ 4 h 132"/>
                  <a:gd name="T18" fmla="*/ 0 w 293"/>
                  <a:gd name="T19" fmla="*/ 4 h 1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93"/>
                  <a:gd name="T31" fmla="*/ 0 h 132"/>
                  <a:gd name="T32" fmla="*/ 293 w 293"/>
                  <a:gd name="T33" fmla="*/ 132 h 13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93" h="132">
                    <a:moveTo>
                      <a:pt x="0" y="96"/>
                    </a:moveTo>
                    <a:lnTo>
                      <a:pt x="49" y="128"/>
                    </a:lnTo>
                    <a:lnTo>
                      <a:pt x="159" y="132"/>
                    </a:lnTo>
                    <a:lnTo>
                      <a:pt x="162" y="88"/>
                    </a:lnTo>
                    <a:lnTo>
                      <a:pt x="293" y="12"/>
                    </a:lnTo>
                    <a:lnTo>
                      <a:pt x="84" y="0"/>
                    </a:lnTo>
                    <a:lnTo>
                      <a:pt x="37" y="65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A38C8C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625454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6" name="Freeform 48"/>
              <p:cNvSpPr>
                <a:spLocks/>
              </p:cNvSpPr>
              <p:nvPr/>
            </p:nvSpPr>
            <p:spPr bwMode="auto">
              <a:xfrm>
                <a:off x="4485" y="4000"/>
                <a:ext cx="808" cy="52"/>
              </a:xfrm>
              <a:custGeom>
                <a:avLst/>
                <a:gdLst>
                  <a:gd name="T0" fmla="*/ 2 w 2425"/>
                  <a:gd name="T1" fmla="*/ 4 h 156"/>
                  <a:gd name="T2" fmla="*/ 0 w 2425"/>
                  <a:gd name="T3" fmla="*/ 1 h 156"/>
                  <a:gd name="T4" fmla="*/ 7 w 2425"/>
                  <a:gd name="T5" fmla="*/ 0 h 156"/>
                  <a:gd name="T6" fmla="*/ 88 w 2425"/>
                  <a:gd name="T7" fmla="*/ 2 h 156"/>
                  <a:gd name="T8" fmla="*/ 90 w 2425"/>
                  <a:gd name="T9" fmla="*/ 3 h 156"/>
                  <a:gd name="T10" fmla="*/ 86 w 2425"/>
                  <a:gd name="T11" fmla="*/ 6 h 156"/>
                  <a:gd name="T12" fmla="*/ 43 w 2425"/>
                  <a:gd name="T13" fmla="*/ 4 h 156"/>
                  <a:gd name="T14" fmla="*/ 14 w 2425"/>
                  <a:gd name="T15" fmla="*/ 3 h 156"/>
                  <a:gd name="T16" fmla="*/ 5 w 2425"/>
                  <a:gd name="T17" fmla="*/ 5 h 156"/>
                  <a:gd name="T18" fmla="*/ 2 w 2425"/>
                  <a:gd name="T19" fmla="*/ 4 h 156"/>
                  <a:gd name="T20" fmla="*/ 2 w 2425"/>
                  <a:gd name="T21" fmla="*/ 4 h 156"/>
                  <a:gd name="T22" fmla="*/ 2 w 2425"/>
                  <a:gd name="T23" fmla="*/ 4 h 15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425"/>
                  <a:gd name="T37" fmla="*/ 0 h 156"/>
                  <a:gd name="T38" fmla="*/ 2425 w 2425"/>
                  <a:gd name="T39" fmla="*/ 156 h 15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425" h="156">
                    <a:moveTo>
                      <a:pt x="60" y="103"/>
                    </a:moveTo>
                    <a:lnTo>
                      <a:pt x="0" y="36"/>
                    </a:lnTo>
                    <a:lnTo>
                      <a:pt x="177" y="0"/>
                    </a:lnTo>
                    <a:lnTo>
                      <a:pt x="2367" y="42"/>
                    </a:lnTo>
                    <a:lnTo>
                      <a:pt x="2425" y="88"/>
                    </a:lnTo>
                    <a:lnTo>
                      <a:pt x="2333" y="156"/>
                    </a:lnTo>
                    <a:lnTo>
                      <a:pt x="1159" y="119"/>
                    </a:lnTo>
                    <a:lnTo>
                      <a:pt x="386" y="89"/>
                    </a:lnTo>
                    <a:lnTo>
                      <a:pt x="140" y="136"/>
                    </a:lnTo>
                    <a:lnTo>
                      <a:pt x="60" y="103"/>
                    </a:lnTo>
                    <a:close/>
                  </a:path>
                </a:pathLst>
              </a:custGeom>
              <a:solidFill>
                <a:srgbClr val="A38C8C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625454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7" name="Freeform 83"/>
              <p:cNvSpPr>
                <a:spLocks/>
              </p:cNvSpPr>
              <p:nvPr/>
            </p:nvSpPr>
            <p:spPr bwMode="auto">
              <a:xfrm>
                <a:off x="4643" y="3749"/>
                <a:ext cx="641" cy="52"/>
              </a:xfrm>
              <a:custGeom>
                <a:avLst/>
                <a:gdLst>
                  <a:gd name="T0" fmla="*/ 0 w 1922"/>
                  <a:gd name="T1" fmla="*/ 5 h 155"/>
                  <a:gd name="T2" fmla="*/ 7 w 1922"/>
                  <a:gd name="T3" fmla="*/ 4 h 155"/>
                  <a:gd name="T4" fmla="*/ 13 w 1922"/>
                  <a:gd name="T5" fmla="*/ 4 h 155"/>
                  <a:gd name="T6" fmla="*/ 21 w 1922"/>
                  <a:gd name="T7" fmla="*/ 3 h 155"/>
                  <a:gd name="T8" fmla="*/ 24 w 1922"/>
                  <a:gd name="T9" fmla="*/ 2 h 155"/>
                  <a:gd name="T10" fmla="*/ 29 w 1922"/>
                  <a:gd name="T11" fmla="*/ 1 h 155"/>
                  <a:gd name="T12" fmla="*/ 36 w 1922"/>
                  <a:gd name="T13" fmla="*/ 1 h 155"/>
                  <a:gd name="T14" fmla="*/ 49 w 1922"/>
                  <a:gd name="T15" fmla="*/ 0 h 155"/>
                  <a:gd name="T16" fmla="*/ 63 w 1922"/>
                  <a:gd name="T17" fmla="*/ 0 h 155"/>
                  <a:gd name="T18" fmla="*/ 65 w 1922"/>
                  <a:gd name="T19" fmla="*/ 0 h 155"/>
                  <a:gd name="T20" fmla="*/ 70 w 1922"/>
                  <a:gd name="T21" fmla="*/ 0 h 155"/>
                  <a:gd name="T22" fmla="*/ 71 w 1922"/>
                  <a:gd name="T23" fmla="*/ 1 h 155"/>
                  <a:gd name="T24" fmla="*/ 71 w 1922"/>
                  <a:gd name="T25" fmla="*/ 2 h 155"/>
                  <a:gd name="T26" fmla="*/ 71 w 1922"/>
                  <a:gd name="T27" fmla="*/ 2 h 155"/>
                  <a:gd name="T28" fmla="*/ 70 w 1922"/>
                  <a:gd name="T29" fmla="*/ 3 h 155"/>
                  <a:gd name="T30" fmla="*/ 65 w 1922"/>
                  <a:gd name="T31" fmla="*/ 2 h 155"/>
                  <a:gd name="T32" fmla="*/ 63 w 1922"/>
                  <a:gd name="T33" fmla="*/ 2 h 155"/>
                  <a:gd name="T34" fmla="*/ 49 w 1922"/>
                  <a:gd name="T35" fmla="*/ 2 h 155"/>
                  <a:gd name="T36" fmla="*/ 36 w 1922"/>
                  <a:gd name="T37" fmla="*/ 3 h 155"/>
                  <a:gd name="T38" fmla="*/ 29 w 1922"/>
                  <a:gd name="T39" fmla="*/ 3 h 155"/>
                  <a:gd name="T40" fmla="*/ 25 w 1922"/>
                  <a:gd name="T41" fmla="*/ 4 h 155"/>
                  <a:gd name="T42" fmla="*/ 21 w 1922"/>
                  <a:gd name="T43" fmla="*/ 4 h 155"/>
                  <a:gd name="T44" fmla="*/ 13 w 1922"/>
                  <a:gd name="T45" fmla="*/ 5 h 155"/>
                  <a:gd name="T46" fmla="*/ 0 w 1922"/>
                  <a:gd name="T47" fmla="*/ 6 h 155"/>
                  <a:gd name="T48" fmla="*/ 0 w 1922"/>
                  <a:gd name="T49" fmla="*/ 5 h 155"/>
                  <a:gd name="T50" fmla="*/ 0 w 1922"/>
                  <a:gd name="T51" fmla="*/ 5 h 155"/>
                  <a:gd name="T52" fmla="*/ 0 w 1922"/>
                  <a:gd name="T53" fmla="*/ 5 h 155"/>
                  <a:gd name="T54" fmla="*/ 0 w 1922"/>
                  <a:gd name="T55" fmla="*/ 5 h 15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922"/>
                  <a:gd name="T85" fmla="*/ 0 h 155"/>
                  <a:gd name="T86" fmla="*/ 1922 w 1922"/>
                  <a:gd name="T87" fmla="*/ 155 h 15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922" h="155">
                    <a:moveTo>
                      <a:pt x="12" y="131"/>
                    </a:moveTo>
                    <a:lnTo>
                      <a:pt x="177" y="113"/>
                    </a:lnTo>
                    <a:lnTo>
                      <a:pt x="342" y="97"/>
                    </a:lnTo>
                    <a:lnTo>
                      <a:pt x="558" y="73"/>
                    </a:lnTo>
                    <a:lnTo>
                      <a:pt x="659" y="53"/>
                    </a:lnTo>
                    <a:lnTo>
                      <a:pt x="773" y="30"/>
                    </a:lnTo>
                    <a:lnTo>
                      <a:pt x="968" y="15"/>
                    </a:lnTo>
                    <a:lnTo>
                      <a:pt x="1327" y="0"/>
                    </a:lnTo>
                    <a:lnTo>
                      <a:pt x="1687" y="4"/>
                    </a:lnTo>
                    <a:lnTo>
                      <a:pt x="1761" y="4"/>
                    </a:lnTo>
                    <a:lnTo>
                      <a:pt x="1896" y="13"/>
                    </a:lnTo>
                    <a:lnTo>
                      <a:pt x="1916" y="24"/>
                    </a:lnTo>
                    <a:lnTo>
                      <a:pt x="1922" y="45"/>
                    </a:lnTo>
                    <a:lnTo>
                      <a:pt x="1913" y="62"/>
                    </a:lnTo>
                    <a:lnTo>
                      <a:pt x="1890" y="68"/>
                    </a:lnTo>
                    <a:lnTo>
                      <a:pt x="1761" y="59"/>
                    </a:lnTo>
                    <a:lnTo>
                      <a:pt x="1687" y="59"/>
                    </a:lnTo>
                    <a:lnTo>
                      <a:pt x="1330" y="53"/>
                    </a:lnTo>
                    <a:lnTo>
                      <a:pt x="971" y="68"/>
                    </a:lnTo>
                    <a:lnTo>
                      <a:pt x="784" y="82"/>
                    </a:lnTo>
                    <a:lnTo>
                      <a:pt x="668" y="104"/>
                    </a:lnTo>
                    <a:lnTo>
                      <a:pt x="564" y="119"/>
                    </a:lnTo>
                    <a:lnTo>
                      <a:pt x="345" y="137"/>
                    </a:lnTo>
                    <a:lnTo>
                      <a:pt x="13" y="155"/>
                    </a:lnTo>
                    <a:lnTo>
                      <a:pt x="0" y="143"/>
                    </a:lnTo>
                    <a:lnTo>
                      <a:pt x="12" y="1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8" name="Freeform 84"/>
              <p:cNvSpPr>
                <a:spLocks/>
              </p:cNvSpPr>
              <p:nvPr/>
            </p:nvSpPr>
            <p:spPr bwMode="auto">
              <a:xfrm>
                <a:off x="5250" y="3755"/>
                <a:ext cx="40" cy="196"/>
              </a:xfrm>
              <a:custGeom>
                <a:avLst/>
                <a:gdLst>
                  <a:gd name="T0" fmla="*/ 4 w 122"/>
                  <a:gd name="T1" fmla="*/ 1 h 588"/>
                  <a:gd name="T2" fmla="*/ 4 w 122"/>
                  <a:gd name="T3" fmla="*/ 7 h 588"/>
                  <a:gd name="T4" fmla="*/ 3 w 122"/>
                  <a:gd name="T5" fmla="*/ 13 h 588"/>
                  <a:gd name="T6" fmla="*/ 2 w 122"/>
                  <a:gd name="T7" fmla="*/ 17 h 588"/>
                  <a:gd name="T8" fmla="*/ 2 w 122"/>
                  <a:gd name="T9" fmla="*/ 22 h 588"/>
                  <a:gd name="T10" fmla="*/ 0 w 122"/>
                  <a:gd name="T11" fmla="*/ 19 h 588"/>
                  <a:gd name="T12" fmla="*/ 1 w 122"/>
                  <a:gd name="T13" fmla="*/ 16 h 588"/>
                  <a:gd name="T14" fmla="*/ 1 w 122"/>
                  <a:gd name="T15" fmla="*/ 13 h 588"/>
                  <a:gd name="T16" fmla="*/ 2 w 122"/>
                  <a:gd name="T17" fmla="*/ 1 h 588"/>
                  <a:gd name="T18" fmla="*/ 3 w 122"/>
                  <a:gd name="T19" fmla="*/ 0 h 588"/>
                  <a:gd name="T20" fmla="*/ 3 w 122"/>
                  <a:gd name="T21" fmla="*/ 0 h 588"/>
                  <a:gd name="T22" fmla="*/ 4 w 122"/>
                  <a:gd name="T23" fmla="*/ 1 h 588"/>
                  <a:gd name="T24" fmla="*/ 4 w 122"/>
                  <a:gd name="T25" fmla="*/ 1 h 5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22"/>
                  <a:gd name="T40" fmla="*/ 0 h 588"/>
                  <a:gd name="T41" fmla="*/ 122 w 122"/>
                  <a:gd name="T42" fmla="*/ 588 h 58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22" h="588">
                    <a:moveTo>
                      <a:pt x="122" y="27"/>
                    </a:moveTo>
                    <a:lnTo>
                      <a:pt x="109" y="191"/>
                    </a:lnTo>
                    <a:lnTo>
                      <a:pt x="84" y="354"/>
                    </a:lnTo>
                    <a:lnTo>
                      <a:pt x="67" y="458"/>
                    </a:lnTo>
                    <a:lnTo>
                      <a:pt x="48" y="588"/>
                    </a:lnTo>
                    <a:lnTo>
                      <a:pt x="0" y="505"/>
                    </a:lnTo>
                    <a:lnTo>
                      <a:pt x="14" y="435"/>
                    </a:lnTo>
                    <a:lnTo>
                      <a:pt x="39" y="347"/>
                    </a:lnTo>
                    <a:lnTo>
                      <a:pt x="66" y="27"/>
                    </a:lnTo>
                    <a:lnTo>
                      <a:pt x="75" y="6"/>
                    </a:lnTo>
                    <a:lnTo>
                      <a:pt x="94" y="0"/>
                    </a:lnTo>
                    <a:lnTo>
                      <a:pt x="122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9" name="Freeform 85"/>
              <p:cNvSpPr>
                <a:spLocks/>
              </p:cNvSpPr>
              <p:nvPr/>
            </p:nvSpPr>
            <p:spPr bwMode="auto">
              <a:xfrm>
                <a:off x="5044" y="3807"/>
                <a:ext cx="18" cy="66"/>
              </a:xfrm>
              <a:custGeom>
                <a:avLst/>
                <a:gdLst>
                  <a:gd name="T0" fmla="*/ 2 w 55"/>
                  <a:gd name="T1" fmla="*/ 1 h 198"/>
                  <a:gd name="T2" fmla="*/ 1 w 55"/>
                  <a:gd name="T3" fmla="*/ 3 h 198"/>
                  <a:gd name="T4" fmla="*/ 1 w 55"/>
                  <a:gd name="T5" fmla="*/ 7 h 198"/>
                  <a:gd name="T6" fmla="*/ 0 w 55"/>
                  <a:gd name="T7" fmla="*/ 7 h 198"/>
                  <a:gd name="T8" fmla="*/ 0 w 55"/>
                  <a:gd name="T9" fmla="*/ 7 h 198"/>
                  <a:gd name="T10" fmla="*/ 0 w 55"/>
                  <a:gd name="T11" fmla="*/ 3 h 198"/>
                  <a:gd name="T12" fmla="*/ 1 w 55"/>
                  <a:gd name="T13" fmla="*/ 0 h 198"/>
                  <a:gd name="T14" fmla="*/ 1 w 55"/>
                  <a:gd name="T15" fmla="*/ 0 h 198"/>
                  <a:gd name="T16" fmla="*/ 2 w 55"/>
                  <a:gd name="T17" fmla="*/ 0 h 198"/>
                  <a:gd name="T18" fmla="*/ 2 w 55"/>
                  <a:gd name="T19" fmla="*/ 1 h 198"/>
                  <a:gd name="T20" fmla="*/ 2 w 55"/>
                  <a:gd name="T21" fmla="*/ 1 h 198"/>
                  <a:gd name="T22" fmla="*/ 2 w 55"/>
                  <a:gd name="T23" fmla="*/ 1 h 19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5"/>
                  <a:gd name="T37" fmla="*/ 0 h 198"/>
                  <a:gd name="T38" fmla="*/ 55 w 55"/>
                  <a:gd name="T39" fmla="*/ 198 h 19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5" h="198">
                    <a:moveTo>
                      <a:pt x="55" y="24"/>
                    </a:moveTo>
                    <a:lnTo>
                      <a:pt x="40" y="76"/>
                    </a:lnTo>
                    <a:lnTo>
                      <a:pt x="25" y="187"/>
                    </a:lnTo>
                    <a:lnTo>
                      <a:pt x="13" y="198"/>
                    </a:lnTo>
                    <a:lnTo>
                      <a:pt x="3" y="186"/>
                    </a:lnTo>
                    <a:lnTo>
                      <a:pt x="0" y="73"/>
                    </a:lnTo>
                    <a:lnTo>
                      <a:pt x="21" y="10"/>
                    </a:lnTo>
                    <a:lnTo>
                      <a:pt x="31" y="0"/>
                    </a:lnTo>
                    <a:lnTo>
                      <a:pt x="44" y="0"/>
                    </a:lnTo>
                    <a:lnTo>
                      <a:pt x="55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0" name="Freeform 86"/>
              <p:cNvSpPr>
                <a:spLocks/>
              </p:cNvSpPr>
              <p:nvPr/>
            </p:nvSpPr>
            <p:spPr bwMode="auto">
              <a:xfrm>
                <a:off x="5051" y="3798"/>
                <a:ext cx="200" cy="17"/>
              </a:xfrm>
              <a:custGeom>
                <a:avLst/>
                <a:gdLst>
                  <a:gd name="T0" fmla="*/ 1 w 601"/>
                  <a:gd name="T1" fmla="*/ 1 h 51"/>
                  <a:gd name="T2" fmla="*/ 8 w 601"/>
                  <a:gd name="T3" fmla="*/ 0 h 51"/>
                  <a:gd name="T4" fmla="*/ 15 w 601"/>
                  <a:gd name="T5" fmla="*/ 0 h 51"/>
                  <a:gd name="T6" fmla="*/ 22 w 601"/>
                  <a:gd name="T7" fmla="*/ 1 h 51"/>
                  <a:gd name="T8" fmla="*/ 22 w 601"/>
                  <a:gd name="T9" fmla="*/ 1 h 51"/>
                  <a:gd name="T10" fmla="*/ 22 w 601"/>
                  <a:gd name="T11" fmla="*/ 2 h 51"/>
                  <a:gd name="T12" fmla="*/ 15 w 601"/>
                  <a:gd name="T13" fmla="*/ 2 h 51"/>
                  <a:gd name="T14" fmla="*/ 8 w 601"/>
                  <a:gd name="T15" fmla="*/ 1 h 51"/>
                  <a:gd name="T16" fmla="*/ 1 w 601"/>
                  <a:gd name="T17" fmla="*/ 2 h 51"/>
                  <a:gd name="T18" fmla="*/ 0 w 601"/>
                  <a:gd name="T19" fmla="*/ 1 h 51"/>
                  <a:gd name="T20" fmla="*/ 0 w 601"/>
                  <a:gd name="T21" fmla="*/ 1 h 51"/>
                  <a:gd name="T22" fmla="*/ 1 w 601"/>
                  <a:gd name="T23" fmla="*/ 1 h 51"/>
                  <a:gd name="T24" fmla="*/ 1 w 601"/>
                  <a:gd name="T25" fmla="*/ 1 h 51"/>
                  <a:gd name="T26" fmla="*/ 1 w 601"/>
                  <a:gd name="T27" fmla="*/ 1 h 5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01"/>
                  <a:gd name="T43" fmla="*/ 0 h 51"/>
                  <a:gd name="T44" fmla="*/ 601 w 601"/>
                  <a:gd name="T45" fmla="*/ 51 h 5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01" h="51">
                    <a:moveTo>
                      <a:pt x="16" y="15"/>
                    </a:moveTo>
                    <a:lnTo>
                      <a:pt x="214" y="0"/>
                    </a:lnTo>
                    <a:lnTo>
                      <a:pt x="412" y="6"/>
                    </a:lnTo>
                    <a:lnTo>
                      <a:pt x="590" y="28"/>
                    </a:lnTo>
                    <a:lnTo>
                      <a:pt x="601" y="40"/>
                    </a:lnTo>
                    <a:lnTo>
                      <a:pt x="589" y="51"/>
                    </a:lnTo>
                    <a:lnTo>
                      <a:pt x="411" y="51"/>
                    </a:lnTo>
                    <a:lnTo>
                      <a:pt x="216" y="40"/>
                    </a:lnTo>
                    <a:lnTo>
                      <a:pt x="22" y="51"/>
                    </a:lnTo>
                    <a:lnTo>
                      <a:pt x="0" y="36"/>
                    </a:lnTo>
                    <a:lnTo>
                      <a:pt x="3" y="23"/>
                    </a:lnTo>
                    <a:lnTo>
                      <a:pt x="16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1" name="Freeform 87"/>
              <p:cNvSpPr>
                <a:spLocks/>
              </p:cNvSpPr>
              <p:nvPr/>
            </p:nvSpPr>
            <p:spPr bwMode="auto">
              <a:xfrm>
                <a:off x="5120" y="3834"/>
                <a:ext cx="114" cy="33"/>
              </a:xfrm>
              <a:custGeom>
                <a:avLst/>
                <a:gdLst>
                  <a:gd name="T0" fmla="*/ 1 w 341"/>
                  <a:gd name="T1" fmla="*/ 1 h 99"/>
                  <a:gd name="T2" fmla="*/ 1 w 341"/>
                  <a:gd name="T3" fmla="*/ 3 h 99"/>
                  <a:gd name="T4" fmla="*/ 2 w 341"/>
                  <a:gd name="T5" fmla="*/ 2 h 99"/>
                  <a:gd name="T6" fmla="*/ 3 w 341"/>
                  <a:gd name="T7" fmla="*/ 1 h 99"/>
                  <a:gd name="T8" fmla="*/ 3 w 341"/>
                  <a:gd name="T9" fmla="*/ 0 h 99"/>
                  <a:gd name="T10" fmla="*/ 4 w 341"/>
                  <a:gd name="T11" fmla="*/ 0 h 99"/>
                  <a:gd name="T12" fmla="*/ 6 w 341"/>
                  <a:gd name="T13" fmla="*/ 0 h 99"/>
                  <a:gd name="T14" fmla="*/ 10 w 341"/>
                  <a:gd name="T15" fmla="*/ 0 h 99"/>
                  <a:gd name="T16" fmla="*/ 12 w 341"/>
                  <a:gd name="T17" fmla="*/ 1 h 99"/>
                  <a:gd name="T18" fmla="*/ 13 w 341"/>
                  <a:gd name="T19" fmla="*/ 1 h 99"/>
                  <a:gd name="T20" fmla="*/ 12 w 341"/>
                  <a:gd name="T21" fmla="*/ 1 h 99"/>
                  <a:gd name="T22" fmla="*/ 10 w 341"/>
                  <a:gd name="T23" fmla="*/ 2 h 99"/>
                  <a:gd name="T24" fmla="*/ 6 w 341"/>
                  <a:gd name="T25" fmla="*/ 2 h 99"/>
                  <a:gd name="T26" fmla="*/ 4 w 341"/>
                  <a:gd name="T27" fmla="*/ 2 h 99"/>
                  <a:gd name="T28" fmla="*/ 4 w 341"/>
                  <a:gd name="T29" fmla="*/ 3 h 99"/>
                  <a:gd name="T30" fmla="*/ 3 w 341"/>
                  <a:gd name="T31" fmla="*/ 3 h 99"/>
                  <a:gd name="T32" fmla="*/ 0 w 341"/>
                  <a:gd name="T33" fmla="*/ 4 h 99"/>
                  <a:gd name="T34" fmla="*/ 0 w 341"/>
                  <a:gd name="T35" fmla="*/ 3 h 99"/>
                  <a:gd name="T36" fmla="*/ 0 w 341"/>
                  <a:gd name="T37" fmla="*/ 1 h 99"/>
                  <a:gd name="T38" fmla="*/ 1 w 341"/>
                  <a:gd name="T39" fmla="*/ 0 h 99"/>
                  <a:gd name="T40" fmla="*/ 1 w 341"/>
                  <a:gd name="T41" fmla="*/ 1 h 99"/>
                  <a:gd name="T42" fmla="*/ 1 w 341"/>
                  <a:gd name="T43" fmla="*/ 1 h 99"/>
                  <a:gd name="T44" fmla="*/ 1 w 341"/>
                  <a:gd name="T45" fmla="*/ 1 h 9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41"/>
                  <a:gd name="T70" fmla="*/ 0 h 99"/>
                  <a:gd name="T71" fmla="*/ 341 w 341"/>
                  <a:gd name="T72" fmla="*/ 99 h 9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41" h="99">
                    <a:moveTo>
                      <a:pt x="31" y="24"/>
                    </a:moveTo>
                    <a:lnTo>
                      <a:pt x="24" y="72"/>
                    </a:lnTo>
                    <a:lnTo>
                      <a:pt x="57" y="55"/>
                    </a:lnTo>
                    <a:lnTo>
                      <a:pt x="73" y="24"/>
                    </a:lnTo>
                    <a:lnTo>
                      <a:pt x="79" y="8"/>
                    </a:lnTo>
                    <a:lnTo>
                      <a:pt x="95" y="2"/>
                    </a:lnTo>
                    <a:lnTo>
                      <a:pt x="153" y="0"/>
                    </a:lnTo>
                    <a:lnTo>
                      <a:pt x="269" y="0"/>
                    </a:lnTo>
                    <a:lnTo>
                      <a:pt x="329" y="14"/>
                    </a:lnTo>
                    <a:lnTo>
                      <a:pt x="341" y="24"/>
                    </a:lnTo>
                    <a:lnTo>
                      <a:pt x="329" y="35"/>
                    </a:lnTo>
                    <a:lnTo>
                      <a:pt x="269" y="52"/>
                    </a:lnTo>
                    <a:lnTo>
                      <a:pt x="153" y="52"/>
                    </a:lnTo>
                    <a:lnTo>
                      <a:pt x="113" y="51"/>
                    </a:lnTo>
                    <a:lnTo>
                      <a:pt x="97" y="72"/>
                    </a:lnTo>
                    <a:lnTo>
                      <a:pt x="72" y="87"/>
                    </a:lnTo>
                    <a:lnTo>
                      <a:pt x="12" y="99"/>
                    </a:lnTo>
                    <a:lnTo>
                      <a:pt x="0" y="88"/>
                    </a:lnTo>
                    <a:lnTo>
                      <a:pt x="11" y="15"/>
                    </a:lnTo>
                    <a:lnTo>
                      <a:pt x="26" y="9"/>
                    </a:lnTo>
                    <a:lnTo>
                      <a:pt x="31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2" name="Freeform 88"/>
              <p:cNvSpPr>
                <a:spLocks/>
              </p:cNvSpPr>
              <p:nvPr/>
            </p:nvSpPr>
            <p:spPr bwMode="auto">
              <a:xfrm>
                <a:off x="4604" y="3854"/>
                <a:ext cx="612" cy="43"/>
              </a:xfrm>
              <a:custGeom>
                <a:avLst/>
                <a:gdLst>
                  <a:gd name="T0" fmla="*/ 0 w 1836"/>
                  <a:gd name="T1" fmla="*/ 0 h 129"/>
                  <a:gd name="T2" fmla="*/ 17 w 1836"/>
                  <a:gd name="T3" fmla="*/ 1 h 129"/>
                  <a:gd name="T4" fmla="*/ 49 w 1836"/>
                  <a:gd name="T5" fmla="*/ 2 h 129"/>
                  <a:gd name="T6" fmla="*/ 59 w 1836"/>
                  <a:gd name="T7" fmla="*/ 2 h 129"/>
                  <a:gd name="T8" fmla="*/ 67 w 1836"/>
                  <a:gd name="T9" fmla="*/ 3 h 129"/>
                  <a:gd name="T10" fmla="*/ 68 w 1836"/>
                  <a:gd name="T11" fmla="*/ 3 h 129"/>
                  <a:gd name="T12" fmla="*/ 68 w 1836"/>
                  <a:gd name="T13" fmla="*/ 4 h 129"/>
                  <a:gd name="T14" fmla="*/ 68 w 1836"/>
                  <a:gd name="T15" fmla="*/ 4 h 129"/>
                  <a:gd name="T16" fmla="*/ 67 w 1836"/>
                  <a:gd name="T17" fmla="*/ 5 h 129"/>
                  <a:gd name="T18" fmla="*/ 59 w 1836"/>
                  <a:gd name="T19" fmla="*/ 4 h 129"/>
                  <a:gd name="T20" fmla="*/ 49 w 1836"/>
                  <a:gd name="T21" fmla="*/ 4 h 129"/>
                  <a:gd name="T22" fmla="*/ 17 w 1836"/>
                  <a:gd name="T23" fmla="*/ 2 h 129"/>
                  <a:gd name="T24" fmla="*/ 9 w 1836"/>
                  <a:gd name="T25" fmla="*/ 1 h 129"/>
                  <a:gd name="T26" fmla="*/ 0 w 1836"/>
                  <a:gd name="T27" fmla="*/ 1 h 129"/>
                  <a:gd name="T28" fmla="*/ 0 w 1836"/>
                  <a:gd name="T29" fmla="*/ 0 h 129"/>
                  <a:gd name="T30" fmla="*/ 0 w 1836"/>
                  <a:gd name="T31" fmla="*/ 0 h 129"/>
                  <a:gd name="T32" fmla="*/ 0 w 1836"/>
                  <a:gd name="T33" fmla="*/ 0 h 129"/>
                  <a:gd name="T34" fmla="*/ 0 w 1836"/>
                  <a:gd name="T35" fmla="*/ 0 h 1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836"/>
                  <a:gd name="T55" fmla="*/ 0 h 129"/>
                  <a:gd name="T56" fmla="*/ 1836 w 1836"/>
                  <a:gd name="T57" fmla="*/ 129 h 1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836" h="129">
                    <a:moveTo>
                      <a:pt x="12" y="0"/>
                    </a:moveTo>
                    <a:lnTo>
                      <a:pt x="466" y="15"/>
                    </a:lnTo>
                    <a:lnTo>
                      <a:pt x="1333" y="50"/>
                    </a:lnTo>
                    <a:lnTo>
                      <a:pt x="1584" y="59"/>
                    </a:lnTo>
                    <a:lnTo>
                      <a:pt x="1809" y="74"/>
                    </a:lnTo>
                    <a:lnTo>
                      <a:pt x="1830" y="82"/>
                    </a:lnTo>
                    <a:lnTo>
                      <a:pt x="1836" y="101"/>
                    </a:lnTo>
                    <a:lnTo>
                      <a:pt x="1830" y="120"/>
                    </a:lnTo>
                    <a:lnTo>
                      <a:pt x="1809" y="129"/>
                    </a:lnTo>
                    <a:lnTo>
                      <a:pt x="1580" y="114"/>
                    </a:lnTo>
                    <a:lnTo>
                      <a:pt x="1329" y="105"/>
                    </a:lnTo>
                    <a:lnTo>
                      <a:pt x="463" y="55"/>
                    </a:lnTo>
                    <a:lnTo>
                      <a:pt x="237" y="34"/>
                    </a:lnTo>
                    <a:lnTo>
                      <a:pt x="12" y="22"/>
                    </a:lnTo>
                    <a:lnTo>
                      <a:pt x="0" y="1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3" name="Freeform 89"/>
              <p:cNvSpPr>
                <a:spLocks/>
              </p:cNvSpPr>
              <p:nvPr/>
            </p:nvSpPr>
            <p:spPr bwMode="auto">
              <a:xfrm>
                <a:off x="4513" y="3984"/>
                <a:ext cx="557" cy="34"/>
              </a:xfrm>
              <a:custGeom>
                <a:avLst/>
                <a:gdLst>
                  <a:gd name="T0" fmla="*/ 1 w 1672"/>
                  <a:gd name="T1" fmla="*/ 0 h 100"/>
                  <a:gd name="T2" fmla="*/ 12 w 1672"/>
                  <a:gd name="T3" fmla="*/ 0 h 100"/>
                  <a:gd name="T4" fmla="*/ 30 w 1672"/>
                  <a:gd name="T5" fmla="*/ 1 h 100"/>
                  <a:gd name="T6" fmla="*/ 39 w 1672"/>
                  <a:gd name="T7" fmla="*/ 1 h 100"/>
                  <a:gd name="T8" fmla="*/ 49 w 1672"/>
                  <a:gd name="T9" fmla="*/ 2 h 100"/>
                  <a:gd name="T10" fmla="*/ 55 w 1672"/>
                  <a:gd name="T11" fmla="*/ 2 h 100"/>
                  <a:gd name="T12" fmla="*/ 61 w 1672"/>
                  <a:gd name="T13" fmla="*/ 2 h 100"/>
                  <a:gd name="T14" fmla="*/ 62 w 1672"/>
                  <a:gd name="T15" fmla="*/ 3 h 100"/>
                  <a:gd name="T16" fmla="*/ 61 w 1672"/>
                  <a:gd name="T17" fmla="*/ 3 h 100"/>
                  <a:gd name="T18" fmla="*/ 55 w 1672"/>
                  <a:gd name="T19" fmla="*/ 4 h 100"/>
                  <a:gd name="T20" fmla="*/ 49 w 1672"/>
                  <a:gd name="T21" fmla="*/ 4 h 100"/>
                  <a:gd name="T22" fmla="*/ 30 w 1672"/>
                  <a:gd name="T23" fmla="*/ 3 h 100"/>
                  <a:gd name="T24" fmla="*/ 22 w 1672"/>
                  <a:gd name="T25" fmla="*/ 2 h 100"/>
                  <a:gd name="T26" fmla="*/ 12 w 1672"/>
                  <a:gd name="T27" fmla="*/ 2 h 100"/>
                  <a:gd name="T28" fmla="*/ 1 w 1672"/>
                  <a:gd name="T29" fmla="*/ 2 h 100"/>
                  <a:gd name="T30" fmla="*/ 0 w 1672"/>
                  <a:gd name="T31" fmla="*/ 1 h 100"/>
                  <a:gd name="T32" fmla="*/ 0 w 1672"/>
                  <a:gd name="T33" fmla="*/ 0 h 100"/>
                  <a:gd name="T34" fmla="*/ 1 w 1672"/>
                  <a:gd name="T35" fmla="*/ 0 h 100"/>
                  <a:gd name="T36" fmla="*/ 1 w 1672"/>
                  <a:gd name="T37" fmla="*/ 0 h 100"/>
                  <a:gd name="T38" fmla="*/ 1 w 1672"/>
                  <a:gd name="T39" fmla="*/ 0 h 10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72"/>
                  <a:gd name="T61" fmla="*/ 0 h 100"/>
                  <a:gd name="T62" fmla="*/ 1672 w 1672"/>
                  <a:gd name="T63" fmla="*/ 100 h 10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72" h="100">
                    <a:moveTo>
                      <a:pt x="18" y="5"/>
                    </a:moveTo>
                    <a:lnTo>
                      <a:pt x="320" y="0"/>
                    </a:lnTo>
                    <a:lnTo>
                      <a:pt x="819" y="18"/>
                    </a:lnTo>
                    <a:lnTo>
                      <a:pt x="1053" y="31"/>
                    </a:lnTo>
                    <a:lnTo>
                      <a:pt x="1318" y="43"/>
                    </a:lnTo>
                    <a:lnTo>
                      <a:pt x="1490" y="55"/>
                    </a:lnTo>
                    <a:lnTo>
                      <a:pt x="1661" y="64"/>
                    </a:lnTo>
                    <a:lnTo>
                      <a:pt x="1672" y="74"/>
                    </a:lnTo>
                    <a:lnTo>
                      <a:pt x="1661" y="86"/>
                    </a:lnTo>
                    <a:lnTo>
                      <a:pt x="1489" y="94"/>
                    </a:lnTo>
                    <a:lnTo>
                      <a:pt x="1316" y="100"/>
                    </a:lnTo>
                    <a:lnTo>
                      <a:pt x="818" y="74"/>
                    </a:lnTo>
                    <a:lnTo>
                      <a:pt x="584" y="63"/>
                    </a:lnTo>
                    <a:lnTo>
                      <a:pt x="320" y="58"/>
                    </a:lnTo>
                    <a:lnTo>
                      <a:pt x="19" y="43"/>
                    </a:lnTo>
                    <a:lnTo>
                      <a:pt x="0" y="24"/>
                    </a:lnTo>
                    <a:lnTo>
                      <a:pt x="4" y="10"/>
                    </a:lnTo>
                    <a:lnTo>
                      <a:pt x="18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4" name="Freeform 90"/>
              <p:cNvSpPr>
                <a:spLocks/>
              </p:cNvSpPr>
              <p:nvPr/>
            </p:nvSpPr>
            <p:spPr bwMode="auto">
              <a:xfrm>
                <a:off x="5232" y="3890"/>
                <a:ext cx="74" cy="110"/>
              </a:xfrm>
              <a:custGeom>
                <a:avLst/>
                <a:gdLst>
                  <a:gd name="T0" fmla="*/ 1 w 223"/>
                  <a:gd name="T1" fmla="*/ 0 h 331"/>
                  <a:gd name="T2" fmla="*/ 2 w 223"/>
                  <a:gd name="T3" fmla="*/ 2 h 331"/>
                  <a:gd name="T4" fmla="*/ 2 w 223"/>
                  <a:gd name="T5" fmla="*/ 3 h 331"/>
                  <a:gd name="T6" fmla="*/ 3 w 223"/>
                  <a:gd name="T7" fmla="*/ 5 h 331"/>
                  <a:gd name="T8" fmla="*/ 5 w 223"/>
                  <a:gd name="T9" fmla="*/ 6 h 331"/>
                  <a:gd name="T10" fmla="*/ 8 w 223"/>
                  <a:gd name="T11" fmla="*/ 11 h 331"/>
                  <a:gd name="T12" fmla="*/ 8 w 223"/>
                  <a:gd name="T13" fmla="*/ 12 h 331"/>
                  <a:gd name="T14" fmla="*/ 7 w 223"/>
                  <a:gd name="T15" fmla="*/ 12 h 331"/>
                  <a:gd name="T16" fmla="*/ 6 w 223"/>
                  <a:gd name="T17" fmla="*/ 11 h 331"/>
                  <a:gd name="T18" fmla="*/ 6 w 223"/>
                  <a:gd name="T19" fmla="*/ 10 h 331"/>
                  <a:gd name="T20" fmla="*/ 5 w 223"/>
                  <a:gd name="T21" fmla="*/ 9 h 331"/>
                  <a:gd name="T22" fmla="*/ 4 w 223"/>
                  <a:gd name="T23" fmla="*/ 7 h 331"/>
                  <a:gd name="T24" fmla="*/ 1 w 223"/>
                  <a:gd name="T25" fmla="*/ 4 h 331"/>
                  <a:gd name="T26" fmla="*/ 0 w 223"/>
                  <a:gd name="T27" fmla="*/ 1 h 331"/>
                  <a:gd name="T28" fmla="*/ 0 w 223"/>
                  <a:gd name="T29" fmla="*/ 0 h 331"/>
                  <a:gd name="T30" fmla="*/ 1 w 223"/>
                  <a:gd name="T31" fmla="*/ 0 h 331"/>
                  <a:gd name="T32" fmla="*/ 1 w 223"/>
                  <a:gd name="T33" fmla="*/ 0 h 331"/>
                  <a:gd name="T34" fmla="*/ 1 w 223"/>
                  <a:gd name="T35" fmla="*/ 0 h 33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23"/>
                  <a:gd name="T55" fmla="*/ 0 h 331"/>
                  <a:gd name="T56" fmla="*/ 223 w 223"/>
                  <a:gd name="T57" fmla="*/ 331 h 33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23" h="331">
                    <a:moveTo>
                      <a:pt x="19" y="6"/>
                    </a:moveTo>
                    <a:lnTo>
                      <a:pt x="42" y="54"/>
                    </a:lnTo>
                    <a:lnTo>
                      <a:pt x="64" y="94"/>
                    </a:lnTo>
                    <a:lnTo>
                      <a:pt x="91" y="133"/>
                    </a:lnTo>
                    <a:lnTo>
                      <a:pt x="125" y="174"/>
                    </a:lnTo>
                    <a:lnTo>
                      <a:pt x="223" y="305"/>
                    </a:lnTo>
                    <a:lnTo>
                      <a:pt x="217" y="325"/>
                    </a:lnTo>
                    <a:lnTo>
                      <a:pt x="201" y="331"/>
                    </a:lnTo>
                    <a:lnTo>
                      <a:pt x="175" y="308"/>
                    </a:lnTo>
                    <a:lnTo>
                      <a:pt x="166" y="274"/>
                    </a:lnTo>
                    <a:lnTo>
                      <a:pt x="147" y="247"/>
                    </a:lnTo>
                    <a:lnTo>
                      <a:pt x="97" y="197"/>
                    </a:lnTo>
                    <a:lnTo>
                      <a:pt x="40" y="111"/>
                    </a:lnTo>
                    <a:lnTo>
                      <a:pt x="0" y="15"/>
                    </a:lnTo>
                    <a:lnTo>
                      <a:pt x="6" y="0"/>
                    </a:lnTo>
                    <a:lnTo>
                      <a:pt x="19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5" name="Freeform 91"/>
              <p:cNvSpPr>
                <a:spLocks/>
              </p:cNvSpPr>
              <p:nvPr/>
            </p:nvSpPr>
            <p:spPr bwMode="auto">
              <a:xfrm>
                <a:off x="5266" y="4011"/>
                <a:ext cx="43" cy="42"/>
              </a:xfrm>
              <a:custGeom>
                <a:avLst/>
                <a:gdLst>
                  <a:gd name="T0" fmla="*/ 5 w 127"/>
                  <a:gd name="T1" fmla="*/ 1 h 126"/>
                  <a:gd name="T2" fmla="*/ 4 w 127"/>
                  <a:gd name="T3" fmla="*/ 2 h 126"/>
                  <a:gd name="T4" fmla="*/ 3 w 127"/>
                  <a:gd name="T5" fmla="*/ 3 h 126"/>
                  <a:gd name="T6" fmla="*/ 1 w 127"/>
                  <a:gd name="T7" fmla="*/ 5 h 126"/>
                  <a:gd name="T8" fmla="*/ 0 w 127"/>
                  <a:gd name="T9" fmla="*/ 5 h 126"/>
                  <a:gd name="T10" fmla="*/ 0 w 127"/>
                  <a:gd name="T11" fmla="*/ 4 h 126"/>
                  <a:gd name="T12" fmla="*/ 0 w 127"/>
                  <a:gd name="T13" fmla="*/ 4 h 126"/>
                  <a:gd name="T14" fmla="*/ 4 w 127"/>
                  <a:gd name="T15" fmla="*/ 0 h 126"/>
                  <a:gd name="T16" fmla="*/ 5 w 127"/>
                  <a:gd name="T17" fmla="*/ 0 h 126"/>
                  <a:gd name="T18" fmla="*/ 5 w 127"/>
                  <a:gd name="T19" fmla="*/ 1 h 126"/>
                  <a:gd name="T20" fmla="*/ 5 w 127"/>
                  <a:gd name="T21" fmla="*/ 1 h 126"/>
                  <a:gd name="T22" fmla="*/ 5 w 127"/>
                  <a:gd name="T23" fmla="*/ 1 h 12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7"/>
                  <a:gd name="T37" fmla="*/ 0 h 126"/>
                  <a:gd name="T38" fmla="*/ 127 w 127"/>
                  <a:gd name="T39" fmla="*/ 126 h 12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7" h="126">
                    <a:moveTo>
                      <a:pt x="127" y="16"/>
                    </a:moveTo>
                    <a:lnTo>
                      <a:pt x="105" y="48"/>
                    </a:lnTo>
                    <a:lnTo>
                      <a:pt x="83" y="74"/>
                    </a:lnTo>
                    <a:lnTo>
                      <a:pt x="32" y="126"/>
                    </a:lnTo>
                    <a:lnTo>
                      <a:pt x="4" y="126"/>
                    </a:lnTo>
                    <a:lnTo>
                      <a:pt x="0" y="114"/>
                    </a:lnTo>
                    <a:lnTo>
                      <a:pt x="4" y="100"/>
                    </a:lnTo>
                    <a:lnTo>
                      <a:pt x="108" y="3"/>
                    </a:lnTo>
                    <a:lnTo>
                      <a:pt x="124" y="0"/>
                    </a:lnTo>
                    <a:lnTo>
                      <a:pt x="127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6" name="Freeform 92"/>
              <p:cNvSpPr>
                <a:spLocks/>
              </p:cNvSpPr>
              <p:nvPr/>
            </p:nvSpPr>
            <p:spPr bwMode="auto">
              <a:xfrm>
                <a:off x="4498" y="4027"/>
                <a:ext cx="782" cy="31"/>
              </a:xfrm>
              <a:custGeom>
                <a:avLst/>
                <a:gdLst>
                  <a:gd name="T0" fmla="*/ 1 w 2347"/>
                  <a:gd name="T1" fmla="*/ 1 h 95"/>
                  <a:gd name="T2" fmla="*/ 6 w 2347"/>
                  <a:gd name="T3" fmla="*/ 1 h 95"/>
                  <a:gd name="T4" fmla="*/ 9 w 2347"/>
                  <a:gd name="T5" fmla="*/ 0 h 95"/>
                  <a:gd name="T6" fmla="*/ 13 w 2347"/>
                  <a:gd name="T7" fmla="*/ 0 h 95"/>
                  <a:gd name="T8" fmla="*/ 20 w 2347"/>
                  <a:gd name="T9" fmla="*/ 0 h 95"/>
                  <a:gd name="T10" fmla="*/ 23 w 2347"/>
                  <a:gd name="T11" fmla="*/ 0 h 95"/>
                  <a:gd name="T12" fmla="*/ 55 w 2347"/>
                  <a:gd name="T13" fmla="*/ 1 h 95"/>
                  <a:gd name="T14" fmla="*/ 57 w 2347"/>
                  <a:gd name="T15" fmla="*/ 1 h 95"/>
                  <a:gd name="T16" fmla="*/ 59 w 2347"/>
                  <a:gd name="T17" fmla="*/ 1 h 95"/>
                  <a:gd name="T18" fmla="*/ 67 w 2347"/>
                  <a:gd name="T19" fmla="*/ 1 h 95"/>
                  <a:gd name="T20" fmla="*/ 68 w 2347"/>
                  <a:gd name="T21" fmla="*/ 1 h 95"/>
                  <a:gd name="T22" fmla="*/ 85 w 2347"/>
                  <a:gd name="T23" fmla="*/ 2 h 95"/>
                  <a:gd name="T24" fmla="*/ 87 w 2347"/>
                  <a:gd name="T25" fmla="*/ 2 h 95"/>
                  <a:gd name="T26" fmla="*/ 86 w 2347"/>
                  <a:gd name="T27" fmla="*/ 3 h 95"/>
                  <a:gd name="T28" fmla="*/ 85 w 2347"/>
                  <a:gd name="T29" fmla="*/ 3 h 95"/>
                  <a:gd name="T30" fmla="*/ 76 w 2347"/>
                  <a:gd name="T31" fmla="*/ 3 h 95"/>
                  <a:gd name="T32" fmla="*/ 68 w 2347"/>
                  <a:gd name="T33" fmla="*/ 3 h 95"/>
                  <a:gd name="T34" fmla="*/ 67 w 2347"/>
                  <a:gd name="T35" fmla="*/ 3 h 95"/>
                  <a:gd name="T36" fmla="*/ 59 w 2347"/>
                  <a:gd name="T37" fmla="*/ 2 h 95"/>
                  <a:gd name="T38" fmla="*/ 57 w 2347"/>
                  <a:gd name="T39" fmla="*/ 2 h 95"/>
                  <a:gd name="T40" fmla="*/ 55 w 2347"/>
                  <a:gd name="T41" fmla="*/ 2 h 95"/>
                  <a:gd name="T42" fmla="*/ 23 w 2347"/>
                  <a:gd name="T43" fmla="*/ 2 h 95"/>
                  <a:gd name="T44" fmla="*/ 20 w 2347"/>
                  <a:gd name="T45" fmla="*/ 2 h 95"/>
                  <a:gd name="T46" fmla="*/ 13 w 2347"/>
                  <a:gd name="T47" fmla="*/ 1 h 95"/>
                  <a:gd name="T48" fmla="*/ 6 w 2347"/>
                  <a:gd name="T49" fmla="*/ 2 h 95"/>
                  <a:gd name="T50" fmla="*/ 0 w 2347"/>
                  <a:gd name="T51" fmla="*/ 2 h 95"/>
                  <a:gd name="T52" fmla="*/ 0 w 2347"/>
                  <a:gd name="T53" fmla="*/ 1 h 95"/>
                  <a:gd name="T54" fmla="*/ 0 w 2347"/>
                  <a:gd name="T55" fmla="*/ 1 h 95"/>
                  <a:gd name="T56" fmla="*/ 1 w 2347"/>
                  <a:gd name="T57" fmla="*/ 1 h 95"/>
                  <a:gd name="T58" fmla="*/ 1 w 2347"/>
                  <a:gd name="T59" fmla="*/ 1 h 95"/>
                  <a:gd name="T60" fmla="*/ 1 w 2347"/>
                  <a:gd name="T61" fmla="*/ 1 h 95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347"/>
                  <a:gd name="T94" fmla="*/ 0 h 95"/>
                  <a:gd name="T95" fmla="*/ 2347 w 2347"/>
                  <a:gd name="T96" fmla="*/ 95 h 95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347" h="95">
                    <a:moveTo>
                      <a:pt x="19" y="16"/>
                    </a:moveTo>
                    <a:lnTo>
                      <a:pt x="149" y="26"/>
                    </a:lnTo>
                    <a:lnTo>
                      <a:pt x="253" y="11"/>
                    </a:lnTo>
                    <a:lnTo>
                      <a:pt x="344" y="2"/>
                    </a:lnTo>
                    <a:lnTo>
                      <a:pt x="539" y="0"/>
                    </a:lnTo>
                    <a:lnTo>
                      <a:pt x="620" y="0"/>
                    </a:lnTo>
                    <a:lnTo>
                      <a:pt x="1480" y="16"/>
                    </a:lnTo>
                    <a:lnTo>
                      <a:pt x="1551" y="17"/>
                    </a:lnTo>
                    <a:lnTo>
                      <a:pt x="1589" y="19"/>
                    </a:lnTo>
                    <a:lnTo>
                      <a:pt x="1800" y="25"/>
                    </a:lnTo>
                    <a:lnTo>
                      <a:pt x="1836" y="31"/>
                    </a:lnTo>
                    <a:lnTo>
                      <a:pt x="2291" y="47"/>
                    </a:lnTo>
                    <a:lnTo>
                      <a:pt x="2347" y="47"/>
                    </a:lnTo>
                    <a:lnTo>
                      <a:pt x="2326" y="87"/>
                    </a:lnTo>
                    <a:lnTo>
                      <a:pt x="2291" y="95"/>
                    </a:lnTo>
                    <a:lnTo>
                      <a:pt x="2062" y="83"/>
                    </a:lnTo>
                    <a:lnTo>
                      <a:pt x="1834" y="71"/>
                    </a:lnTo>
                    <a:lnTo>
                      <a:pt x="1797" y="69"/>
                    </a:lnTo>
                    <a:lnTo>
                      <a:pt x="1586" y="63"/>
                    </a:lnTo>
                    <a:lnTo>
                      <a:pt x="1550" y="58"/>
                    </a:lnTo>
                    <a:lnTo>
                      <a:pt x="1480" y="61"/>
                    </a:lnTo>
                    <a:lnTo>
                      <a:pt x="620" y="43"/>
                    </a:lnTo>
                    <a:lnTo>
                      <a:pt x="539" y="43"/>
                    </a:lnTo>
                    <a:lnTo>
                      <a:pt x="345" y="35"/>
                    </a:lnTo>
                    <a:lnTo>
                      <a:pt x="152" y="49"/>
                    </a:lnTo>
                    <a:lnTo>
                      <a:pt x="13" y="49"/>
                    </a:lnTo>
                    <a:lnTo>
                      <a:pt x="0" y="29"/>
                    </a:lnTo>
                    <a:lnTo>
                      <a:pt x="6" y="19"/>
                    </a:lnTo>
                    <a:lnTo>
                      <a:pt x="19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7" name="Freeform 93"/>
              <p:cNvSpPr>
                <a:spLocks/>
              </p:cNvSpPr>
              <p:nvPr/>
            </p:nvSpPr>
            <p:spPr bwMode="auto">
              <a:xfrm>
                <a:off x="4645" y="3896"/>
                <a:ext cx="417" cy="43"/>
              </a:xfrm>
              <a:custGeom>
                <a:avLst/>
                <a:gdLst>
                  <a:gd name="T0" fmla="*/ 1 w 1251"/>
                  <a:gd name="T1" fmla="*/ 0 h 131"/>
                  <a:gd name="T2" fmla="*/ 12 w 1251"/>
                  <a:gd name="T3" fmla="*/ 0 h 131"/>
                  <a:gd name="T4" fmla="*/ 19 w 1251"/>
                  <a:gd name="T5" fmla="*/ 1 h 131"/>
                  <a:gd name="T6" fmla="*/ 25 w 1251"/>
                  <a:gd name="T7" fmla="*/ 2 h 131"/>
                  <a:gd name="T8" fmla="*/ 38 w 1251"/>
                  <a:gd name="T9" fmla="*/ 3 h 131"/>
                  <a:gd name="T10" fmla="*/ 42 w 1251"/>
                  <a:gd name="T11" fmla="*/ 3 h 131"/>
                  <a:gd name="T12" fmla="*/ 46 w 1251"/>
                  <a:gd name="T13" fmla="*/ 4 h 131"/>
                  <a:gd name="T14" fmla="*/ 46 w 1251"/>
                  <a:gd name="T15" fmla="*/ 4 h 131"/>
                  <a:gd name="T16" fmla="*/ 46 w 1251"/>
                  <a:gd name="T17" fmla="*/ 5 h 131"/>
                  <a:gd name="T18" fmla="*/ 38 w 1251"/>
                  <a:gd name="T19" fmla="*/ 5 h 131"/>
                  <a:gd name="T20" fmla="*/ 11 w 1251"/>
                  <a:gd name="T21" fmla="*/ 2 h 131"/>
                  <a:gd name="T22" fmla="*/ 1 w 1251"/>
                  <a:gd name="T23" fmla="*/ 1 h 131"/>
                  <a:gd name="T24" fmla="*/ 0 w 1251"/>
                  <a:gd name="T25" fmla="*/ 1 h 131"/>
                  <a:gd name="T26" fmla="*/ 0 w 1251"/>
                  <a:gd name="T27" fmla="*/ 0 h 131"/>
                  <a:gd name="T28" fmla="*/ 1 w 1251"/>
                  <a:gd name="T29" fmla="*/ 0 h 131"/>
                  <a:gd name="T30" fmla="*/ 1 w 1251"/>
                  <a:gd name="T31" fmla="*/ 0 h 131"/>
                  <a:gd name="T32" fmla="*/ 1 w 1251"/>
                  <a:gd name="T33" fmla="*/ 0 h 13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51"/>
                  <a:gd name="T52" fmla="*/ 0 h 131"/>
                  <a:gd name="T53" fmla="*/ 1251 w 1251"/>
                  <a:gd name="T54" fmla="*/ 131 h 13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51" h="131">
                    <a:moveTo>
                      <a:pt x="22" y="0"/>
                    </a:moveTo>
                    <a:lnTo>
                      <a:pt x="312" y="12"/>
                    </a:lnTo>
                    <a:lnTo>
                      <a:pt x="503" y="31"/>
                    </a:lnTo>
                    <a:lnTo>
                      <a:pt x="669" y="46"/>
                    </a:lnTo>
                    <a:lnTo>
                      <a:pt x="1028" y="77"/>
                    </a:lnTo>
                    <a:lnTo>
                      <a:pt x="1133" y="94"/>
                    </a:lnTo>
                    <a:lnTo>
                      <a:pt x="1240" y="107"/>
                    </a:lnTo>
                    <a:lnTo>
                      <a:pt x="1251" y="119"/>
                    </a:lnTo>
                    <a:lnTo>
                      <a:pt x="1240" y="129"/>
                    </a:lnTo>
                    <a:lnTo>
                      <a:pt x="1023" y="131"/>
                    </a:lnTo>
                    <a:lnTo>
                      <a:pt x="306" y="64"/>
                    </a:lnTo>
                    <a:lnTo>
                      <a:pt x="18" y="40"/>
                    </a:lnTo>
                    <a:lnTo>
                      <a:pt x="0" y="18"/>
                    </a:lnTo>
                    <a:lnTo>
                      <a:pt x="7" y="3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8" name="Freeform 94"/>
              <p:cNvSpPr>
                <a:spLocks/>
              </p:cNvSpPr>
              <p:nvPr/>
            </p:nvSpPr>
            <p:spPr bwMode="auto">
              <a:xfrm>
                <a:off x="4624" y="3935"/>
                <a:ext cx="304" cy="32"/>
              </a:xfrm>
              <a:custGeom>
                <a:avLst/>
                <a:gdLst>
                  <a:gd name="T0" fmla="*/ 0 w 911"/>
                  <a:gd name="T1" fmla="*/ 0 h 96"/>
                  <a:gd name="T2" fmla="*/ 11 w 911"/>
                  <a:gd name="T3" fmla="*/ 0 h 96"/>
                  <a:gd name="T4" fmla="*/ 17 w 911"/>
                  <a:gd name="T5" fmla="*/ 1 h 96"/>
                  <a:gd name="T6" fmla="*/ 25 w 911"/>
                  <a:gd name="T7" fmla="*/ 2 h 96"/>
                  <a:gd name="T8" fmla="*/ 29 w 911"/>
                  <a:gd name="T9" fmla="*/ 2 h 96"/>
                  <a:gd name="T10" fmla="*/ 33 w 911"/>
                  <a:gd name="T11" fmla="*/ 3 h 96"/>
                  <a:gd name="T12" fmla="*/ 34 w 911"/>
                  <a:gd name="T13" fmla="*/ 3 h 96"/>
                  <a:gd name="T14" fmla="*/ 33 w 911"/>
                  <a:gd name="T15" fmla="*/ 4 h 96"/>
                  <a:gd name="T16" fmla="*/ 17 w 911"/>
                  <a:gd name="T17" fmla="*/ 3 h 96"/>
                  <a:gd name="T18" fmla="*/ 10 w 911"/>
                  <a:gd name="T19" fmla="*/ 2 h 96"/>
                  <a:gd name="T20" fmla="*/ 5 w 911"/>
                  <a:gd name="T21" fmla="*/ 1 h 96"/>
                  <a:gd name="T22" fmla="*/ 0 w 911"/>
                  <a:gd name="T23" fmla="*/ 1 h 96"/>
                  <a:gd name="T24" fmla="*/ 0 w 911"/>
                  <a:gd name="T25" fmla="*/ 0 h 96"/>
                  <a:gd name="T26" fmla="*/ 0 w 911"/>
                  <a:gd name="T27" fmla="*/ 0 h 96"/>
                  <a:gd name="T28" fmla="*/ 0 w 911"/>
                  <a:gd name="T29" fmla="*/ 0 h 96"/>
                  <a:gd name="T30" fmla="*/ 0 w 911"/>
                  <a:gd name="T31" fmla="*/ 0 h 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11"/>
                  <a:gd name="T49" fmla="*/ 0 h 96"/>
                  <a:gd name="T50" fmla="*/ 911 w 911"/>
                  <a:gd name="T51" fmla="*/ 96 h 9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11" h="96">
                    <a:moveTo>
                      <a:pt x="12" y="0"/>
                    </a:moveTo>
                    <a:lnTo>
                      <a:pt x="287" y="12"/>
                    </a:lnTo>
                    <a:lnTo>
                      <a:pt x="456" y="25"/>
                    </a:lnTo>
                    <a:lnTo>
                      <a:pt x="679" y="47"/>
                    </a:lnTo>
                    <a:lnTo>
                      <a:pt x="781" y="62"/>
                    </a:lnTo>
                    <a:lnTo>
                      <a:pt x="900" y="76"/>
                    </a:lnTo>
                    <a:lnTo>
                      <a:pt x="911" y="88"/>
                    </a:lnTo>
                    <a:lnTo>
                      <a:pt x="899" y="96"/>
                    </a:lnTo>
                    <a:lnTo>
                      <a:pt x="454" y="73"/>
                    </a:lnTo>
                    <a:lnTo>
                      <a:pt x="283" y="59"/>
                    </a:lnTo>
                    <a:lnTo>
                      <a:pt x="148" y="35"/>
                    </a:lnTo>
                    <a:lnTo>
                      <a:pt x="12" y="22"/>
                    </a:lnTo>
                    <a:lnTo>
                      <a:pt x="0" y="1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9" name="Freeform 95"/>
              <p:cNvSpPr>
                <a:spLocks/>
              </p:cNvSpPr>
              <p:nvPr/>
            </p:nvSpPr>
            <p:spPr bwMode="auto">
              <a:xfrm>
                <a:off x="5121" y="3926"/>
                <a:ext cx="92" cy="18"/>
              </a:xfrm>
              <a:custGeom>
                <a:avLst/>
                <a:gdLst>
                  <a:gd name="T0" fmla="*/ 0 w 275"/>
                  <a:gd name="T1" fmla="*/ 0 h 53"/>
                  <a:gd name="T2" fmla="*/ 9 w 275"/>
                  <a:gd name="T3" fmla="*/ 0 h 53"/>
                  <a:gd name="T4" fmla="*/ 10 w 275"/>
                  <a:gd name="T5" fmla="*/ 1 h 53"/>
                  <a:gd name="T6" fmla="*/ 10 w 275"/>
                  <a:gd name="T7" fmla="*/ 2 h 53"/>
                  <a:gd name="T8" fmla="*/ 9 w 275"/>
                  <a:gd name="T9" fmla="*/ 2 h 53"/>
                  <a:gd name="T10" fmla="*/ 5 w 275"/>
                  <a:gd name="T11" fmla="*/ 2 h 53"/>
                  <a:gd name="T12" fmla="*/ 0 w 275"/>
                  <a:gd name="T13" fmla="*/ 1 h 53"/>
                  <a:gd name="T14" fmla="*/ 0 w 275"/>
                  <a:gd name="T15" fmla="*/ 0 h 53"/>
                  <a:gd name="T16" fmla="*/ 0 w 275"/>
                  <a:gd name="T17" fmla="*/ 0 h 53"/>
                  <a:gd name="T18" fmla="*/ 0 w 275"/>
                  <a:gd name="T19" fmla="*/ 0 h 53"/>
                  <a:gd name="T20" fmla="*/ 0 w 275"/>
                  <a:gd name="T21" fmla="*/ 0 h 5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75"/>
                  <a:gd name="T34" fmla="*/ 0 h 53"/>
                  <a:gd name="T35" fmla="*/ 275 w 275"/>
                  <a:gd name="T36" fmla="*/ 53 h 5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75" h="53">
                    <a:moveTo>
                      <a:pt x="12" y="0"/>
                    </a:moveTo>
                    <a:lnTo>
                      <a:pt x="251" y="5"/>
                    </a:lnTo>
                    <a:lnTo>
                      <a:pt x="275" y="29"/>
                    </a:lnTo>
                    <a:lnTo>
                      <a:pt x="269" y="46"/>
                    </a:lnTo>
                    <a:lnTo>
                      <a:pt x="251" y="53"/>
                    </a:lnTo>
                    <a:lnTo>
                      <a:pt x="129" y="41"/>
                    </a:lnTo>
                    <a:lnTo>
                      <a:pt x="9" y="22"/>
                    </a:lnTo>
                    <a:lnTo>
                      <a:pt x="0" y="1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0" name="Freeform 96"/>
              <p:cNvSpPr>
                <a:spLocks/>
              </p:cNvSpPr>
              <p:nvPr/>
            </p:nvSpPr>
            <p:spPr bwMode="auto">
              <a:xfrm>
                <a:off x="5141" y="3949"/>
                <a:ext cx="93" cy="16"/>
              </a:xfrm>
              <a:custGeom>
                <a:avLst/>
                <a:gdLst>
                  <a:gd name="T0" fmla="*/ 0 w 279"/>
                  <a:gd name="T1" fmla="*/ 1 h 48"/>
                  <a:gd name="T2" fmla="*/ 5 w 279"/>
                  <a:gd name="T3" fmla="*/ 1 h 48"/>
                  <a:gd name="T4" fmla="*/ 9 w 279"/>
                  <a:gd name="T5" fmla="*/ 0 h 48"/>
                  <a:gd name="T6" fmla="*/ 10 w 279"/>
                  <a:gd name="T7" fmla="*/ 1 h 48"/>
                  <a:gd name="T8" fmla="*/ 10 w 279"/>
                  <a:gd name="T9" fmla="*/ 1 h 48"/>
                  <a:gd name="T10" fmla="*/ 10 w 279"/>
                  <a:gd name="T11" fmla="*/ 2 h 48"/>
                  <a:gd name="T12" fmla="*/ 5 w 279"/>
                  <a:gd name="T13" fmla="*/ 2 h 48"/>
                  <a:gd name="T14" fmla="*/ 0 w 279"/>
                  <a:gd name="T15" fmla="*/ 1 h 48"/>
                  <a:gd name="T16" fmla="*/ 0 w 279"/>
                  <a:gd name="T17" fmla="*/ 1 h 48"/>
                  <a:gd name="T18" fmla="*/ 0 w 279"/>
                  <a:gd name="T19" fmla="*/ 1 h 48"/>
                  <a:gd name="T20" fmla="*/ 0 w 279"/>
                  <a:gd name="T21" fmla="*/ 1 h 48"/>
                  <a:gd name="T22" fmla="*/ 0 w 279"/>
                  <a:gd name="T23" fmla="*/ 1 h 4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79"/>
                  <a:gd name="T37" fmla="*/ 0 h 48"/>
                  <a:gd name="T38" fmla="*/ 279 w 279"/>
                  <a:gd name="T39" fmla="*/ 48 h 4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79" h="48">
                    <a:moveTo>
                      <a:pt x="12" y="15"/>
                    </a:moveTo>
                    <a:lnTo>
                      <a:pt x="132" y="14"/>
                    </a:lnTo>
                    <a:lnTo>
                      <a:pt x="254" y="0"/>
                    </a:lnTo>
                    <a:lnTo>
                      <a:pt x="279" y="23"/>
                    </a:lnTo>
                    <a:lnTo>
                      <a:pt x="275" y="39"/>
                    </a:lnTo>
                    <a:lnTo>
                      <a:pt x="258" y="48"/>
                    </a:lnTo>
                    <a:lnTo>
                      <a:pt x="134" y="48"/>
                    </a:lnTo>
                    <a:lnTo>
                      <a:pt x="9" y="38"/>
                    </a:lnTo>
                    <a:lnTo>
                      <a:pt x="0" y="26"/>
                    </a:lnTo>
                    <a:lnTo>
                      <a:pt x="12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1" name="Freeform 97"/>
              <p:cNvSpPr>
                <a:spLocks/>
              </p:cNvSpPr>
              <p:nvPr/>
            </p:nvSpPr>
            <p:spPr bwMode="auto">
              <a:xfrm>
                <a:off x="5149" y="3976"/>
                <a:ext cx="107" cy="19"/>
              </a:xfrm>
              <a:custGeom>
                <a:avLst/>
                <a:gdLst>
                  <a:gd name="T0" fmla="*/ 1 w 322"/>
                  <a:gd name="T1" fmla="*/ 1 h 57"/>
                  <a:gd name="T2" fmla="*/ 9 w 322"/>
                  <a:gd name="T3" fmla="*/ 0 h 57"/>
                  <a:gd name="T4" fmla="*/ 11 w 322"/>
                  <a:gd name="T5" fmla="*/ 0 h 57"/>
                  <a:gd name="T6" fmla="*/ 12 w 322"/>
                  <a:gd name="T7" fmla="*/ 0 h 57"/>
                  <a:gd name="T8" fmla="*/ 12 w 322"/>
                  <a:gd name="T9" fmla="*/ 1 h 57"/>
                  <a:gd name="T10" fmla="*/ 11 w 322"/>
                  <a:gd name="T11" fmla="*/ 1 h 57"/>
                  <a:gd name="T12" fmla="*/ 10 w 322"/>
                  <a:gd name="T13" fmla="*/ 2 h 57"/>
                  <a:gd name="T14" fmla="*/ 5 w 322"/>
                  <a:gd name="T15" fmla="*/ 2 h 57"/>
                  <a:gd name="T16" fmla="*/ 1 w 322"/>
                  <a:gd name="T17" fmla="*/ 2 h 57"/>
                  <a:gd name="T18" fmla="*/ 0 w 322"/>
                  <a:gd name="T19" fmla="*/ 1 h 57"/>
                  <a:gd name="T20" fmla="*/ 0 w 322"/>
                  <a:gd name="T21" fmla="*/ 1 h 57"/>
                  <a:gd name="T22" fmla="*/ 1 w 322"/>
                  <a:gd name="T23" fmla="*/ 1 h 57"/>
                  <a:gd name="T24" fmla="*/ 1 w 322"/>
                  <a:gd name="T25" fmla="*/ 1 h 57"/>
                  <a:gd name="T26" fmla="*/ 1 w 322"/>
                  <a:gd name="T27" fmla="*/ 1 h 5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22"/>
                  <a:gd name="T43" fmla="*/ 0 h 57"/>
                  <a:gd name="T44" fmla="*/ 322 w 322"/>
                  <a:gd name="T45" fmla="*/ 57 h 5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22" h="57">
                    <a:moveTo>
                      <a:pt x="20" y="14"/>
                    </a:moveTo>
                    <a:lnTo>
                      <a:pt x="256" y="11"/>
                    </a:lnTo>
                    <a:lnTo>
                      <a:pt x="308" y="0"/>
                    </a:lnTo>
                    <a:lnTo>
                      <a:pt x="322" y="8"/>
                    </a:lnTo>
                    <a:lnTo>
                      <a:pt x="316" y="21"/>
                    </a:lnTo>
                    <a:lnTo>
                      <a:pt x="291" y="37"/>
                    </a:lnTo>
                    <a:lnTo>
                      <a:pt x="264" y="54"/>
                    </a:lnTo>
                    <a:lnTo>
                      <a:pt x="142" y="57"/>
                    </a:lnTo>
                    <a:lnTo>
                      <a:pt x="20" y="52"/>
                    </a:lnTo>
                    <a:lnTo>
                      <a:pt x="0" y="33"/>
                    </a:lnTo>
                    <a:lnTo>
                      <a:pt x="5" y="20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2" name="Freeform 98"/>
              <p:cNvSpPr>
                <a:spLocks/>
              </p:cNvSpPr>
              <p:nvPr/>
            </p:nvSpPr>
            <p:spPr bwMode="auto">
              <a:xfrm>
                <a:off x="4630" y="3074"/>
                <a:ext cx="570" cy="155"/>
              </a:xfrm>
              <a:custGeom>
                <a:avLst/>
                <a:gdLst>
                  <a:gd name="T0" fmla="*/ 0 w 1709"/>
                  <a:gd name="T1" fmla="*/ 17 h 465"/>
                  <a:gd name="T2" fmla="*/ 2 w 1709"/>
                  <a:gd name="T3" fmla="*/ 15 h 465"/>
                  <a:gd name="T4" fmla="*/ 5 w 1709"/>
                  <a:gd name="T5" fmla="*/ 14 h 465"/>
                  <a:gd name="T6" fmla="*/ 9 w 1709"/>
                  <a:gd name="T7" fmla="*/ 11 h 465"/>
                  <a:gd name="T8" fmla="*/ 13 w 1709"/>
                  <a:gd name="T9" fmla="*/ 10 h 465"/>
                  <a:gd name="T10" fmla="*/ 18 w 1709"/>
                  <a:gd name="T11" fmla="*/ 8 h 465"/>
                  <a:gd name="T12" fmla="*/ 22 w 1709"/>
                  <a:gd name="T13" fmla="*/ 7 h 465"/>
                  <a:gd name="T14" fmla="*/ 25 w 1709"/>
                  <a:gd name="T15" fmla="*/ 6 h 465"/>
                  <a:gd name="T16" fmla="*/ 28 w 1709"/>
                  <a:gd name="T17" fmla="*/ 5 h 465"/>
                  <a:gd name="T18" fmla="*/ 31 w 1709"/>
                  <a:gd name="T19" fmla="*/ 5 h 465"/>
                  <a:gd name="T20" fmla="*/ 36 w 1709"/>
                  <a:gd name="T21" fmla="*/ 3 h 465"/>
                  <a:gd name="T22" fmla="*/ 41 w 1709"/>
                  <a:gd name="T23" fmla="*/ 2 h 465"/>
                  <a:gd name="T24" fmla="*/ 47 w 1709"/>
                  <a:gd name="T25" fmla="*/ 1 h 465"/>
                  <a:gd name="T26" fmla="*/ 52 w 1709"/>
                  <a:gd name="T27" fmla="*/ 0 h 465"/>
                  <a:gd name="T28" fmla="*/ 63 w 1709"/>
                  <a:gd name="T29" fmla="*/ 0 h 465"/>
                  <a:gd name="T30" fmla="*/ 63 w 1709"/>
                  <a:gd name="T31" fmla="*/ 0 h 465"/>
                  <a:gd name="T32" fmla="*/ 63 w 1709"/>
                  <a:gd name="T33" fmla="*/ 1 h 465"/>
                  <a:gd name="T34" fmla="*/ 52 w 1709"/>
                  <a:gd name="T35" fmla="*/ 2 h 465"/>
                  <a:gd name="T36" fmla="*/ 47 w 1709"/>
                  <a:gd name="T37" fmla="*/ 3 h 465"/>
                  <a:gd name="T38" fmla="*/ 42 w 1709"/>
                  <a:gd name="T39" fmla="*/ 4 h 465"/>
                  <a:gd name="T40" fmla="*/ 37 w 1709"/>
                  <a:gd name="T41" fmla="*/ 5 h 465"/>
                  <a:gd name="T42" fmla="*/ 32 w 1709"/>
                  <a:gd name="T43" fmla="*/ 7 h 465"/>
                  <a:gd name="T44" fmla="*/ 25 w 1709"/>
                  <a:gd name="T45" fmla="*/ 8 h 465"/>
                  <a:gd name="T46" fmla="*/ 22 w 1709"/>
                  <a:gd name="T47" fmla="*/ 9 h 465"/>
                  <a:gd name="T48" fmla="*/ 19 w 1709"/>
                  <a:gd name="T49" fmla="*/ 10 h 465"/>
                  <a:gd name="T50" fmla="*/ 14 w 1709"/>
                  <a:gd name="T51" fmla="*/ 12 h 465"/>
                  <a:gd name="T52" fmla="*/ 9 w 1709"/>
                  <a:gd name="T53" fmla="*/ 13 h 465"/>
                  <a:gd name="T54" fmla="*/ 5 w 1709"/>
                  <a:gd name="T55" fmla="*/ 15 h 465"/>
                  <a:gd name="T56" fmla="*/ 3 w 1709"/>
                  <a:gd name="T57" fmla="*/ 16 h 465"/>
                  <a:gd name="T58" fmla="*/ 1 w 1709"/>
                  <a:gd name="T59" fmla="*/ 17 h 465"/>
                  <a:gd name="T60" fmla="*/ 0 w 1709"/>
                  <a:gd name="T61" fmla="*/ 17 h 465"/>
                  <a:gd name="T62" fmla="*/ 0 w 1709"/>
                  <a:gd name="T63" fmla="*/ 17 h 465"/>
                  <a:gd name="T64" fmla="*/ 0 w 1709"/>
                  <a:gd name="T65" fmla="*/ 17 h 46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709"/>
                  <a:gd name="T100" fmla="*/ 0 h 465"/>
                  <a:gd name="T101" fmla="*/ 1709 w 1709"/>
                  <a:gd name="T102" fmla="*/ 465 h 46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709" h="465">
                    <a:moveTo>
                      <a:pt x="3" y="446"/>
                    </a:moveTo>
                    <a:lnTo>
                      <a:pt x="64" y="403"/>
                    </a:lnTo>
                    <a:lnTo>
                      <a:pt x="122" y="366"/>
                    </a:lnTo>
                    <a:lnTo>
                      <a:pt x="234" y="308"/>
                    </a:lnTo>
                    <a:lnTo>
                      <a:pt x="353" y="262"/>
                    </a:lnTo>
                    <a:lnTo>
                      <a:pt x="491" y="221"/>
                    </a:lnTo>
                    <a:lnTo>
                      <a:pt x="585" y="195"/>
                    </a:lnTo>
                    <a:lnTo>
                      <a:pt x="665" y="168"/>
                    </a:lnTo>
                    <a:lnTo>
                      <a:pt x="747" y="143"/>
                    </a:lnTo>
                    <a:lnTo>
                      <a:pt x="841" y="122"/>
                    </a:lnTo>
                    <a:lnTo>
                      <a:pt x="974" y="89"/>
                    </a:lnTo>
                    <a:lnTo>
                      <a:pt x="1111" y="50"/>
                    </a:lnTo>
                    <a:lnTo>
                      <a:pt x="1264" y="21"/>
                    </a:lnTo>
                    <a:lnTo>
                      <a:pt x="1401" y="6"/>
                    </a:lnTo>
                    <a:lnTo>
                      <a:pt x="1697" y="0"/>
                    </a:lnTo>
                    <a:lnTo>
                      <a:pt x="1709" y="12"/>
                    </a:lnTo>
                    <a:lnTo>
                      <a:pt x="1697" y="24"/>
                    </a:lnTo>
                    <a:lnTo>
                      <a:pt x="1409" y="46"/>
                    </a:lnTo>
                    <a:lnTo>
                      <a:pt x="1275" y="74"/>
                    </a:lnTo>
                    <a:lnTo>
                      <a:pt x="1125" y="110"/>
                    </a:lnTo>
                    <a:lnTo>
                      <a:pt x="988" y="147"/>
                    </a:lnTo>
                    <a:lnTo>
                      <a:pt x="851" y="178"/>
                    </a:lnTo>
                    <a:lnTo>
                      <a:pt x="678" y="224"/>
                    </a:lnTo>
                    <a:lnTo>
                      <a:pt x="598" y="250"/>
                    </a:lnTo>
                    <a:lnTo>
                      <a:pt x="504" y="277"/>
                    </a:lnTo>
                    <a:lnTo>
                      <a:pt x="368" y="311"/>
                    </a:lnTo>
                    <a:lnTo>
                      <a:pt x="249" y="345"/>
                    </a:lnTo>
                    <a:lnTo>
                      <a:pt x="134" y="393"/>
                    </a:lnTo>
                    <a:lnTo>
                      <a:pt x="78" y="425"/>
                    </a:lnTo>
                    <a:lnTo>
                      <a:pt x="17" y="465"/>
                    </a:lnTo>
                    <a:lnTo>
                      <a:pt x="0" y="462"/>
                    </a:lnTo>
                    <a:lnTo>
                      <a:pt x="3" y="4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3" name="Freeform 99"/>
              <p:cNvSpPr>
                <a:spLocks/>
              </p:cNvSpPr>
              <p:nvPr/>
            </p:nvSpPr>
            <p:spPr bwMode="auto">
              <a:xfrm>
                <a:off x="5219" y="3086"/>
                <a:ext cx="59" cy="89"/>
              </a:xfrm>
              <a:custGeom>
                <a:avLst/>
                <a:gdLst>
                  <a:gd name="T0" fmla="*/ 1 w 176"/>
                  <a:gd name="T1" fmla="*/ 0 h 265"/>
                  <a:gd name="T2" fmla="*/ 3 w 176"/>
                  <a:gd name="T3" fmla="*/ 2 h 265"/>
                  <a:gd name="T4" fmla="*/ 4 w 176"/>
                  <a:gd name="T5" fmla="*/ 4 h 265"/>
                  <a:gd name="T6" fmla="*/ 7 w 176"/>
                  <a:gd name="T7" fmla="*/ 9 h 265"/>
                  <a:gd name="T8" fmla="*/ 6 w 176"/>
                  <a:gd name="T9" fmla="*/ 9 h 265"/>
                  <a:gd name="T10" fmla="*/ 6 w 176"/>
                  <a:gd name="T11" fmla="*/ 10 h 265"/>
                  <a:gd name="T12" fmla="*/ 5 w 176"/>
                  <a:gd name="T13" fmla="*/ 10 h 265"/>
                  <a:gd name="T14" fmla="*/ 5 w 176"/>
                  <a:gd name="T15" fmla="*/ 9 h 265"/>
                  <a:gd name="T16" fmla="*/ 4 w 176"/>
                  <a:gd name="T17" fmla="*/ 7 h 265"/>
                  <a:gd name="T18" fmla="*/ 3 w 176"/>
                  <a:gd name="T19" fmla="*/ 5 h 265"/>
                  <a:gd name="T20" fmla="*/ 2 w 176"/>
                  <a:gd name="T21" fmla="*/ 3 h 265"/>
                  <a:gd name="T22" fmla="*/ 1 w 176"/>
                  <a:gd name="T23" fmla="*/ 2 h 265"/>
                  <a:gd name="T24" fmla="*/ 0 w 176"/>
                  <a:gd name="T25" fmla="*/ 1 h 265"/>
                  <a:gd name="T26" fmla="*/ 0 w 176"/>
                  <a:gd name="T27" fmla="*/ 0 h 265"/>
                  <a:gd name="T28" fmla="*/ 0 w 176"/>
                  <a:gd name="T29" fmla="*/ 0 h 265"/>
                  <a:gd name="T30" fmla="*/ 1 w 176"/>
                  <a:gd name="T31" fmla="*/ 0 h 265"/>
                  <a:gd name="T32" fmla="*/ 1 w 176"/>
                  <a:gd name="T33" fmla="*/ 0 h 265"/>
                  <a:gd name="T34" fmla="*/ 1 w 176"/>
                  <a:gd name="T35" fmla="*/ 0 h 26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76"/>
                  <a:gd name="T55" fmla="*/ 0 h 265"/>
                  <a:gd name="T56" fmla="*/ 176 w 176"/>
                  <a:gd name="T57" fmla="*/ 265 h 26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76" h="265">
                    <a:moveTo>
                      <a:pt x="20" y="0"/>
                    </a:moveTo>
                    <a:lnTo>
                      <a:pt x="72" y="54"/>
                    </a:lnTo>
                    <a:lnTo>
                      <a:pt x="113" y="104"/>
                    </a:lnTo>
                    <a:lnTo>
                      <a:pt x="176" y="228"/>
                    </a:lnTo>
                    <a:lnTo>
                      <a:pt x="174" y="251"/>
                    </a:lnTo>
                    <a:lnTo>
                      <a:pt x="158" y="265"/>
                    </a:lnTo>
                    <a:lnTo>
                      <a:pt x="136" y="265"/>
                    </a:lnTo>
                    <a:lnTo>
                      <a:pt x="121" y="247"/>
                    </a:lnTo>
                    <a:lnTo>
                      <a:pt x="97" y="182"/>
                    </a:lnTo>
                    <a:lnTo>
                      <a:pt x="76" y="123"/>
                    </a:lnTo>
                    <a:lnTo>
                      <a:pt x="46" y="70"/>
                    </a:lnTo>
                    <a:lnTo>
                      <a:pt x="27" y="43"/>
                    </a:lnTo>
                    <a:lnTo>
                      <a:pt x="3" y="16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4" name="Freeform 100"/>
              <p:cNvSpPr>
                <a:spLocks/>
              </p:cNvSpPr>
              <p:nvPr/>
            </p:nvSpPr>
            <p:spPr bwMode="auto">
              <a:xfrm>
                <a:off x="5180" y="3162"/>
                <a:ext cx="99" cy="517"/>
              </a:xfrm>
              <a:custGeom>
                <a:avLst/>
                <a:gdLst>
                  <a:gd name="T0" fmla="*/ 11 w 296"/>
                  <a:gd name="T1" fmla="*/ 1 h 1552"/>
                  <a:gd name="T2" fmla="*/ 9 w 296"/>
                  <a:gd name="T3" fmla="*/ 14 h 1552"/>
                  <a:gd name="T4" fmla="*/ 9 w 296"/>
                  <a:gd name="T5" fmla="*/ 18 h 1552"/>
                  <a:gd name="T6" fmla="*/ 8 w 296"/>
                  <a:gd name="T7" fmla="*/ 23 h 1552"/>
                  <a:gd name="T8" fmla="*/ 7 w 296"/>
                  <a:gd name="T9" fmla="*/ 26 h 1552"/>
                  <a:gd name="T10" fmla="*/ 6 w 296"/>
                  <a:gd name="T11" fmla="*/ 29 h 1552"/>
                  <a:gd name="T12" fmla="*/ 5 w 296"/>
                  <a:gd name="T13" fmla="*/ 35 h 1552"/>
                  <a:gd name="T14" fmla="*/ 3 w 296"/>
                  <a:gd name="T15" fmla="*/ 47 h 1552"/>
                  <a:gd name="T16" fmla="*/ 2 w 296"/>
                  <a:gd name="T17" fmla="*/ 56 h 1552"/>
                  <a:gd name="T18" fmla="*/ 2 w 296"/>
                  <a:gd name="T19" fmla="*/ 57 h 1552"/>
                  <a:gd name="T20" fmla="*/ 1 w 296"/>
                  <a:gd name="T21" fmla="*/ 57 h 1552"/>
                  <a:gd name="T22" fmla="*/ 0 w 296"/>
                  <a:gd name="T23" fmla="*/ 56 h 1552"/>
                  <a:gd name="T24" fmla="*/ 1 w 296"/>
                  <a:gd name="T25" fmla="*/ 52 h 1552"/>
                  <a:gd name="T26" fmla="*/ 1 w 296"/>
                  <a:gd name="T27" fmla="*/ 47 h 1552"/>
                  <a:gd name="T28" fmla="*/ 2 w 296"/>
                  <a:gd name="T29" fmla="*/ 40 h 1552"/>
                  <a:gd name="T30" fmla="*/ 3 w 296"/>
                  <a:gd name="T31" fmla="*/ 34 h 1552"/>
                  <a:gd name="T32" fmla="*/ 4 w 296"/>
                  <a:gd name="T33" fmla="*/ 29 h 1552"/>
                  <a:gd name="T34" fmla="*/ 5 w 296"/>
                  <a:gd name="T35" fmla="*/ 26 h 1552"/>
                  <a:gd name="T36" fmla="*/ 6 w 296"/>
                  <a:gd name="T37" fmla="*/ 22 h 1552"/>
                  <a:gd name="T38" fmla="*/ 8 w 296"/>
                  <a:gd name="T39" fmla="*/ 14 h 1552"/>
                  <a:gd name="T40" fmla="*/ 9 w 296"/>
                  <a:gd name="T41" fmla="*/ 1 h 1552"/>
                  <a:gd name="T42" fmla="*/ 10 w 296"/>
                  <a:gd name="T43" fmla="*/ 0 h 1552"/>
                  <a:gd name="T44" fmla="*/ 10 w 296"/>
                  <a:gd name="T45" fmla="*/ 0 h 1552"/>
                  <a:gd name="T46" fmla="*/ 11 w 296"/>
                  <a:gd name="T47" fmla="*/ 1 h 1552"/>
                  <a:gd name="T48" fmla="*/ 11 w 296"/>
                  <a:gd name="T49" fmla="*/ 1 h 1552"/>
                  <a:gd name="T50" fmla="*/ 11 w 296"/>
                  <a:gd name="T51" fmla="*/ 1 h 15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96"/>
                  <a:gd name="T79" fmla="*/ 0 h 1552"/>
                  <a:gd name="T80" fmla="*/ 296 w 296"/>
                  <a:gd name="T81" fmla="*/ 1552 h 155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96" h="1552">
                    <a:moveTo>
                      <a:pt x="296" y="28"/>
                    </a:moveTo>
                    <a:lnTo>
                      <a:pt x="250" y="385"/>
                    </a:lnTo>
                    <a:lnTo>
                      <a:pt x="229" y="498"/>
                    </a:lnTo>
                    <a:lnTo>
                      <a:pt x="207" y="610"/>
                    </a:lnTo>
                    <a:lnTo>
                      <a:pt x="188" y="702"/>
                    </a:lnTo>
                    <a:lnTo>
                      <a:pt x="171" y="786"/>
                    </a:lnTo>
                    <a:lnTo>
                      <a:pt x="140" y="939"/>
                    </a:lnTo>
                    <a:lnTo>
                      <a:pt x="92" y="1272"/>
                    </a:lnTo>
                    <a:lnTo>
                      <a:pt x="58" y="1523"/>
                    </a:lnTo>
                    <a:lnTo>
                      <a:pt x="48" y="1546"/>
                    </a:lnTo>
                    <a:lnTo>
                      <a:pt x="27" y="1552"/>
                    </a:lnTo>
                    <a:lnTo>
                      <a:pt x="0" y="1522"/>
                    </a:lnTo>
                    <a:lnTo>
                      <a:pt x="15" y="1394"/>
                    </a:lnTo>
                    <a:lnTo>
                      <a:pt x="36" y="1266"/>
                    </a:lnTo>
                    <a:lnTo>
                      <a:pt x="58" y="1088"/>
                    </a:lnTo>
                    <a:lnTo>
                      <a:pt x="86" y="931"/>
                    </a:lnTo>
                    <a:lnTo>
                      <a:pt x="121" y="777"/>
                    </a:lnTo>
                    <a:lnTo>
                      <a:pt x="139" y="693"/>
                    </a:lnTo>
                    <a:lnTo>
                      <a:pt x="158" y="601"/>
                    </a:lnTo>
                    <a:lnTo>
                      <a:pt x="204" y="378"/>
                    </a:lnTo>
                    <a:lnTo>
                      <a:pt x="247" y="19"/>
                    </a:lnTo>
                    <a:lnTo>
                      <a:pt x="258" y="3"/>
                    </a:lnTo>
                    <a:lnTo>
                      <a:pt x="275" y="0"/>
                    </a:lnTo>
                    <a:lnTo>
                      <a:pt x="296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5" name="Freeform 101"/>
              <p:cNvSpPr>
                <a:spLocks/>
              </p:cNvSpPr>
              <p:nvPr/>
            </p:nvSpPr>
            <p:spPr bwMode="auto">
              <a:xfrm>
                <a:off x="5155" y="3120"/>
                <a:ext cx="63" cy="469"/>
              </a:xfrm>
              <a:custGeom>
                <a:avLst/>
                <a:gdLst>
                  <a:gd name="T0" fmla="*/ 7 w 190"/>
                  <a:gd name="T1" fmla="*/ 1 h 1406"/>
                  <a:gd name="T2" fmla="*/ 7 w 190"/>
                  <a:gd name="T3" fmla="*/ 7 h 1406"/>
                  <a:gd name="T4" fmla="*/ 7 w 190"/>
                  <a:gd name="T5" fmla="*/ 10 h 1406"/>
                  <a:gd name="T6" fmla="*/ 6 w 190"/>
                  <a:gd name="T7" fmla="*/ 18 h 1406"/>
                  <a:gd name="T8" fmla="*/ 6 w 190"/>
                  <a:gd name="T9" fmla="*/ 26 h 1406"/>
                  <a:gd name="T10" fmla="*/ 5 w 190"/>
                  <a:gd name="T11" fmla="*/ 32 h 1406"/>
                  <a:gd name="T12" fmla="*/ 4 w 190"/>
                  <a:gd name="T13" fmla="*/ 39 h 1406"/>
                  <a:gd name="T14" fmla="*/ 3 w 190"/>
                  <a:gd name="T15" fmla="*/ 43 h 1406"/>
                  <a:gd name="T16" fmla="*/ 2 w 190"/>
                  <a:gd name="T17" fmla="*/ 46 h 1406"/>
                  <a:gd name="T18" fmla="*/ 1 w 190"/>
                  <a:gd name="T19" fmla="*/ 52 h 1406"/>
                  <a:gd name="T20" fmla="*/ 0 w 190"/>
                  <a:gd name="T21" fmla="*/ 52 h 1406"/>
                  <a:gd name="T22" fmla="*/ 0 w 190"/>
                  <a:gd name="T23" fmla="*/ 52 h 1406"/>
                  <a:gd name="T24" fmla="*/ 2 w 190"/>
                  <a:gd name="T25" fmla="*/ 39 h 1406"/>
                  <a:gd name="T26" fmla="*/ 4 w 190"/>
                  <a:gd name="T27" fmla="*/ 25 h 1406"/>
                  <a:gd name="T28" fmla="*/ 4 w 190"/>
                  <a:gd name="T29" fmla="*/ 18 h 1406"/>
                  <a:gd name="T30" fmla="*/ 5 w 190"/>
                  <a:gd name="T31" fmla="*/ 10 h 1406"/>
                  <a:gd name="T32" fmla="*/ 5 w 190"/>
                  <a:gd name="T33" fmla="*/ 7 h 1406"/>
                  <a:gd name="T34" fmla="*/ 6 w 190"/>
                  <a:gd name="T35" fmla="*/ 1 h 1406"/>
                  <a:gd name="T36" fmla="*/ 6 w 190"/>
                  <a:gd name="T37" fmla="*/ 0 h 1406"/>
                  <a:gd name="T38" fmla="*/ 6 w 190"/>
                  <a:gd name="T39" fmla="*/ 0 h 1406"/>
                  <a:gd name="T40" fmla="*/ 7 w 190"/>
                  <a:gd name="T41" fmla="*/ 1 h 1406"/>
                  <a:gd name="T42" fmla="*/ 7 w 190"/>
                  <a:gd name="T43" fmla="*/ 1 h 1406"/>
                  <a:gd name="T44" fmla="*/ 7 w 190"/>
                  <a:gd name="T45" fmla="*/ 1 h 140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90"/>
                  <a:gd name="T70" fmla="*/ 0 h 1406"/>
                  <a:gd name="T71" fmla="*/ 190 w 190"/>
                  <a:gd name="T72" fmla="*/ 1406 h 140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90" h="1406">
                    <a:moveTo>
                      <a:pt x="190" y="20"/>
                    </a:moveTo>
                    <a:lnTo>
                      <a:pt x="189" y="194"/>
                    </a:lnTo>
                    <a:lnTo>
                      <a:pt x="181" y="261"/>
                    </a:lnTo>
                    <a:lnTo>
                      <a:pt x="169" y="476"/>
                    </a:lnTo>
                    <a:lnTo>
                      <a:pt x="159" y="692"/>
                    </a:lnTo>
                    <a:lnTo>
                      <a:pt x="132" y="876"/>
                    </a:lnTo>
                    <a:lnTo>
                      <a:pt x="101" y="1062"/>
                    </a:lnTo>
                    <a:lnTo>
                      <a:pt x="82" y="1152"/>
                    </a:lnTo>
                    <a:lnTo>
                      <a:pt x="61" y="1229"/>
                    </a:lnTo>
                    <a:lnTo>
                      <a:pt x="22" y="1396"/>
                    </a:lnTo>
                    <a:lnTo>
                      <a:pt x="9" y="1406"/>
                    </a:lnTo>
                    <a:lnTo>
                      <a:pt x="0" y="1391"/>
                    </a:lnTo>
                    <a:lnTo>
                      <a:pt x="41" y="1052"/>
                    </a:lnTo>
                    <a:lnTo>
                      <a:pt x="100" y="687"/>
                    </a:lnTo>
                    <a:lnTo>
                      <a:pt x="114" y="473"/>
                    </a:lnTo>
                    <a:lnTo>
                      <a:pt x="128" y="258"/>
                    </a:lnTo>
                    <a:lnTo>
                      <a:pt x="132" y="194"/>
                    </a:lnTo>
                    <a:lnTo>
                      <a:pt x="152" y="21"/>
                    </a:lnTo>
                    <a:lnTo>
                      <a:pt x="156" y="6"/>
                    </a:lnTo>
                    <a:lnTo>
                      <a:pt x="169" y="0"/>
                    </a:lnTo>
                    <a:lnTo>
                      <a:pt x="19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6" name="Freeform 102"/>
              <p:cNvSpPr>
                <a:spLocks/>
              </p:cNvSpPr>
              <p:nvPr/>
            </p:nvSpPr>
            <p:spPr bwMode="auto">
              <a:xfrm>
                <a:off x="4630" y="3242"/>
                <a:ext cx="109" cy="436"/>
              </a:xfrm>
              <a:custGeom>
                <a:avLst/>
                <a:gdLst>
                  <a:gd name="T0" fmla="*/ 1 w 328"/>
                  <a:gd name="T1" fmla="*/ 0 h 1309"/>
                  <a:gd name="T2" fmla="*/ 2 w 328"/>
                  <a:gd name="T3" fmla="*/ 7 h 1309"/>
                  <a:gd name="T4" fmla="*/ 2 w 328"/>
                  <a:gd name="T5" fmla="*/ 10 h 1309"/>
                  <a:gd name="T6" fmla="*/ 3 w 328"/>
                  <a:gd name="T7" fmla="*/ 12 h 1309"/>
                  <a:gd name="T8" fmla="*/ 4 w 328"/>
                  <a:gd name="T9" fmla="*/ 15 h 1309"/>
                  <a:gd name="T10" fmla="*/ 5 w 328"/>
                  <a:gd name="T11" fmla="*/ 18 h 1309"/>
                  <a:gd name="T12" fmla="*/ 5 w 328"/>
                  <a:gd name="T13" fmla="*/ 21 h 1309"/>
                  <a:gd name="T14" fmla="*/ 6 w 328"/>
                  <a:gd name="T15" fmla="*/ 24 h 1309"/>
                  <a:gd name="T16" fmla="*/ 10 w 328"/>
                  <a:gd name="T17" fmla="*/ 37 h 1309"/>
                  <a:gd name="T18" fmla="*/ 12 w 328"/>
                  <a:gd name="T19" fmla="*/ 47 h 1309"/>
                  <a:gd name="T20" fmla="*/ 12 w 328"/>
                  <a:gd name="T21" fmla="*/ 47 h 1309"/>
                  <a:gd name="T22" fmla="*/ 12 w 328"/>
                  <a:gd name="T23" fmla="*/ 48 h 1309"/>
                  <a:gd name="T24" fmla="*/ 11 w 328"/>
                  <a:gd name="T25" fmla="*/ 48 h 1309"/>
                  <a:gd name="T26" fmla="*/ 10 w 328"/>
                  <a:gd name="T27" fmla="*/ 47 h 1309"/>
                  <a:gd name="T28" fmla="*/ 10 w 328"/>
                  <a:gd name="T29" fmla="*/ 45 h 1309"/>
                  <a:gd name="T30" fmla="*/ 9 w 328"/>
                  <a:gd name="T31" fmla="*/ 42 h 1309"/>
                  <a:gd name="T32" fmla="*/ 9 w 328"/>
                  <a:gd name="T33" fmla="*/ 40 h 1309"/>
                  <a:gd name="T34" fmla="*/ 8 w 328"/>
                  <a:gd name="T35" fmla="*/ 38 h 1309"/>
                  <a:gd name="T36" fmla="*/ 5 w 328"/>
                  <a:gd name="T37" fmla="*/ 24 h 1309"/>
                  <a:gd name="T38" fmla="*/ 4 w 328"/>
                  <a:gd name="T39" fmla="*/ 21 h 1309"/>
                  <a:gd name="T40" fmla="*/ 3 w 328"/>
                  <a:gd name="T41" fmla="*/ 18 h 1309"/>
                  <a:gd name="T42" fmla="*/ 2 w 328"/>
                  <a:gd name="T43" fmla="*/ 13 h 1309"/>
                  <a:gd name="T44" fmla="*/ 0 w 328"/>
                  <a:gd name="T45" fmla="*/ 0 h 1309"/>
                  <a:gd name="T46" fmla="*/ 0 w 328"/>
                  <a:gd name="T47" fmla="*/ 0 h 1309"/>
                  <a:gd name="T48" fmla="*/ 1 w 328"/>
                  <a:gd name="T49" fmla="*/ 0 h 1309"/>
                  <a:gd name="T50" fmla="*/ 1 w 328"/>
                  <a:gd name="T51" fmla="*/ 0 h 1309"/>
                  <a:gd name="T52" fmla="*/ 1 w 328"/>
                  <a:gd name="T53" fmla="*/ 0 h 130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28"/>
                  <a:gd name="T82" fmla="*/ 0 h 1309"/>
                  <a:gd name="T83" fmla="*/ 328 w 328"/>
                  <a:gd name="T84" fmla="*/ 1309 h 1309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28" h="1309">
                    <a:moveTo>
                      <a:pt x="24" y="11"/>
                    </a:moveTo>
                    <a:lnTo>
                      <a:pt x="43" y="183"/>
                    </a:lnTo>
                    <a:lnTo>
                      <a:pt x="58" y="259"/>
                    </a:lnTo>
                    <a:lnTo>
                      <a:pt x="76" y="332"/>
                    </a:lnTo>
                    <a:lnTo>
                      <a:pt x="98" y="405"/>
                    </a:lnTo>
                    <a:lnTo>
                      <a:pt x="122" y="481"/>
                    </a:lnTo>
                    <a:lnTo>
                      <a:pt x="147" y="559"/>
                    </a:lnTo>
                    <a:lnTo>
                      <a:pt x="175" y="646"/>
                    </a:lnTo>
                    <a:lnTo>
                      <a:pt x="260" y="1003"/>
                    </a:lnTo>
                    <a:lnTo>
                      <a:pt x="325" y="1265"/>
                    </a:lnTo>
                    <a:lnTo>
                      <a:pt x="328" y="1282"/>
                    </a:lnTo>
                    <a:lnTo>
                      <a:pt x="318" y="1309"/>
                    </a:lnTo>
                    <a:lnTo>
                      <a:pt x="293" y="1300"/>
                    </a:lnTo>
                    <a:lnTo>
                      <a:pt x="276" y="1279"/>
                    </a:lnTo>
                    <a:lnTo>
                      <a:pt x="264" y="1208"/>
                    </a:lnTo>
                    <a:lnTo>
                      <a:pt x="250" y="1146"/>
                    </a:lnTo>
                    <a:lnTo>
                      <a:pt x="233" y="1085"/>
                    </a:lnTo>
                    <a:lnTo>
                      <a:pt x="212" y="1016"/>
                    </a:lnTo>
                    <a:lnTo>
                      <a:pt x="140" y="658"/>
                    </a:lnTo>
                    <a:lnTo>
                      <a:pt x="111" y="570"/>
                    </a:lnTo>
                    <a:lnTo>
                      <a:pt x="87" y="488"/>
                    </a:lnTo>
                    <a:lnTo>
                      <a:pt x="47" y="339"/>
                    </a:lnTo>
                    <a:lnTo>
                      <a:pt x="0" y="12"/>
                    </a:lnTo>
                    <a:lnTo>
                      <a:pt x="10" y="0"/>
                    </a:lnTo>
                    <a:lnTo>
                      <a:pt x="24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7" name="Freeform 103"/>
              <p:cNvSpPr>
                <a:spLocks/>
              </p:cNvSpPr>
              <p:nvPr/>
            </p:nvSpPr>
            <p:spPr bwMode="auto">
              <a:xfrm>
                <a:off x="4750" y="3681"/>
                <a:ext cx="359" cy="23"/>
              </a:xfrm>
              <a:custGeom>
                <a:avLst/>
                <a:gdLst>
                  <a:gd name="T0" fmla="*/ 1 w 1076"/>
                  <a:gd name="T1" fmla="*/ 0 h 68"/>
                  <a:gd name="T2" fmla="*/ 6 w 1076"/>
                  <a:gd name="T3" fmla="*/ 0 h 68"/>
                  <a:gd name="T4" fmla="*/ 11 w 1076"/>
                  <a:gd name="T5" fmla="*/ 0 h 68"/>
                  <a:gd name="T6" fmla="*/ 39 w 1076"/>
                  <a:gd name="T7" fmla="*/ 0 h 68"/>
                  <a:gd name="T8" fmla="*/ 40 w 1076"/>
                  <a:gd name="T9" fmla="*/ 1 h 68"/>
                  <a:gd name="T10" fmla="*/ 40 w 1076"/>
                  <a:gd name="T11" fmla="*/ 1 h 68"/>
                  <a:gd name="T12" fmla="*/ 40 w 1076"/>
                  <a:gd name="T13" fmla="*/ 2 h 68"/>
                  <a:gd name="T14" fmla="*/ 39 w 1076"/>
                  <a:gd name="T15" fmla="*/ 3 h 68"/>
                  <a:gd name="T16" fmla="*/ 25 w 1076"/>
                  <a:gd name="T17" fmla="*/ 2 h 68"/>
                  <a:gd name="T18" fmla="*/ 11 w 1076"/>
                  <a:gd name="T19" fmla="*/ 2 h 68"/>
                  <a:gd name="T20" fmla="*/ 6 w 1076"/>
                  <a:gd name="T21" fmla="*/ 2 h 68"/>
                  <a:gd name="T22" fmla="*/ 0 w 1076"/>
                  <a:gd name="T23" fmla="*/ 1 h 68"/>
                  <a:gd name="T24" fmla="*/ 0 w 1076"/>
                  <a:gd name="T25" fmla="*/ 1 h 68"/>
                  <a:gd name="T26" fmla="*/ 1 w 1076"/>
                  <a:gd name="T27" fmla="*/ 0 h 68"/>
                  <a:gd name="T28" fmla="*/ 1 w 1076"/>
                  <a:gd name="T29" fmla="*/ 0 h 68"/>
                  <a:gd name="T30" fmla="*/ 1 w 1076"/>
                  <a:gd name="T31" fmla="*/ 0 h 6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76"/>
                  <a:gd name="T49" fmla="*/ 0 h 68"/>
                  <a:gd name="T50" fmla="*/ 1076 w 1076"/>
                  <a:gd name="T51" fmla="*/ 68 h 6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76" h="68">
                    <a:moveTo>
                      <a:pt x="14" y="7"/>
                    </a:moveTo>
                    <a:lnTo>
                      <a:pt x="155" y="12"/>
                    </a:lnTo>
                    <a:lnTo>
                      <a:pt x="298" y="0"/>
                    </a:lnTo>
                    <a:lnTo>
                      <a:pt x="1046" y="9"/>
                    </a:lnTo>
                    <a:lnTo>
                      <a:pt x="1068" y="18"/>
                    </a:lnTo>
                    <a:lnTo>
                      <a:pt x="1076" y="38"/>
                    </a:lnTo>
                    <a:lnTo>
                      <a:pt x="1068" y="59"/>
                    </a:lnTo>
                    <a:lnTo>
                      <a:pt x="1046" y="68"/>
                    </a:lnTo>
                    <a:lnTo>
                      <a:pt x="672" y="59"/>
                    </a:lnTo>
                    <a:lnTo>
                      <a:pt x="298" y="50"/>
                    </a:lnTo>
                    <a:lnTo>
                      <a:pt x="152" y="49"/>
                    </a:lnTo>
                    <a:lnTo>
                      <a:pt x="9" y="31"/>
                    </a:lnTo>
                    <a:lnTo>
                      <a:pt x="0" y="16"/>
                    </a:lnTo>
                    <a:lnTo>
                      <a:pt x="14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8" name="Freeform 104"/>
              <p:cNvSpPr>
                <a:spLocks/>
              </p:cNvSpPr>
              <p:nvPr/>
            </p:nvSpPr>
            <p:spPr bwMode="auto">
              <a:xfrm>
                <a:off x="5116" y="3682"/>
                <a:ext cx="68" cy="25"/>
              </a:xfrm>
              <a:custGeom>
                <a:avLst/>
                <a:gdLst>
                  <a:gd name="T0" fmla="*/ 1 w 204"/>
                  <a:gd name="T1" fmla="*/ 1 h 74"/>
                  <a:gd name="T2" fmla="*/ 3 w 204"/>
                  <a:gd name="T3" fmla="*/ 1 h 74"/>
                  <a:gd name="T4" fmla="*/ 7 w 204"/>
                  <a:gd name="T5" fmla="*/ 0 h 74"/>
                  <a:gd name="T6" fmla="*/ 8 w 204"/>
                  <a:gd name="T7" fmla="*/ 0 h 74"/>
                  <a:gd name="T8" fmla="*/ 7 w 204"/>
                  <a:gd name="T9" fmla="*/ 1 h 74"/>
                  <a:gd name="T10" fmla="*/ 5 w 204"/>
                  <a:gd name="T11" fmla="*/ 2 h 74"/>
                  <a:gd name="T12" fmla="*/ 3 w 204"/>
                  <a:gd name="T13" fmla="*/ 3 h 74"/>
                  <a:gd name="T14" fmla="*/ 1 w 204"/>
                  <a:gd name="T15" fmla="*/ 3 h 74"/>
                  <a:gd name="T16" fmla="*/ 0 w 204"/>
                  <a:gd name="T17" fmla="*/ 2 h 74"/>
                  <a:gd name="T18" fmla="*/ 0 w 204"/>
                  <a:gd name="T19" fmla="*/ 1 h 74"/>
                  <a:gd name="T20" fmla="*/ 1 w 204"/>
                  <a:gd name="T21" fmla="*/ 1 h 74"/>
                  <a:gd name="T22" fmla="*/ 1 w 204"/>
                  <a:gd name="T23" fmla="*/ 1 h 74"/>
                  <a:gd name="T24" fmla="*/ 1 w 204"/>
                  <a:gd name="T25" fmla="*/ 1 h 7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4"/>
                  <a:gd name="T40" fmla="*/ 0 h 74"/>
                  <a:gd name="T41" fmla="*/ 204 w 204"/>
                  <a:gd name="T42" fmla="*/ 74 h 7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4" h="74">
                    <a:moveTo>
                      <a:pt x="21" y="31"/>
                    </a:moveTo>
                    <a:lnTo>
                      <a:pt x="80" y="19"/>
                    </a:lnTo>
                    <a:lnTo>
                      <a:pt x="189" y="0"/>
                    </a:lnTo>
                    <a:lnTo>
                      <a:pt x="204" y="6"/>
                    </a:lnTo>
                    <a:lnTo>
                      <a:pt x="196" y="22"/>
                    </a:lnTo>
                    <a:lnTo>
                      <a:pt x="144" y="46"/>
                    </a:lnTo>
                    <a:lnTo>
                      <a:pt x="94" y="71"/>
                    </a:lnTo>
                    <a:lnTo>
                      <a:pt x="21" y="74"/>
                    </a:lnTo>
                    <a:lnTo>
                      <a:pt x="0" y="53"/>
                    </a:lnTo>
                    <a:lnTo>
                      <a:pt x="4" y="38"/>
                    </a:lnTo>
                    <a:lnTo>
                      <a:pt x="21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9" name="Freeform 105"/>
              <p:cNvSpPr>
                <a:spLocks/>
              </p:cNvSpPr>
              <p:nvPr/>
            </p:nvSpPr>
            <p:spPr bwMode="auto">
              <a:xfrm>
                <a:off x="4786" y="3687"/>
                <a:ext cx="55" cy="74"/>
              </a:xfrm>
              <a:custGeom>
                <a:avLst/>
                <a:gdLst>
                  <a:gd name="T0" fmla="*/ 5 w 163"/>
                  <a:gd name="T1" fmla="*/ 1 h 221"/>
                  <a:gd name="T2" fmla="*/ 6 w 163"/>
                  <a:gd name="T3" fmla="*/ 3 h 221"/>
                  <a:gd name="T4" fmla="*/ 6 w 163"/>
                  <a:gd name="T5" fmla="*/ 4 h 221"/>
                  <a:gd name="T6" fmla="*/ 5 w 163"/>
                  <a:gd name="T7" fmla="*/ 5 h 221"/>
                  <a:gd name="T8" fmla="*/ 4 w 163"/>
                  <a:gd name="T9" fmla="*/ 7 h 221"/>
                  <a:gd name="T10" fmla="*/ 2 w 163"/>
                  <a:gd name="T11" fmla="*/ 7 h 221"/>
                  <a:gd name="T12" fmla="*/ 1 w 163"/>
                  <a:gd name="T13" fmla="*/ 8 h 221"/>
                  <a:gd name="T14" fmla="*/ 0 w 163"/>
                  <a:gd name="T15" fmla="*/ 8 h 221"/>
                  <a:gd name="T16" fmla="*/ 0 w 163"/>
                  <a:gd name="T17" fmla="*/ 7 h 221"/>
                  <a:gd name="T18" fmla="*/ 2 w 163"/>
                  <a:gd name="T19" fmla="*/ 6 h 221"/>
                  <a:gd name="T20" fmla="*/ 4 w 163"/>
                  <a:gd name="T21" fmla="*/ 3 h 221"/>
                  <a:gd name="T22" fmla="*/ 3 w 163"/>
                  <a:gd name="T23" fmla="*/ 1 h 221"/>
                  <a:gd name="T24" fmla="*/ 3 w 163"/>
                  <a:gd name="T25" fmla="*/ 1 h 221"/>
                  <a:gd name="T26" fmla="*/ 4 w 163"/>
                  <a:gd name="T27" fmla="*/ 0 h 221"/>
                  <a:gd name="T28" fmla="*/ 5 w 163"/>
                  <a:gd name="T29" fmla="*/ 1 h 221"/>
                  <a:gd name="T30" fmla="*/ 5 w 163"/>
                  <a:gd name="T31" fmla="*/ 1 h 221"/>
                  <a:gd name="T32" fmla="*/ 5 w 163"/>
                  <a:gd name="T33" fmla="*/ 1 h 2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3"/>
                  <a:gd name="T52" fmla="*/ 0 h 221"/>
                  <a:gd name="T53" fmla="*/ 163 w 163"/>
                  <a:gd name="T54" fmla="*/ 221 h 2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3" h="221">
                    <a:moveTo>
                      <a:pt x="132" y="14"/>
                    </a:moveTo>
                    <a:lnTo>
                      <a:pt x="163" y="77"/>
                    </a:lnTo>
                    <a:lnTo>
                      <a:pt x="162" y="96"/>
                    </a:lnTo>
                    <a:lnTo>
                      <a:pt x="137" y="144"/>
                    </a:lnTo>
                    <a:lnTo>
                      <a:pt x="104" y="177"/>
                    </a:lnTo>
                    <a:lnTo>
                      <a:pt x="62" y="200"/>
                    </a:lnTo>
                    <a:lnTo>
                      <a:pt x="16" y="221"/>
                    </a:lnTo>
                    <a:lnTo>
                      <a:pt x="0" y="215"/>
                    </a:lnTo>
                    <a:lnTo>
                      <a:pt x="6" y="200"/>
                    </a:lnTo>
                    <a:lnTo>
                      <a:pt x="65" y="154"/>
                    </a:lnTo>
                    <a:lnTo>
                      <a:pt x="101" y="86"/>
                    </a:lnTo>
                    <a:lnTo>
                      <a:pt x="80" y="37"/>
                    </a:lnTo>
                    <a:lnTo>
                      <a:pt x="80" y="14"/>
                    </a:lnTo>
                    <a:lnTo>
                      <a:pt x="95" y="0"/>
                    </a:lnTo>
                    <a:lnTo>
                      <a:pt x="132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0" name="Freeform 106"/>
              <p:cNvSpPr>
                <a:spLocks/>
              </p:cNvSpPr>
              <p:nvPr/>
            </p:nvSpPr>
            <p:spPr bwMode="auto">
              <a:xfrm>
                <a:off x="4755" y="3755"/>
                <a:ext cx="26" cy="33"/>
              </a:xfrm>
              <a:custGeom>
                <a:avLst/>
                <a:gdLst>
                  <a:gd name="T0" fmla="*/ 1 w 79"/>
                  <a:gd name="T1" fmla="*/ 3 h 101"/>
                  <a:gd name="T2" fmla="*/ 0 w 79"/>
                  <a:gd name="T3" fmla="*/ 2 h 101"/>
                  <a:gd name="T4" fmla="*/ 0 w 79"/>
                  <a:gd name="T5" fmla="*/ 2 h 101"/>
                  <a:gd name="T6" fmla="*/ 1 w 79"/>
                  <a:gd name="T7" fmla="*/ 1 h 101"/>
                  <a:gd name="T8" fmla="*/ 2 w 79"/>
                  <a:gd name="T9" fmla="*/ 0 h 101"/>
                  <a:gd name="T10" fmla="*/ 3 w 79"/>
                  <a:gd name="T11" fmla="*/ 0 h 101"/>
                  <a:gd name="T12" fmla="*/ 3 w 79"/>
                  <a:gd name="T13" fmla="*/ 1 h 101"/>
                  <a:gd name="T14" fmla="*/ 2 w 79"/>
                  <a:gd name="T15" fmla="*/ 2 h 101"/>
                  <a:gd name="T16" fmla="*/ 2 w 79"/>
                  <a:gd name="T17" fmla="*/ 3 h 101"/>
                  <a:gd name="T18" fmla="*/ 2 w 79"/>
                  <a:gd name="T19" fmla="*/ 4 h 101"/>
                  <a:gd name="T20" fmla="*/ 1 w 79"/>
                  <a:gd name="T21" fmla="*/ 3 h 101"/>
                  <a:gd name="T22" fmla="*/ 1 w 79"/>
                  <a:gd name="T23" fmla="*/ 3 h 101"/>
                  <a:gd name="T24" fmla="*/ 1 w 79"/>
                  <a:gd name="T25" fmla="*/ 3 h 10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9"/>
                  <a:gd name="T40" fmla="*/ 0 h 101"/>
                  <a:gd name="T41" fmla="*/ 79 w 79"/>
                  <a:gd name="T42" fmla="*/ 101 h 10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9" h="101">
                    <a:moveTo>
                      <a:pt x="22" y="96"/>
                    </a:moveTo>
                    <a:lnTo>
                      <a:pt x="0" y="63"/>
                    </a:lnTo>
                    <a:lnTo>
                      <a:pt x="3" y="45"/>
                    </a:lnTo>
                    <a:lnTo>
                      <a:pt x="30" y="20"/>
                    </a:lnTo>
                    <a:lnTo>
                      <a:pt x="61" y="0"/>
                    </a:lnTo>
                    <a:lnTo>
                      <a:pt x="79" y="5"/>
                    </a:lnTo>
                    <a:lnTo>
                      <a:pt x="74" y="23"/>
                    </a:lnTo>
                    <a:lnTo>
                      <a:pt x="42" y="60"/>
                    </a:lnTo>
                    <a:lnTo>
                      <a:pt x="48" y="82"/>
                    </a:lnTo>
                    <a:lnTo>
                      <a:pt x="42" y="101"/>
                    </a:lnTo>
                    <a:lnTo>
                      <a:pt x="22" y="9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1" name="Freeform 107"/>
              <p:cNvSpPr>
                <a:spLocks/>
              </p:cNvSpPr>
              <p:nvPr/>
            </p:nvSpPr>
            <p:spPr bwMode="auto">
              <a:xfrm>
                <a:off x="5054" y="3685"/>
                <a:ext cx="79" cy="49"/>
              </a:xfrm>
              <a:custGeom>
                <a:avLst/>
                <a:gdLst>
                  <a:gd name="T0" fmla="*/ 2 w 238"/>
                  <a:gd name="T1" fmla="*/ 1 h 146"/>
                  <a:gd name="T2" fmla="*/ 2 w 238"/>
                  <a:gd name="T3" fmla="*/ 2 h 146"/>
                  <a:gd name="T4" fmla="*/ 3 w 238"/>
                  <a:gd name="T5" fmla="*/ 3 h 146"/>
                  <a:gd name="T6" fmla="*/ 4 w 238"/>
                  <a:gd name="T7" fmla="*/ 3 h 146"/>
                  <a:gd name="T8" fmla="*/ 4 w 238"/>
                  <a:gd name="T9" fmla="*/ 4 h 146"/>
                  <a:gd name="T10" fmla="*/ 8 w 238"/>
                  <a:gd name="T11" fmla="*/ 4 h 146"/>
                  <a:gd name="T12" fmla="*/ 9 w 238"/>
                  <a:gd name="T13" fmla="*/ 4 h 146"/>
                  <a:gd name="T14" fmla="*/ 8 w 238"/>
                  <a:gd name="T15" fmla="*/ 5 h 146"/>
                  <a:gd name="T16" fmla="*/ 6 w 238"/>
                  <a:gd name="T17" fmla="*/ 5 h 146"/>
                  <a:gd name="T18" fmla="*/ 4 w 238"/>
                  <a:gd name="T19" fmla="*/ 5 h 146"/>
                  <a:gd name="T20" fmla="*/ 1 w 238"/>
                  <a:gd name="T21" fmla="*/ 4 h 146"/>
                  <a:gd name="T22" fmla="*/ 0 w 238"/>
                  <a:gd name="T23" fmla="*/ 1 h 146"/>
                  <a:gd name="T24" fmla="*/ 0 w 238"/>
                  <a:gd name="T25" fmla="*/ 0 h 146"/>
                  <a:gd name="T26" fmla="*/ 1 w 238"/>
                  <a:gd name="T27" fmla="*/ 0 h 146"/>
                  <a:gd name="T28" fmla="*/ 2 w 238"/>
                  <a:gd name="T29" fmla="*/ 1 h 146"/>
                  <a:gd name="T30" fmla="*/ 2 w 238"/>
                  <a:gd name="T31" fmla="*/ 1 h 146"/>
                  <a:gd name="T32" fmla="*/ 2 w 238"/>
                  <a:gd name="T33" fmla="*/ 1 h 1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38"/>
                  <a:gd name="T52" fmla="*/ 0 h 146"/>
                  <a:gd name="T53" fmla="*/ 238 w 238"/>
                  <a:gd name="T54" fmla="*/ 146 h 1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38" h="146">
                    <a:moveTo>
                      <a:pt x="52" y="22"/>
                    </a:moveTo>
                    <a:lnTo>
                      <a:pt x="59" y="49"/>
                    </a:lnTo>
                    <a:lnTo>
                      <a:pt x="74" y="68"/>
                    </a:lnTo>
                    <a:lnTo>
                      <a:pt x="95" y="83"/>
                    </a:lnTo>
                    <a:lnTo>
                      <a:pt x="119" y="97"/>
                    </a:lnTo>
                    <a:lnTo>
                      <a:pt x="225" y="100"/>
                    </a:lnTo>
                    <a:lnTo>
                      <a:pt x="238" y="110"/>
                    </a:lnTo>
                    <a:lnTo>
                      <a:pt x="229" y="122"/>
                    </a:lnTo>
                    <a:lnTo>
                      <a:pt x="168" y="137"/>
                    </a:lnTo>
                    <a:lnTo>
                      <a:pt x="108" y="146"/>
                    </a:lnTo>
                    <a:lnTo>
                      <a:pt x="37" y="101"/>
                    </a:lnTo>
                    <a:lnTo>
                      <a:pt x="0" y="28"/>
                    </a:lnTo>
                    <a:lnTo>
                      <a:pt x="6" y="7"/>
                    </a:lnTo>
                    <a:lnTo>
                      <a:pt x="24" y="0"/>
                    </a:lnTo>
                    <a:lnTo>
                      <a:pt x="52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2" name="Freeform 108"/>
              <p:cNvSpPr>
                <a:spLocks/>
              </p:cNvSpPr>
              <p:nvPr/>
            </p:nvSpPr>
            <p:spPr bwMode="auto">
              <a:xfrm>
                <a:off x="5144" y="3721"/>
                <a:ext cx="13" cy="44"/>
              </a:xfrm>
              <a:custGeom>
                <a:avLst/>
                <a:gdLst>
                  <a:gd name="T0" fmla="*/ 1 w 38"/>
                  <a:gd name="T1" fmla="*/ 1 h 131"/>
                  <a:gd name="T2" fmla="*/ 1 w 38"/>
                  <a:gd name="T3" fmla="*/ 2 h 131"/>
                  <a:gd name="T4" fmla="*/ 1 w 38"/>
                  <a:gd name="T5" fmla="*/ 4 h 131"/>
                  <a:gd name="T6" fmla="*/ 1 w 38"/>
                  <a:gd name="T7" fmla="*/ 5 h 131"/>
                  <a:gd name="T8" fmla="*/ 0 w 38"/>
                  <a:gd name="T9" fmla="*/ 4 h 131"/>
                  <a:gd name="T10" fmla="*/ 0 w 38"/>
                  <a:gd name="T11" fmla="*/ 2 h 131"/>
                  <a:gd name="T12" fmla="*/ 0 w 38"/>
                  <a:gd name="T13" fmla="*/ 1 h 131"/>
                  <a:gd name="T14" fmla="*/ 1 w 38"/>
                  <a:gd name="T15" fmla="*/ 0 h 131"/>
                  <a:gd name="T16" fmla="*/ 1 w 38"/>
                  <a:gd name="T17" fmla="*/ 1 h 131"/>
                  <a:gd name="T18" fmla="*/ 1 w 38"/>
                  <a:gd name="T19" fmla="*/ 1 h 131"/>
                  <a:gd name="T20" fmla="*/ 1 w 38"/>
                  <a:gd name="T21" fmla="*/ 1 h 1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8"/>
                  <a:gd name="T34" fmla="*/ 0 h 131"/>
                  <a:gd name="T35" fmla="*/ 38 w 38"/>
                  <a:gd name="T36" fmla="*/ 131 h 13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8" h="131">
                    <a:moveTo>
                      <a:pt x="34" y="14"/>
                    </a:moveTo>
                    <a:lnTo>
                      <a:pt x="38" y="55"/>
                    </a:lnTo>
                    <a:lnTo>
                      <a:pt x="31" y="119"/>
                    </a:lnTo>
                    <a:lnTo>
                      <a:pt x="19" y="131"/>
                    </a:lnTo>
                    <a:lnTo>
                      <a:pt x="7" y="119"/>
                    </a:lnTo>
                    <a:lnTo>
                      <a:pt x="0" y="55"/>
                    </a:lnTo>
                    <a:lnTo>
                      <a:pt x="4" y="14"/>
                    </a:lnTo>
                    <a:lnTo>
                      <a:pt x="19" y="0"/>
                    </a:lnTo>
                    <a:lnTo>
                      <a:pt x="34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3" name="Freeform 109"/>
              <p:cNvSpPr>
                <a:spLocks/>
              </p:cNvSpPr>
              <p:nvPr/>
            </p:nvSpPr>
            <p:spPr bwMode="auto">
              <a:xfrm>
                <a:off x="4779" y="3631"/>
                <a:ext cx="18" cy="36"/>
              </a:xfrm>
              <a:custGeom>
                <a:avLst/>
                <a:gdLst>
                  <a:gd name="T0" fmla="*/ 2 w 52"/>
                  <a:gd name="T1" fmla="*/ 1 h 110"/>
                  <a:gd name="T2" fmla="*/ 2 w 52"/>
                  <a:gd name="T3" fmla="*/ 3 h 110"/>
                  <a:gd name="T4" fmla="*/ 2 w 52"/>
                  <a:gd name="T5" fmla="*/ 4 h 110"/>
                  <a:gd name="T6" fmla="*/ 1 w 52"/>
                  <a:gd name="T7" fmla="*/ 4 h 110"/>
                  <a:gd name="T8" fmla="*/ 0 w 52"/>
                  <a:gd name="T9" fmla="*/ 1 h 110"/>
                  <a:gd name="T10" fmla="*/ 0 w 52"/>
                  <a:gd name="T11" fmla="*/ 0 h 110"/>
                  <a:gd name="T12" fmla="*/ 1 w 52"/>
                  <a:gd name="T13" fmla="*/ 0 h 110"/>
                  <a:gd name="T14" fmla="*/ 2 w 52"/>
                  <a:gd name="T15" fmla="*/ 1 h 110"/>
                  <a:gd name="T16" fmla="*/ 2 w 52"/>
                  <a:gd name="T17" fmla="*/ 1 h 110"/>
                  <a:gd name="T18" fmla="*/ 2 w 52"/>
                  <a:gd name="T19" fmla="*/ 1 h 11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2"/>
                  <a:gd name="T31" fmla="*/ 0 h 110"/>
                  <a:gd name="T32" fmla="*/ 52 w 52"/>
                  <a:gd name="T33" fmla="*/ 110 h 11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2" h="110">
                    <a:moveTo>
                      <a:pt x="40" y="21"/>
                    </a:moveTo>
                    <a:lnTo>
                      <a:pt x="52" y="96"/>
                    </a:lnTo>
                    <a:lnTo>
                      <a:pt x="45" y="110"/>
                    </a:lnTo>
                    <a:lnTo>
                      <a:pt x="30" y="105"/>
                    </a:lnTo>
                    <a:lnTo>
                      <a:pt x="0" y="24"/>
                    </a:lnTo>
                    <a:lnTo>
                      <a:pt x="4" y="6"/>
                    </a:lnTo>
                    <a:lnTo>
                      <a:pt x="16" y="0"/>
                    </a:lnTo>
                    <a:lnTo>
                      <a:pt x="4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4" name="Freeform 110"/>
              <p:cNvSpPr>
                <a:spLocks/>
              </p:cNvSpPr>
              <p:nvPr/>
            </p:nvSpPr>
            <p:spPr bwMode="auto">
              <a:xfrm>
                <a:off x="4781" y="3608"/>
                <a:ext cx="316" cy="32"/>
              </a:xfrm>
              <a:custGeom>
                <a:avLst/>
                <a:gdLst>
                  <a:gd name="T0" fmla="*/ 0 w 949"/>
                  <a:gd name="T1" fmla="*/ 3 h 94"/>
                  <a:gd name="T2" fmla="*/ 4 w 949"/>
                  <a:gd name="T3" fmla="*/ 2 h 94"/>
                  <a:gd name="T4" fmla="*/ 18 w 949"/>
                  <a:gd name="T5" fmla="*/ 1 h 94"/>
                  <a:gd name="T6" fmla="*/ 26 w 949"/>
                  <a:gd name="T7" fmla="*/ 0 h 94"/>
                  <a:gd name="T8" fmla="*/ 35 w 949"/>
                  <a:gd name="T9" fmla="*/ 0 h 94"/>
                  <a:gd name="T10" fmla="*/ 35 w 949"/>
                  <a:gd name="T11" fmla="*/ 1 h 94"/>
                  <a:gd name="T12" fmla="*/ 35 w 949"/>
                  <a:gd name="T13" fmla="*/ 1 h 94"/>
                  <a:gd name="T14" fmla="*/ 17 w 949"/>
                  <a:gd name="T15" fmla="*/ 2 h 94"/>
                  <a:gd name="T16" fmla="*/ 4 w 949"/>
                  <a:gd name="T17" fmla="*/ 4 h 94"/>
                  <a:gd name="T18" fmla="*/ 1 w 949"/>
                  <a:gd name="T19" fmla="*/ 4 h 94"/>
                  <a:gd name="T20" fmla="*/ 0 w 949"/>
                  <a:gd name="T21" fmla="*/ 3 h 94"/>
                  <a:gd name="T22" fmla="*/ 0 w 949"/>
                  <a:gd name="T23" fmla="*/ 3 h 94"/>
                  <a:gd name="T24" fmla="*/ 0 w 949"/>
                  <a:gd name="T25" fmla="*/ 3 h 94"/>
                  <a:gd name="T26" fmla="*/ 0 w 949"/>
                  <a:gd name="T27" fmla="*/ 3 h 9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949"/>
                  <a:gd name="T43" fmla="*/ 0 h 94"/>
                  <a:gd name="T44" fmla="*/ 949 w 949"/>
                  <a:gd name="T45" fmla="*/ 94 h 9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949" h="94">
                    <a:moveTo>
                      <a:pt x="2" y="69"/>
                    </a:moveTo>
                    <a:lnTo>
                      <a:pt x="96" y="58"/>
                    </a:lnTo>
                    <a:lnTo>
                      <a:pt x="482" y="15"/>
                    </a:lnTo>
                    <a:lnTo>
                      <a:pt x="711" y="0"/>
                    </a:lnTo>
                    <a:lnTo>
                      <a:pt x="939" y="5"/>
                    </a:lnTo>
                    <a:lnTo>
                      <a:pt x="949" y="17"/>
                    </a:lnTo>
                    <a:lnTo>
                      <a:pt x="939" y="29"/>
                    </a:lnTo>
                    <a:lnTo>
                      <a:pt x="464" y="56"/>
                    </a:lnTo>
                    <a:lnTo>
                      <a:pt x="97" y="90"/>
                    </a:lnTo>
                    <a:lnTo>
                      <a:pt x="20" y="94"/>
                    </a:lnTo>
                    <a:lnTo>
                      <a:pt x="0" y="84"/>
                    </a:lnTo>
                    <a:lnTo>
                      <a:pt x="2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5" name="Freeform 111"/>
              <p:cNvSpPr>
                <a:spLocks/>
              </p:cNvSpPr>
              <p:nvPr/>
            </p:nvSpPr>
            <p:spPr bwMode="auto">
              <a:xfrm>
                <a:off x="5088" y="3610"/>
                <a:ext cx="13" cy="42"/>
              </a:xfrm>
              <a:custGeom>
                <a:avLst/>
                <a:gdLst>
                  <a:gd name="T0" fmla="*/ 2 w 37"/>
                  <a:gd name="T1" fmla="*/ 1 h 125"/>
                  <a:gd name="T2" fmla="*/ 1 w 37"/>
                  <a:gd name="T3" fmla="*/ 4 h 125"/>
                  <a:gd name="T4" fmla="*/ 1 w 37"/>
                  <a:gd name="T5" fmla="*/ 5 h 125"/>
                  <a:gd name="T6" fmla="*/ 0 w 37"/>
                  <a:gd name="T7" fmla="*/ 4 h 125"/>
                  <a:gd name="T8" fmla="*/ 0 w 37"/>
                  <a:gd name="T9" fmla="*/ 1 h 125"/>
                  <a:gd name="T10" fmla="*/ 0 w 37"/>
                  <a:gd name="T11" fmla="*/ 0 h 125"/>
                  <a:gd name="T12" fmla="*/ 1 w 37"/>
                  <a:gd name="T13" fmla="*/ 0 h 125"/>
                  <a:gd name="T14" fmla="*/ 2 w 37"/>
                  <a:gd name="T15" fmla="*/ 1 h 125"/>
                  <a:gd name="T16" fmla="*/ 2 w 37"/>
                  <a:gd name="T17" fmla="*/ 1 h 125"/>
                  <a:gd name="T18" fmla="*/ 2 w 37"/>
                  <a:gd name="T19" fmla="*/ 1 h 1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7"/>
                  <a:gd name="T31" fmla="*/ 0 h 125"/>
                  <a:gd name="T32" fmla="*/ 37 w 37"/>
                  <a:gd name="T33" fmla="*/ 125 h 12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7" h="125">
                    <a:moveTo>
                      <a:pt x="37" y="19"/>
                    </a:moveTo>
                    <a:lnTo>
                      <a:pt x="29" y="114"/>
                    </a:lnTo>
                    <a:lnTo>
                      <a:pt x="17" y="125"/>
                    </a:lnTo>
                    <a:lnTo>
                      <a:pt x="5" y="114"/>
                    </a:lnTo>
                    <a:lnTo>
                      <a:pt x="0" y="19"/>
                    </a:lnTo>
                    <a:lnTo>
                      <a:pt x="5" y="4"/>
                    </a:lnTo>
                    <a:lnTo>
                      <a:pt x="17" y="0"/>
                    </a:lnTo>
                    <a:lnTo>
                      <a:pt x="37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6" name="Freeform 112"/>
              <p:cNvSpPr>
                <a:spLocks/>
              </p:cNvSpPr>
              <p:nvPr/>
            </p:nvSpPr>
            <p:spPr bwMode="auto">
              <a:xfrm>
                <a:off x="5023" y="3626"/>
                <a:ext cx="12" cy="32"/>
              </a:xfrm>
              <a:custGeom>
                <a:avLst/>
                <a:gdLst>
                  <a:gd name="T0" fmla="*/ 1 w 35"/>
                  <a:gd name="T1" fmla="*/ 1 h 95"/>
                  <a:gd name="T2" fmla="*/ 1 w 35"/>
                  <a:gd name="T3" fmla="*/ 3 h 95"/>
                  <a:gd name="T4" fmla="*/ 1 w 35"/>
                  <a:gd name="T5" fmla="*/ 4 h 95"/>
                  <a:gd name="T6" fmla="*/ 0 w 35"/>
                  <a:gd name="T7" fmla="*/ 3 h 95"/>
                  <a:gd name="T8" fmla="*/ 0 w 35"/>
                  <a:gd name="T9" fmla="*/ 1 h 95"/>
                  <a:gd name="T10" fmla="*/ 0 w 35"/>
                  <a:gd name="T11" fmla="*/ 0 h 95"/>
                  <a:gd name="T12" fmla="*/ 1 w 35"/>
                  <a:gd name="T13" fmla="*/ 0 h 95"/>
                  <a:gd name="T14" fmla="*/ 1 w 35"/>
                  <a:gd name="T15" fmla="*/ 1 h 95"/>
                  <a:gd name="T16" fmla="*/ 1 w 35"/>
                  <a:gd name="T17" fmla="*/ 1 h 95"/>
                  <a:gd name="T18" fmla="*/ 1 w 35"/>
                  <a:gd name="T19" fmla="*/ 1 h 9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5"/>
                  <a:gd name="T31" fmla="*/ 0 h 95"/>
                  <a:gd name="T32" fmla="*/ 35 w 35"/>
                  <a:gd name="T33" fmla="*/ 95 h 9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5" h="95">
                    <a:moveTo>
                      <a:pt x="35" y="18"/>
                    </a:moveTo>
                    <a:lnTo>
                      <a:pt x="29" y="85"/>
                    </a:lnTo>
                    <a:lnTo>
                      <a:pt x="18" y="95"/>
                    </a:lnTo>
                    <a:lnTo>
                      <a:pt x="7" y="82"/>
                    </a:lnTo>
                    <a:lnTo>
                      <a:pt x="0" y="18"/>
                    </a:lnTo>
                    <a:lnTo>
                      <a:pt x="6" y="4"/>
                    </a:lnTo>
                    <a:lnTo>
                      <a:pt x="18" y="0"/>
                    </a:lnTo>
                    <a:lnTo>
                      <a:pt x="35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7" name="Freeform 113"/>
              <p:cNvSpPr>
                <a:spLocks/>
              </p:cNvSpPr>
              <p:nvPr/>
            </p:nvSpPr>
            <p:spPr bwMode="auto">
              <a:xfrm>
                <a:off x="4964" y="3626"/>
                <a:ext cx="15" cy="32"/>
              </a:xfrm>
              <a:custGeom>
                <a:avLst/>
                <a:gdLst>
                  <a:gd name="T0" fmla="*/ 2 w 45"/>
                  <a:gd name="T1" fmla="*/ 0 h 95"/>
                  <a:gd name="T2" fmla="*/ 1 w 45"/>
                  <a:gd name="T3" fmla="*/ 3 h 95"/>
                  <a:gd name="T4" fmla="*/ 1 w 45"/>
                  <a:gd name="T5" fmla="*/ 4 h 95"/>
                  <a:gd name="T6" fmla="*/ 1 w 45"/>
                  <a:gd name="T7" fmla="*/ 3 h 95"/>
                  <a:gd name="T8" fmla="*/ 0 w 45"/>
                  <a:gd name="T9" fmla="*/ 0 h 95"/>
                  <a:gd name="T10" fmla="*/ 0 w 45"/>
                  <a:gd name="T11" fmla="*/ 0 h 95"/>
                  <a:gd name="T12" fmla="*/ 1 w 45"/>
                  <a:gd name="T13" fmla="*/ 0 h 95"/>
                  <a:gd name="T14" fmla="*/ 2 w 45"/>
                  <a:gd name="T15" fmla="*/ 0 h 95"/>
                  <a:gd name="T16" fmla="*/ 2 w 45"/>
                  <a:gd name="T17" fmla="*/ 0 h 95"/>
                  <a:gd name="T18" fmla="*/ 2 w 45"/>
                  <a:gd name="T19" fmla="*/ 0 h 9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5"/>
                  <a:gd name="T31" fmla="*/ 0 h 95"/>
                  <a:gd name="T32" fmla="*/ 45 w 45"/>
                  <a:gd name="T33" fmla="*/ 95 h 9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5" h="95">
                    <a:moveTo>
                      <a:pt x="45" y="13"/>
                    </a:moveTo>
                    <a:lnTo>
                      <a:pt x="37" y="75"/>
                    </a:lnTo>
                    <a:lnTo>
                      <a:pt x="26" y="95"/>
                    </a:lnTo>
                    <a:lnTo>
                      <a:pt x="14" y="80"/>
                    </a:lnTo>
                    <a:lnTo>
                      <a:pt x="0" y="11"/>
                    </a:lnTo>
                    <a:lnTo>
                      <a:pt x="8" y="1"/>
                    </a:lnTo>
                    <a:lnTo>
                      <a:pt x="23" y="0"/>
                    </a:lnTo>
                    <a:lnTo>
                      <a:pt x="45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8" name="Freeform 114"/>
              <p:cNvSpPr>
                <a:spLocks/>
              </p:cNvSpPr>
              <p:nvPr/>
            </p:nvSpPr>
            <p:spPr bwMode="auto">
              <a:xfrm>
                <a:off x="4895" y="3624"/>
                <a:ext cx="14" cy="33"/>
              </a:xfrm>
              <a:custGeom>
                <a:avLst/>
                <a:gdLst>
                  <a:gd name="T0" fmla="*/ 2 w 42"/>
                  <a:gd name="T1" fmla="*/ 1 h 99"/>
                  <a:gd name="T2" fmla="*/ 1 w 42"/>
                  <a:gd name="T3" fmla="*/ 3 h 99"/>
                  <a:gd name="T4" fmla="*/ 1 w 42"/>
                  <a:gd name="T5" fmla="*/ 4 h 99"/>
                  <a:gd name="T6" fmla="*/ 0 w 42"/>
                  <a:gd name="T7" fmla="*/ 3 h 99"/>
                  <a:gd name="T8" fmla="*/ 0 w 42"/>
                  <a:gd name="T9" fmla="*/ 1 h 99"/>
                  <a:gd name="T10" fmla="*/ 0 w 42"/>
                  <a:gd name="T11" fmla="*/ 0 h 99"/>
                  <a:gd name="T12" fmla="*/ 1 w 42"/>
                  <a:gd name="T13" fmla="*/ 0 h 99"/>
                  <a:gd name="T14" fmla="*/ 2 w 42"/>
                  <a:gd name="T15" fmla="*/ 1 h 99"/>
                  <a:gd name="T16" fmla="*/ 2 w 42"/>
                  <a:gd name="T17" fmla="*/ 1 h 99"/>
                  <a:gd name="T18" fmla="*/ 2 w 42"/>
                  <a:gd name="T19" fmla="*/ 1 h 9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2"/>
                  <a:gd name="T31" fmla="*/ 0 h 99"/>
                  <a:gd name="T32" fmla="*/ 42 w 42"/>
                  <a:gd name="T33" fmla="*/ 99 h 9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2" h="99">
                    <a:moveTo>
                      <a:pt x="42" y="19"/>
                    </a:moveTo>
                    <a:lnTo>
                      <a:pt x="37" y="81"/>
                    </a:lnTo>
                    <a:lnTo>
                      <a:pt x="24" y="99"/>
                    </a:lnTo>
                    <a:lnTo>
                      <a:pt x="9" y="84"/>
                    </a:lnTo>
                    <a:lnTo>
                      <a:pt x="0" y="19"/>
                    </a:lnTo>
                    <a:lnTo>
                      <a:pt x="6" y="6"/>
                    </a:lnTo>
                    <a:lnTo>
                      <a:pt x="21" y="0"/>
                    </a:lnTo>
                    <a:lnTo>
                      <a:pt x="42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9" name="Freeform 115"/>
              <p:cNvSpPr>
                <a:spLocks/>
              </p:cNvSpPr>
              <p:nvPr/>
            </p:nvSpPr>
            <p:spPr bwMode="auto">
              <a:xfrm>
                <a:off x="4836" y="3627"/>
                <a:ext cx="15" cy="36"/>
              </a:xfrm>
              <a:custGeom>
                <a:avLst/>
                <a:gdLst>
                  <a:gd name="T0" fmla="*/ 2 w 45"/>
                  <a:gd name="T1" fmla="*/ 1 h 107"/>
                  <a:gd name="T2" fmla="*/ 2 w 45"/>
                  <a:gd name="T3" fmla="*/ 2 h 107"/>
                  <a:gd name="T4" fmla="*/ 2 w 45"/>
                  <a:gd name="T5" fmla="*/ 4 h 107"/>
                  <a:gd name="T6" fmla="*/ 1 w 45"/>
                  <a:gd name="T7" fmla="*/ 4 h 107"/>
                  <a:gd name="T8" fmla="*/ 1 w 45"/>
                  <a:gd name="T9" fmla="*/ 4 h 107"/>
                  <a:gd name="T10" fmla="*/ 0 w 45"/>
                  <a:gd name="T11" fmla="*/ 2 h 107"/>
                  <a:gd name="T12" fmla="*/ 0 w 45"/>
                  <a:gd name="T13" fmla="*/ 1 h 107"/>
                  <a:gd name="T14" fmla="*/ 0 w 45"/>
                  <a:gd name="T15" fmla="*/ 0 h 107"/>
                  <a:gd name="T16" fmla="*/ 1 w 45"/>
                  <a:gd name="T17" fmla="*/ 0 h 107"/>
                  <a:gd name="T18" fmla="*/ 2 w 45"/>
                  <a:gd name="T19" fmla="*/ 1 h 107"/>
                  <a:gd name="T20" fmla="*/ 2 w 45"/>
                  <a:gd name="T21" fmla="*/ 1 h 107"/>
                  <a:gd name="T22" fmla="*/ 2 w 45"/>
                  <a:gd name="T23" fmla="*/ 1 h 10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5"/>
                  <a:gd name="T37" fmla="*/ 0 h 107"/>
                  <a:gd name="T38" fmla="*/ 45 w 45"/>
                  <a:gd name="T39" fmla="*/ 107 h 10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5" h="107">
                    <a:moveTo>
                      <a:pt x="45" y="16"/>
                    </a:moveTo>
                    <a:lnTo>
                      <a:pt x="42" y="46"/>
                    </a:lnTo>
                    <a:lnTo>
                      <a:pt x="42" y="95"/>
                    </a:lnTo>
                    <a:lnTo>
                      <a:pt x="30" y="107"/>
                    </a:lnTo>
                    <a:lnTo>
                      <a:pt x="18" y="95"/>
                    </a:lnTo>
                    <a:lnTo>
                      <a:pt x="6" y="49"/>
                    </a:lnTo>
                    <a:lnTo>
                      <a:pt x="0" y="15"/>
                    </a:lnTo>
                    <a:lnTo>
                      <a:pt x="6" y="3"/>
                    </a:lnTo>
                    <a:lnTo>
                      <a:pt x="23" y="0"/>
                    </a:lnTo>
                    <a:lnTo>
                      <a:pt x="45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0" name="Freeform 116"/>
              <p:cNvSpPr>
                <a:spLocks/>
              </p:cNvSpPr>
              <p:nvPr/>
            </p:nvSpPr>
            <p:spPr bwMode="auto">
              <a:xfrm>
                <a:off x="5010" y="3183"/>
                <a:ext cx="114" cy="48"/>
              </a:xfrm>
              <a:custGeom>
                <a:avLst/>
                <a:gdLst>
                  <a:gd name="T0" fmla="*/ 0 w 342"/>
                  <a:gd name="T1" fmla="*/ 0 h 144"/>
                  <a:gd name="T2" fmla="*/ 7 w 342"/>
                  <a:gd name="T3" fmla="*/ 0 h 144"/>
                  <a:gd name="T4" fmla="*/ 10 w 342"/>
                  <a:gd name="T5" fmla="*/ 1 h 144"/>
                  <a:gd name="T6" fmla="*/ 12 w 342"/>
                  <a:gd name="T7" fmla="*/ 3 h 144"/>
                  <a:gd name="T8" fmla="*/ 12 w 342"/>
                  <a:gd name="T9" fmla="*/ 4 h 144"/>
                  <a:gd name="T10" fmla="*/ 13 w 342"/>
                  <a:gd name="T11" fmla="*/ 5 h 144"/>
                  <a:gd name="T12" fmla="*/ 12 w 342"/>
                  <a:gd name="T13" fmla="*/ 5 h 144"/>
                  <a:gd name="T14" fmla="*/ 11 w 342"/>
                  <a:gd name="T15" fmla="*/ 5 h 144"/>
                  <a:gd name="T16" fmla="*/ 10 w 342"/>
                  <a:gd name="T17" fmla="*/ 4 h 144"/>
                  <a:gd name="T18" fmla="*/ 10 w 342"/>
                  <a:gd name="T19" fmla="*/ 3 h 144"/>
                  <a:gd name="T20" fmla="*/ 9 w 342"/>
                  <a:gd name="T21" fmla="*/ 2 h 144"/>
                  <a:gd name="T22" fmla="*/ 7 w 342"/>
                  <a:gd name="T23" fmla="*/ 2 h 144"/>
                  <a:gd name="T24" fmla="*/ 6 w 342"/>
                  <a:gd name="T25" fmla="*/ 1 h 144"/>
                  <a:gd name="T26" fmla="*/ 0 w 342"/>
                  <a:gd name="T27" fmla="*/ 1 h 144"/>
                  <a:gd name="T28" fmla="*/ 0 w 342"/>
                  <a:gd name="T29" fmla="*/ 0 h 144"/>
                  <a:gd name="T30" fmla="*/ 0 w 342"/>
                  <a:gd name="T31" fmla="*/ 0 h 144"/>
                  <a:gd name="T32" fmla="*/ 0 w 342"/>
                  <a:gd name="T33" fmla="*/ 0 h 144"/>
                  <a:gd name="T34" fmla="*/ 0 w 342"/>
                  <a:gd name="T35" fmla="*/ 0 h 14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2"/>
                  <a:gd name="T55" fmla="*/ 0 h 144"/>
                  <a:gd name="T56" fmla="*/ 342 w 342"/>
                  <a:gd name="T57" fmla="*/ 144 h 14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2" h="144">
                    <a:moveTo>
                      <a:pt x="13" y="0"/>
                    </a:moveTo>
                    <a:lnTo>
                      <a:pt x="191" y="8"/>
                    </a:lnTo>
                    <a:lnTo>
                      <a:pt x="267" y="34"/>
                    </a:lnTo>
                    <a:lnTo>
                      <a:pt x="328" y="91"/>
                    </a:lnTo>
                    <a:lnTo>
                      <a:pt x="337" y="109"/>
                    </a:lnTo>
                    <a:lnTo>
                      <a:pt x="342" y="130"/>
                    </a:lnTo>
                    <a:lnTo>
                      <a:pt x="330" y="144"/>
                    </a:lnTo>
                    <a:lnTo>
                      <a:pt x="294" y="135"/>
                    </a:lnTo>
                    <a:lnTo>
                      <a:pt x="282" y="121"/>
                    </a:lnTo>
                    <a:lnTo>
                      <a:pt x="258" y="91"/>
                    </a:lnTo>
                    <a:lnTo>
                      <a:pt x="230" y="67"/>
                    </a:lnTo>
                    <a:lnTo>
                      <a:pt x="199" y="51"/>
                    </a:lnTo>
                    <a:lnTo>
                      <a:pt x="166" y="39"/>
                    </a:lnTo>
                    <a:lnTo>
                      <a:pt x="13" y="24"/>
                    </a:lnTo>
                    <a:lnTo>
                      <a:pt x="0" y="12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1" name="Freeform 117"/>
              <p:cNvSpPr>
                <a:spLocks/>
              </p:cNvSpPr>
              <p:nvPr/>
            </p:nvSpPr>
            <p:spPr bwMode="auto">
              <a:xfrm>
                <a:off x="4694" y="3332"/>
                <a:ext cx="91" cy="259"/>
              </a:xfrm>
              <a:custGeom>
                <a:avLst/>
                <a:gdLst>
                  <a:gd name="T0" fmla="*/ 2 w 273"/>
                  <a:gd name="T1" fmla="*/ 1 h 777"/>
                  <a:gd name="T2" fmla="*/ 2 w 273"/>
                  <a:gd name="T3" fmla="*/ 4 h 777"/>
                  <a:gd name="T4" fmla="*/ 3 w 273"/>
                  <a:gd name="T5" fmla="*/ 8 h 777"/>
                  <a:gd name="T6" fmla="*/ 4 w 273"/>
                  <a:gd name="T7" fmla="*/ 11 h 777"/>
                  <a:gd name="T8" fmla="*/ 7 w 273"/>
                  <a:gd name="T9" fmla="*/ 18 h 777"/>
                  <a:gd name="T10" fmla="*/ 8 w 273"/>
                  <a:gd name="T11" fmla="*/ 22 h 777"/>
                  <a:gd name="T12" fmla="*/ 10 w 273"/>
                  <a:gd name="T13" fmla="*/ 27 h 777"/>
                  <a:gd name="T14" fmla="*/ 10 w 273"/>
                  <a:gd name="T15" fmla="*/ 28 h 777"/>
                  <a:gd name="T16" fmla="*/ 9 w 273"/>
                  <a:gd name="T17" fmla="*/ 29 h 777"/>
                  <a:gd name="T18" fmla="*/ 9 w 273"/>
                  <a:gd name="T19" fmla="*/ 29 h 777"/>
                  <a:gd name="T20" fmla="*/ 8 w 273"/>
                  <a:gd name="T21" fmla="*/ 28 h 777"/>
                  <a:gd name="T22" fmla="*/ 6 w 273"/>
                  <a:gd name="T23" fmla="*/ 23 h 777"/>
                  <a:gd name="T24" fmla="*/ 5 w 273"/>
                  <a:gd name="T25" fmla="*/ 18 h 777"/>
                  <a:gd name="T26" fmla="*/ 2 w 273"/>
                  <a:gd name="T27" fmla="*/ 8 h 777"/>
                  <a:gd name="T28" fmla="*/ 1 w 273"/>
                  <a:gd name="T29" fmla="*/ 5 h 777"/>
                  <a:gd name="T30" fmla="*/ 0 w 273"/>
                  <a:gd name="T31" fmla="*/ 1 h 777"/>
                  <a:gd name="T32" fmla="*/ 0 w 273"/>
                  <a:gd name="T33" fmla="*/ 0 h 777"/>
                  <a:gd name="T34" fmla="*/ 1 w 273"/>
                  <a:gd name="T35" fmla="*/ 0 h 777"/>
                  <a:gd name="T36" fmla="*/ 2 w 273"/>
                  <a:gd name="T37" fmla="*/ 1 h 777"/>
                  <a:gd name="T38" fmla="*/ 2 w 273"/>
                  <a:gd name="T39" fmla="*/ 1 h 77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73"/>
                  <a:gd name="T61" fmla="*/ 0 h 777"/>
                  <a:gd name="T62" fmla="*/ 273 w 273"/>
                  <a:gd name="T63" fmla="*/ 777 h 77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73" h="777">
                    <a:moveTo>
                      <a:pt x="52" y="24"/>
                    </a:moveTo>
                    <a:lnTo>
                      <a:pt x="62" y="119"/>
                    </a:lnTo>
                    <a:lnTo>
                      <a:pt x="78" y="216"/>
                    </a:lnTo>
                    <a:lnTo>
                      <a:pt x="110" y="287"/>
                    </a:lnTo>
                    <a:lnTo>
                      <a:pt x="184" y="473"/>
                    </a:lnTo>
                    <a:lnTo>
                      <a:pt x="226" y="597"/>
                    </a:lnTo>
                    <a:lnTo>
                      <a:pt x="273" y="738"/>
                    </a:lnTo>
                    <a:lnTo>
                      <a:pt x="272" y="764"/>
                    </a:lnTo>
                    <a:lnTo>
                      <a:pt x="252" y="777"/>
                    </a:lnTo>
                    <a:lnTo>
                      <a:pt x="230" y="777"/>
                    </a:lnTo>
                    <a:lnTo>
                      <a:pt x="214" y="758"/>
                    </a:lnTo>
                    <a:lnTo>
                      <a:pt x="171" y="615"/>
                    </a:lnTo>
                    <a:lnTo>
                      <a:pt x="141" y="487"/>
                    </a:lnTo>
                    <a:lnTo>
                      <a:pt x="55" y="222"/>
                    </a:lnTo>
                    <a:lnTo>
                      <a:pt x="23" y="124"/>
                    </a:lnTo>
                    <a:lnTo>
                      <a:pt x="0" y="26"/>
                    </a:lnTo>
                    <a:lnTo>
                      <a:pt x="7" y="6"/>
                    </a:lnTo>
                    <a:lnTo>
                      <a:pt x="25" y="0"/>
                    </a:lnTo>
                    <a:lnTo>
                      <a:pt x="52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2" name="Freeform 118"/>
              <p:cNvSpPr>
                <a:spLocks/>
              </p:cNvSpPr>
              <p:nvPr/>
            </p:nvSpPr>
            <p:spPr bwMode="auto">
              <a:xfrm>
                <a:off x="4784" y="3553"/>
                <a:ext cx="325" cy="48"/>
              </a:xfrm>
              <a:custGeom>
                <a:avLst/>
                <a:gdLst>
                  <a:gd name="T0" fmla="*/ 1 w 976"/>
                  <a:gd name="T1" fmla="*/ 4 h 143"/>
                  <a:gd name="T2" fmla="*/ 8 w 976"/>
                  <a:gd name="T3" fmla="*/ 3 h 143"/>
                  <a:gd name="T4" fmla="*/ 14 w 976"/>
                  <a:gd name="T5" fmla="*/ 2 h 143"/>
                  <a:gd name="T6" fmla="*/ 24 w 976"/>
                  <a:gd name="T7" fmla="*/ 1 h 143"/>
                  <a:gd name="T8" fmla="*/ 29 w 976"/>
                  <a:gd name="T9" fmla="*/ 0 h 143"/>
                  <a:gd name="T10" fmla="*/ 35 w 976"/>
                  <a:gd name="T11" fmla="*/ 0 h 143"/>
                  <a:gd name="T12" fmla="*/ 36 w 976"/>
                  <a:gd name="T13" fmla="*/ 0 h 143"/>
                  <a:gd name="T14" fmla="*/ 36 w 976"/>
                  <a:gd name="T15" fmla="*/ 1 h 143"/>
                  <a:gd name="T16" fmla="*/ 36 w 976"/>
                  <a:gd name="T17" fmla="*/ 2 h 143"/>
                  <a:gd name="T18" fmla="*/ 35 w 976"/>
                  <a:gd name="T19" fmla="*/ 2 h 143"/>
                  <a:gd name="T20" fmla="*/ 24 w 976"/>
                  <a:gd name="T21" fmla="*/ 3 h 143"/>
                  <a:gd name="T22" fmla="*/ 20 w 976"/>
                  <a:gd name="T23" fmla="*/ 4 h 143"/>
                  <a:gd name="T24" fmla="*/ 14 w 976"/>
                  <a:gd name="T25" fmla="*/ 4 h 143"/>
                  <a:gd name="T26" fmla="*/ 0 w 976"/>
                  <a:gd name="T27" fmla="*/ 5 h 143"/>
                  <a:gd name="T28" fmla="*/ 0 w 976"/>
                  <a:gd name="T29" fmla="*/ 5 h 143"/>
                  <a:gd name="T30" fmla="*/ 1 w 976"/>
                  <a:gd name="T31" fmla="*/ 4 h 143"/>
                  <a:gd name="T32" fmla="*/ 1 w 976"/>
                  <a:gd name="T33" fmla="*/ 4 h 143"/>
                  <a:gd name="T34" fmla="*/ 1 w 976"/>
                  <a:gd name="T35" fmla="*/ 4 h 14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76"/>
                  <a:gd name="T55" fmla="*/ 0 h 143"/>
                  <a:gd name="T56" fmla="*/ 976 w 976"/>
                  <a:gd name="T57" fmla="*/ 143 h 14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76" h="143">
                    <a:moveTo>
                      <a:pt x="30" y="104"/>
                    </a:moveTo>
                    <a:lnTo>
                      <a:pt x="207" y="80"/>
                    </a:lnTo>
                    <a:lnTo>
                      <a:pt x="374" y="65"/>
                    </a:lnTo>
                    <a:lnTo>
                      <a:pt x="659" y="27"/>
                    </a:lnTo>
                    <a:lnTo>
                      <a:pt x="793" y="9"/>
                    </a:lnTo>
                    <a:lnTo>
                      <a:pt x="945" y="0"/>
                    </a:lnTo>
                    <a:lnTo>
                      <a:pt x="969" y="10"/>
                    </a:lnTo>
                    <a:lnTo>
                      <a:pt x="976" y="30"/>
                    </a:lnTo>
                    <a:lnTo>
                      <a:pt x="969" y="50"/>
                    </a:lnTo>
                    <a:lnTo>
                      <a:pt x="945" y="59"/>
                    </a:lnTo>
                    <a:lnTo>
                      <a:pt x="662" y="82"/>
                    </a:lnTo>
                    <a:lnTo>
                      <a:pt x="530" y="101"/>
                    </a:lnTo>
                    <a:lnTo>
                      <a:pt x="378" y="116"/>
                    </a:lnTo>
                    <a:lnTo>
                      <a:pt x="0" y="143"/>
                    </a:lnTo>
                    <a:lnTo>
                      <a:pt x="3" y="126"/>
                    </a:lnTo>
                    <a:lnTo>
                      <a:pt x="30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3" name="Freeform 119"/>
              <p:cNvSpPr>
                <a:spLocks/>
              </p:cNvSpPr>
              <p:nvPr/>
            </p:nvSpPr>
            <p:spPr bwMode="auto">
              <a:xfrm>
                <a:off x="5088" y="3170"/>
                <a:ext cx="67" cy="403"/>
              </a:xfrm>
              <a:custGeom>
                <a:avLst/>
                <a:gdLst>
                  <a:gd name="T0" fmla="*/ 7 w 202"/>
                  <a:gd name="T1" fmla="*/ 1 h 1210"/>
                  <a:gd name="T2" fmla="*/ 7 w 202"/>
                  <a:gd name="T3" fmla="*/ 5 h 1210"/>
                  <a:gd name="T4" fmla="*/ 7 w 202"/>
                  <a:gd name="T5" fmla="*/ 12 h 1210"/>
                  <a:gd name="T6" fmla="*/ 6 w 202"/>
                  <a:gd name="T7" fmla="*/ 17 h 1210"/>
                  <a:gd name="T8" fmla="*/ 5 w 202"/>
                  <a:gd name="T9" fmla="*/ 23 h 1210"/>
                  <a:gd name="T10" fmla="*/ 4 w 202"/>
                  <a:gd name="T11" fmla="*/ 30 h 1210"/>
                  <a:gd name="T12" fmla="*/ 3 w 202"/>
                  <a:gd name="T13" fmla="*/ 37 h 1210"/>
                  <a:gd name="T14" fmla="*/ 3 w 202"/>
                  <a:gd name="T15" fmla="*/ 40 h 1210"/>
                  <a:gd name="T16" fmla="*/ 2 w 202"/>
                  <a:gd name="T17" fmla="*/ 44 h 1210"/>
                  <a:gd name="T18" fmla="*/ 2 w 202"/>
                  <a:gd name="T19" fmla="*/ 45 h 1210"/>
                  <a:gd name="T20" fmla="*/ 1 w 202"/>
                  <a:gd name="T21" fmla="*/ 45 h 1210"/>
                  <a:gd name="T22" fmla="*/ 0 w 202"/>
                  <a:gd name="T23" fmla="*/ 44 h 1210"/>
                  <a:gd name="T24" fmla="*/ 1 w 202"/>
                  <a:gd name="T25" fmla="*/ 37 h 1210"/>
                  <a:gd name="T26" fmla="*/ 2 w 202"/>
                  <a:gd name="T27" fmla="*/ 29 h 1210"/>
                  <a:gd name="T28" fmla="*/ 2 w 202"/>
                  <a:gd name="T29" fmla="*/ 26 h 1210"/>
                  <a:gd name="T30" fmla="*/ 3 w 202"/>
                  <a:gd name="T31" fmla="*/ 23 h 1210"/>
                  <a:gd name="T32" fmla="*/ 4 w 202"/>
                  <a:gd name="T33" fmla="*/ 17 h 1210"/>
                  <a:gd name="T34" fmla="*/ 6 w 202"/>
                  <a:gd name="T35" fmla="*/ 4 h 1210"/>
                  <a:gd name="T36" fmla="*/ 5 w 202"/>
                  <a:gd name="T37" fmla="*/ 2 h 1210"/>
                  <a:gd name="T38" fmla="*/ 6 w 202"/>
                  <a:gd name="T39" fmla="*/ 1 h 1210"/>
                  <a:gd name="T40" fmla="*/ 6 w 202"/>
                  <a:gd name="T41" fmla="*/ 0 h 1210"/>
                  <a:gd name="T42" fmla="*/ 7 w 202"/>
                  <a:gd name="T43" fmla="*/ 0 h 1210"/>
                  <a:gd name="T44" fmla="*/ 7 w 202"/>
                  <a:gd name="T45" fmla="*/ 1 h 1210"/>
                  <a:gd name="T46" fmla="*/ 7 w 202"/>
                  <a:gd name="T47" fmla="*/ 1 h 1210"/>
                  <a:gd name="T48" fmla="*/ 7 w 202"/>
                  <a:gd name="T49" fmla="*/ 1 h 121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02"/>
                  <a:gd name="T76" fmla="*/ 0 h 1210"/>
                  <a:gd name="T77" fmla="*/ 202 w 202"/>
                  <a:gd name="T78" fmla="*/ 1210 h 121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02" h="1210">
                    <a:moveTo>
                      <a:pt x="190" y="17"/>
                    </a:moveTo>
                    <a:lnTo>
                      <a:pt x="202" y="130"/>
                    </a:lnTo>
                    <a:lnTo>
                      <a:pt x="193" y="311"/>
                    </a:lnTo>
                    <a:lnTo>
                      <a:pt x="171" y="468"/>
                    </a:lnTo>
                    <a:lnTo>
                      <a:pt x="141" y="624"/>
                    </a:lnTo>
                    <a:lnTo>
                      <a:pt x="109" y="807"/>
                    </a:lnTo>
                    <a:lnTo>
                      <a:pt x="85" y="1000"/>
                    </a:lnTo>
                    <a:lnTo>
                      <a:pt x="76" y="1092"/>
                    </a:lnTo>
                    <a:lnTo>
                      <a:pt x="60" y="1185"/>
                    </a:lnTo>
                    <a:lnTo>
                      <a:pt x="48" y="1205"/>
                    </a:lnTo>
                    <a:lnTo>
                      <a:pt x="25" y="1210"/>
                    </a:lnTo>
                    <a:lnTo>
                      <a:pt x="0" y="1176"/>
                    </a:lnTo>
                    <a:lnTo>
                      <a:pt x="21" y="997"/>
                    </a:lnTo>
                    <a:lnTo>
                      <a:pt x="48" y="796"/>
                    </a:lnTo>
                    <a:lnTo>
                      <a:pt x="66" y="701"/>
                    </a:lnTo>
                    <a:lnTo>
                      <a:pt x="83" y="615"/>
                    </a:lnTo>
                    <a:lnTo>
                      <a:pt x="119" y="457"/>
                    </a:lnTo>
                    <a:lnTo>
                      <a:pt x="158" y="118"/>
                    </a:lnTo>
                    <a:lnTo>
                      <a:pt x="144" y="51"/>
                    </a:lnTo>
                    <a:lnTo>
                      <a:pt x="152" y="24"/>
                    </a:lnTo>
                    <a:lnTo>
                      <a:pt x="168" y="5"/>
                    </a:lnTo>
                    <a:lnTo>
                      <a:pt x="183" y="0"/>
                    </a:lnTo>
                    <a:lnTo>
                      <a:pt x="190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4" name="Freeform 120"/>
              <p:cNvSpPr>
                <a:spLocks/>
              </p:cNvSpPr>
              <p:nvPr/>
            </p:nvSpPr>
            <p:spPr bwMode="auto">
              <a:xfrm>
                <a:off x="4483" y="3869"/>
                <a:ext cx="114" cy="132"/>
              </a:xfrm>
              <a:custGeom>
                <a:avLst/>
                <a:gdLst>
                  <a:gd name="T0" fmla="*/ 13 w 344"/>
                  <a:gd name="T1" fmla="*/ 1 h 394"/>
                  <a:gd name="T2" fmla="*/ 9 w 344"/>
                  <a:gd name="T3" fmla="*/ 4 h 394"/>
                  <a:gd name="T4" fmla="*/ 7 w 344"/>
                  <a:gd name="T5" fmla="*/ 7 h 394"/>
                  <a:gd name="T6" fmla="*/ 4 w 344"/>
                  <a:gd name="T7" fmla="*/ 11 h 394"/>
                  <a:gd name="T8" fmla="*/ 2 w 344"/>
                  <a:gd name="T9" fmla="*/ 14 h 394"/>
                  <a:gd name="T10" fmla="*/ 1 w 344"/>
                  <a:gd name="T11" fmla="*/ 15 h 394"/>
                  <a:gd name="T12" fmla="*/ 0 w 344"/>
                  <a:gd name="T13" fmla="*/ 15 h 394"/>
                  <a:gd name="T14" fmla="*/ 0 w 344"/>
                  <a:gd name="T15" fmla="*/ 13 h 394"/>
                  <a:gd name="T16" fmla="*/ 3 w 344"/>
                  <a:gd name="T17" fmla="*/ 9 h 394"/>
                  <a:gd name="T18" fmla="*/ 6 w 344"/>
                  <a:gd name="T19" fmla="*/ 6 h 394"/>
                  <a:gd name="T20" fmla="*/ 9 w 344"/>
                  <a:gd name="T21" fmla="*/ 3 h 394"/>
                  <a:gd name="T22" fmla="*/ 12 w 344"/>
                  <a:gd name="T23" fmla="*/ 0 h 394"/>
                  <a:gd name="T24" fmla="*/ 13 w 344"/>
                  <a:gd name="T25" fmla="*/ 0 h 394"/>
                  <a:gd name="T26" fmla="*/ 13 w 344"/>
                  <a:gd name="T27" fmla="*/ 1 h 394"/>
                  <a:gd name="T28" fmla="*/ 13 w 344"/>
                  <a:gd name="T29" fmla="*/ 1 h 39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44"/>
                  <a:gd name="T46" fmla="*/ 0 h 394"/>
                  <a:gd name="T47" fmla="*/ 344 w 344"/>
                  <a:gd name="T48" fmla="*/ 394 h 39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44" h="394">
                    <a:moveTo>
                      <a:pt x="344" y="16"/>
                    </a:moveTo>
                    <a:lnTo>
                      <a:pt x="255" y="106"/>
                    </a:lnTo>
                    <a:lnTo>
                      <a:pt x="185" y="192"/>
                    </a:lnTo>
                    <a:lnTo>
                      <a:pt x="118" y="283"/>
                    </a:lnTo>
                    <a:lnTo>
                      <a:pt x="44" y="384"/>
                    </a:lnTo>
                    <a:lnTo>
                      <a:pt x="24" y="394"/>
                    </a:lnTo>
                    <a:lnTo>
                      <a:pt x="5" y="388"/>
                    </a:lnTo>
                    <a:lnTo>
                      <a:pt x="0" y="350"/>
                    </a:lnTo>
                    <a:lnTo>
                      <a:pt x="79" y="251"/>
                    </a:lnTo>
                    <a:lnTo>
                      <a:pt x="155" y="168"/>
                    </a:lnTo>
                    <a:lnTo>
                      <a:pt x="235" y="88"/>
                    </a:lnTo>
                    <a:lnTo>
                      <a:pt x="328" y="0"/>
                    </a:lnTo>
                    <a:lnTo>
                      <a:pt x="344" y="0"/>
                    </a:lnTo>
                    <a:lnTo>
                      <a:pt x="344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5" name="Freeform 123"/>
              <p:cNvSpPr>
                <a:spLocks/>
              </p:cNvSpPr>
              <p:nvPr/>
            </p:nvSpPr>
            <p:spPr bwMode="auto">
              <a:xfrm>
                <a:off x="4477" y="3992"/>
                <a:ext cx="34" cy="46"/>
              </a:xfrm>
              <a:custGeom>
                <a:avLst/>
                <a:gdLst>
                  <a:gd name="T0" fmla="*/ 2 w 100"/>
                  <a:gd name="T1" fmla="*/ 0 h 140"/>
                  <a:gd name="T2" fmla="*/ 4 w 100"/>
                  <a:gd name="T3" fmla="*/ 4 h 140"/>
                  <a:gd name="T4" fmla="*/ 4 w 100"/>
                  <a:gd name="T5" fmla="*/ 5 h 140"/>
                  <a:gd name="T6" fmla="*/ 3 w 100"/>
                  <a:gd name="T7" fmla="*/ 5 h 140"/>
                  <a:gd name="T8" fmla="*/ 2 w 100"/>
                  <a:gd name="T9" fmla="*/ 5 h 140"/>
                  <a:gd name="T10" fmla="*/ 0 w 100"/>
                  <a:gd name="T11" fmla="*/ 1 h 140"/>
                  <a:gd name="T12" fmla="*/ 0 w 100"/>
                  <a:gd name="T13" fmla="*/ 1 h 140"/>
                  <a:gd name="T14" fmla="*/ 1 w 100"/>
                  <a:gd name="T15" fmla="*/ 0 h 140"/>
                  <a:gd name="T16" fmla="*/ 2 w 100"/>
                  <a:gd name="T17" fmla="*/ 0 h 140"/>
                  <a:gd name="T18" fmla="*/ 2 w 100"/>
                  <a:gd name="T19" fmla="*/ 0 h 140"/>
                  <a:gd name="T20" fmla="*/ 2 w 100"/>
                  <a:gd name="T21" fmla="*/ 0 h 1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0"/>
                  <a:gd name="T34" fmla="*/ 0 h 140"/>
                  <a:gd name="T35" fmla="*/ 100 w 100"/>
                  <a:gd name="T36" fmla="*/ 140 h 14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0" h="140">
                    <a:moveTo>
                      <a:pt x="51" y="12"/>
                    </a:moveTo>
                    <a:lnTo>
                      <a:pt x="97" y="106"/>
                    </a:lnTo>
                    <a:lnTo>
                      <a:pt x="100" y="127"/>
                    </a:lnTo>
                    <a:lnTo>
                      <a:pt x="88" y="140"/>
                    </a:lnTo>
                    <a:lnTo>
                      <a:pt x="54" y="131"/>
                    </a:lnTo>
                    <a:lnTo>
                      <a:pt x="2" y="38"/>
                    </a:lnTo>
                    <a:lnTo>
                      <a:pt x="0" y="15"/>
                    </a:lnTo>
                    <a:lnTo>
                      <a:pt x="14" y="0"/>
                    </a:lnTo>
                    <a:lnTo>
                      <a:pt x="51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6" name="Freeform 125"/>
              <p:cNvSpPr>
                <a:spLocks/>
              </p:cNvSpPr>
              <p:nvPr/>
            </p:nvSpPr>
            <p:spPr bwMode="auto">
              <a:xfrm>
                <a:off x="4693" y="3166"/>
                <a:ext cx="445" cy="122"/>
              </a:xfrm>
              <a:custGeom>
                <a:avLst/>
                <a:gdLst>
                  <a:gd name="T0" fmla="*/ 49 w 1334"/>
                  <a:gd name="T1" fmla="*/ 1 h 365"/>
                  <a:gd name="T2" fmla="*/ 43 w 1334"/>
                  <a:gd name="T3" fmla="*/ 2 h 365"/>
                  <a:gd name="T4" fmla="*/ 38 w 1334"/>
                  <a:gd name="T5" fmla="*/ 2 h 365"/>
                  <a:gd name="T6" fmla="*/ 26 w 1334"/>
                  <a:gd name="T7" fmla="*/ 4 h 365"/>
                  <a:gd name="T8" fmla="*/ 20 w 1334"/>
                  <a:gd name="T9" fmla="*/ 6 h 365"/>
                  <a:gd name="T10" fmla="*/ 15 w 1334"/>
                  <a:gd name="T11" fmla="*/ 8 h 365"/>
                  <a:gd name="T12" fmla="*/ 11 w 1334"/>
                  <a:gd name="T13" fmla="*/ 9 h 365"/>
                  <a:gd name="T14" fmla="*/ 8 w 1334"/>
                  <a:gd name="T15" fmla="*/ 10 h 365"/>
                  <a:gd name="T16" fmla="*/ 5 w 1334"/>
                  <a:gd name="T17" fmla="*/ 11 h 365"/>
                  <a:gd name="T18" fmla="*/ 2 w 1334"/>
                  <a:gd name="T19" fmla="*/ 13 h 365"/>
                  <a:gd name="T20" fmla="*/ 1 w 1334"/>
                  <a:gd name="T21" fmla="*/ 14 h 365"/>
                  <a:gd name="T22" fmla="*/ 0 w 1334"/>
                  <a:gd name="T23" fmla="*/ 13 h 365"/>
                  <a:gd name="T24" fmla="*/ 0 w 1334"/>
                  <a:gd name="T25" fmla="*/ 13 h 365"/>
                  <a:gd name="T26" fmla="*/ 0 w 1334"/>
                  <a:gd name="T27" fmla="*/ 12 h 365"/>
                  <a:gd name="T28" fmla="*/ 2 w 1334"/>
                  <a:gd name="T29" fmla="*/ 11 h 365"/>
                  <a:gd name="T30" fmla="*/ 3 w 1334"/>
                  <a:gd name="T31" fmla="*/ 9 h 365"/>
                  <a:gd name="T32" fmla="*/ 7 w 1334"/>
                  <a:gd name="T33" fmla="*/ 8 h 365"/>
                  <a:gd name="T34" fmla="*/ 10 w 1334"/>
                  <a:gd name="T35" fmla="*/ 7 h 365"/>
                  <a:gd name="T36" fmla="*/ 14 w 1334"/>
                  <a:gd name="T37" fmla="*/ 6 h 365"/>
                  <a:gd name="T38" fmla="*/ 20 w 1334"/>
                  <a:gd name="T39" fmla="*/ 4 h 365"/>
                  <a:gd name="T40" fmla="*/ 26 w 1334"/>
                  <a:gd name="T41" fmla="*/ 2 h 365"/>
                  <a:gd name="T42" fmla="*/ 37 w 1334"/>
                  <a:gd name="T43" fmla="*/ 1 h 365"/>
                  <a:gd name="T44" fmla="*/ 43 w 1334"/>
                  <a:gd name="T45" fmla="*/ 0 h 365"/>
                  <a:gd name="T46" fmla="*/ 49 w 1334"/>
                  <a:gd name="T47" fmla="*/ 0 h 365"/>
                  <a:gd name="T48" fmla="*/ 49 w 1334"/>
                  <a:gd name="T49" fmla="*/ 0 h 365"/>
                  <a:gd name="T50" fmla="*/ 49 w 1334"/>
                  <a:gd name="T51" fmla="*/ 1 h 365"/>
                  <a:gd name="T52" fmla="*/ 49 w 1334"/>
                  <a:gd name="T53" fmla="*/ 1 h 36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34"/>
                  <a:gd name="T82" fmla="*/ 0 h 365"/>
                  <a:gd name="T83" fmla="*/ 1334 w 1334"/>
                  <a:gd name="T84" fmla="*/ 365 h 36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34" h="365">
                    <a:moveTo>
                      <a:pt x="1324" y="23"/>
                    </a:moveTo>
                    <a:lnTo>
                      <a:pt x="1160" y="47"/>
                    </a:lnTo>
                    <a:lnTo>
                      <a:pt x="1017" y="66"/>
                    </a:lnTo>
                    <a:lnTo>
                      <a:pt x="714" y="113"/>
                    </a:lnTo>
                    <a:lnTo>
                      <a:pt x="552" y="154"/>
                    </a:lnTo>
                    <a:lnTo>
                      <a:pt x="394" y="203"/>
                    </a:lnTo>
                    <a:lnTo>
                      <a:pt x="293" y="230"/>
                    </a:lnTo>
                    <a:lnTo>
                      <a:pt x="205" y="257"/>
                    </a:lnTo>
                    <a:lnTo>
                      <a:pt x="125" y="296"/>
                    </a:lnTo>
                    <a:lnTo>
                      <a:pt x="45" y="357"/>
                    </a:lnTo>
                    <a:lnTo>
                      <a:pt x="25" y="365"/>
                    </a:lnTo>
                    <a:lnTo>
                      <a:pt x="8" y="357"/>
                    </a:lnTo>
                    <a:lnTo>
                      <a:pt x="0" y="340"/>
                    </a:lnTo>
                    <a:lnTo>
                      <a:pt x="8" y="321"/>
                    </a:lnTo>
                    <a:lnTo>
                      <a:pt x="51" y="284"/>
                    </a:lnTo>
                    <a:lnTo>
                      <a:pt x="92" y="254"/>
                    </a:lnTo>
                    <a:lnTo>
                      <a:pt x="179" y="212"/>
                    </a:lnTo>
                    <a:lnTo>
                      <a:pt x="272" y="182"/>
                    </a:lnTo>
                    <a:lnTo>
                      <a:pt x="379" y="154"/>
                    </a:lnTo>
                    <a:lnTo>
                      <a:pt x="540" y="105"/>
                    </a:lnTo>
                    <a:lnTo>
                      <a:pt x="704" y="65"/>
                    </a:lnTo>
                    <a:lnTo>
                      <a:pt x="1004" y="16"/>
                    </a:lnTo>
                    <a:lnTo>
                      <a:pt x="1148" y="4"/>
                    </a:lnTo>
                    <a:lnTo>
                      <a:pt x="1319" y="0"/>
                    </a:lnTo>
                    <a:lnTo>
                      <a:pt x="1334" y="10"/>
                    </a:lnTo>
                    <a:lnTo>
                      <a:pt x="132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7" name="Freeform 126"/>
              <p:cNvSpPr>
                <a:spLocks/>
              </p:cNvSpPr>
              <p:nvPr/>
            </p:nvSpPr>
            <p:spPr bwMode="auto">
              <a:xfrm>
                <a:off x="4722" y="3202"/>
                <a:ext cx="182" cy="204"/>
              </a:xfrm>
              <a:custGeom>
                <a:avLst/>
                <a:gdLst>
                  <a:gd name="T0" fmla="*/ 1 w 546"/>
                  <a:gd name="T1" fmla="*/ 22 h 611"/>
                  <a:gd name="T2" fmla="*/ 0 w 546"/>
                  <a:gd name="T3" fmla="*/ 13 h 611"/>
                  <a:gd name="T4" fmla="*/ 0 w 546"/>
                  <a:gd name="T5" fmla="*/ 11 h 611"/>
                  <a:gd name="T6" fmla="*/ 1 w 546"/>
                  <a:gd name="T7" fmla="*/ 9 h 611"/>
                  <a:gd name="T8" fmla="*/ 2 w 546"/>
                  <a:gd name="T9" fmla="*/ 8 h 611"/>
                  <a:gd name="T10" fmla="*/ 3 w 546"/>
                  <a:gd name="T11" fmla="*/ 6 h 611"/>
                  <a:gd name="T12" fmla="*/ 6 w 546"/>
                  <a:gd name="T13" fmla="*/ 4 h 611"/>
                  <a:gd name="T14" fmla="*/ 10 w 546"/>
                  <a:gd name="T15" fmla="*/ 3 h 611"/>
                  <a:gd name="T16" fmla="*/ 13 w 546"/>
                  <a:gd name="T17" fmla="*/ 2 h 611"/>
                  <a:gd name="T18" fmla="*/ 16 w 546"/>
                  <a:gd name="T19" fmla="*/ 1 h 611"/>
                  <a:gd name="T20" fmla="*/ 20 w 546"/>
                  <a:gd name="T21" fmla="*/ 0 h 611"/>
                  <a:gd name="T22" fmla="*/ 20 w 546"/>
                  <a:gd name="T23" fmla="*/ 0 h 611"/>
                  <a:gd name="T24" fmla="*/ 20 w 546"/>
                  <a:gd name="T25" fmla="*/ 1 h 611"/>
                  <a:gd name="T26" fmla="*/ 16 w 546"/>
                  <a:gd name="T27" fmla="*/ 2 h 611"/>
                  <a:gd name="T28" fmla="*/ 13 w 546"/>
                  <a:gd name="T29" fmla="*/ 3 h 611"/>
                  <a:gd name="T30" fmla="*/ 10 w 546"/>
                  <a:gd name="T31" fmla="*/ 5 h 611"/>
                  <a:gd name="T32" fmla="*/ 7 w 546"/>
                  <a:gd name="T33" fmla="*/ 6 h 611"/>
                  <a:gd name="T34" fmla="*/ 5 w 546"/>
                  <a:gd name="T35" fmla="*/ 7 h 611"/>
                  <a:gd name="T36" fmla="*/ 3 w 546"/>
                  <a:gd name="T37" fmla="*/ 9 h 611"/>
                  <a:gd name="T38" fmla="*/ 2 w 546"/>
                  <a:gd name="T39" fmla="*/ 11 h 611"/>
                  <a:gd name="T40" fmla="*/ 1 w 546"/>
                  <a:gd name="T41" fmla="*/ 14 h 611"/>
                  <a:gd name="T42" fmla="*/ 2 w 546"/>
                  <a:gd name="T43" fmla="*/ 18 h 611"/>
                  <a:gd name="T44" fmla="*/ 2 w 546"/>
                  <a:gd name="T45" fmla="*/ 22 h 611"/>
                  <a:gd name="T46" fmla="*/ 2 w 546"/>
                  <a:gd name="T47" fmla="*/ 23 h 611"/>
                  <a:gd name="T48" fmla="*/ 1 w 546"/>
                  <a:gd name="T49" fmla="*/ 22 h 611"/>
                  <a:gd name="T50" fmla="*/ 1 w 546"/>
                  <a:gd name="T51" fmla="*/ 22 h 61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46"/>
                  <a:gd name="T79" fmla="*/ 0 h 611"/>
                  <a:gd name="T80" fmla="*/ 546 w 546"/>
                  <a:gd name="T81" fmla="*/ 611 h 61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46" h="611">
                    <a:moveTo>
                      <a:pt x="36" y="602"/>
                    </a:moveTo>
                    <a:lnTo>
                      <a:pt x="0" y="360"/>
                    </a:lnTo>
                    <a:lnTo>
                      <a:pt x="6" y="306"/>
                    </a:lnTo>
                    <a:lnTo>
                      <a:pt x="23" y="253"/>
                    </a:lnTo>
                    <a:lnTo>
                      <a:pt x="49" y="203"/>
                    </a:lnTo>
                    <a:lnTo>
                      <a:pt x="88" y="154"/>
                    </a:lnTo>
                    <a:lnTo>
                      <a:pt x="167" y="108"/>
                    </a:lnTo>
                    <a:lnTo>
                      <a:pt x="261" y="73"/>
                    </a:lnTo>
                    <a:lnTo>
                      <a:pt x="345" y="47"/>
                    </a:lnTo>
                    <a:lnTo>
                      <a:pt x="432" y="25"/>
                    </a:lnTo>
                    <a:lnTo>
                      <a:pt x="531" y="0"/>
                    </a:lnTo>
                    <a:lnTo>
                      <a:pt x="546" y="7"/>
                    </a:lnTo>
                    <a:lnTo>
                      <a:pt x="539" y="22"/>
                    </a:lnTo>
                    <a:lnTo>
                      <a:pt x="442" y="53"/>
                    </a:lnTo>
                    <a:lnTo>
                      <a:pt x="362" y="86"/>
                    </a:lnTo>
                    <a:lnTo>
                      <a:pt x="281" y="122"/>
                    </a:lnTo>
                    <a:lnTo>
                      <a:pt x="191" y="162"/>
                    </a:lnTo>
                    <a:lnTo>
                      <a:pt x="130" y="197"/>
                    </a:lnTo>
                    <a:lnTo>
                      <a:pt x="93" y="242"/>
                    </a:lnTo>
                    <a:lnTo>
                      <a:pt x="66" y="287"/>
                    </a:lnTo>
                    <a:lnTo>
                      <a:pt x="39" y="382"/>
                    </a:lnTo>
                    <a:lnTo>
                      <a:pt x="41" y="483"/>
                    </a:lnTo>
                    <a:lnTo>
                      <a:pt x="60" y="596"/>
                    </a:lnTo>
                    <a:lnTo>
                      <a:pt x="51" y="611"/>
                    </a:lnTo>
                    <a:lnTo>
                      <a:pt x="36" y="60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8" name="Freeform 127"/>
              <p:cNvSpPr>
                <a:spLocks/>
              </p:cNvSpPr>
              <p:nvPr/>
            </p:nvSpPr>
            <p:spPr bwMode="auto">
              <a:xfrm>
                <a:off x="4639" y="3792"/>
                <a:ext cx="16" cy="68"/>
              </a:xfrm>
              <a:custGeom>
                <a:avLst/>
                <a:gdLst>
                  <a:gd name="T0" fmla="*/ 1 w 49"/>
                  <a:gd name="T1" fmla="*/ 2 h 205"/>
                  <a:gd name="T2" fmla="*/ 1 w 49"/>
                  <a:gd name="T3" fmla="*/ 4 h 205"/>
                  <a:gd name="T4" fmla="*/ 2 w 49"/>
                  <a:gd name="T5" fmla="*/ 8 h 205"/>
                  <a:gd name="T6" fmla="*/ 0 w 49"/>
                  <a:gd name="T7" fmla="*/ 8 h 205"/>
                  <a:gd name="T8" fmla="*/ 0 w 49"/>
                  <a:gd name="T9" fmla="*/ 0 h 205"/>
                  <a:gd name="T10" fmla="*/ 1 w 49"/>
                  <a:gd name="T11" fmla="*/ 0 h 205"/>
                  <a:gd name="T12" fmla="*/ 1 w 49"/>
                  <a:gd name="T13" fmla="*/ 1 h 205"/>
                  <a:gd name="T14" fmla="*/ 1 w 49"/>
                  <a:gd name="T15" fmla="*/ 2 h 205"/>
                  <a:gd name="T16" fmla="*/ 1 w 49"/>
                  <a:gd name="T17" fmla="*/ 2 h 20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9"/>
                  <a:gd name="T28" fmla="*/ 0 h 205"/>
                  <a:gd name="T29" fmla="*/ 49 w 49"/>
                  <a:gd name="T30" fmla="*/ 205 h 20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9" h="205">
                    <a:moveTo>
                      <a:pt x="34" y="67"/>
                    </a:moveTo>
                    <a:lnTo>
                      <a:pt x="34" y="108"/>
                    </a:lnTo>
                    <a:lnTo>
                      <a:pt x="49" y="205"/>
                    </a:lnTo>
                    <a:lnTo>
                      <a:pt x="1" y="205"/>
                    </a:lnTo>
                    <a:lnTo>
                      <a:pt x="0" y="7"/>
                    </a:lnTo>
                    <a:lnTo>
                      <a:pt x="31" y="0"/>
                    </a:lnTo>
                    <a:lnTo>
                      <a:pt x="41" y="19"/>
                    </a:lnTo>
                    <a:lnTo>
                      <a:pt x="34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000000"/>
                </a:prstShdw>
              </a:effectLst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23850" y="549275"/>
            <a:ext cx="8640763" cy="252095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ru-RU" sz="40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lfaen" pitchFamily="18" charset="0"/>
              </a:rPr>
              <a:t>Запись базы данных</a:t>
            </a:r>
            <a:r>
              <a:rPr lang="ru-RU" sz="4000" b="1">
                <a:latin typeface="Sylfaen" pitchFamily="18" charset="0"/>
              </a:rPr>
              <a:t> </a:t>
            </a:r>
            <a:r>
              <a:rPr lang="ru-RU" sz="4000">
                <a:latin typeface="Sylfaen" pitchFamily="18" charset="0"/>
              </a:rPr>
              <a:t>– это строка таблицы, содержащая  набор значений свойств, размещенных в полях базы данных.</a:t>
            </a:r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2" cstate="print"/>
          <a:srcRect l="5811" t="15811" r="57307" b="65512"/>
          <a:stretch>
            <a:fillRect/>
          </a:stretch>
        </p:blipFill>
        <p:spPr bwMode="auto">
          <a:xfrm>
            <a:off x="2627313" y="4386263"/>
            <a:ext cx="6516687" cy="2471737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755650" y="5445125"/>
            <a:ext cx="2879725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V="1">
            <a:off x="900113" y="5734050"/>
            <a:ext cx="2879725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V="1">
            <a:off x="971550" y="6237288"/>
            <a:ext cx="2879725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4" grpId="0" animBg="1"/>
      <p:bldP spid="92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50825" y="549275"/>
            <a:ext cx="8569325" cy="19431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40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Поле базы данных</a:t>
            </a:r>
            <a:r>
              <a:rPr lang="ru-RU" sz="4000"/>
              <a:t> – это столбец таблицы, содержащий значения определенного свойства.</a:t>
            </a:r>
          </a:p>
        </p:txBody>
      </p:sp>
      <p:pic>
        <p:nvPicPr>
          <p:cNvPr id="17411" name="Picture 5"/>
          <p:cNvPicPr>
            <a:picLocks noChangeAspect="1" noChangeArrowheads="1"/>
          </p:cNvPicPr>
          <p:nvPr/>
        </p:nvPicPr>
        <p:blipFill>
          <a:blip r:embed="rId2" cstate="print"/>
          <a:srcRect l="5811" t="15811" r="57307" b="65512"/>
          <a:stretch>
            <a:fillRect/>
          </a:stretch>
        </p:blipFill>
        <p:spPr bwMode="auto">
          <a:xfrm>
            <a:off x="2627313" y="4386263"/>
            <a:ext cx="6516687" cy="2471737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843213" y="3284538"/>
            <a:ext cx="1295400" cy="201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6372225" y="3284538"/>
            <a:ext cx="1295400" cy="201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10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0" y="0"/>
          <a:ext cx="9144000" cy="685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Презентация" r:id="rId3" imgW="4568900" imgH="3425883" progId="PowerPoint.Show.8">
                  <p:embed/>
                </p:oleObj>
              </mc:Choice>
              <mc:Fallback>
                <p:oleObj name="Презентация" r:id="rId3" imgW="4568900" imgH="3425883" progId="PowerPoint.Show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404813"/>
            <a:ext cx="7772400" cy="5727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600" b="1" dirty="0" smtClean="0"/>
              <a:t>Каждая таблица должна содержать,  по крайней мере, одно </a:t>
            </a:r>
            <a:r>
              <a:rPr lang="ru-RU" sz="3600" b="1" i="1" dirty="0" smtClean="0">
                <a:solidFill>
                  <a:schemeClr val="hlink"/>
                </a:solidFill>
              </a:rPr>
              <a:t>ключевое поле</a:t>
            </a:r>
            <a:r>
              <a:rPr lang="ru-RU" sz="3600" b="1" dirty="0" smtClean="0">
                <a:solidFill>
                  <a:schemeClr val="hlink"/>
                </a:solidFill>
              </a:rPr>
              <a:t>,</a:t>
            </a:r>
            <a:r>
              <a:rPr lang="ru-RU" sz="3600" b="1" dirty="0" smtClean="0"/>
              <a:t> содержимое которого уникально для каждой записи в этой таблице.</a:t>
            </a:r>
            <a:r>
              <a:rPr lang="ru-RU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/>
              <a:t>В качестве ключевого поля чаще всего используют поле, содержащее тип данных </a:t>
            </a:r>
            <a:r>
              <a:rPr lang="ru-RU" sz="3600" b="1" i="1" dirty="0" smtClean="0">
                <a:solidFill>
                  <a:schemeClr val="hlink"/>
                </a:solidFill>
              </a:rPr>
              <a:t>счетчик</a:t>
            </a:r>
            <a:r>
              <a:rPr lang="ru-RU" sz="3600" b="1" dirty="0" smtClean="0">
                <a:solidFill>
                  <a:schemeClr val="hlink"/>
                </a:solidFill>
              </a:rPr>
              <a:t>.</a:t>
            </a:r>
            <a:r>
              <a:rPr lang="ru-RU" sz="36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971550" y="333375"/>
            <a:ext cx="7793038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Тип данных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486775" cy="4648200"/>
          </a:xfrm>
          <a:solidFill>
            <a:srgbClr val="CCFFCC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i="1" smtClean="0"/>
              <a:t>счетчик</a:t>
            </a:r>
            <a:r>
              <a:rPr lang="ru-RU" sz="2800" b="1" smtClean="0"/>
              <a:t> </a:t>
            </a:r>
            <a:r>
              <a:rPr lang="ru-RU" sz="2800" smtClean="0"/>
              <a:t>– целые числа, которые задаются автоматически при вводе записей. Эти числа не могут быть изменены пользователем;</a:t>
            </a:r>
            <a:endParaRPr lang="ru-RU" sz="2800" i="1" smtClean="0"/>
          </a:p>
          <a:p>
            <a:pPr eaLnBrk="1" hangingPunct="1">
              <a:lnSpc>
                <a:spcPct val="80000"/>
              </a:lnSpc>
            </a:pPr>
            <a:r>
              <a:rPr lang="ru-RU" sz="2800" b="1" i="1" smtClean="0"/>
              <a:t>текстовый </a:t>
            </a:r>
            <a:r>
              <a:rPr lang="ru-RU" sz="2800" smtClean="0"/>
              <a:t>– тексты, содержащие до 255 символов;</a:t>
            </a:r>
            <a:endParaRPr lang="ru-RU" sz="2800" i="1" smtClean="0"/>
          </a:p>
          <a:p>
            <a:pPr eaLnBrk="1" hangingPunct="1">
              <a:lnSpc>
                <a:spcPct val="80000"/>
              </a:lnSpc>
            </a:pPr>
            <a:r>
              <a:rPr lang="ru-RU" sz="2800" b="1" i="1" smtClean="0"/>
              <a:t>числовой </a:t>
            </a:r>
            <a:r>
              <a:rPr lang="ru-RU" sz="2800" smtClean="0"/>
              <a:t>– числа;</a:t>
            </a:r>
            <a:endParaRPr lang="ru-RU" sz="2800" i="1" smtClean="0"/>
          </a:p>
          <a:p>
            <a:pPr eaLnBrk="1" hangingPunct="1">
              <a:lnSpc>
                <a:spcPct val="80000"/>
              </a:lnSpc>
            </a:pPr>
            <a:r>
              <a:rPr lang="ru-RU" sz="2800" b="1" i="1" smtClean="0"/>
              <a:t>дата/время </a:t>
            </a:r>
            <a:r>
              <a:rPr lang="ru-RU" sz="2800" smtClean="0"/>
              <a:t>– дата или время;</a:t>
            </a:r>
            <a:endParaRPr lang="ru-RU" sz="2800" i="1" smtClean="0"/>
          </a:p>
          <a:p>
            <a:pPr eaLnBrk="1" hangingPunct="1">
              <a:lnSpc>
                <a:spcPct val="80000"/>
              </a:lnSpc>
            </a:pPr>
            <a:r>
              <a:rPr lang="ru-RU" sz="2800" b="1" i="1" smtClean="0"/>
              <a:t>денежный </a:t>
            </a:r>
            <a:r>
              <a:rPr lang="ru-RU" sz="2800" smtClean="0"/>
              <a:t>– числа в денежном формате;</a:t>
            </a:r>
            <a:endParaRPr lang="ru-RU" sz="2800" i="1" smtClean="0"/>
          </a:p>
          <a:p>
            <a:pPr eaLnBrk="1" hangingPunct="1">
              <a:lnSpc>
                <a:spcPct val="80000"/>
              </a:lnSpc>
            </a:pPr>
            <a:r>
              <a:rPr lang="ru-RU" sz="2800" b="1" i="1" smtClean="0"/>
              <a:t>логический</a:t>
            </a:r>
            <a:r>
              <a:rPr lang="ru-RU" sz="2800" i="1" smtClean="0"/>
              <a:t> </a:t>
            </a:r>
            <a:r>
              <a:rPr lang="ru-RU" sz="2800" smtClean="0"/>
              <a:t>– значения истина (Да) или Ложь (нет);</a:t>
            </a:r>
            <a:endParaRPr lang="ru-RU" sz="2800" i="1" smtClean="0"/>
          </a:p>
          <a:p>
            <a:pPr eaLnBrk="1" hangingPunct="1">
              <a:lnSpc>
                <a:spcPct val="80000"/>
              </a:lnSpc>
            </a:pPr>
            <a:r>
              <a:rPr lang="ru-RU" sz="2800" b="1" i="1" smtClean="0"/>
              <a:t>гиперссылка </a:t>
            </a:r>
            <a:r>
              <a:rPr lang="ru-RU" sz="2800" smtClean="0"/>
              <a:t>– ссылки на информационный ресурс в Интернете;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512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0" y="0"/>
          <a:ext cx="9145588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Презентация" r:id="rId3" imgW="4568900" imgH="3425883" progId="PowerPoint.Show.8">
                  <p:embed/>
                </p:oleObj>
              </mc:Choice>
              <mc:Fallback>
                <p:oleObj name="Презентация" r:id="rId3" imgW="4568900" imgH="3425883" progId="PowerPoint.Show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5588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95288" y="1844675"/>
            <a:ext cx="8497887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400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База данных</a:t>
            </a:r>
            <a:r>
              <a:rPr lang="ru-RU" sz="4400" b="1">
                <a:latin typeface="Times New Roman" pitchFamily="18" charset="0"/>
              </a:rPr>
              <a:t> – это файл специального формата, содержащий информацию, структурированную заданным образом.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55650" y="1773238"/>
            <a:ext cx="7920038" cy="4535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40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Системы управления базами данных</a:t>
            </a:r>
            <a:r>
              <a:rPr lang="ru-RU" sz="4000"/>
              <a:t> – </a:t>
            </a:r>
            <a:r>
              <a:rPr lang="ru-RU" sz="4000" b="1"/>
              <a:t>это программные средства, с помощью которых можно создавать базы данных, наполнять их и работать с ними.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1908175" y="2349500"/>
            <a:ext cx="5832475" cy="2952750"/>
          </a:xfrm>
          <a:prstGeom prst="foldedCorner">
            <a:avLst>
              <a:gd name="adj" fmla="val 23681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627313" y="3141663"/>
            <a:ext cx="4176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411413" y="2924175"/>
            <a:ext cx="47529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5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Объекты</a:t>
            </a:r>
            <a:r>
              <a:rPr lang="en-US" sz="5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Access</a:t>
            </a:r>
            <a:endParaRPr lang="ru-RU" sz="54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693737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Таблицы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981075"/>
            <a:ext cx="8199438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Это объект, предназначенный для хранения данных  в  виде записей и полей.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Работа аналогична программе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 l="5811" t="15811" r="57307" b="65512"/>
          <a:stretch>
            <a:fillRect/>
          </a:stretch>
        </p:blipFill>
        <p:spPr bwMode="auto">
          <a:xfrm>
            <a:off x="755650" y="3429000"/>
            <a:ext cx="7594600" cy="287972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7"/>
          <p:cNvSpPr>
            <a:spLocks noChangeArrowheads="1"/>
          </p:cNvSpPr>
          <p:nvPr/>
        </p:nvSpPr>
        <p:spPr bwMode="auto">
          <a:xfrm>
            <a:off x="1908175" y="2349500"/>
            <a:ext cx="5832475" cy="2952750"/>
          </a:xfrm>
          <a:prstGeom prst="foldedCorner">
            <a:avLst>
              <a:gd name="adj" fmla="val 23681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627313" y="3141663"/>
            <a:ext cx="4176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627313" y="3068638"/>
            <a:ext cx="4249737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5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База данных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115888"/>
            <a:ext cx="5689600" cy="69532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Запросы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8272462" cy="19431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Это объект позволяющий получить нужные данные из одной или нескольких таблиц.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 l="5313" t="15898" r="2638" b="34276"/>
          <a:stretch>
            <a:fillRect/>
          </a:stretch>
        </p:blipFill>
        <p:spPr bwMode="auto">
          <a:xfrm>
            <a:off x="0" y="2997200"/>
            <a:ext cx="5580063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 cstate="print"/>
          <a:srcRect l="5339" t="16566" r="45921" b="33511"/>
          <a:stretch>
            <a:fillRect/>
          </a:stretch>
        </p:blipFill>
        <p:spPr bwMode="auto">
          <a:xfrm>
            <a:off x="5651500" y="2997200"/>
            <a:ext cx="34925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14313"/>
            <a:ext cx="7180262" cy="693737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052513"/>
            <a:ext cx="77724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Это объект, предназначенный для облегчения ввода данных.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позволяют отображать данные из одной или нескольких таблиц и выводить их на экран, используя макет.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14313"/>
            <a:ext cx="7180262" cy="693737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Отчеты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052513"/>
            <a:ext cx="7488238" cy="4114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объект, предназначенный для печати данных.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Применяется для анализа данных и подготовки исходных форм документов.</a:t>
            </a:r>
            <a:r>
              <a:rPr lang="ru-RU" sz="36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1908175" y="2349500"/>
            <a:ext cx="5832475" cy="2952750"/>
          </a:xfrm>
          <a:prstGeom prst="foldedCorner">
            <a:avLst>
              <a:gd name="adj" fmla="val 23681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627313" y="3141663"/>
            <a:ext cx="4176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411413" y="3213100"/>
            <a:ext cx="47529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5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Таблицы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Таблицы</a:t>
            </a:r>
            <a:endParaRPr lang="ru-RU" smtClean="0"/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428625" y="2017713"/>
            <a:ext cx="8526463" cy="4114800"/>
          </a:xfrm>
        </p:spPr>
        <p:txBody>
          <a:bodyPr/>
          <a:lstStyle/>
          <a:p>
            <a:r>
              <a:rPr lang="ru-RU" smtClean="0"/>
              <a:t>Это основные объекты любой базы данных. </a:t>
            </a:r>
          </a:p>
          <a:p>
            <a:r>
              <a:rPr lang="ru-RU" smtClean="0"/>
              <a:t>В таблицах хранятся все данные, имеющиеся в базе.</a:t>
            </a:r>
          </a:p>
          <a:p>
            <a:r>
              <a:rPr lang="ru-RU" smtClean="0"/>
              <a:t>Таблицы хранят структуру базы (поля, их типы и свойства).</a:t>
            </a:r>
          </a:p>
          <a:p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DD442C-DDEA-42FE-AE5F-9ED7CD0479F7}" type="slidenum">
              <a:rPr lang="ru-RU" smtClean="0"/>
              <a:pPr/>
              <a:t>24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C0000"/>
                </a:solidFill>
              </a:rPr>
              <a:t>Таблицы</a:t>
            </a:r>
            <a:r>
              <a:rPr lang="ru-RU" smtClean="0"/>
              <a:t> — </a:t>
            </a:r>
            <a:r>
              <a:rPr lang="ru-RU" b="1" smtClean="0"/>
              <a:t>основные объекты базы данных. Без запросов, форм, отчетов и прочего можно обойтись, но если нет таблиц, то данные некуда записывать, а значит, нет и базы.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4643438" y="1773238"/>
            <a:ext cx="4032250" cy="4392612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50000">
                <a:srgbClr val="FFFF99"/>
              </a:gs>
              <a:gs pos="100000">
                <a:srgbClr val="FF9933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468313" y="1773238"/>
            <a:ext cx="3814762" cy="3241675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50000">
                <a:srgbClr val="FFFF99"/>
              </a:gs>
              <a:gs pos="100000">
                <a:srgbClr val="FF9933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642350" cy="1143000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FF3300"/>
                </a:solidFill>
                <a:latin typeface="Bookman Old Style" pitchFamily="18" charset="0"/>
              </a:rPr>
              <a:t>Любая  таблица  может  быть  представлена  в  двух  режимах: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844675"/>
            <a:ext cx="3887787" cy="3606800"/>
          </a:xfrm>
        </p:spPr>
        <p:txBody>
          <a:bodyPr/>
          <a:lstStyle/>
          <a:p>
            <a:pPr marL="274638" indent="258763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0000FF"/>
                </a:solidFill>
                <a:latin typeface="Bookman Old Style" pitchFamily="18" charset="0"/>
              </a:rPr>
              <a:t>В режиме </a:t>
            </a:r>
            <a:r>
              <a:rPr lang="ru-RU" b="1" i="1" smtClean="0">
                <a:solidFill>
                  <a:srgbClr val="FF3300"/>
                </a:solidFill>
                <a:latin typeface="Bookman Old Style" pitchFamily="18" charset="0"/>
              </a:rPr>
              <a:t>таб-лицы</a:t>
            </a:r>
            <a:r>
              <a:rPr lang="ru-RU" b="1" smtClean="0">
                <a:solidFill>
                  <a:srgbClr val="0000FF"/>
                </a:solidFill>
                <a:latin typeface="Bookman Old Style" pitchFamily="18" charset="0"/>
              </a:rPr>
              <a:t>, предназ-наченном для  ввода данных, их просмотра и редактирования.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1773238"/>
            <a:ext cx="4457700" cy="4038600"/>
          </a:xfrm>
        </p:spPr>
        <p:txBody>
          <a:bodyPr/>
          <a:lstStyle/>
          <a:p>
            <a:pPr indent="28257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solidFill>
                  <a:srgbClr val="0000FF"/>
                </a:solidFill>
                <a:latin typeface="Bookman Old Style" pitchFamily="18" charset="0"/>
              </a:rPr>
              <a:t>В режиме </a:t>
            </a:r>
            <a:r>
              <a:rPr lang="ru-RU" b="1" i="1" smtClean="0">
                <a:solidFill>
                  <a:srgbClr val="FF3300"/>
                </a:solidFill>
                <a:latin typeface="Bookman Old Style" pitchFamily="18" charset="0"/>
              </a:rPr>
              <a:t>конст-руктора</a:t>
            </a:r>
            <a:r>
              <a:rPr lang="ru-RU" b="1" smtClean="0">
                <a:solidFill>
                  <a:srgbClr val="0000FF"/>
                </a:solidFill>
                <a:latin typeface="Bookman Old Style" pitchFamily="18" charset="0"/>
              </a:rPr>
              <a:t>, пред-назначенном для создания струк-туры таблицы, изменения типа данных, измене-ния структуры таблицы (добав-ления и удаления полей).</a:t>
            </a:r>
            <a:endParaRPr lang="ru-RU" b="1" i="1" smtClean="0">
              <a:solidFill>
                <a:srgbClr val="0000FF"/>
              </a:solidFill>
              <a:latin typeface="Bookman Old Style" pitchFamily="18" charset="0"/>
            </a:endParaRPr>
          </a:p>
          <a:p>
            <a:pPr indent="282575" eaLnBrk="1" hangingPunct="1">
              <a:lnSpc>
                <a:spcPct val="90000"/>
              </a:lnSpc>
            </a:pPr>
            <a:endParaRPr lang="ru-RU" smtClean="0"/>
          </a:p>
        </p:txBody>
      </p:sp>
      <p:pic>
        <p:nvPicPr>
          <p:cNvPr id="41991" name="Picture 7" descr="J007615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4652963"/>
            <a:ext cx="1657350" cy="159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150"/>
                            </p:stCondLst>
                            <p:childTnLst>
                              <p:par>
                                <p:cTn id="3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150"/>
                            </p:stCondLst>
                            <p:childTnLst>
                              <p:par>
                                <p:cTn id="4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150"/>
                            </p:stCondLst>
                            <p:childTnLst>
                              <p:par>
                                <p:cTn id="5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animBg="1"/>
      <p:bldP spid="41989" grpId="0" animBg="1"/>
      <p:bldP spid="4198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WordArt 4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83534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-18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Monotype Corsiva"/>
              </a:rPr>
              <a:t>ЗАПОЛНЕНИЕ  ТАБЛИЦЫ</a:t>
            </a:r>
          </a:p>
        </p:txBody>
      </p:sp>
      <p:sp>
        <p:nvSpPr>
          <p:cNvPr id="63493" name="Oval 5" descr="Точечная сетка"/>
          <p:cNvSpPr>
            <a:spLocks noChangeArrowheads="1"/>
          </p:cNvSpPr>
          <p:nvPr/>
        </p:nvSpPr>
        <p:spPr bwMode="auto">
          <a:xfrm>
            <a:off x="611188" y="1989138"/>
            <a:ext cx="2736850" cy="1655762"/>
          </a:xfrm>
          <a:prstGeom prst="ellipse">
            <a:avLst/>
          </a:prstGeom>
          <a:pattFill prst="dotGrid">
            <a:fgClr>
              <a:schemeClr val="hlink"/>
            </a:fgClr>
            <a:bgClr>
              <a:srgbClr val="FFFFFF"/>
            </a:bgClr>
          </a:patt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ПЕРЕЙДИТЕ В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РЕЖИМ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ТАБЛИЦЫ</a:t>
            </a:r>
          </a:p>
        </p:txBody>
      </p:sp>
      <p:sp>
        <p:nvSpPr>
          <p:cNvPr id="63494" name="Oval 6" descr="Точечная сетка"/>
          <p:cNvSpPr>
            <a:spLocks noChangeArrowheads="1"/>
          </p:cNvSpPr>
          <p:nvPr/>
        </p:nvSpPr>
        <p:spPr bwMode="auto">
          <a:xfrm>
            <a:off x="2916238" y="4076700"/>
            <a:ext cx="2736850" cy="1655763"/>
          </a:xfrm>
          <a:prstGeom prst="ellipse">
            <a:avLst/>
          </a:prstGeom>
          <a:pattFill prst="dotGrid">
            <a:fgClr>
              <a:schemeClr val="hlink"/>
            </a:fgClr>
            <a:bgClr>
              <a:srgbClr val="FFFFFF"/>
            </a:bgClr>
          </a:patt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ВВЕДИТЕ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ДАННЫЕ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(ПОСТРОЧНО)</a:t>
            </a:r>
          </a:p>
        </p:txBody>
      </p:sp>
      <p:sp>
        <p:nvSpPr>
          <p:cNvPr id="63495" name="Oval 7" descr="Точечная сетка"/>
          <p:cNvSpPr>
            <a:spLocks noChangeArrowheads="1"/>
          </p:cNvSpPr>
          <p:nvPr/>
        </p:nvSpPr>
        <p:spPr bwMode="auto">
          <a:xfrm>
            <a:off x="5580063" y="2060575"/>
            <a:ext cx="2736850" cy="1655763"/>
          </a:xfrm>
          <a:prstGeom prst="ellipse">
            <a:avLst/>
          </a:prstGeom>
          <a:pattFill prst="dotGrid">
            <a:fgClr>
              <a:schemeClr val="hlink"/>
            </a:fgClr>
            <a:bgClr>
              <a:srgbClr val="FFFFFF"/>
            </a:bgClr>
          </a:patt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СОХРАНИТЕ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ТАБЛИЦУ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 rot="5757990" flipV="1">
            <a:off x="1553369" y="3352007"/>
            <a:ext cx="1584325" cy="2027237"/>
            <a:chOff x="1109" y="1171"/>
            <a:chExt cx="1645" cy="924"/>
          </a:xfrm>
        </p:grpSpPr>
        <p:sp>
          <p:nvSpPr>
            <p:cNvPr id="31758" name="Freeform 11"/>
            <p:cNvSpPr>
              <a:spLocks/>
            </p:cNvSpPr>
            <p:nvPr/>
          </p:nvSpPr>
          <p:spPr bwMode="auto">
            <a:xfrm>
              <a:off x="1110" y="1174"/>
              <a:ext cx="952" cy="607"/>
            </a:xfrm>
            <a:custGeom>
              <a:avLst/>
              <a:gdLst>
                <a:gd name="T0" fmla="*/ 0 w 952"/>
                <a:gd name="T1" fmla="*/ 0 h 607"/>
                <a:gd name="T2" fmla="*/ 0 w 952"/>
                <a:gd name="T3" fmla="*/ 45 h 607"/>
                <a:gd name="T4" fmla="*/ 69 w 952"/>
                <a:gd name="T5" fmla="*/ 57 h 607"/>
                <a:gd name="T6" fmla="*/ 132 w 952"/>
                <a:gd name="T7" fmla="*/ 72 h 607"/>
                <a:gd name="T8" fmla="*/ 189 w 952"/>
                <a:gd name="T9" fmla="*/ 90 h 607"/>
                <a:gd name="T10" fmla="*/ 248 w 952"/>
                <a:gd name="T11" fmla="*/ 108 h 607"/>
                <a:gd name="T12" fmla="*/ 298 w 952"/>
                <a:gd name="T13" fmla="*/ 126 h 607"/>
                <a:gd name="T14" fmla="*/ 340 w 952"/>
                <a:gd name="T15" fmla="*/ 144 h 607"/>
                <a:gd name="T16" fmla="*/ 379 w 952"/>
                <a:gd name="T17" fmla="*/ 160 h 607"/>
                <a:gd name="T18" fmla="*/ 424 w 952"/>
                <a:gd name="T19" fmla="*/ 181 h 607"/>
                <a:gd name="T20" fmla="*/ 463 w 952"/>
                <a:gd name="T21" fmla="*/ 205 h 607"/>
                <a:gd name="T22" fmla="*/ 508 w 952"/>
                <a:gd name="T23" fmla="*/ 235 h 607"/>
                <a:gd name="T24" fmla="*/ 544 w 952"/>
                <a:gd name="T25" fmla="*/ 262 h 607"/>
                <a:gd name="T26" fmla="*/ 580 w 952"/>
                <a:gd name="T27" fmla="*/ 289 h 607"/>
                <a:gd name="T28" fmla="*/ 613 w 952"/>
                <a:gd name="T29" fmla="*/ 319 h 607"/>
                <a:gd name="T30" fmla="*/ 655 w 952"/>
                <a:gd name="T31" fmla="*/ 355 h 607"/>
                <a:gd name="T32" fmla="*/ 700 w 952"/>
                <a:gd name="T33" fmla="*/ 397 h 607"/>
                <a:gd name="T34" fmla="*/ 726 w 952"/>
                <a:gd name="T35" fmla="*/ 427 h 607"/>
                <a:gd name="T36" fmla="*/ 753 w 952"/>
                <a:gd name="T37" fmla="*/ 459 h 607"/>
                <a:gd name="T38" fmla="*/ 780 w 952"/>
                <a:gd name="T39" fmla="*/ 490 h 607"/>
                <a:gd name="T40" fmla="*/ 804 w 952"/>
                <a:gd name="T41" fmla="*/ 520 h 607"/>
                <a:gd name="T42" fmla="*/ 834 w 952"/>
                <a:gd name="T43" fmla="*/ 568 h 607"/>
                <a:gd name="T44" fmla="*/ 852 w 952"/>
                <a:gd name="T45" fmla="*/ 607 h 607"/>
                <a:gd name="T46" fmla="*/ 952 w 952"/>
                <a:gd name="T47" fmla="*/ 595 h 607"/>
                <a:gd name="T48" fmla="*/ 919 w 952"/>
                <a:gd name="T49" fmla="*/ 529 h 607"/>
                <a:gd name="T50" fmla="*/ 870 w 952"/>
                <a:gd name="T51" fmla="*/ 459 h 607"/>
                <a:gd name="T52" fmla="*/ 819 w 952"/>
                <a:gd name="T53" fmla="*/ 400 h 607"/>
                <a:gd name="T54" fmla="*/ 753 w 952"/>
                <a:gd name="T55" fmla="*/ 337 h 607"/>
                <a:gd name="T56" fmla="*/ 664 w 952"/>
                <a:gd name="T57" fmla="*/ 247 h 607"/>
                <a:gd name="T58" fmla="*/ 565 w 952"/>
                <a:gd name="T59" fmla="*/ 172 h 607"/>
                <a:gd name="T60" fmla="*/ 460 w 952"/>
                <a:gd name="T61" fmla="*/ 108 h 607"/>
                <a:gd name="T62" fmla="*/ 367 w 952"/>
                <a:gd name="T63" fmla="*/ 69 h 607"/>
                <a:gd name="T64" fmla="*/ 251 w 952"/>
                <a:gd name="T65" fmla="*/ 30 h 607"/>
                <a:gd name="T66" fmla="*/ 156 w 952"/>
                <a:gd name="T67" fmla="*/ 15 h 607"/>
                <a:gd name="T68" fmla="*/ 0 w 952"/>
                <a:gd name="T69" fmla="*/ 0 h 60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52"/>
                <a:gd name="T106" fmla="*/ 0 h 607"/>
                <a:gd name="T107" fmla="*/ 952 w 952"/>
                <a:gd name="T108" fmla="*/ 607 h 60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52" h="607">
                  <a:moveTo>
                    <a:pt x="0" y="0"/>
                  </a:moveTo>
                  <a:lnTo>
                    <a:pt x="0" y="45"/>
                  </a:lnTo>
                  <a:lnTo>
                    <a:pt x="69" y="57"/>
                  </a:lnTo>
                  <a:lnTo>
                    <a:pt x="132" y="72"/>
                  </a:lnTo>
                  <a:lnTo>
                    <a:pt x="189" y="90"/>
                  </a:lnTo>
                  <a:lnTo>
                    <a:pt x="248" y="108"/>
                  </a:lnTo>
                  <a:lnTo>
                    <a:pt x="298" y="126"/>
                  </a:lnTo>
                  <a:lnTo>
                    <a:pt x="340" y="144"/>
                  </a:lnTo>
                  <a:lnTo>
                    <a:pt x="379" y="160"/>
                  </a:lnTo>
                  <a:lnTo>
                    <a:pt x="424" y="181"/>
                  </a:lnTo>
                  <a:lnTo>
                    <a:pt x="463" y="205"/>
                  </a:lnTo>
                  <a:lnTo>
                    <a:pt x="508" y="235"/>
                  </a:lnTo>
                  <a:lnTo>
                    <a:pt x="544" y="262"/>
                  </a:lnTo>
                  <a:lnTo>
                    <a:pt x="580" y="289"/>
                  </a:lnTo>
                  <a:lnTo>
                    <a:pt x="613" y="319"/>
                  </a:lnTo>
                  <a:lnTo>
                    <a:pt x="655" y="355"/>
                  </a:lnTo>
                  <a:lnTo>
                    <a:pt x="700" y="397"/>
                  </a:lnTo>
                  <a:lnTo>
                    <a:pt x="726" y="427"/>
                  </a:lnTo>
                  <a:lnTo>
                    <a:pt x="753" y="459"/>
                  </a:lnTo>
                  <a:lnTo>
                    <a:pt x="780" y="490"/>
                  </a:lnTo>
                  <a:lnTo>
                    <a:pt x="804" y="520"/>
                  </a:lnTo>
                  <a:lnTo>
                    <a:pt x="834" y="568"/>
                  </a:lnTo>
                  <a:lnTo>
                    <a:pt x="852" y="607"/>
                  </a:lnTo>
                  <a:lnTo>
                    <a:pt x="952" y="595"/>
                  </a:lnTo>
                  <a:lnTo>
                    <a:pt x="919" y="529"/>
                  </a:lnTo>
                  <a:lnTo>
                    <a:pt x="870" y="459"/>
                  </a:lnTo>
                  <a:lnTo>
                    <a:pt x="819" y="400"/>
                  </a:lnTo>
                  <a:lnTo>
                    <a:pt x="753" y="337"/>
                  </a:lnTo>
                  <a:lnTo>
                    <a:pt x="664" y="247"/>
                  </a:lnTo>
                  <a:lnTo>
                    <a:pt x="565" y="172"/>
                  </a:lnTo>
                  <a:lnTo>
                    <a:pt x="460" y="108"/>
                  </a:lnTo>
                  <a:lnTo>
                    <a:pt x="367" y="69"/>
                  </a:lnTo>
                  <a:lnTo>
                    <a:pt x="251" y="30"/>
                  </a:lnTo>
                  <a:lnTo>
                    <a:pt x="156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9" name="Freeform 12"/>
            <p:cNvSpPr>
              <a:spLocks/>
            </p:cNvSpPr>
            <p:nvPr/>
          </p:nvSpPr>
          <p:spPr bwMode="auto">
            <a:xfrm>
              <a:off x="2261" y="1661"/>
              <a:ext cx="493" cy="434"/>
            </a:xfrm>
            <a:custGeom>
              <a:avLst/>
              <a:gdLst>
                <a:gd name="T0" fmla="*/ 0 w 493"/>
                <a:gd name="T1" fmla="*/ 335 h 434"/>
                <a:gd name="T2" fmla="*/ 0 w 493"/>
                <a:gd name="T3" fmla="*/ 434 h 434"/>
                <a:gd name="T4" fmla="*/ 20 w 493"/>
                <a:gd name="T5" fmla="*/ 409 h 434"/>
                <a:gd name="T6" fmla="*/ 42 w 493"/>
                <a:gd name="T7" fmla="*/ 383 h 434"/>
                <a:gd name="T8" fmla="*/ 71 w 493"/>
                <a:gd name="T9" fmla="*/ 356 h 434"/>
                <a:gd name="T10" fmla="*/ 107 w 493"/>
                <a:gd name="T11" fmla="*/ 325 h 434"/>
                <a:gd name="T12" fmla="*/ 142 w 493"/>
                <a:gd name="T13" fmla="*/ 291 h 434"/>
                <a:gd name="T14" fmla="*/ 178 w 493"/>
                <a:gd name="T15" fmla="*/ 259 h 434"/>
                <a:gd name="T16" fmla="*/ 211 w 493"/>
                <a:gd name="T17" fmla="*/ 232 h 434"/>
                <a:gd name="T18" fmla="*/ 241 w 493"/>
                <a:gd name="T19" fmla="*/ 208 h 434"/>
                <a:gd name="T20" fmla="*/ 274 w 493"/>
                <a:gd name="T21" fmla="*/ 186 h 434"/>
                <a:gd name="T22" fmla="*/ 308 w 493"/>
                <a:gd name="T23" fmla="*/ 164 h 434"/>
                <a:gd name="T24" fmla="*/ 348 w 493"/>
                <a:gd name="T25" fmla="*/ 141 h 434"/>
                <a:gd name="T26" fmla="*/ 385 w 493"/>
                <a:gd name="T27" fmla="*/ 123 h 434"/>
                <a:gd name="T28" fmla="*/ 423 w 493"/>
                <a:gd name="T29" fmla="*/ 107 h 434"/>
                <a:gd name="T30" fmla="*/ 463 w 493"/>
                <a:gd name="T31" fmla="*/ 90 h 434"/>
                <a:gd name="T32" fmla="*/ 493 w 493"/>
                <a:gd name="T33" fmla="*/ 76 h 434"/>
                <a:gd name="T34" fmla="*/ 493 w 493"/>
                <a:gd name="T35" fmla="*/ 0 h 434"/>
                <a:gd name="T36" fmla="*/ 439 w 493"/>
                <a:gd name="T37" fmla="*/ 15 h 434"/>
                <a:gd name="T38" fmla="*/ 360 w 493"/>
                <a:gd name="T39" fmla="*/ 49 h 434"/>
                <a:gd name="T40" fmla="*/ 259 w 493"/>
                <a:gd name="T41" fmla="*/ 92 h 434"/>
                <a:gd name="T42" fmla="*/ 185 w 493"/>
                <a:gd name="T43" fmla="*/ 138 h 434"/>
                <a:gd name="T44" fmla="*/ 117 w 493"/>
                <a:gd name="T45" fmla="*/ 204 h 434"/>
                <a:gd name="T46" fmla="*/ 50 w 493"/>
                <a:gd name="T47" fmla="*/ 259 h 434"/>
                <a:gd name="T48" fmla="*/ 0 w 493"/>
                <a:gd name="T49" fmla="*/ 312 h 434"/>
                <a:gd name="T50" fmla="*/ 0 w 493"/>
                <a:gd name="T51" fmla="*/ 433 h 434"/>
                <a:gd name="T52" fmla="*/ 0 w 493"/>
                <a:gd name="T53" fmla="*/ 431 h 434"/>
                <a:gd name="T54" fmla="*/ 0 w 493"/>
                <a:gd name="T55" fmla="*/ 335 h 43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93"/>
                <a:gd name="T85" fmla="*/ 0 h 434"/>
                <a:gd name="T86" fmla="*/ 493 w 493"/>
                <a:gd name="T87" fmla="*/ 434 h 43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93" h="434">
                  <a:moveTo>
                    <a:pt x="0" y="335"/>
                  </a:moveTo>
                  <a:lnTo>
                    <a:pt x="0" y="434"/>
                  </a:lnTo>
                  <a:lnTo>
                    <a:pt x="20" y="409"/>
                  </a:lnTo>
                  <a:lnTo>
                    <a:pt x="42" y="383"/>
                  </a:lnTo>
                  <a:lnTo>
                    <a:pt x="71" y="356"/>
                  </a:lnTo>
                  <a:lnTo>
                    <a:pt x="107" y="325"/>
                  </a:lnTo>
                  <a:lnTo>
                    <a:pt x="142" y="291"/>
                  </a:lnTo>
                  <a:lnTo>
                    <a:pt x="178" y="259"/>
                  </a:lnTo>
                  <a:lnTo>
                    <a:pt x="211" y="232"/>
                  </a:lnTo>
                  <a:lnTo>
                    <a:pt x="241" y="208"/>
                  </a:lnTo>
                  <a:lnTo>
                    <a:pt x="274" y="186"/>
                  </a:lnTo>
                  <a:lnTo>
                    <a:pt x="308" y="164"/>
                  </a:lnTo>
                  <a:lnTo>
                    <a:pt x="348" y="141"/>
                  </a:lnTo>
                  <a:lnTo>
                    <a:pt x="385" y="123"/>
                  </a:lnTo>
                  <a:lnTo>
                    <a:pt x="423" y="107"/>
                  </a:lnTo>
                  <a:lnTo>
                    <a:pt x="463" y="90"/>
                  </a:lnTo>
                  <a:lnTo>
                    <a:pt x="493" y="76"/>
                  </a:lnTo>
                  <a:lnTo>
                    <a:pt x="493" y="0"/>
                  </a:lnTo>
                  <a:lnTo>
                    <a:pt x="439" y="15"/>
                  </a:lnTo>
                  <a:lnTo>
                    <a:pt x="360" y="49"/>
                  </a:lnTo>
                  <a:lnTo>
                    <a:pt x="259" y="92"/>
                  </a:lnTo>
                  <a:lnTo>
                    <a:pt x="185" y="138"/>
                  </a:lnTo>
                  <a:lnTo>
                    <a:pt x="117" y="204"/>
                  </a:lnTo>
                  <a:lnTo>
                    <a:pt x="50" y="259"/>
                  </a:lnTo>
                  <a:lnTo>
                    <a:pt x="0" y="312"/>
                  </a:lnTo>
                  <a:lnTo>
                    <a:pt x="0" y="433"/>
                  </a:lnTo>
                  <a:lnTo>
                    <a:pt x="0" y="431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0" name="Freeform 13"/>
            <p:cNvSpPr>
              <a:spLocks/>
            </p:cNvSpPr>
            <p:nvPr/>
          </p:nvSpPr>
          <p:spPr bwMode="auto">
            <a:xfrm>
              <a:off x="1670" y="1824"/>
              <a:ext cx="589" cy="270"/>
            </a:xfrm>
            <a:custGeom>
              <a:avLst/>
              <a:gdLst>
                <a:gd name="T0" fmla="*/ 0 w 589"/>
                <a:gd name="T1" fmla="*/ 0 h 270"/>
                <a:gd name="T2" fmla="*/ 0 w 589"/>
                <a:gd name="T3" fmla="*/ 83 h 270"/>
                <a:gd name="T4" fmla="*/ 38 w 589"/>
                <a:gd name="T5" fmla="*/ 90 h 270"/>
                <a:gd name="T6" fmla="*/ 77 w 589"/>
                <a:gd name="T7" fmla="*/ 97 h 270"/>
                <a:gd name="T8" fmla="*/ 114 w 589"/>
                <a:gd name="T9" fmla="*/ 106 h 270"/>
                <a:gd name="T10" fmla="*/ 152 w 589"/>
                <a:gd name="T11" fmla="*/ 115 h 270"/>
                <a:gd name="T12" fmla="*/ 196 w 589"/>
                <a:gd name="T13" fmla="*/ 126 h 270"/>
                <a:gd name="T14" fmla="*/ 244 w 589"/>
                <a:gd name="T15" fmla="*/ 138 h 270"/>
                <a:gd name="T16" fmla="*/ 304 w 589"/>
                <a:gd name="T17" fmla="*/ 156 h 270"/>
                <a:gd name="T18" fmla="*/ 362 w 589"/>
                <a:gd name="T19" fmla="*/ 172 h 270"/>
                <a:gd name="T20" fmla="*/ 400 w 589"/>
                <a:gd name="T21" fmla="*/ 185 h 270"/>
                <a:gd name="T22" fmla="*/ 445 w 589"/>
                <a:gd name="T23" fmla="*/ 203 h 270"/>
                <a:gd name="T24" fmla="*/ 494 w 589"/>
                <a:gd name="T25" fmla="*/ 223 h 270"/>
                <a:gd name="T26" fmla="*/ 538 w 589"/>
                <a:gd name="T27" fmla="*/ 243 h 270"/>
                <a:gd name="T28" fmla="*/ 570 w 589"/>
                <a:gd name="T29" fmla="*/ 259 h 270"/>
                <a:gd name="T30" fmla="*/ 589 w 589"/>
                <a:gd name="T31" fmla="*/ 270 h 270"/>
                <a:gd name="T32" fmla="*/ 589 w 589"/>
                <a:gd name="T33" fmla="*/ 167 h 270"/>
                <a:gd name="T34" fmla="*/ 552 w 589"/>
                <a:gd name="T35" fmla="*/ 141 h 270"/>
                <a:gd name="T36" fmla="*/ 478 w 589"/>
                <a:gd name="T37" fmla="*/ 105 h 270"/>
                <a:gd name="T38" fmla="*/ 392 w 589"/>
                <a:gd name="T39" fmla="*/ 69 h 270"/>
                <a:gd name="T40" fmla="*/ 315 w 589"/>
                <a:gd name="T41" fmla="*/ 49 h 270"/>
                <a:gd name="T42" fmla="*/ 226 w 589"/>
                <a:gd name="T43" fmla="*/ 24 h 270"/>
                <a:gd name="T44" fmla="*/ 137 w 589"/>
                <a:gd name="T45" fmla="*/ 7 h 270"/>
                <a:gd name="T46" fmla="*/ 74 w 589"/>
                <a:gd name="T47" fmla="*/ 1 h 270"/>
                <a:gd name="T48" fmla="*/ 0 w 589"/>
                <a:gd name="T49" fmla="*/ 0 h 2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9"/>
                <a:gd name="T76" fmla="*/ 0 h 270"/>
                <a:gd name="T77" fmla="*/ 589 w 589"/>
                <a:gd name="T78" fmla="*/ 270 h 2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9" h="270">
                  <a:moveTo>
                    <a:pt x="0" y="0"/>
                  </a:moveTo>
                  <a:lnTo>
                    <a:pt x="0" y="83"/>
                  </a:lnTo>
                  <a:lnTo>
                    <a:pt x="38" y="90"/>
                  </a:lnTo>
                  <a:lnTo>
                    <a:pt x="77" y="97"/>
                  </a:lnTo>
                  <a:lnTo>
                    <a:pt x="114" y="106"/>
                  </a:lnTo>
                  <a:lnTo>
                    <a:pt x="152" y="115"/>
                  </a:lnTo>
                  <a:lnTo>
                    <a:pt x="196" y="126"/>
                  </a:lnTo>
                  <a:lnTo>
                    <a:pt x="244" y="138"/>
                  </a:lnTo>
                  <a:lnTo>
                    <a:pt x="304" y="156"/>
                  </a:lnTo>
                  <a:lnTo>
                    <a:pt x="362" y="172"/>
                  </a:lnTo>
                  <a:lnTo>
                    <a:pt x="400" y="185"/>
                  </a:lnTo>
                  <a:lnTo>
                    <a:pt x="445" y="203"/>
                  </a:lnTo>
                  <a:lnTo>
                    <a:pt x="494" y="223"/>
                  </a:lnTo>
                  <a:lnTo>
                    <a:pt x="538" y="243"/>
                  </a:lnTo>
                  <a:lnTo>
                    <a:pt x="570" y="259"/>
                  </a:lnTo>
                  <a:lnTo>
                    <a:pt x="589" y="270"/>
                  </a:lnTo>
                  <a:lnTo>
                    <a:pt x="589" y="167"/>
                  </a:lnTo>
                  <a:lnTo>
                    <a:pt x="552" y="141"/>
                  </a:lnTo>
                  <a:lnTo>
                    <a:pt x="478" y="105"/>
                  </a:lnTo>
                  <a:lnTo>
                    <a:pt x="392" y="69"/>
                  </a:lnTo>
                  <a:lnTo>
                    <a:pt x="315" y="49"/>
                  </a:lnTo>
                  <a:lnTo>
                    <a:pt x="226" y="24"/>
                  </a:lnTo>
                  <a:lnTo>
                    <a:pt x="137" y="7"/>
                  </a:lnTo>
                  <a:lnTo>
                    <a:pt x="74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1" name="Freeform 14"/>
            <p:cNvSpPr>
              <a:spLocks/>
            </p:cNvSpPr>
            <p:nvPr/>
          </p:nvSpPr>
          <p:spPr bwMode="auto">
            <a:xfrm>
              <a:off x="1109" y="1171"/>
              <a:ext cx="1645" cy="823"/>
            </a:xfrm>
            <a:custGeom>
              <a:avLst/>
              <a:gdLst>
                <a:gd name="T0" fmla="*/ 90 w 1645"/>
                <a:gd name="T1" fmla="*/ 0 h 823"/>
                <a:gd name="T2" fmla="*/ 189 w 1645"/>
                <a:gd name="T3" fmla="*/ 0 h 823"/>
                <a:gd name="T4" fmla="*/ 291 w 1645"/>
                <a:gd name="T5" fmla="*/ 6 h 823"/>
                <a:gd name="T6" fmla="*/ 386 w 1645"/>
                <a:gd name="T7" fmla="*/ 21 h 823"/>
                <a:gd name="T8" fmla="*/ 496 w 1645"/>
                <a:gd name="T9" fmla="*/ 45 h 823"/>
                <a:gd name="T10" fmla="*/ 601 w 1645"/>
                <a:gd name="T11" fmla="*/ 78 h 823"/>
                <a:gd name="T12" fmla="*/ 712 w 1645"/>
                <a:gd name="T13" fmla="*/ 123 h 823"/>
                <a:gd name="T14" fmla="*/ 811 w 1645"/>
                <a:gd name="T15" fmla="*/ 170 h 823"/>
                <a:gd name="T16" fmla="*/ 905 w 1645"/>
                <a:gd name="T17" fmla="*/ 217 h 823"/>
                <a:gd name="T18" fmla="*/ 1001 w 1645"/>
                <a:gd name="T19" fmla="*/ 271 h 823"/>
                <a:gd name="T20" fmla="*/ 1091 w 1645"/>
                <a:gd name="T21" fmla="*/ 331 h 823"/>
                <a:gd name="T22" fmla="*/ 1178 w 1645"/>
                <a:gd name="T23" fmla="*/ 400 h 823"/>
                <a:gd name="T24" fmla="*/ 1249 w 1645"/>
                <a:gd name="T25" fmla="*/ 469 h 823"/>
                <a:gd name="T26" fmla="*/ 1297 w 1645"/>
                <a:gd name="T27" fmla="*/ 533 h 823"/>
                <a:gd name="T28" fmla="*/ 1596 w 1645"/>
                <a:gd name="T29" fmla="*/ 512 h 823"/>
                <a:gd name="T30" fmla="*/ 1494 w 1645"/>
                <a:gd name="T31" fmla="*/ 557 h 823"/>
                <a:gd name="T32" fmla="*/ 1423 w 1645"/>
                <a:gd name="T33" fmla="*/ 593 h 823"/>
                <a:gd name="T34" fmla="*/ 1364 w 1645"/>
                <a:gd name="T35" fmla="*/ 630 h 823"/>
                <a:gd name="T36" fmla="*/ 1307 w 1645"/>
                <a:gd name="T37" fmla="*/ 676 h 823"/>
                <a:gd name="T38" fmla="*/ 1240 w 1645"/>
                <a:gd name="T39" fmla="*/ 736 h 823"/>
                <a:gd name="T40" fmla="*/ 1178 w 1645"/>
                <a:gd name="T41" fmla="*/ 796 h 823"/>
                <a:gd name="T42" fmla="*/ 1124 w 1645"/>
                <a:gd name="T43" fmla="*/ 811 h 823"/>
                <a:gd name="T44" fmla="*/ 1068 w 1645"/>
                <a:gd name="T45" fmla="*/ 783 h 823"/>
                <a:gd name="T46" fmla="*/ 999 w 1645"/>
                <a:gd name="T47" fmla="*/ 755 h 823"/>
                <a:gd name="T48" fmla="*/ 936 w 1645"/>
                <a:gd name="T49" fmla="*/ 735 h 823"/>
                <a:gd name="T50" fmla="*/ 864 w 1645"/>
                <a:gd name="T51" fmla="*/ 715 h 823"/>
                <a:gd name="T52" fmla="*/ 791 w 1645"/>
                <a:gd name="T53" fmla="*/ 696 h 823"/>
                <a:gd name="T54" fmla="*/ 720 w 1645"/>
                <a:gd name="T55" fmla="*/ 681 h 823"/>
                <a:gd name="T56" fmla="*/ 652 w 1645"/>
                <a:gd name="T57" fmla="*/ 666 h 823"/>
                <a:gd name="T58" fmla="*/ 560 w 1645"/>
                <a:gd name="T59" fmla="*/ 652 h 823"/>
                <a:gd name="T60" fmla="*/ 896 w 1645"/>
                <a:gd name="T61" fmla="*/ 542 h 823"/>
                <a:gd name="T62" fmla="*/ 817 w 1645"/>
                <a:gd name="T63" fmla="*/ 439 h 823"/>
                <a:gd name="T64" fmla="*/ 757 w 1645"/>
                <a:gd name="T65" fmla="*/ 379 h 823"/>
                <a:gd name="T66" fmla="*/ 670 w 1645"/>
                <a:gd name="T67" fmla="*/ 298 h 823"/>
                <a:gd name="T68" fmla="*/ 595 w 1645"/>
                <a:gd name="T69" fmla="*/ 235 h 823"/>
                <a:gd name="T70" fmla="*/ 535 w 1645"/>
                <a:gd name="T71" fmla="*/ 188 h 823"/>
                <a:gd name="T72" fmla="*/ 460 w 1645"/>
                <a:gd name="T73" fmla="*/ 141 h 823"/>
                <a:gd name="T74" fmla="*/ 383 w 1645"/>
                <a:gd name="T75" fmla="*/ 102 h 823"/>
                <a:gd name="T76" fmla="*/ 291 w 1645"/>
                <a:gd name="T77" fmla="*/ 69 h 823"/>
                <a:gd name="T78" fmla="*/ 192 w 1645"/>
                <a:gd name="T79" fmla="*/ 45 h 823"/>
                <a:gd name="T80" fmla="*/ 87 w 1645"/>
                <a:gd name="T81" fmla="*/ 24 h 82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645"/>
                <a:gd name="T124" fmla="*/ 0 h 823"/>
                <a:gd name="T125" fmla="*/ 1645 w 1645"/>
                <a:gd name="T126" fmla="*/ 823 h 82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645" h="823">
                  <a:moveTo>
                    <a:pt x="0" y="6"/>
                  </a:moveTo>
                  <a:lnTo>
                    <a:pt x="90" y="0"/>
                  </a:lnTo>
                  <a:lnTo>
                    <a:pt x="135" y="0"/>
                  </a:lnTo>
                  <a:lnTo>
                    <a:pt x="189" y="0"/>
                  </a:lnTo>
                  <a:lnTo>
                    <a:pt x="240" y="3"/>
                  </a:lnTo>
                  <a:lnTo>
                    <a:pt x="291" y="6"/>
                  </a:lnTo>
                  <a:lnTo>
                    <a:pt x="341" y="12"/>
                  </a:lnTo>
                  <a:lnTo>
                    <a:pt x="386" y="21"/>
                  </a:lnTo>
                  <a:lnTo>
                    <a:pt x="436" y="30"/>
                  </a:lnTo>
                  <a:lnTo>
                    <a:pt x="496" y="45"/>
                  </a:lnTo>
                  <a:lnTo>
                    <a:pt x="550" y="63"/>
                  </a:lnTo>
                  <a:lnTo>
                    <a:pt x="601" y="78"/>
                  </a:lnTo>
                  <a:lnTo>
                    <a:pt x="658" y="99"/>
                  </a:lnTo>
                  <a:lnTo>
                    <a:pt x="712" y="123"/>
                  </a:lnTo>
                  <a:lnTo>
                    <a:pt x="766" y="147"/>
                  </a:lnTo>
                  <a:lnTo>
                    <a:pt x="811" y="170"/>
                  </a:lnTo>
                  <a:lnTo>
                    <a:pt x="862" y="194"/>
                  </a:lnTo>
                  <a:lnTo>
                    <a:pt x="905" y="217"/>
                  </a:lnTo>
                  <a:lnTo>
                    <a:pt x="953" y="244"/>
                  </a:lnTo>
                  <a:lnTo>
                    <a:pt x="1001" y="271"/>
                  </a:lnTo>
                  <a:lnTo>
                    <a:pt x="1049" y="304"/>
                  </a:lnTo>
                  <a:lnTo>
                    <a:pt x="1091" y="331"/>
                  </a:lnTo>
                  <a:lnTo>
                    <a:pt x="1136" y="367"/>
                  </a:lnTo>
                  <a:lnTo>
                    <a:pt x="1178" y="400"/>
                  </a:lnTo>
                  <a:lnTo>
                    <a:pt x="1217" y="433"/>
                  </a:lnTo>
                  <a:lnTo>
                    <a:pt x="1249" y="469"/>
                  </a:lnTo>
                  <a:lnTo>
                    <a:pt x="1276" y="500"/>
                  </a:lnTo>
                  <a:lnTo>
                    <a:pt x="1297" y="533"/>
                  </a:lnTo>
                  <a:lnTo>
                    <a:pt x="1645" y="489"/>
                  </a:lnTo>
                  <a:lnTo>
                    <a:pt x="1596" y="512"/>
                  </a:lnTo>
                  <a:lnTo>
                    <a:pt x="1539" y="536"/>
                  </a:lnTo>
                  <a:lnTo>
                    <a:pt x="1494" y="557"/>
                  </a:lnTo>
                  <a:lnTo>
                    <a:pt x="1460" y="573"/>
                  </a:lnTo>
                  <a:lnTo>
                    <a:pt x="1423" y="593"/>
                  </a:lnTo>
                  <a:lnTo>
                    <a:pt x="1393" y="611"/>
                  </a:lnTo>
                  <a:lnTo>
                    <a:pt x="1364" y="630"/>
                  </a:lnTo>
                  <a:lnTo>
                    <a:pt x="1335" y="653"/>
                  </a:lnTo>
                  <a:lnTo>
                    <a:pt x="1307" y="676"/>
                  </a:lnTo>
                  <a:lnTo>
                    <a:pt x="1273" y="705"/>
                  </a:lnTo>
                  <a:lnTo>
                    <a:pt x="1240" y="736"/>
                  </a:lnTo>
                  <a:lnTo>
                    <a:pt x="1211" y="762"/>
                  </a:lnTo>
                  <a:lnTo>
                    <a:pt x="1178" y="796"/>
                  </a:lnTo>
                  <a:lnTo>
                    <a:pt x="1151" y="823"/>
                  </a:lnTo>
                  <a:lnTo>
                    <a:pt x="1124" y="811"/>
                  </a:lnTo>
                  <a:lnTo>
                    <a:pt x="1097" y="796"/>
                  </a:lnTo>
                  <a:lnTo>
                    <a:pt x="1068" y="783"/>
                  </a:lnTo>
                  <a:lnTo>
                    <a:pt x="1034" y="769"/>
                  </a:lnTo>
                  <a:lnTo>
                    <a:pt x="999" y="755"/>
                  </a:lnTo>
                  <a:lnTo>
                    <a:pt x="967" y="744"/>
                  </a:lnTo>
                  <a:lnTo>
                    <a:pt x="936" y="735"/>
                  </a:lnTo>
                  <a:lnTo>
                    <a:pt x="901" y="724"/>
                  </a:lnTo>
                  <a:lnTo>
                    <a:pt x="864" y="715"/>
                  </a:lnTo>
                  <a:lnTo>
                    <a:pt x="826" y="705"/>
                  </a:lnTo>
                  <a:lnTo>
                    <a:pt x="791" y="696"/>
                  </a:lnTo>
                  <a:lnTo>
                    <a:pt x="757" y="687"/>
                  </a:lnTo>
                  <a:lnTo>
                    <a:pt x="720" y="681"/>
                  </a:lnTo>
                  <a:lnTo>
                    <a:pt x="685" y="673"/>
                  </a:lnTo>
                  <a:lnTo>
                    <a:pt x="652" y="666"/>
                  </a:lnTo>
                  <a:lnTo>
                    <a:pt x="613" y="658"/>
                  </a:lnTo>
                  <a:lnTo>
                    <a:pt x="560" y="652"/>
                  </a:lnTo>
                  <a:lnTo>
                    <a:pt x="920" y="590"/>
                  </a:lnTo>
                  <a:lnTo>
                    <a:pt x="896" y="542"/>
                  </a:lnTo>
                  <a:lnTo>
                    <a:pt x="868" y="506"/>
                  </a:lnTo>
                  <a:lnTo>
                    <a:pt x="817" y="439"/>
                  </a:lnTo>
                  <a:lnTo>
                    <a:pt x="787" y="409"/>
                  </a:lnTo>
                  <a:lnTo>
                    <a:pt x="757" y="379"/>
                  </a:lnTo>
                  <a:lnTo>
                    <a:pt x="703" y="328"/>
                  </a:lnTo>
                  <a:lnTo>
                    <a:pt x="670" y="298"/>
                  </a:lnTo>
                  <a:lnTo>
                    <a:pt x="631" y="262"/>
                  </a:lnTo>
                  <a:lnTo>
                    <a:pt x="595" y="235"/>
                  </a:lnTo>
                  <a:lnTo>
                    <a:pt x="565" y="211"/>
                  </a:lnTo>
                  <a:lnTo>
                    <a:pt x="535" y="188"/>
                  </a:lnTo>
                  <a:lnTo>
                    <a:pt x="499" y="164"/>
                  </a:lnTo>
                  <a:lnTo>
                    <a:pt x="460" y="141"/>
                  </a:lnTo>
                  <a:lnTo>
                    <a:pt x="421" y="123"/>
                  </a:lnTo>
                  <a:lnTo>
                    <a:pt x="383" y="102"/>
                  </a:lnTo>
                  <a:lnTo>
                    <a:pt x="335" y="84"/>
                  </a:lnTo>
                  <a:lnTo>
                    <a:pt x="291" y="69"/>
                  </a:lnTo>
                  <a:lnTo>
                    <a:pt x="240" y="57"/>
                  </a:lnTo>
                  <a:lnTo>
                    <a:pt x="192" y="45"/>
                  </a:lnTo>
                  <a:lnTo>
                    <a:pt x="141" y="33"/>
                  </a:lnTo>
                  <a:lnTo>
                    <a:pt x="87" y="2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 rot="1192339" flipV="1">
            <a:off x="5651500" y="3284538"/>
            <a:ext cx="1584325" cy="2027237"/>
            <a:chOff x="1109" y="1171"/>
            <a:chExt cx="1645" cy="924"/>
          </a:xfrm>
        </p:grpSpPr>
        <p:sp>
          <p:nvSpPr>
            <p:cNvPr id="31754" name="Freeform 16"/>
            <p:cNvSpPr>
              <a:spLocks/>
            </p:cNvSpPr>
            <p:nvPr/>
          </p:nvSpPr>
          <p:spPr bwMode="auto">
            <a:xfrm>
              <a:off x="1110" y="1174"/>
              <a:ext cx="952" cy="607"/>
            </a:xfrm>
            <a:custGeom>
              <a:avLst/>
              <a:gdLst>
                <a:gd name="T0" fmla="*/ 0 w 952"/>
                <a:gd name="T1" fmla="*/ 0 h 607"/>
                <a:gd name="T2" fmla="*/ 0 w 952"/>
                <a:gd name="T3" fmla="*/ 45 h 607"/>
                <a:gd name="T4" fmla="*/ 69 w 952"/>
                <a:gd name="T5" fmla="*/ 57 h 607"/>
                <a:gd name="T6" fmla="*/ 132 w 952"/>
                <a:gd name="T7" fmla="*/ 72 h 607"/>
                <a:gd name="T8" fmla="*/ 189 w 952"/>
                <a:gd name="T9" fmla="*/ 90 h 607"/>
                <a:gd name="T10" fmla="*/ 248 w 952"/>
                <a:gd name="T11" fmla="*/ 108 h 607"/>
                <a:gd name="T12" fmla="*/ 298 w 952"/>
                <a:gd name="T13" fmla="*/ 126 h 607"/>
                <a:gd name="T14" fmla="*/ 340 w 952"/>
                <a:gd name="T15" fmla="*/ 144 h 607"/>
                <a:gd name="T16" fmla="*/ 379 w 952"/>
                <a:gd name="T17" fmla="*/ 160 h 607"/>
                <a:gd name="T18" fmla="*/ 424 w 952"/>
                <a:gd name="T19" fmla="*/ 181 h 607"/>
                <a:gd name="T20" fmla="*/ 463 w 952"/>
                <a:gd name="T21" fmla="*/ 205 h 607"/>
                <a:gd name="T22" fmla="*/ 508 w 952"/>
                <a:gd name="T23" fmla="*/ 235 h 607"/>
                <a:gd name="T24" fmla="*/ 544 w 952"/>
                <a:gd name="T25" fmla="*/ 262 h 607"/>
                <a:gd name="T26" fmla="*/ 580 w 952"/>
                <a:gd name="T27" fmla="*/ 289 h 607"/>
                <a:gd name="T28" fmla="*/ 613 w 952"/>
                <a:gd name="T29" fmla="*/ 319 h 607"/>
                <a:gd name="T30" fmla="*/ 655 w 952"/>
                <a:gd name="T31" fmla="*/ 355 h 607"/>
                <a:gd name="T32" fmla="*/ 700 w 952"/>
                <a:gd name="T33" fmla="*/ 397 h 607"/>
                <a:gd name="T34" fmla="*/ 726 w 952"/>
                <a:gd name="T35" fmla="*/ 427 h 607"/>
                <a:gd name="T36" fmla="*/ 753 w 952"/>
                <a:gd name="T37" fmla="*/ 459 h 607"/>
                <a:gd name="T38" fmla="*/ 780 w 952"/>
                <a:gd name="T39" fmla="*/ 490 h 607"/>
                <a:gd name="T40" fmla="*/ 804 w 952"/>
                <a:gd name="T41" fmla="*/ 520 h 607"/>
                <a:gd name="T42" fmla="*/ 834 w 952"/>
                <a:gd name="T43" fmla="*/ 568 h 607"/>
                <a:gd name="T44" fmla="*/ 852 w 952"/>
                <a:gd name="T45" fmla="*/ 607 h 607"/>
                <a:gd name="T46" fmla="*/ 952 w 952"/>
                <a:gd name="T47" fmla="*/ 595 h 607"/>
                <a:gd name="T48" fmla="*/ 919 w 952"/>
                <a:gd name="T49" fmla="*/ 529 h 607"/>
                <a:gd name="T50" fmla="*/ 870 w 952"/>
                <a:gd name="T51" fmla="*/ 459 h 607"/>
                <a:gd name="T52" fmla="*/ 819 w 952"/>
                <a:gd name="T53" fmla="*/ 400 h 607"/>
                <a:gd name="T54" fmla="*/ 753 w 952"/>
                <a:gd name="T55" fmla="*/ 337 h 607"/>
                <a:gd name="T56" fmla="*/ 664 w 952"/>
                <a:gd name="T57" fmla="*/ 247 h 607"/>
                <a:gd name="T58" fmla="*/ 565 w 952"/>
                <a:gd name="T59" fmla="*/ 172 h 607"/>
                <a:gd name="T60" fmla="*/ 460 w 952"/>
                <a:gd name="T61" fmla="*/ 108 h 607"/>
                <a:gd name="T62" fmla="*/ 367 w 952"/>
                <a:gd name="T63" fmla="*/ 69 h 607"/>
                <a:gd name="T64" fmla="*/ 251 w 952"/>
                <a:gd name="T65" fmla="*/ 30 h 607"/>
                <a:gd name="T66" fmla="*/ 156 w 952"/>
                <a:gd name="T67" fmla="*/ 15 h 607"/>
                <a:gd name="T68" fmla="*/ 0 w 952"/>
                <a:gd name="T69" fmla="*/ 0 h 60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52"/>
                <a:gd name="T106" fmla="*/ 0 h 607"/>
                <a:gd name="T107" fmla="*/ 952 w 952"/>
                <a:gd name="T108" fmla="*/ 607 h 60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52" h="607">
                  <a:moveTo>
                    <a:pt x="0" y="0"/>
                  </a:moveTo>
                  <a:lnTo>
                    <a:pt x="0" y="45"/>
                  </a:lnTo>
                  <a:lnTo>
                    <a:pt x="69" y="57"/>
                  </a:lnTo>
                  <a:lnTo>
                    <a:pt x="132" y="72"/>
                  </a:lnTo>
                  <a:lnTo>
                    <a:pt x="189" y="90"/>
                  </a:lnTo>
                  <a:lnTo>
                    <a:pt x="248" y="108"/>
                  </a:lnTo>
                  <a:lnTo>
                    <a:pt x="298" y="126"/>
                  </a:lnTo>
                  <a:lnTo>
                    <a:pt x="340" y="144"/>
                  </a:lnTo>
                  <a:lnTo>
                    <a:pt x="379" y="160"/>
                  </a:lnTo>
                  <a:lnTo>
                    <a:pt x="424" y="181"/>
                  </a:lnTo>
                  <a:lnTo>
                    <a:pt x="463" y="205"/>
                  </a:lnTo>
                  <a:lnTo>
                    <a:pt x="508" y="235"/>
                  </a:lnTo>
                  <a:lnTo>
                    <a:pt x="544" y="262"/>
                  </a:lnTo>
                  <a:lnTo>
                    <a:pt x="580" y="289"/>
                  </a:lnTo>
                  <a:lnTo>
                    <a:pt x="613" y="319"/>
                  </a:lnTo>
                  <a:lnTo>
                    <a:pt x="655" y="355"/>
                  </a:lnTo>
                  <a:lnTo>
                    <a:pt x="700" y="397"/>
                  </a:lnTo>
                  <a:lnTo>
                    <a:pt x="726" y="427"/>
                  </a:lnTo>
                  <a:lnTo>
                    <a:pt x="753" y="459"/>
                  </a:lnTo>
                  <a:lnTo>
                    <a:pt x="780" y="490"/>
                  </a:lnTo>
                  <a:lnTo>
                    <a:pt x="804" y="520"/>
                  </a:lnTo>
                  <a:lnTo>
                    <a:pt x="834" y="568"/>
                  </a:lnTo>
                  <a:lnTo>
                    <a:pt x="852" y="607"/>
                  </a:lnTo>
                  <a:lnTo>
                    <a:pt x="952" y="595"/>
                  </a:lnTo>
                  <a:lnTo>
                    <a:pt x="919" y="529"/>
                  </a:lnTo>
                  <a:lnTo>
                    <a:pt x="870" y="459"/>
                  </a:lnTo>
                  <a:lnTo>
                    <a:pt x="819" y="400"/>
                  </a:lnTo>
                  <a:lnTo>
                    <a:pt x="753" y="337"/>
                  </a:lnTo>
                  <a:lnTo>
                    <a:pt x="664" y="247"/>
                  </a:lnTo>
                  <a:lnTo>
                    <a:pt x="565" y="172"/>
                  </a:lnTo>
                  <a:lnTo>
                    <a:pt x="460" y="108"/>
                  </a:lnTo>
                  <a:lnTo>
                    <a:pt x="367" y="69"/>
                  </a:lnTo>
                  <a:lnTo>
                    <a:pt x="251" y="30"/>
                  </a:lnTo>
                  <a:lnTo>
                    <a:pt x="156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5" name="Freeform 17"/>
            <p:cNvSpPr>
              <a:spLocks/>
            </p:cNvSpPr>
            <p:nvPr/>
          </p:nvSpPr>
          <p:spPr bwMode="auto">
            <a:xfrm>
              <a:off x="2261" y="1661"/>
              <a:ext cx="493" cy="434"/>
            </a:xfrm>
            <a:custGeom>
              <a:avLst/>
              <a:gdLst>
                <a:gd name="T0" fmla="*/ 0 w 493"/>
                <a:gd name="T1" fmla="*/ 335 h 434"/>
                <a:gd name="T2" fmla="*/ 0 w 493"/>
                <a:gd name="T3" fmla="*/ 434 h 434"/>
                <a:gd name="T4" fmla="*/ 20 w 493"/>
                <a:gd name="T5" fmla="*/ 409 h 434"/>
                <a:gd name="T6" fmla="*/ 42 w 493"/>
                <a:gd name="T7" fmla="*/ 383 h 434"/>
                <a:gd name="T8" fmla="*/ 71 w 493"/>
                <a:gd name="T9" fmla="*/ 356 h 434"/>
                <a:gd name="T10" fmla="*/ 107 w 493"/>
                <a:gd name="T11" fmla="*/ 325 h 434"/>
                <a:gd name="T12" fmla="*/ 142 w 493"/>
                <a:gd name="T13" fmla="*/ 291 h 434"/>
                <a:gd name="T14" fmla="*/ 178 w 493"/>
                <a:gd name="T15" fmla="*/ 259 h 434"/>
                <a:gd name="T16" fmla="*/ 211 w 493"/>
                <a:gd name="T17" fmla="*/ 232 h 434"/>
                <a:gd name="T18" fmla="*/ 241 w 493"/>
                <a:gd name="T19" fmla="*/ 208 h 434"/>
                <a:gd name="T20" fmla="*/ 274 w 493"/>
                <a:gd name="T21" fmla="*/ 186 h 434"/>
                <a:gd name="T22" fmla="*/ 308 w 493"/>
                <a:gd name="T23" fmla="*/ 164 h 434"/>
                <a:gd name="T24" fmla="*/ 348 w 493"/>
                <a:gd name="T25" fmla="*/ 141 h 434"/>
                <a:gd name="T26" fmla="*/ 385 w 493"/>
                <a:gd name="T27" fmla="*/ 123 h 434"/>
                <a:gd name="T28" fmla="*/ 423 w 493"/>
                <a:gd name="T29" fmla="*/ 107 h 434"/>
                <a:gd name="T30" fmla="*/ 463 w 493"/>
                <a:gd name="T31" fmla="*/ 90 h 434"/>
                <a:gd name="T32" fmla="*/ 493 w 493"/>
                <a:gd name="T33" fmla="*/ 76 h 434"/>
                <a:gd name="T34" fmla="*/ 493 w 493"/>
                <a:gd name="T35" fmla="*/ 0 h 434"/>
                <a:gd name="T36" fmla="*/ 439 w 493"/>
                <a:gd name="T37" fmla="*/ 15 h 434"/>
                <a:gd name="T38" fmla="*/ 360 w 493"/>
                <a:gd name="T39" fmla="*/ 49 h 434"/>
                <a:gd name="T40" fmla="*/ 259 w 493"/>
                <a:gd name="T41" fmla="*/ 92 h 434"/>
                <a:gd name="T42" fmla="*/ 185 w 493"/>
                <a:gd name="T43" fmla="*/ 138 h 434"/>
                <a:gd name="T44" fmla="*/ 117 w 493"/>
                <a:gd name="T45" fmla="*/ 204 h 434"/>
                <a:gd name="T46" fmla="*/ 50 w 493"/>
                <a:gd name="T47" fmla="*/ 259 h 434"/>
                <a:gd name="T48" fmla="*/ 0 w 493"/>
                <a:gd name="T49" fmla="*/ 312 h 434"/>
                <a:gd name="T50" fmla="*/ 0 w 493"/>
                <a:gd name="T51" fmla="*/ 433 h 434"/>
                <a:gd name="T52" fmla="*/ 0 w 493"/>
                <a:gd name="T53" fmla="*/ 431 h 434"/>
                <a:gd name="T54" fmla="*/ 0 w 493"/>
                <a:gd name="T55" fmla="*/ 335 h 43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93"/>
                <a:gd name="T85" fmla="*/ 0 h 434"/>
                <a:gd name="T86" fmla="*/ 493 w 493"/>
                <a:gd name="T87" fmla="*/ 434 h 43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93" h="434">
                  <a:moveTo>
                    <a:pt x="0" y="335"/>
                  </a:moveTo>
                  <a:lnTo>
                    <a:pt x="0" y="434"/>
                  </a:lnTo>
                  <a:lnTo>
                    <a:pt x="20" y="409"/>
                  </a:lnTo>
                  <a:lnTo>
                    <a:pt x="42" y="383"/>
                  </a:lnTo>
                  <a:lnTo>
                    <a:pt x="71" y="356"/>
                  </a:lnTo>
                  <a:lnTo>
                    <a:pt x="107" y="325"/>
                  </a:lnTo>
                  <a:lnTo>
                    <a:pt x="142" y="291"/>
                  </a:lnTo>
                  <a:lnTo>
                    <a:pt x="178" y="259"/>
                  </a:lnTo>
                  <a:lnTo>
                    <a:pt x="211" y="232"/>
                  </a:lnTo>
                  <a:lnTo>
                    <a:pt x="241" y="208"/>
                  </a:lnTo>
                  <a:lnTo>
                    <a:pt x="274" y="186"/>
                  </a:lnTo>
                  <a:lnTo>
                    <a:pt x="308" y="164"/>
                  </a:lnTo>
                  <a:lnTo>
                    <a:pt x="348" y="141"/>
                  </a:lnTo>
                  <a:lnTo>
                    <a:pt x="385" y="123"/>
                  </a:lnTo>
                  <a:lnTo>
                    <a:pt x="423" y="107"/>
                  </a:lnTo>
                  <a:lnTo>
                    <a:pt x="463" y="90"/>
                  </a:lnTo>
                  <a:lnTo>
                    <a:pt x="493" y="76"/>
                  </a:lnTo>
                  <a:lnTo>
                    <a:pt x="493" y="0"/>
                  </a:lnTo>
                  <a:lnTo>
                    <a:pt x="439" y="15"/>
                  </a:lnTo>
                  <a:lnTo>
                    <a:pt x="360" y="49"/>
                  </a:lnTo>
                  <a:lnTo>
                    <a:pt x="259" y="92"/>
                  </a:lnTo>
                  <a:lnTo>
                    <a:pt x="185" y="138"/>
                  </a:lnTo>
                  <a:lnTo>
                    <a:pt x="117" y="204"/>
                  </a:lnTo>
                  <a:lnTo>
                    <a:pt x="50" y="259"/>
                  </a:lnTo>
                  <a:lnTo>
                    <a:pt x="0" y="312"/>
                  </a:lnTo>
                  <a:lnTo>
                    <a:pt x="0" y="433"/>
                  </a:lnTo>
                  <a:lnTo>
                    <a:pt x="0" y="431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6" name="Freeform 18"/>
            <p:cNvSpPr>
              <a:spLocks/>
            </p:cNvSpPr>
            <p:nvPr/>
          </p:nvSpPr>
          <p:spPr bwMode="auto">
            <a:xfrm>
              <a:off x="1670" y="1824"/>
              <a:ext cx="589" cy="270"/>
            </a:xfrm>
            <a:custGeom>
              <a:avLst/>
              <a:gdLst>
                <a:gd name="T0" fmla="*/ 0 w 589"/>
                <a:gd name="T1" fmla="*/ 0 h 270"/>
                <a:gd name="T2" fmla="*/ 0 w 589"/>
                <a:gd name="T3" fmla="*/ 83 h 270"/>
                <a:gd name="T4" fmla="*/ 38 w 589"/>
                <a:gd name="T5" fmla="*/ 90 h 270"/>
                <a:gd name="T6" fmla="*/ 77 w 589"/>
                <a:gd name="T7" fmla="*/ 97 h 270"/>
                <a:gd name="T8" fmla="*/ 114 w 589"/>
                <a:gd name="T9" fmla="*/ 106 h 270"/>
                <a:gd name="T10" fmla="*/ 152 w 589"/>
                <a:gd name="T11" fmla="*/ 115 h 270"/>
                <a:gd name="T12" fmla="*/ 196 w 589"/>
                <a:gd name="T13" fmla="*/ 126 h 270"/>
                <a:gd name="T14" fmla="*/ 244 w 589"/>
                <a:gd name="T15" fmla="*/ 138 h 270"/>
                <a:gd name="T16" fmla="*/ 304 w 589"/>
                <a:gd name="T17" fmla="*/ 156 h 270"/>
                <a:gd name="T18" fmla="*/ 362 w 589"/>
                <a:gd name="T19" fmla="*/ 172 h 270"/>
                <a:gd name="T20" fmla="*/ 400 w 589"/>
                <a:gd name="T21" fmla="*/ 185 h 270"/>
                <a:gd name="T22" fmla="*/ 445 w 589"/>
                <a:gd name="T23" fmla="*/ 203 h 270"/>
                <a:gd name="T24" fmla="*/ 494 w 589"/>
                <a:gd name="T25" fmla="*/ 223 h 270"/>
                <a:gd name="T26" fmla="*/ 538 w 589"/>
                <a:gd name="T27" fmla="*/ 243 h 270"/>
                <a:gd name="T28" fmla="*/ 570 w 589"/>
                <a:gd name="T29" fmla="*/ 259 h 270"/>
                <a:gd name="T30" fmla="*/ 589 w 589"/>
                <a:gd name="T31" fmla="*/ 270 h 270"/>
                <a:gd name="T32" fmla="*/ 589 w 589"/>
                <a:gd name="T33" fmla="*/ 167 h 270"/>
                <a:gd name="T34" fmla="*/ 552 w 589"/>
                <a:gd name="T35" fmla="*/ 141 h 270"/>
                <a:gd name="T36" fmla="*/ 478 w 589"/>
                <a:gd name="T37" fmla="*/ 105 h 270"/>
                <a:gd name="T38" fmla="*/ 392 w 589"/>
                <a:gd name="T39" fmla="*/ 69 h 270"/>
                <a:gd name="T40" fmla="*/ 315 w 589"/>
                <a:gd name="T41" fmla="*/ 49 h 270"/>
                <a:gd name="T42" fmla="*/ 226 w 589"/>
                <a:gd name="T43" fmla="*/ 24 h 270"/>
                <a:gd name="T44" fmla="*/ 137 w 589"/>
                <a:gd name="T45" fmla="*/ 7 h 270"/>
                <a:gd name="T46" fmla="*/ 74 w 589"/>
                <a:gd name="T47" fmla="*/ 1 h 270"/>
                <a:gd name="T48" fmla="*/ 0 w 589"/>
                <a:gd name="T49" fmla="*/ 0 h 2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9"/>
                <a:gd name="T76" fmla="*/ 0 h 270"/>
                <a:gd name="T77" fmla="*/ 589 w 589"/>
                <a:gd name="T78" fmla="*/ 270 h 2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9" h="270">
                  <a:moveTo>
                    <a:pt x="0" y="0"/>
                  </a:moveTo>
                  <a:lnTo>
                    <a:pt x="0" y="83"/>
                  </a:lnTo>
                  <a:lnTo>
                    <a:pt x="38" y="90"/>
                  </a:lnTo>
                  <a:lnTo>
                    <a:pt x="77" y="97"/>
                  </a:lnTo>
                  <a:lnTo>
                    <a:pt x="114" y="106"/>
                  </a:lnTo>
                  <a:lnTo>
                    <a:pt x="152" y="115"/>
                  </a:lnTo>
                  <a:lnTo>
                    <a:pt x="196" y="126"/>
                  </a:lnTo>
                  <a:lnTo>
                    <a:pt x="244" y="138"/>
                  </a:lnTo>
                  <a:lnTo>
                    <a:pt x="304" y="156"/>
                  </a:lnTo>
                  <a:lnTo>
                    <a:pt x="362" y="172"/>
                  </a:lnTo>
                  <a:lnTo>
                    <a:pt x="400" y="185"/>
                  </a:lnTo>
                  <a:lnTo>
                    <a:pt x="445" y="203"/>
                  </a:lnTo>
                  <a:lnTo>
                    <a:pt x="494" y="223"/>
                  </a:lnTo>
                  <a:lnTo>
                    <a:pt x="538" y="243"/>
                  </a:lnTo>
                  <a:lnTo>
                    <a:pt x="570" y="259"/>
                  </a:lnTo>
                  <a:lnTo>
                    <a:pt x="589" y="270"/>
                  </a:lnTo>
                  <a:lnTo>
                    <a:pt x="589" y="167"/>
                  </a:lnTo>
                  <a:lnTo>
                    <a:pt x="552" y="141"/>
                  </a:lnTo>
                  <a:lnTo>
                    <a:pt x="478" y="105"/>
                  </a:lnTo>
                  <a:lnTo>
                    <a:pt x="392" y="69"/>
                  </a:lnTo>
                  <a:lnTo>
                    <a:pt x="315" y="49"/>
                  </a:lnTo>
                  <a:lnTo>
                    <a:pt x="226" y="24"/>
                  </a:lnTo>
                  <a:lnTo>
                    <a:pt x="137" y="7"/>
                  </a:lnTo>
                  <a:lnTo>
                    <a:pt x="74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7" name="Freeform 19"/>
            <p:cNvSpPr>
              <a:spLocks/>
            </p:cNvSpPr>
            <p:nvPr/>
          </p:nvSpPr>
          <p:spPr bwMode="auto">
            <a:xfrm>
              <a:off x="1109" y="1171"/>
              <a:ext cx="1645" cy="823"/>
            </a:xfrm>
            <a:custGeom>
              <a:avLst/>
              <a:gdLst>
                <a:gd name="T0" fmla="*/ 90 w 1645"/>
                <a:gd name="T1" fmla="*/ 0 h 823"/>
                <a:gd name="T2" fmla="*/ 189 w 1645"/>
                <a:gd name="T3" fmla="*/ 0 h 823"/>
                <a:gd name="T4" fmla="*/ 291 w 1645"/>
                <a:gd name="T5" fmla="*/ 6 h 823"/>
                <a:gd name="T6" fmla="*/ 386 w 1645"/>
                <a:gd name="T7" fmla="*/ 21 h 823"/>
                <a:gd name="T8" fmla="*/ 496 w 1645"/>
                <a:gd name="T9" fmla="*/ 45 h 823"/>
                <a:gd name="T10" fmla="*/ 601 w 1645"/>
                <a:gd name="T11" fmla="*/ 78 h 823"/>
                <a:gd name="T12" fmla="*/ 712 w 1645"/>
                <a:gd name="T13" fmla="*/ 123 h 823"/>
                <a:gd name="T14" fmla="*/ 811 w 1645"/>
                <a:gd name="T15" fmla="*/ 170 h 823"/>
                <a:gd name="T16" fmla="*/ 905 w 1645"/>
                <a:gd name="T17" fmla="*/ 217 h 823"/>
                <a:gd name="T18" fmla="*/ 1001 w 1645"/>
                <a:gd name="T19" fmla="*/ 271 h 823"/>
                <a:gd name="T20" fmla="*/ 1091 w 1645"/>
                <a:gd name="T21" fmla="*/ 331 h 823"/>
                <a:gd name="T22" fmla="*/ 1178 w 1645"/>
                <a:gd name="T23" fmla="*/ 400 h 823"/>
                <a:gd name="T24" fmla="*/ 1249 w 1645"/>
                <a:gd name="T25" fmla="*/ 469 h 823"/>
                <a:gd name="T26" fmla="*/ 1297 w 1645"/>
                <a:gd name="T27" fmla="*/ 533 h 823"/>
                <a:gd name="T28" fmla="*/ 1596 w 1645"/>
                <a:gd name="T29" fmla="*/ 512 h 823"/>
                <a:gd name="T30" fmla="*/ 1494 w 1645"/>
                <a:gd name="T31" fmla="*/ 557 h 823"/>
                <a:gd name="T32" fmla="*/ 1423 w 1645"/>
                <a:gd name="T33" fmla="*/ 593 h 823"/>
                <a:gd name="T34" fmla="*/ 1364 w 1645"/>
                <a:gd name="T35" fmla="*/ 630 h 823"/>
                <a:gd name="T36" fmla="*/ 1307 w 1645"/>
                <a:gd name="T37" fmla="*/ 676 h 823"/>
                <a:gd name="T38" fmla="*/ 1240 w 1645"/>
                <a:gd name="T39" fmla="*/ 736 h 823"/>
                <a:gd name="T40" fmla="*/ 1178 w 1645"/>
                <a:gd name="T41" fmla="*/ 796 h 823"/>
                <a:gd name="T42" fmla="*/ 1124 w 1645"/>
                <a:gd name="T43" fmla="*/ 811 h 823"/>
                <a:gd name="T44" fmla="*/ 1068 w 1645"/>
                <a:gd name="T45" fmla="*/ 783 h 823"/>
                <a:gd name="T46" fmla="*/ 999 w 1645"/>
                <a:gd name="T47" fmla="*/ 755 h 823"/>
                <a:gd name="T48" fmla="*/ 936 w 1645"/>
                <a:gd name="T49" fmla="*/ 735 h 823"/>
                <a:gd name="T50" fmla="*/ 864 w 1645"/>
                <a:gd name="T51" fmla="*/ 715 h 823"/>
                <a:gd name="T52" fmla="*/ 791 w 1645"/>
                <a:gd name="T53" fmla="*/ 696 h 823"/>
                <a:gd name="T54" fmla="*/ 720 w 1645"/>
                <a:gd name="T55" fmla="*/ 681 h 823"/>
                <a:gd name="T56" fmla="*/ 652 w 1645"/>
                <a:gd name="T57" fmla="*/ 666 h 823"/>
                <a:gd name="T58" fmla="*/ 560 w 1645"/>
                <a:gd name="T59" fmla="*/ 652 h 823"/>
                <a:gd name="T60" fmla="*/ 896 w 1645"/>
                <a:gd name="T61" fmla="*/ 542 h 823"/>
                <a:gd name="T62" fmla="*/ 817 w 1645"/>
                <a:gd name="T63" fmla="*/ 439 h 823"/>
                <a:gd name="T64" fmla="*/ 757 w 1645"/>
                <a:gd name="T65" fmla="*/ 379 h 823"/>
                <a:gd name="T66" fmla="*/ 670 w 1645"/>
                <a:gd name="T67" fmla="*/ 298 h 823"/>
                <a:gd name="T68" fmla="*/ 595 w 1645"/>
                <a:gd name="T69" fmla="*/ 235 h 823"/>
                <a:gd name="T70" fmla="*/ 535 w 1645"/>
                <a:gd name="T71" fmla="*/ 188 h 823"/>
                <a:gd name="T72" fmla="*/ 460 w 1645"/>
                <a:gd name="T73" fmla="*/ 141 h 823"/>
                <a:gd name="T74" fmla="*/ 383 w 1645"/>
                <a:gd name="T75" fmla="*/ 102 h 823"/>
                <a:gd name="T76" fmla="*/ 291 w 1645"/>
                <a:gd name="T77" fmla="*/ 69 h 823"/>
                <a:gd name="T78" fmla="*/ 192 w 1645"/>
                <a:gd name="T79" fmla="*/ 45 h 823"/>
                <a:gd name="T80" fmla="*/ 87 w 1645"/>
                <a:gd name="T81" fmla="*/ 24 h 82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645"/>
                <a:gd name="T124" fmla="*/ 0 h 823"/>
                <a:gd name="T125" fmla="*/ 1645 w 1645"/>
                <a:gd name="T126" fmla="*/ 823 h 82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645" h="823">
                  <a:moveTo>
                    <a:pt x="0" y="6"/>
                  </a:moveTo>
                  <a:lnTo>
                    <a:pt x="90" y="0"/>
                  </a:lnTo>
                  <a:lnTo>
                    <a:pt x="135" y="0"/>
                  </a:lnTo>
                  <a:lnTo>
                    <a:pt x="189" y="0"/>
                  </a:lnTo>
                  <a:lnTo>
                    <a:pt x="240" y="3"/>
                  </a:lnTo>
                  <a:lnTo>
                    <a:pt x="291" y="6"/>
                  </a:lnTo>
                  <a:lnTo>
                    <a:pt x="341" y="12"/>
                  </a:lnTo>
                  <a:lnTo>
                    <a:pt x="386" y="21"/>
                  </a:lnTo>
                  <a:lnTo>
                    <a:pt x="436" y="30"/>
                  </a:lnTo>
                  <a:lnTo>
                    <a:pt x="496" y="45"/>
                  </a:lnTo>
                  <a:lnTo>
                    <a:pt x="550" y="63"/>
                  </a:lnTo>
                  <a:lnTo>
                    <a:pt x="601" y="78"/>
                  </a:lnTo>
                  <a:lnTo>
                    <a:pt x="658" y="99"/>
                  </a:lnTo>
                  <a:lnTo>
                    <a:pt x="712" y="123"/>
                  </a:lnTo>
                  <a:lnTo>
                    <a:pt x="766" y="147"/>
                  </a:lnTo>
                  <a:lnTo>
                    <a:pt x="811" y="170"/>
                  </a:lnTo>
                  <a:lnTo>
                    <a:pt x="862" y="194"/>
                  </a:lnTo>
                  <a:lnTo>
                    <a:pt x="905" y="217"/>
                  </a:lnTo>
                  <a:lnTo>
                    <a:pt x="953" y="244"/>
                  </a:lnTo>
                  <a:lnTo>
                    <a:pt x="1001" y="271"/>
                  </a:lnTo>
                  <a:lnTo>
                    <a:pt x="1049" y="304"/>
                  </a:lnTo>
                  <a:lnTo>
                    <a:pt x="1091" y="331"/>
                  </a:lnTo>
                  <a:lnTo>
                    <a:pt x="1136" y="367"/>
                  </a:lnTo>
                  <a:lnTo>
                    <a:pt x="1178" y="400"/>
                  </a:lnTo>
                  <a:lnTo>
                    <a:pt x="1217" y="433"/>
                  </a:lnTo>
                  <a:lnTo>
                    <a:pt x="1249" y="469"/>
                  </a:lnTo>
                  <a:lnTo>
                    <a:pt x="1276" y="500"/>
                  </a:lnTo>
                  <a:lnTo>
                    <a:pt x="1297" y="533"/>
                  </a:lnTo>
                  <a:lnTo>
                    <a:pt x="1645" y="489"/>
                  </a:lnTo>
                  <a:lnTo>
                    <a:pt x="1596" y="512"/>
                  </a:lnTo>
                  <a:lnTo>
                    <a:pt x="1539" y="536"/>
                  </a:lnTo>
                  <a:lnTo>
                    <a:pt x="1494" y="557"/>
                  </a:lnTo>
                  <a:lnTo>
                    <a:pt x="1460" y="573"/>
                  </a:lnTo>
                  <a:lnTo>
                    <a:pt x="1423" y="593"/>
                  </a:lnTo>
                  <a:lnTo>
                    <a:pt x="1393" y="611"/>
                  </a:lnTo>
                  <a:lnTo>
                    <a:pt x="1364" y="630"/>
                  </a:lnTo>
                  <a:lnTo>
                    <a:pt x="1335" y="653"/>
                  </a:lnTo>
                  <a:lnTo>
                    <a:pt x="1307" y="676"/>
                  </a:lnTo>
                  <a:lnTo>
                    <a:pt x="1273" y="705"/>
                  </a:lnTo>
                  <a:lnTo>
                    <a:pt x="1240" y="736"/>
                  </a:lnTo>
                  <a:lnTo>
                    <a:pt x="1211" y="762"/>
                  </a:lnTo>
                  <a:lnTo>
                    <a:pt x="1178" y="796"/>
                  </a:lnTo>
                  <a:lnTo>
                    <a:pt x="1151" y="823"/>
                  </a:lnTo>
                  <a:lnTo>
                    <a:pt x="1124" y="811"/>
                  </a:lnTo>
                  <a:lnTo>
                    <a:pt x="1097" y="796"/>
                  </a:lnTo>
                  <a:lnTo>
                    <a:pt x="1068" y="783"/>
                  </a:lnTo>
                  <a:lnTo>
                    <a:pt x="1034" y="769"/>
                  </a:lnTo>
                  <a:lnTo>
                    <a:pt x="999" y="755"/>
                  </a:lnTo>
                  <a:lnTo>
                    <a:pt x="967" y="744"/>
                  </a:lnTo>
                  <a:lnTo>
                    <a:pt x="936" y="735"/>
                  </a:lnTo>
                  <a:lnTo>
                    <a:pt x="901" y="724"/>
                  </a:lnTo>
                  <a:lnTo>
                    <a:pt x="864" y="715"/>
                  </a:lnTo>
                  <a:lnTo>
                    <a:pt x="826" y="705"/>
                  </a:lnTo>
                  <a:lnTo>
                    <a:pt x="791" y="696"/>
                  </a:lnTo>
                  <a:lnTo>
                    <a:pt x="757" y="687"/>
                  </a:lnTo>
                  <a:lnTo>
                    <a:pt x="720" y="681"/>
                  </a:lnTo>
                  <a:lnTo>
                    <a:pt x="685" y="673"/>
                  </a:lnTo>
                  <a:lnTo>
                    <a:pt x="652" y="666"/>
                  </a:lnTo>
                  <a:lnTo>
                    <a:pt x="613" y="658"/>
                  </a:lnTo>
                  <a:lnTo>
                    <a:pt x="560" y="652"/>
                  </a:lnTo>
                  <a:lnTo>
                    <a:pt x="920" y="590"/>
                  </a:lnTo>
                  <a:lnTo>
                    <a:pt x="896" y="542"/>
                  </a:lnTo>
                  <a:lnTo>
                    <a:pt x="868" y="506"/>
                  </a:lnTo>
                  <a:lnTo>
                    <a:pt x="817" y="439"/>
                  </a:lnTo>
                  <a:lnTo>
                    <a:pt x="787" y="409"/>
                  </a:lnTo>
                  <a:lnTo>
                    <a:pt x="757" y="379"/>
                  </a:lnTo>
                  <a:lnTo>
                    <a:pt x="703" y="328"/>
                  </a:lnTo>
                  <a:lnTo>
                    <a:pt x="670" y="298"/>
                  </a:lnTo>
                  <a:lnTo>
                    <a:pt x="631" y="262"/>
                  </a:lnTo>
                  <a:lnTo>
                    <a:pt x="595" y="235"/>
                  </a:lnTo>
                  <a:lnTo>
                    <a:pt x="565" y="211"/>
                  </a:lnTo>
                  <a:lnTo>
                    <a:pt x="535" y="188"/>
                  </a:lnTo>
                  <a:lnTo>
                    <a:pt x="499" y="164"/>
                  </a:lnTo>
                  <a:lnTo>
                    <a:pt x="460" y="141"/>
                  </a:lnTo>
                  <a:lnTo>
                    <a:pt x="421" y="123"/>
                  </a:lnTo>
                  <a:lnTo>
                    <a:pt x="383" y="102"/>
                  </a:lnTo>
                  <a:lnTo>
                    <a:pt x="335" y="84"/>
                  </a:lnTo>
                  <a:lnTo>
                    <a:pt x="291" y="69"/>
                  </a:lnTo>
                  <a:lnTo>
                    <a:pt x="240" y="57"/>
                  </a:lnTo>
                  <a:lnTo>
                    <a:pt x="192" y="45"/>
                  </a:lnTo>
                  <a:lnTo>
                    <a:pt x="141" y="33"/>
                  </a:lnTo>
                  <a:lnTo>
                    <a:pt x="87" y="2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752" name="Содержимое 1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1753" name="Содержимое 1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  <p:bldP spid="63493" grpId="0" animBg="1"/>
      <p:bldP spid="63494" grpId="0" animBg="1"/>
      <p:bldP spid="6349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1763713" y="2349500"/>
            <a:ext cx="5832475" cy="2952750"/>
          </a:xfrm>
          <a:prstGeom prst="foldedCorner">
            <a:avLst>
              <a:gd name="adj" fmla="val 23681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627313" y="3141663"/>
            <a:ext cx="4176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484438" y="3141663"/>
            <a:ext cx="47529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5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Запросы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214313" y="2017713"/>
            <a:ext cx="8740775" cy="4114800"/>
          </a:xfrm>
        </p:spPr>
        <p:txBody>
          <a:bodyPr/>
          <a:lstStyle/>
          <a:p>
            <a:r>
              <a:rPr lang="ru-RU" sz="2800" smtClean="0"/>
              <a:t>Служат для извлечения данных из таблиц и предоставления их пользователю в удобном виде. </a:t>
            </a:r>
          </a:p>
          <a:p>
            <a:r>
              <a:rPr lang="ru-RU" sz="2800" smtClean="0"/>
              <a:t>С помощью запросов выполняют: отбор данных, их сортировку и фильтрацию, преобразование данных по заданному алгоритму, создают новые таблицы выполняют автоматическое наполнение таблиц данными, импортированными из других источников, выполняют простейшие вычисления в таблицах и многое другое.</a:t>
            </a:r>
          </a:p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81E78B-707C-4857-95E9-1516A43FA90C}" type="slidenum">
              <a:rPr lang="ru-RU" smtClean="0"/>
              <a:pPr/>
              <a:t>29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23850" y="188913"/>
            <a:ext cx="835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</a:rPr>
              <a:t>Ядром информационной модели </a:t>
            </a:r>
            <a:r>
              <a:rPr lang="ru-RU" sz="2400">
                <a:solidFill>
                  <a:srgbClr val="000000"/>
                </a:solidFill>
              </a:rPr>
              <a:t>являются хранимые </a:t>
            </a:r>
            <a:br>
              <a:rPr lang="ru-RU" sz="2400">
                <a:solidFill>
                  <a:srgbClr val="000000"/>
                </a:solidFill>
              </a:rPr>
            </a:br>
            <a:r>
              <a:rPr lang="ru-RU" sz="2400">
                <a:solidFill>
                  <a:srgbClr val="000000"/>
                </a:solidFill>
              </a:rPr>
              <a:t>в ней данные</a:t>
            </a:r>
            <a:r>
              <a:rPr lang="ru-RU">
                <a:solidFill>
                  <a:srgbClr val="000000"/>
                </a:solidFill>
              </a:rPr>
              <a:t>.</a:t>
            </a:r>
            <a:endParaRPr lang="ru-RU" sz="2400" i="1">
              <a:solidFill>
                <a:srgbClr val="000000"/>
              </a:solidFill>
              <a:latin typeface="Palatino Linotype" pitchFamily="18" charset="0"/>
            </a:endParaRPr>
          </a:p>
        </p:txBody>
      </p:sp>
      <p:sp>
        <p:nvSpPr>
          <p:cNvPr id="38919" name="WordArt 7"/>
          <p:cNvSpPr>
            <a:spLocks noChangeArrowheads="1" noChangeShapeType="1" noTextEdit="1"/>
          </p:cNvSpPr>
          <p:nvPr/>
        </p:nvSpPr>
        <p:spPr bwMode="auto">
          <a:xfrm>
            <a:off x="1403350" y="1196975"/>
            <a:ext cx="6413500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762525"/>
                    </a:gs>
                    <a:gs pos="50000">
                      <a:srgbClr val="FF5050"/>
                    </a:gs>
                    <a:gs pos="100000">
                      <a:srgbClr val="762525"/>
                    </a:gs>
                  </a:gsLst>
                  <a:lin ang="5400000" scaled="1"/>
                </a:gradFill>
                <a:latin typeface="Arial"/>
                <a:cs typeface="Arial"/>
              </a:rPr>
              <a:t>Что такое База Данных?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755650" y="1844675"/>
            <a:ext cx="80645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>
                <a:solidFill>
                  <a:srgbClr val="000066"/>
                </a:solidFill>
              </a:rPr>
              <a:t>Понятие </a:t>
            </a:r>
            <a:r>
              <a:rPr lang="ru-RU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Базы данных</a:t>
            </a:r>
            <a:r>
              <a:rPr lang="ru-RU" sz="2400" dirty="0">
                <a:solidFill>
                  <a:srgbClr val="000066"/>
                </a:solidFill>
              </a:rPr>
              <a:t> (БД) можно применить к любой связанной между собой по определенному признаку информации, хранимой и организованной особым образом - как правило, в виде таблиц.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684213" y="3467100"/>
            <a:ext cx="80645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База данных</a:t>
            </a:r>
            <a:r>
              <a:rPr lang="ru-RU" sz="2400" dirty="0">
                <a:solidFill>
                  <a:srgbClr val="000066"/>
                </a:solidFill>
              </a:rPr>
              <a:t> - это некоторое подобие электронной картотеки, электронного хранилища данных, которое хранится в компьютере виде одного или нескольких файлов.</a:t>
            </a:r>
          </a:p>
        </p:txBody>
      </p:sp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1476375" y="5589588"/>
          <a:ext cx="63627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Документ" r:id="rId3" imgW="6364080" imgH="1664280" progId="Word.Document.8">
                  <p:embed/>
                </p:oleObj>
              </mc:Choice>
              <mc:Fallback>
                <p:oleObj name="Документ" r:id="rId3" imgW="6364080" imgH="166428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589588"/>
                        <a:ext cx="6362700" cy="147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4" name="WordArt 12"/>
          <p:cNvSpPr>
            <a:spLocks noChangeArrowheads="1" noChangeShapeType="1" noTextEdit="1"/>
          </p:cNvSpPr>
          <p:nvPr/>
        </p:nvSpPr>
        <p:spPr bwMode="auto">
          <a:xfrm>
            <a:off x="2195513" y="5229225"/>
            <a:ext cx="5340350" cy="346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3399">
                    <a:alpha val="50195"/>
                  </a:srgbClr>
                </a:solidFill>
                <a:effectLst>
                  <a:outerShdw dist="35921" dir="2700000" algn="ctr" rotWithShape="0">
                    <a:srgbClr val="9999FF"/>
                  </a:outerShdw>
                </a:effectLst>
                <a:latin typeface="Arial"/>
                <a:cs typeface="Arial"/>
              </a:rPr>
              <a:t>Пример таблицы БД - "Стипендия"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autoUpdateAnimBg="0"/>
      <p:bldP spid="38919" grpId="0" animBg="1"/>
      <p:bldP spid="38920" grpId="0" autoUpdateAnimBg="0"/>
      <p:bldP spid="38921" grpId="0" autoUpdateAnimBg="0"/>
      <p:bldP spid="3892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285750" y="2017713"/>
            <a:ext cx="8669338" cy="4114800"/>
          </a:xfrm>
        </p:spPr>
        <p:txBody>
          <a:bodyPr/>
          <a:lstStyle/>
          <a:p>
            <a:r>
              <a:rPr lang="ru-RU" sz="2800" smtClean="0"/>
              <a:t>Из соображений безопасности, чем меньше доступа к базовым таблицам имеют конечные пользователи, тем лучше. </a:t>
            </a:r>
          </a:p>
          <a:p>
            <a:r>
              <a:rPr lang="ru-RU" sz="2800" smtClean="0"/>
              <a:t>Во-первых, снижается риск того, что неумелыми действиями они повредят данные в таблицах. </a:t>
            </a:r>
          </a:p>
          <a:p>
            <a:r>
              <a:rPr lang="ru-RU" sz="2800" smtClean="0"/>
              <a:t>Во-вторых, предоставив разным пользователям разные запросы, можно эффективно разграничить их доступ к данным в строгом соответствии с кругом персональных обязанностей. </a:t>
            </a: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FB8D99-9CE6-4C67-B21F-8D6790D96E9E}" type="slidenum">
              <a:rPr lang="ru-RU" smtClean="0"/>
              <a:pPr/>
              <a:t>30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>
          <a:xfrm>
            <a:off x="357188" y="2017713"/>
            <a:ext cx="8597900" cy="4114800"/>
          </a:xfrm>
        </p:spPr>
        <p:txBody>
          <a:bodyPr/>
          <a:lstStyle/>
          <a:p>
            <a:r>
              <a:rPr lang="ru-RU" smtClean="0"/>
              <a:t>Особенность запросов состоит в том, что они черпают данные из базовых таблиц и создают на их основе временную результирующую таблицу. </a:t>
            </a: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03F324-399A-4378-AD20-BBFB329C37FC}" type="slidenum">
              <a:rPr lang="ru-RU" smtClean="0"/>
              <a:pPr/>
              <a:t>31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357188" y="2017713"/>
            <a:ext cx="8597900" cy="4114800"/>
          </a:xfrm>
        </p:spPr>
        <p:txBody>
          <a:bodyPr/>
          <a:lstStyle/>
          <a:p>
            <a:r>
              <a:rPr lang="ru-RU" smtClean="0"/>
              <a:t>Основной принцип состоит в том, что от базовых таблиц никакой упорядоченности не требуется. </a:t>
            </a:r>
          </a:p>
          <a:p>
            <a:r>
              <a:rPr lang="ru-RU" smtClean="0"/>
              <a:t>Все записи в основные таблицы вносятся только в естественном порядке по мере их поступления, то есть в неупорядоченном виде. </a:t>
            </a: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EA5138-1381-4F67-BA3A-BF3CED71EA1A}" type="slidenum">
              <a:rPr lang="ru-RU" smtClean="0"/>
              <a:pPr/>
              <a:t>32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628775"/>
            <a:ext cx="7772400" cy="4503738"/>
          </a:xfrm>
        </p:spPr>
        <p:txBody>
          <a:bodyPr/>
          <a:lstStyle/>
          <a:p>
            <a:pPr eaLnBrk="1" hangingPunct="1"/>
            <a:r>
              <a:rPr lang="ru-RU" smtClean="0"/>
              <a:t>Для одной и той же таблицы можно создать множество разных запросов, каждый из которых может извлечь интересующую вас информацию.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196975"/>
            <a:ext cx="7772400" cy="4287838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CC0000"/>
                </a:solidFill>
              </a:rPr>
              <a:t>Запросы на выборку</a:t>
            </a:r>
            <a:r>
              <a:rPr lang="ru-RU" sz="3600" b="1" smtClean="0"/>
              <a:t> – создание таблицы, в которой отображаются только нужные по условию запроса данные из базовых таблиц.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196975"/>
            <a:ext cx="7772400" cy="41148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CC0000"/>
                </a:solidFill>
              </a:rPr>
              <a:t>Запросы с параметром</a:t>
            </a:r>
            <a:r>
              <a:rPr lang="ru-RU" sz="3600" smtClean="0"/>
              <a:t> </a:t>
            </a:r>
            <a:r>
              <a:rPr lang="ru-RU" sz="3600" b="1" smtClean="0"/>
              <a:t>– даёт возможность пользователю осуществлять выбор того, что он хочет найти в таблицах базы данных.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1908175" y="2349500"/>
            <a:ext cx="5832475" cy="2952750"/>
          </a:xfrm>
          <a:prstGeom prst="foldedCorner">
            <a:avLst>
              <a:gd name="adj" fmla="val 23681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627313" y="3141663"/>
            <a:ext cx="4176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411413" y="3284538"/>
            <a:ext cx="47529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5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Формы</a:t>
            </a:r>
            <a:endParaRPr lang="ru-RU" smtClean="0"/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>
          <a:xfrm>
            <a:off x="285750" y="2017713"/>
            <a:ext cx="8669338" cy="4114800"/>
          </a:xfrm>
        </p:spPr>
        <p:txBody>
          <a:bodyPr/>
          <a:lstStyle/>
          <a:p>
            <a:r>
              <a:rPr lang="ru-RU" smtClean="0"/>
              <a:t>Формы — это средства для ввода данных. </a:t>
            </a:r>
          </a:p>
          <a:p>
            <a:r>
              <a:rPr lang="ru-RU" smtClean="0"/>
              <a:t>Смысл их — предоставить пользователю средства для заполнения только тех полей, которые ему заполнять положено.</a:t>
            </a:r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64A4CE-2B0D-4AAE-B7C6-7E4FF731D5B9}" type="slidenum">
              <a:rPr lang="ru-RU" smtClean="0"/>
              <a:pPr/>
              <a:t>37</a:t>
            </a:fld>
            <a:endParaRPr lang="ru-RU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323850" y="4149725"/>
            <a:ext cx="8526463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200" kern="0" dirty="0">
                <a:latin typeface="+mn-lt"/>
              </a:rPr>
              <a:t>Преимущества форм раскрываются особенно наглядно, когда происходит ввод данных с заполненных бланков.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404813"/>
            <a:ext cx="7772400" cy="5727700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Форма отображает одну запись в удобном для пользователя виде. В процессе создания формы, можно указать какие поля БД включить в форму, как расположить поля в окне формы, а также как можно сделать форму визуально привлекательной.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1908175" y="2349500"/>
            <a:ext cx="5832475" cy="2952750"/>
          </a:xfrm>
          <a:prstGeom prst="foldedCorner">
            <a:avLst>
              <a:gd name="adj" fmla="val 23681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627313" y="3141663"/>
            <a:ext cx="4176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411413" y="3284538"/>
            <a:ext cx="47529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5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Отчеты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WordArt 5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81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546"/>
              </a:avLst>
            </a:prstTxWarp>
          </a:bodyPr>
          <a:lstStyle/>
          <a:p>
            <a:r>
              <a:rPr lang="ru-RU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5050"/>
                </a:solidFill>
                <a:latin typeface="Times New Roman"/>
                <a:cs typeface="Times New Roman"/>
              </a:rPr>
              <a:t>Основные операции, выполняемые </a:t>
            </a:r>
          </a:p>
          <a:p>
            <a:r>
              <a:rPr lang="ru-RU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5050"/>
                </a:solidFill>
                <a:latin typeface="Times New Roman"/>
                <a:cs typeface="Times New Roman"/>
              </a:rPr>
              <a:t>с информацией БД 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596900" y="981075"/>
            <a:ext cx="8547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0800000" algn="ctr" rotWithShape="0">
              <a:srgbClr val="666699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n"/>
              <a:defRPr/>
            </a:pPr>
            <a:r>
              <a:rPr lang="ru-RU" i="1" dirty="0">
                <a:solidFill>
                  <a:srgbClr val="000066"/>
                </a:solidFill>
              </a:rPr>
              <a:t>  </a:t>
            </a:r>
            <a:r>
              <a:rPr lang="ru-RU" i="1" u="sng" dirty="0">
                <a:solidFill>
                  <a:srgbClr val="000066"/>
                </a:solidFill>
              </a:rPr>
              <a:t>Добавление</a:t>
            </a:r>
            <a:r>
              <a:rPr lang="ru-RU" i="1" dirty="0">
                <a:solidFill>
                  <a:srgbClr val="000066"/>
                </a:solidFill>
              </a:rPr>
              <a:t> новой информации в существующие файлы БД и добавление</a:t>
            </a:r>
            <a:br>
              <a:rPr lang="ru-RU" i="1" dirty="0">
                <a:solidFill>
                  <a:srgbClr val="000066"/>
                </a:solidFill>
              </a:rPr>
            </a:br>
            <a:r>
              <a:rPr lang="ru-RU" i="1" dirty="0">
                <a:solidFill>
                  <a:srgbClr val="000066"/>
                </a:solidFill>
              </a:rPr>
              <a:t>    новых пустых файлов.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539750" y="1773238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0800000" algn="ctr" rotWithShape="0">
              <a:srgbClr val="666699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n"/>
              <a:defRPr/>
            </a:pPr>
            <a:r>
              <a:rPr lang="ru-RU" i="1" dirty="0">
                <a:solidFill>
                  <a:srgbClr val="000066"/>
                </a:solidFill>
              </a:rPr>
              <a:t>  </a:t>
            </a:r>
            <a:r>
              <a:rPr lang="ru-RU" i="1" u="sng" dirty="0">
                <a:solidFill>
                  <a:srgbClr val="000066"/>
                </a:solidFill>
              </a:rPr>
              <a:t>Изменение</a:t>
            </a:r>
            <a:r>
              <a:rPr lang="ru-RU" i="1" dirty="0">
                <a:solidFill>
                  <a:srgbClr val="000066"/>
                </a:solidFill>
              </a:rPr>
              <a:t> (модификация) информации в существующих файлах БД.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571500" y="2298700"/>
            <a:ext cx="3695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0800000" algn="ctr" rotWithShape="0">
              <a:srgbClr val="666699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n"/>
              <a:defRPr/>
            </a:pPr>
            <a:r>
              <a:rPr lang="ru-RU" i="1">
                <a:solidFill>
                  <a:srgbClr val="000066"/>
                </a:solidFill>
              </a:rPr>
              <a:t>  </a:t>
            </a:r>
            <a:r>
              <a:rPr lang="ru-RU" i="1" u="sng">
                <a:solidFill>
                  <a:srgbClr val="000066"/>
                </a:solidFill>
              </a:rPr>
              <a:t>Поиск</a:t>
            </a:r>
            <a:r>
              <a:rPr lang="ru-RU" i="1">
                <a:solidFill>
                  <a:srgbClr val="000066"/>
                </a:solidFill>
              </a:rPr>
              <a:t> информации в БД.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571500" y="2705100"/>
            <a:ext cx="8318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0800000" algn="ctr" rotWithShape="0">
              <a:srgbClr val="666699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n"/>
              <a:defRPr/>
            </a:pPr>
            <a:r>
              <a:rPr lang="ru-RU" i="1">
                <a:solidFill>
                  <a:srgbClr val="000066"/>
                </a:solidFill>
              </a:rPr>
              <a:t>  </a:t>
            </a:r>
            <a:r>
              <a:rPr lang="ru-RU" i="1" u="sng">
                <a:solidFill>
                  <a:srgbClr val="000066"/>
                </a:solidFill>
              </a:rPr>
              <a:t>Удаление</a:t>
            </a:r>
            <a:r>
              <a:rPr lang="ru-RU" i="1">
                <a:solidFill>
                  <a:srgbClr val="000066"/>
                </a:solidFill>
              </a:rPr>
              <a:t> информации из существующих файлов в БД и удаление самих</a:t>
            </a:r>
            <a:br>
              <a:rPr lang="ru-RU" i="1">
                <a:solidFill>
                  <a:srgbClr val="000066"/>
                </a:solidFill>
              </a:rPr>
            </a:br>
            <a:r>
              <a:rPr lang="ru-RU" i="1">
                <a:solidFill>
                  <a:srgbClr val="000066"/>
                </a:solidFill>
              </a:rPr>
              <a:t>     файлов из БД.</a:t>
            </a: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4089400" y="2997200"/>
            <a:ext cx="50546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8100000" algn="ctr" rotWithShape="0">
              <a:srgbClr val="FF505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i="1" dirty="0">
                <a:solidFill>
                  <a:srgbClr val="000000"/>
                </a:solidFill>
              </a:rPr>
              <a:t>Компьютеризированная информационная система</a:t>
            </a:r>
            <a:r>
              <a:rPr lang="ru-RU" sz="2000" dirty="0">
                <a:solidFill>
                  <a:srgbClr val="000000"/>
                </a:solidFill>
              </a:rPr>
              <a:t> представляет собой технический, программный и технологический комплекс, задачи которого состоят</a:t>
            </a:r>
            <a:r>
              <a:rPr lang="ru-RU" sz="2000" dirty="0">
                <a:solidFill>
                  <a:srgbClr val="000066"/>
                </a:solidFill>
              </a:rPr>
              <a:t>: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0" y="4868863"/>
            <a:ext cx="6921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000066"/>
                </a:solidFill>
              </a:rPr>
              <a:t>а)  в поддержке надежного хранения БД в компьютере,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0" y="5445125"/>
            <a:ext cx="533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b="1" i="1">
                <a:solidFill>
                  <a:srgbClr val="000066"/>
                </a:solidFill>
              </a:rPr>
              <a:t>б)  выполнении преобразований информации </a:t>
            </a:r>
            <a:br>
              <a:rPr lang="ru-RU" b="1" i="1">
                <a:solidFill>
                  <a:srgbClr val="000066"/>
                </a:solidFill>
              </a:rPr>
            </a:br>
            <a:r>
              <a:rPr lang="ru-RU" b="1" i="1">
                <a:solidFill>
                  <a:srgbClr val="000066"/>
                </a:solidFill>
              </a:rPr>
              <a:t>     и соответствующих  вычислений,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0" y="6092825"/>
            <a:ext cx="5245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b="1" i="1">
                <a:solidFill>
                  <a:srgbClr val="000066"/>
                </a:solidFill>
              </a:rPr>
              <a:t>в) предоставлении пользователям удобного </a:t>
            </a:r>
            <a:br>
              <a:rPr lang="ru-RU" b="1" i="1">
                <a:solidFill>
                  <a:srgbClr val="000066"/>
                </a:solidFill>
              </a:rPr>
            </a:br>
            <a:r>
              <a:rPr lang="ru-RU" b="1" i="1">
                <a:solidFill>
                  <a:srgbClr val="000066"/>
                </a:solidFill>
              </a:rPr>
              <a:t>    интерфейса взаимодействия с БД.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 rot="65377">
            <a:off x="6716713" y="4964113"/>
            <a:ext cx="24272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2393903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800080"/>
                </a:solidFill>
                <a:latin typeface="Comic Sans MS" pitchFamily="66" charset="0"/>
              </a:rPr>
              <a:t>Примеры информационных систем:</a:t>
            </a:r>
          </a:p>
        </p:txBody>
      </p:sp>
      <p:sp>
        <p:nvSpPr>
          <p:cNvPr id="39964" name="WordArt 28"/>
          <p:cNvSpPr>
            <a:spLocks noChangeArrowheads="1" noChangeShapeType="1" noTextEdit="1"/>
          </p:cNvSpPr>
          <p:nvPr/>
        </p:nvSpPr>
        <p:spPr bwMode="auto">
          <a:xfrm rot="111373">
            <a:off x="4578350" y="6470650"/>
            <a:ext cx="4398963" cy="4587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ru-RU" b="1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Century Gothic"/>
              </a:rPr>
              <a:t>системы заказа железнодорожных/авиа-билетов</a:t>
            </a:r>
          </a:p>
        </p:txBody>
      </p:sp>
      <p:sp>
        <p:nvSpPr>
          <p:cNvPr id="39966" name="WordArt 30"/>
          <p:cNvSpPr>
            <a:spLocks noChangeArrowheads="1" noChangeShapeType="1" noTextEdit="1"/>
          </p:cNvSpPr>
          <p:nvPr/>
        </p:nvSpPr>
        <p:spPr bwMode="auto">
          <a:xfrm rot="120000">
            <a:off x="6115050" y="5789613"/>
            <a:ext cx="2794000" cy="317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ru-RU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762525"/>
                    </a:gs>
                    <a:gs pos="50000">
                      <a:srgbClr val="FF5050"/>
                    </a:gs>
                    <a:gs pos="100000">
                      <a:srgbClr val="762525"/>
                    </a:gs>
                  </a:gsLst>
                  <a:lin ang="5280000" scaled="1"/>
                </a:gradFill>
                <a:latin typeface="Comic Sans MS"/>
              </a:rPr>
              <a:t>банковские системы</a:t>
            </a:r>
          </a:p>
        </p:txBody>
      </p:sp>
      <p:sp>
        <p:nvSpPr>
          <p:cNvPr id="39967" name="WordArt 31"/>
          <p:cNvSpPr>
            <a:spLocks noChangeArrowheads="1" noChangeShapeType="1" noTextEdit="1"/>
          </p:cNvSpPr>
          <p:nvPr/>
        </p:nvSpPr>
        <p:spPr bwMode="auto">
          <a:xfrm rot="111373">
            <a:off x="5800725" y="6188075"/>
            <a:ext cx="3133725" cy="2936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ru-RU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762525"/>
                    </a:gs>
                    <a:gs pos="50000">
                      <a:srgbClr val="FF5050"/>
                    </a:gs>
                    <a:gs pos="100000">
                      <a:srgbClr val="762525"/>
                    </a:gs>
                  </a:gsLst>
                  <a:lin ang="5280000" scaled="1"/>
                </a:gradFill>
                <a:latin typeface="Impact"/>
              </a:rPr>
              <a:t>системы заводоуправления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0" y="3429000"/>
            <a:ext cx="4006850" cy="1395413"/>
            <a:chOff x="0" y="2405"/>
            <a:chExt cx="2524" cy="879"/>
          </a:xfrm>
        </p:grpSpPr>
        <p:grpSp>
          <p:nvGrpSpPr>
            <p:cNvPr id="12304" name="Group 36"/>
            <p:cNvGrpSpPr>
              <a:grpSpLocks/>
            </p:cNvGrpSpPr>
            <p:nvPr/>
          </p:nvGrpSpPr>
          <p:grpSpPr bwMode="auto">
            <a:xfrm>
              <a:off x="0" y="2405"/>
              <a:ext cx="2524" cy="879"/>
              <a:chOff x="-8" y="2269"/>
              <a:chExt cx="2524" cy="879"/>
            </a:xfrm>
          </p:grpSpPr>
          <p:sp>
            <p:nvSpPr>
              <p:cNvPr id="12306" name="Freeform 21"/>
              <p:cNvSpPr>
                <a:spLocks/>
              </p:cNvSpPr>
              <p:nvPr/>
            </p:nvSpPr>
            <p:spPr bwMode="auto">
              <a:xfrm>
                <a:off x="2206" y="2634"/>
                <a:ext cx="250" cy="144"/>
              </a:xfrm>
              <a:custGeom>
                <a:avLst/>
                <a:gdLst>
                  <a:gd name="T0" fmla="*/ 26 w 592"/>
                  <a:gd name="T1" fmla="*/ 18 h 302"/>
                  <a:gd name="T2" fmla="*/ 106 w 592"/>
                  <a:gd name="T3" fmla="*/ 18 h 302"/>
                  <a:gd name="T4" fmla="*/ 106 w 592"/>
                  <a:gd name="T5" fmla="*/ 69 h 302"/>
                  <a:gd name="T6" fmla="*/ 90 w 592"/>
                  <a:gd name="T7" fmla="*/ 69 h 302"/>
                  <a:gd name="T8" fmla="*/ 90 w 592"/>
                  <a:gd name="T9" fmla="*/ 32 h 302"/>
                  <a:gd name="T10" fmla="*/ 27 w 592"/>
                  <a:gd name="T11" fmla="*/ 32 h 302"/>
                  <a:gd name="T12" fmla="*/ 27 w 592"/>
                  <a:gd name="T13" fmla="*/ 51 h 302"/>
                  <a:gd name="T14" fmla="*/ 0 w 592"/>
                  <a:gd name="T15" fmla="*/ 31 h 302"/>
                  <a:gd name="T16" fmla="*/ 26 w 592"/>
                  <a:gd name="T17" fmla="*/ 0 h 302"/>
                  <a:gd name="T18" fmla="*/ 26 w 592"/>
                  <a:gd name="T19" fmla="*/ 18 h 30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92"/>
                  <a:gd name="T31" fmla="*/ 0 h 302"/>
                  <a:gd name="T32" fmla="*/ 592 w 592"/>
                  <a:gd name="T33" fmla="*/ 302 h 30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92" h="302">
                    <a:moveTo>
                      <a:pt x="144" y="78"/>
                    </a:moveTo>
                    <a:lnTo>
                      <a:pt x="592" y="78"/>
                    </a:lnTo>
                    <a:lnTo>
                      <a:pt x="592" y="302"/>
                    </a:lnTo>
                    <a:lnTo>
                      <a:pt x="504" y="302"/>
                    </a:lnTo>
                    <a:lnTo>
                      <a:pt x="504" y="142"/>
                    </a:lnTo>
                    <a:lnTo>
                      <a:pt x="152" y="142"/>
                    </a:lnTo>
                    <a:lnTo>
                      <a:pt x="152" y="222"/>
                    </a:lnTo>
                    <a:lnTo>
                      <a:pt x="0" y="134"/>
                    </a:lnTo>
                    <a:lnTo>
                      <a:pt x="144" y="0"/>
                    </a:lnTo>
                    <a:lnTo>
                      <a:pt x="144" y="78"/>
                    </a:lnTo>
                    <a:close/>
                  </a:path>
                </a:pathLst>
              </a:custGeom>
              <a:solidFill>
                <a:srgbClr val="FF5050"/>
              </a:solidFill>
              <a:ln w="9525">
                <a:solidFill>
                  <a:srgbClr val="6666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2307" name="Group 35"/>
              <p:cNvGrpSpPr>
                <a:grpSpLocks/>
              </p:cNvGrpSpPr>
              <p:nvPr/>
            </p:nvGrpSpPr>
            <p:grpSpPr bwMode="auto">
              <a:xfrm>
                <a:off x="-8" y="2269"/>
                <a:ext cx="2524" cy="879"/>
                <a:chOff x="-8" y="2269"/>
                <a:chExt cx="2524" cy="879"/>
              </a:xfrm>
            </p:grpSpPr>
            <p:pic>
              <p:nvPicPr>
                <p:cNvPr id="12308" name="Picture 13" descr="C:\Мои документы\internet-pictures\сервер_сеть1.gi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-8" y="2269"/>
                  <a:ext cx="1057" cy="7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2309" name="Picture 12" descr="C:\Мои документы\internet-pictures\сервер_сеть.gi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468" y="2368"/>
                  <a:ext cx="1048" cy="7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2310" name="AutoShape 14"/>
                <p:cNvSpPr>
                  <a:spLocks noChangeArrowheads="1"/>
                </p:cNvSpPr>
                <p:nvPr/>
              </p:nvSpPr>
              <p:spPr bwMode="auto">
                <a:xfrm rot="-2336850">
                  <a:off x="942" y="2283"/>
                  <a:ext cx="618" cy="364"/>
                </a:xfrm>
                <a:prstGeom prst="parallelogram">
                  <a:avLst>
                    <a:gd name="adj" fmla="val 42445"/>
                  </a:avLst>
                </a:prstGeom>
                <a:solidFill>
                  <a:schemeClr val="accent1"/>
                </a:solidFill>
                <a:ln w="12700">
                  <a:solidFill>
                    <a:srgbClr val="6666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ru-RU" i="1">
                      <a:solidFill>
                        <a:srgbClr val="000066"/>
                      </a:solidFill>
                    </a:rPr>
                    <a:t>данные</a:t>
                  </a:r>
                  <a:endParaRPr lang="ru-RU" sz="2400"/>
                </a:p>
              </p:txBody>
            </p:sp>
          </p:grpSp>
        </p:grpSp>
        <p:sp>
          <p:nvSpPr>
            <p:cNvPr id="12305" name="AutoShape 37"/>
            <p:cNvSpPr>
              <a:spLocks noChangeArrowheads="1"/>
            </p:cNvSpPr>
            <p:nvPr/>
          </p:nvSpPr>
          <p:spPr bwMode="auto">
            <a:xfrm>
              <a:off x="336" y="2432"/>
              <a:ext cx="288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50 w 21600"/>
                <a:gd name="T13" fmla="*/ 2957 h 21600"/>
                <a:gd name="T14" fmla="*/ 18225 w 21600"/>
                <a:gd name="T15" fmla="*/ 925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5050"/>
            </a:solidFill>
            <a:ln w="9525">
              <a:solidFill>
                <a:srgbClr val="6666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  <p:bldP spid="39943" grpId="0" autoUpdateAnimBg="0"/>
      <p:bldP spid="39944" grpId="0" autoUpdateAnimBg="0"/>
      <p:bldP spid="39945" grpId="0" autoUpdateAnimBg="0"/>
      <p:bldP spid="39946" grpId="0" autoUpdateAnimBg="0"/>
      <p:bldP spid="39959" grpId="0" autoUpdateAnimBg="0"/>
      <p:bldP spid="39960" grpId="0" autoUpdateAnimBg="0"/>
      <p:bldP spid="39962" grpId="0" autoUpdateAnimBg="0"/>
      <p:bldP spid="39963" grpId="0" autoUpdateAnimBg="0"/>
      <p:bldP spid="39964" grpId="0" animBg="1"/>
      <p:bldP spid="39966" grpId="0" animBg="1"/>
      <p:bldP spid="3996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15888"/>
            <a:ext cx="7772400" cy="58435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Можно осуществить печать непосредственно таблиц, форм и запросов с помощью команды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кнопка «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Office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»-Печать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Однако для красивой печати документов целесообразно использовать </a:t>
            </a:r>
            <a:r>
              <a:rPr lang="ru-RU" sz="3600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отчеты</a:t>
            </a:r>
            <a:r>
              <a:rPr lang="ru-RU" sz="36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Отчеты являются производными объектами БД и создаются на основе таблиц, форм и запросов.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WordArt 5"/>
          <p:cNvSpPr>
            <a:spLocks noChangeArrowheads="1" noChangeShapeType="1" noTextEdit="1"/>
          </p:cNvSpPr>
          <p:nvPr/>
        </p:nvSpPr>
        <p:spPr bwMode="auto">
          <a:xfrm>
            <a:off x="495300" y="142875"/>
            <a:ext cx="5257800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762525"/>
                    </a:gs>
                    <a:gs pos="50000">
                      <a:srgbClr val="FF5050"/>
                    </a:gs>
                    <a:gs pos="100000">
                      <a:srgbClr val="762525"/>
                    </a:gs>
                  </a:gsLst>
                  <a:lin ang="5400000" scaled="1"/>
                </a:gradFill>
                <a:latin typeface="Arial"/>
                <a:cs typeface="Arial"/>
              </a:rPr>
              <a:t>Что такое СУБД?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143000" y="889000"/>
            <a:ext cx="75692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135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r">
              <a:lnSpc>
                <a:spcPct val="110000"/>
              </a:lnSpc>
              <a:spcBef>
                <a:spcPct val="50000"/>
              </a:spcBef>
              <a:defRPr/>
            </a:pPr>
            <a:r>
              <a:rPr lang="ru-RU" sz="2400" dirty="0">
                <a:solidFill>
                  <a:schemeClr val="tx2"/>
                </a:solidFill>
              </a:rPr>
              <a:t>Существует большое количество программ, </a:t>
            </a:r>
            <a:br>
              <a:rPr lang="ru-RU" sz="2400" dirty="0">
                <a:solidFill>
                  <a:schemeClr val="tx2"/>
                </a:solidFill>
              </a:rPr>
            </a:br>
            <a:r>
              <a:rPr lang="ru-RU" sz="2400" dirty="0">
                <a:solidFill>
                  <a:schemeClr val="tx2"/>
                </a:solidFill>
              </a:rPr>
              <a:t>которые предназначены для организации информации, размещения ее в таблицы и манипуляции с нею - </a:t>
            </a:r>
            <a:br>
              <a:rPr lang="ru-RU" sz="2400" dirty="0">
                <a:solidFill>
                  <a:schemeClr val="tx2"/>
                </a:solidFill>
              </a:rPr>
            </a:br>
            <a:r>
              <a:rPr lang="ru-RU" sz="2400" dirty="0">
                <a:solidFill>
                  <a:schemeClr val="tx2"/>
                </a:solidFill>
              </a:rPr>
              <a:t>такие программы и получили название </a:t>
            </a:r>
            <a:r>
              <a:rPr lang="ru-RU" sz="2400" u="sng" dirty="0">
                <a:solidFill>
                  <a:schemeClr val="tx2"/>
                </a:solidFill>
              </a:rPr>
              <a:t>СУБД</a:t>
            </a:r>
            <a:r>
              <a:rPr lang="ru-RU" sz="2400" dirty="0">
                <a:solidFill>
                  <a:schemeClr val="tx2"/>
                </a:solidFill>
              </a:rPr>
              <a:t> - </a:t>
            </a:r>
            <a:br>
              <a:rPr lang="ru-RU" sz="2400" dirty="0">
                <a:solidFill>
                  <a:schemeClr val="tx2"/>
                </a:solidFill>
              </a:rPr>
            </a:br>
            <a:r>
              <a:rPr lang="ru-RU" sz="2400" dirty="0">
                <a:solidFill>
                  <a:schemeClr val="tx2"/>
                </a:solidFill>
              </a:rPr>
              <a:t>системы управления базами данных.</a:t>
            </a: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3746500" y="2971800"/>
            <a:ext cx="4864100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>
            <a:outerShdw dist="148650" dir="1198986" algn="ctr" rotWithShape="0">
              <a:srgbClr val="000066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876800" y="3457575"/>
            <a:ext cx="1273175" cy="2792413"/>
            <a:chOff x="3536" y="2050"/>
            <a:chExt cx="946" cy="1975"/>
          </a:xfrm>
        </p:grpSpPr>
        <p:pic>
          <p:nvPicPr>
            <p:cNvPr id="13398" name="Picture 8" descr="C:\Мои документы\internet-pictures\ПК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36" y="2050"/>
              <a:ext cx="946" cy="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99" name="Picture 9" descr="C:\Мои документы\internet-pictures\ПК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36" y="2714"/>
              <a:ext cx="946" cy="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400" name="Picture 10" descr="C:\Мои документы\internet-pictures\ПК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36" y="3410"/>
              <a:ext cx="946" cy="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292600" y="3759200"/>
            <a:ext cx="876300" cy="1816100"/>
            <a:chOff x="2736" y="2280"/>
            <a:chExt cx="880" cy="1392"/>
          </a:xfrm>
        </p:grpSpPr>
        <p:sp>
          <p:nvSpPr>
            <p:cNvPr id="13394" name="Line 11"/>
            <p:cNvSpPr>
              <a:spLocks noChangeShapeType="1"/>
            </p:cNvSpPr>
            <p:nvPr/>
          </p:nvSpPr>
          <p:spPr bwMode="auto">
            <a:xfrm>
              <a:off x="3160" y="2288"/>
              <a:ext cx="0" cy="1384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95" name="Line 12"/>
            <p:cNvSpPr>
              <a:spLocks noChangeShapeType="1"/>
            </p:cNvSpPr>
            <p:nvPr/>
          </p:nvSpPr>
          <p:spPr bwMode="auto">
            <a:xfrm>
              <a:off x="3160" y="2280"/>
              <a:ext cx="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96" name="Line 13"/>
            <p:cNvSpPr>
              <a:spLocks noChangeShapeType="1"/>
            </p:cNvSpPr>
            <p:nvPr/>
          </p:nvSpPr>
          <p:spPr bwMode="auto">
            <a:xfrm>
              <a:off x="2736" y="2944"/>
              <a:ext cx="8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97" name="Line 14"/>
            <p:cNvSpPr>
              <a:spLocks noChangeShapeType="1"/>
            </p:cNvSpPr>
            <p:nvPr/>
          </p:nvSpPr>
          <p:spPr bwMode="auto">
            <a:xfrm>
              <a:off x="3160" y="3664"/>
              <a:ext cx="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3149600" y="4305300"/>
            <a:ext cx="1130300" cy="622300"/>
            <a:chOff x="2080" y="2656"/>
            <a:chExt cx="712" cy="392"/>
          </a:xfrm>
        </p:grpSpPr>
        <p:sp>
          <p:nvSpPr>
            <p:cNvPr id="13382" name="AutoShape 17"/>
            <p:cNvSpPr>
              <a:spLocks noChangeArrowheads="1"/>
            </p:cNvSpPr>
            <p:nvPr/>
          </p:nvSpPr>
          <p:spPr bwMode="auto">
            <a:xfrm>
              <a:off x="2080" y="2656"/>
              <a:ext cx="712" cy="392"/>
            </a:xfrm>
            <a:prstGeom prst="flowChartMultidocumen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383" name="Group 29"/>
            <p:cNvGrpSpPr>
              <a:grpSpLocks/>
            </p:cNvGrpSpPr>
            <p:nvPr/>
          </p:nvGrpSpPr>
          <p:grpSpPr bwMode="auto">
            <a:xfrm>
              <a:off x="2124" y="2752"/>
              <a:ext cx="517" cy="213"/>
              <a:chOff x="2008" y="2832"/>
              <a:chExt cx="551" cy="288"/>
            </a:xfrm>
          </p:grpSpPr>
          <p:grpSp>
            <p:nvGrpSpPr>
              <p:cNvPr id="13384" name="Group 23"/>
              <p:cNvGrpSpPr>
                <a:grpSpLocks/>
              </p:cNvGrpSpPr>
              <p:nvPr/>
            </p:nvGrpSpPr>
            <p:grpSpPr bwMode="auto">
              <a:xfrm>
                <a:off x="2008" y="2832"/>
                <a:ext cx="263" cy="288"/>
                <a:chOff x="2008" y="2832"/>
                <a:chExt cx="263" cy="288"/>
              </a:xfrm>
            </p:grpSpPr>
            <p:sp>
              <p:nvSpPr>
                <p:cNvPr id="13390" name="AutoShape 19"/>
                <p:cNvSpPr>
                  <a:spLocks noChangeArrowheads="1"/>
                </p:cNvSpPr>
                <p:nvPr/>
              </p:nvSpPr>
              <p:spPr bwMode="auto">
                <a:xfrm>
                  <a:off x="2008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91" name="AutoShape 20"/>
                <p:cNvSpPr>
                  <a:spLocks noChangeArrowheads="1"/>
                </p:cNvSpPr>
                <p:nvPr/>
              </p:nvSpPr>
              <p:spPr bwMode="auto">
                <a:xfrm>
                  <a:off x="2080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92" name="AutoShape 21"/>
                <p:cNvSpPr>
                  <a:spLocks noChangeArrowheads="1"/>
                </p:cNvSpPr>
                <p:nvPr/>
              </p:nvSpPr>
              <p:spPr bwMode="auto">
                <a:xfrm>
                  <a:off x="2152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93" name="AutoShape 22"/>
                <p:cNvSpPr>
                  <a:spLocks noChangeArrowheads="1"/>
                </p:cNvSpPr>
                <p:nvPr/>
              </p:nvSpPr>
              <p:spPr bwMode="auto">
                <a:xfrm>
                  <a:off x="2224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3385" name="Group 24"/>
              <p:cNvGrpSpPr>
                <a:grpSpLocks/>
              </p:cNvGrpSpPr>
              <p:nvPr/>
            </p:nvGrpSpPr>
            <p:grpSpPr bwMode="auto">
              <a:xfrm>
                <a:off x="2296" y="2832"/>
                <a:ext cx="263" cy="288"/>
                <a:chOff x="2008" y="2832"/>
                <a:chExt cx="263" cy="288"/>
              </a:xfrm>
            </p:grpSpPr>
            <p:sp>
              <p:nvSpPr>
                <p:cNvPr id="13386" name="AutoShape 25"/>
                <p:cNvSpPr>
                  <a:spLocks noChangeArrowheads="1"/>
                </p:cNvSpPr>
                <p:nvPr/>
              </p:nvSpPr>
              <p:spPr bwMode="auto">
                <a:xfrm>
                  <a:off x="2008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7" name="AutoShape 26"/>
                <p:cNvSpPr>
                  <a:spLocks noChangeArrowheads="1"/>
                </p:cNvSpPr>
                <p:nvPr/>
              </p:nvSpPr>
              <p:spPr bwMode="auto">
                <a:xfrm>
                  <a:off x="2080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8" name="AutoShape 27"/>
                <p:cNvSpPr>
                  <a:spLocks noChangeArrowheads="1"/>
                </p:cNvSpPr>
                <p:nvPr/>
              </p:nvSpPr>
              <p:spPr bwMode="auto">
                <a:xfrm>
                  <a:off x="2152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9" name="AutoShape 28"/>
                <p:cNvSpPr>
                  <a:spLocks noChangeArrowheads="1"/>
                </p:cNvSpPr>
                <p:nvPr/>
              </p:nvSpPr>
              <p:spPr bwMode="auto">
                <a:xfrm>
                  <a:off x="2224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34846" name="Line 30"/>
          <p:cNvSpPr>
            <a:spLocks noChangeShapeType="1"/>
          </p:cNvSpPr>
          <p:nvPr/>
        </p:nvSpPr>
        <p:spPr bwMode="auto">
          <a:xfrm flipH="1">
            <a:off x="2451100" y="4648200"/>
            <a:ext cx="635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" name="Group 78"/>
          <p:cNvGrpSpPr>
            <a:grpSpLocks/>
          </p:cNvGrpSpPr>
          <p:nvPr/>
        </p:nvGrpSpPr>
        <p:grpSpPr bwMode="auto">
          <a:xfrm>
            <a:off x="1309688" y="3086100"/>
            <a:ext cx="863600" cy="2921000"/>
            <a:chOff x="825" y="1864"/>
            <a:chExt cx="544" cy="1840"/>
          </a:xfrm>
        </p:grpSpPr>
        <p:sp>
          <p:nvSpPr>
            <p:cNvPr id="13341" name="Rectangle 32"/>
            <p:cNvSpPr>
              <a:spLocks noChangeArrowheads="1"/>
            </p:cNvSpPr>
            <p:nvPr/>
          </p:nvSpPr>
          <p:spPr bwMode="auto">
            <a:xfrm>
              <a:off x="840" y="2480"/>
              <a:ext cx="496" cy="12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342" name="Group 34"/>
            <p:cNvGrpSpPr>
              <a:grpSpLocks/>
            </p:cNvGrpSpPr>
            <p:nvPr/>
          </p:nvGrpSpPr>
          <p:grpSpPr bwMode="auto">
            <a:xfrm>
              <a:off x="868" y="3120"/>
              <a:ext cx="453" cy="197"/>
              <a:chOff x="2008" y="2832"/>
              <a:chExt cx="551" cy="288"/>
            </a:xfrm>
          </p:grpSpPr>
          <p:grpSp>
            <p:nvGrpSpPr>
              <p:cNvPr id="13372" name="Group 35"/>
              <p:cNvGrpSpPr>
                <a:grpSpLocks/>
              </p:cNvGrpSpPr>
              <p:nvPr/>
            </p:nvGrpSpPr>
            <p:grpSpPr bwMode="auto">
              <a:xfrm>
                <a:off x="2008" y="2832"/>
                <a:ext cx="263" cy="288"/>
                <a:chOff x="2008" y="2832"/>
                <a:chExt cx="263" cy="288"/>
              </a:xfrm>
            </p:grpSpPr>
            <p:sp>
              <p:nvSpPr>
                <p:cNvPr id="13378" name="AutoShape 36"/>
                <p:cNvSpPr>
                  <a:spLocks noChangeArrowheads="1"/>
                </p:cNvSpPr>
                <p:nvPr/>
              </p:nvSpPr>
              <p:spPr bwMode="auto">
                <a:xfrm>
                  <a:off x="2008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79" name="AutoShape 37"/>
                <p:cNvSpPr>
                  <a:spLocks noChangeArrowheads="1"/>
                </p:cNvSpPr>
                <p:nvPr/>
              </p:nvSpPr>
              <p:spPr bwMode="auto">
                <a:xfrm>
                  <a:off x="2080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0" name="AutoShape 38"/>
                <p:cNvSpPr>
                  <a:spLocks noChangeArrowheads="1"/>
                </p:cNvSpPr>
                <p:nvPr/>
              </p:nvSpPr>
              <p:spPr bwMode="auto">
                <a:xfrm>
                  <a:off x="2152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81" name="AutoShape 39"/>
                <p:cNvSpPr>
                  <a:spLocks noChangeArrowheads="1"/>
                </p:cNvSpPr>
                <p:nvPr/>
              </p:nvSpPr>
              <p:spPr bwMode="auto">
                <a:xfrm>
                  <a:off x="2224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3373" name="Group 40"/>
              <p:cNvGrpSpPr>
                <a:grpSpLocks/>
              </p:cNvGrpSpPr>
              <p:nvPr/>
            </p:nvGrpSpPr>
            <p:grpSpPr bwMode="auto">
              <a:xfrm>
                <a:off x="2296" y="2832"/>
                <a:ext cx="263" cy="288"/>
                <a:chOff x="2008" y="2832"/>
                <a:chExt cx="263" cy="288"/>
              </a:xfrm>
            </p:grpSpPr>
            <p:sp>
              <p:nvSpPr>
                <p:cNvPr id="13374" name="AutoShape 41"/>
                <p:cNvSpPr>
                  <a:spLocks noChangeArrowheads="1"/>
                </p:cNvSpPr>
                <p:nvPr/>
              </p:nvSpPr>
              <p:spPr bwMode="auto">
                <a:xfrm>
                  <a:off x="2008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75" name="AutoShape 42"/>
                <p:cNvSpPr>
                  <a:spLocks noChangeArrowheads="1"/>
                </p:cNvSpPr>
                <p:nvPr/>
              </p:nvSpPr>
              <p:spPr bwMode="auto">
                <a:xfrm>
                  <a:off x="2080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76" name="AutoShape 43"/>
                <p:cNvSpPr>
                  <a:spLocks noChangeArrowheads="1"/>
                </p:cNvSpPr>
                <p:nvPr/>
              </p:nvSpPr>
              <p:spPr bwMode="auto">
                <a:xfrm>
                  <a:off x="2152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77" name="AutoShape 44"/>
                <p:cNvSpPr>
                  <a:spLocks noChangeArrowheads="1"/>
                </p:cNvSpPr>
                <p:nvPr/>
              </p:nvSpPr>
              <p:spPr bwMode="auto">
                <a:xfrm>
                  <a:off x="2224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3343" name="Group 45"/>
            <p:cNvGrpSpPr>
              <a:grpSpLocks/>
            </p:cNvGrpSpPr>
            <p:nvPr/>
          </p:nvGrpSpPr>
          <p:grpSpPr bwMode="auto">
            <a:xfrm>
              <a:off x="861" y="3352"/>
              <a:ext cx="453" cy="77"/>
              <a:chOff x="2008" y="2832"/>
              <a:chExt cx="551" cy="288"/>
            </a:xfrm>
          </p:grpSpPr>
          <p:grpSp>
            <p:nvGrpSpPr>
              <p:cNvPr id="13362" name="Group 46"/>
              <p:cNvGrpSpPr>
                <a:grpSpLocks/>
              </p:cNvGrpSpPr>
              <p:nvPr/>
            </p:nvGrpSpPr>
            <p:grpSpPr bwMode="auto">
              <a:xfrm>
                <a:off x="2008" y="2832"/>
                <a:ext cx="263" cy="288"/>
                <a:chOff x="2008" y="2832"/>
                <a:chExt cx="263" cy="288"/>
              </a:xfrm>
            </p:grpSpPr>
            <p:sp>
              <p:nvSpPr>
                <p:cNvPr id="13368" name="AutoShape 47"/>
                <p:cNvSpPr>
                  <a:spLocks noChangeArrowheads="1"/>
                </p:cNvSpPr>
                <p:nvPr/>
              </p:nvSpPr>
              <p:spPr bwMode="auto">
                <a:xfrm>
                  <a:off x="2008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69" name="AutoShape 48"/>
                <p:cNvSpPr>
                  <a:spLocks noChangeArrowheads="1"/>
                </p:cNvSpPr>
                <p:nvPr/>
              </p:nvSpPr>
              <p:spPr bwMode="auto">
                <a:xfrm>
                  <a:off x="2080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70" name="AutoShape 49"/>
                <p:cNvSpPr>
                  <a:spLocks noChangeArrowheads="1"/>
                </p:cNvSpPr>
                <p:nvPr/>
              </p:nvSpPr>
              <p:spPr bwMode="auto">
                <a:xfrm>
                  <a:off x="2152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71" name="AutoShape 50"/>
                <p:cNvSpPr>
                  <a:spLocks noChangeArrowheads="1"/>
                </p:cNvSpPr>
                <p:nvPr/>
              </p:nvSpPr>
              <p:spPr bwMode="auto">
                <a:xfrm>
                  <a:off x="2224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3363" name="Group 51"/>
              <p:cNvGrpSpPr>
                <a:grpSpLocks/>
              </p:cNvGrpSpPr>
              <p:nvPr/>
            </p:nvGrpSpPr>
            <p:grpSpPr bwMode="auto">
              <a:xfrm>
                <a:off x="2296" y="2832"/>
                <a:ext cx="263" cy="288"/>
                <a:chOff x="2008" y="2832"/>
                <a:chExt cx="263" cy="288"/>
              </a:xfrm>
            </p:grpSpPr>
            <p:sp>
              <p:nvSpPr>
                <p:cNvPr id="13364" name="AutoShape 52"/>
                <p:cNvSpPr>
                  <a:spLocks noChangeArrowheads="1"/>
                </p:cNvSpPr>
                <p:nvPr/>
              </p:nvSpPr>
              <p:spPr bwMode="auto">
                <a:xfrm>
                  <a:off x="2008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65" name="AutoShape 53"/>
                <p:cNvSpPr>
                  <a:spLocks noChangeArrowheads="1"/>
                </p:cNvSpPr>
                <p:nvPr/>
              </p:nvSpPr>
              <p:spPr bwMode="auto">
                <a:xfrm>
                  <a:off x="2080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66" name="AutoShape 54"/>
                <p:cNvSpPr>
                  <a:spLocks noChangeArrowheads="1"/>
                </p:cNvSpPr>
                <p:nvPr/>
              </p:nvSpPr>
              <p:spPr bwMode="auto">
                <a:xfrm>
                  <a:off x="2152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67" name="AutoShape 55"/>
                <p:cNvSpPr>
                  <a:spLocks noChangeArrowheads="1"/>
                </p:cNvSpPr>
                <p:nvPr/>
              </p:nvSpPr>
              <p:spPr bwMode="auto">
                <a:xfrm>
                  <a:off x="2224" y="2832"/>
                  <a:ext cx="47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3344" name="Rectangle 56"/>
            <p:cNvSpPr>
              <a:spLocks noChangeArrowheads="1"/>
            </p:cNvSpPr>
            <p:nvPr/>
          </p:nvSpPr>
          <p:spPr bwMode="auto">
            <a:xfrm>
              <a:off x="904" y="2528"/>
              <a:ext cx="368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5" name="Rectangle 57"/>
            <p:cNvSpPr>
              <a:spLocks noChangeArrowheads="1"/>
            </p:cNvSpPr>
            <p:nvPr/>
          </p:nvSpPr>
          <p:spPr bwMode="auto">
            <a:xfrm>
              <a:off x="1138" y="2552"/>
              <a:ext cx="104" cy="47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6" name="AutoShape 58"/>
            <p:cNvSpPr>
              <a:spLocks noChangeArrowheads="1"/>
            </p:cNvSpPr>
            <p:nvPr/>
          </p:nvSpPr>
          <p:spPr bwMode="auto">
            <a:xfrm>
              <a:off x="952" y="2544"/>
              <a:ext cx="152" cy="64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7" name="Rectangle 59"/>
            <p:cNvSpPr>
              <a:spLocks noChangeArrowheads="1"/>
            </p:cNvSpPr>
            <p:nvPr/>
          </p:nvSpPr>
          <p:spPr bwMode="auto">
            <a:xfrm>
              <a:off x="904" y="2640"/>
              <a:ext cx="368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8" name="AutoShape 61"/>
            <p:cNvSpPr>
              <a:spLocks noChangeArrowheads="1"/>
            </p:cNvSpPr>
            <p:nvPr/>
          </p:nvSpPr>
          <p:spPr bwMode="auto">
            <a:xfrm>
              <a:off x="952" y="2664"/>
              <a:ext cx="280" cy="47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9" name="Rectangle 62"/>
            <p:cNvSpPr>
              <a:spLocks noChangeArrowheads="1"/>
            </p:cNvSpPr>
            <p:nvPr/>
          </p:nvSpPr>
          <p:spPr bwMode="auto">
            <a:xfrm>
              <a:off x="904" y="2776"/>
              <a:ext cx="368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0" name="AutoShape 63"/>
            <p:cNvSpPr>
              <a:spLocks noChangeArrowheads="1"/>
            </p:cNvSpPr>
            <p:nvPr/>
          </p:nvSpPr>
          <p:spPr bwMode="auto">
            <a:xfrm>
              <a:off x="952" y="2800"/>
              <a:ext cx="280" cy="47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1" name="Rectangle 64"/>
            <p:cNvSpPr>
              <a:spLocks noChangeArrowheads="1"/>
            </p:cNvSpPr>
            <p:nvPr/>
          </p:nvSpPr>
          <p:spPr bwMode="auto">
            <a:xfrm>
              <a:off x="904" y="2904"/>
              <a:ext cx="368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2" name="AutoShape 65"/>
            <p:cNvSpPr>
              <a:spLocks noChangeArrowheads="1"/>
            </p:cNvSpPr>
            <p:nvPr/>
          </p:nvSpPr>
          <p:spPr bwMode="auto">
            <a:xfrm>
              <a:off x="1096" y="2928"/>
              <a:ext cx="136" cy="47"/>
            </a:xfrm>
            <a:prstGeom prst="bevel">
              <a:avLst>
                <a:gd name="adj" fmla="val 12500"/>
              </a:avLst>
            </a:prstGeom>
            <a:solidFill>
              <a:schemeClr val="bg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3" name="Oval 66"/>
            <p:cNvSpPr>
              <a:spLocks noChangeArrowheads="1"/>
            </p:cNvSpPr>
            <p:nvPr/>
          </p:nvSpPr>
          <p:spPr bwMode="auto">
            <a:xfrm>
              <a:off x="936" y="2920"/>
              <a:ext cx="104" cy="4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4" name="Rectangle 67"/>
            <p:cNvSpPr>
              <a:spLocks noChangeArrowheads="1"/>
            </p:cNvSpPr>
            <p:nvPr/>
          </p:nvSpPr>
          <p:spPr bwMode="auto">
            <a:xfrm>
              <a:off x="904" y="3008"/>
              <a:ext cx="368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5" name="Rectangle 68"/>
            <p:cNvSpPr>
              <a:spLocks noChangeArrowheads="1"/>
            </p:cNvSpPr>
            <p:nvPr/>
          </p:nvSpPr>
          <p:spPr bwMode="auto">
            <a:xfrm>
              <a:off x="1138" y="3024"/>
              <a:ext cx="104" cy="47"/>
            </a:xfrm>
            <a:prstGeom prst="rect">
              <a:avLst/>
            </a:prstGeom>
            <a:solidFill>
              <a:srgbClr val="FF0066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6" name="AutoShape 70"/>
            <p:cNvSpPr>
              <a:spLocks noChangeArrowheads="1"/>
            </p:cNvSpPr>
            <p:nvPr/>
          </p:nvSpPr>
          <p:spPr bwMode="auto">
            <a:xfrm>
              <a:off x="936" y="3024"/>
              <a:ext cx="120" cy="64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7" name="Line 72"/>
            <p:cNvSpPr>
              <a:spLocks noChangeShapeType="1"/>
            </p:cNvSpPr>
            <p:nvPr/>
          </p:nvSpPr>
          <p:spPr bwMode="auto">
            <a:xfrm>
              <a:off x="840" y="3472"/>
              <a:ext cx="4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89" name="Text Box 73"/>
            <p:cNvSpPr txBox="1">
              <a:spLocks noChangeArrowheads="1"/>
            </p:cNvSpPr>
            <p:nvPr/>
          </p:nvSpPr>
          <p:spPr bwMode="auto">
            <a:xfrm>
              <a:off x="825" y="3528"/>
              <a:ext cx="5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rgbClr val="000000"/>
              </a:outerShdw>
            </a:effectLst>
          </p:spPr>
          <p:txBody>
            <a:bodyPr tIns="0" bIns="0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1600" b="1">
                  <a:solidFill>
                    <a:srgbClr val="FF6600"/>
                  </a:solidFill>
                </a:rPr>
                <a:t>Сервер</a:t>
              </a:r>
              <a:endParaRPr lang="ru-RU" sz="1400" b="1">
                <a:solidFill>
                  <a:schemeClr val="tx2"/>
                </a:solidFill>
              </a:endParaRPr>
            </a:p>
          </p:txBody>
        </p:sp>
        <p:grpSp>
          <p:nvGrpSpPr>
            <p:cNvPr id="13359" name="Group 77"/>
            <p:cNvGrpSpPr>
              <a:grpSpLocks/>
            </p:cNvGrpSpPr>
            <p:nvPr/>
          </p:nvGrpSpPr>
          <p:grpSpPr bwMode="auto">
            <a:xfrm>
              <a:off x="856" y="1864"/>
              <a:ext cx="456" cy="552"/>
              <a:chOff x="856" y="1864"/>
              <a:chExt cx="456" cy="552"/>
            </a:xfrm>
          </p:grpSpPr>
          <p:sp>
            <p:nvSpPr>
              <p:cNvPr id="34847" name="AutoShape 31"/>
              <p:cNvSpPr>
                <a:spLocks noChangeArrowheads="1"/>
              </p:cNvSpPr>
              <p:nvPr/>
            </p:nvSpPr>
            <p:spPr bwMode="auto">
              <a:xfrm>
                <a:off x="856" y="1864"/>
                <a:ext cx="456" cy="552"/>
              </a:xfrm>
              <a:prstGeom prst="can">
                <a:avLst>
                  <a:gd name="adj" fmla="val 30263"/>
                </a:avLst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1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90" name="Text Box 74"/>
              <p:cNvSpPr txBox="1">
                <a:spLocks noChangeArrowheads="1"/>
              </p:cNvSpPr>
              <p:nvPr/>
            </p:nvSpPr>
            <p:spPr bwMode="auto">
              <a:xfrm>
                <a:off x="856" y="2056"/>
                <a:ext cx="44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ru-RU" b="1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charset="0"/>
                  </a:rPr>
                  <a:t>БД</a:t>
                </a:r>
                <a:endParaRPr lang="ru-RU" sz="2400"/>
              </a:p>
            </p:txBody>
          </p:sp>
        </p:grpSp>
      </p:grpSp>
      <p:sp>
        <p:nvSpPr>
          <p:cNvPr id="34891" name="Rectangle 75"/>
          <p:cNvSpPr>
            <a:spLocks noChangeArrowheads="1"/>
          </p:cNvSpPr>
          <p:nvPr/>
        </p:nvSpPr>
        <p:spPr bwMode="auto">
          <a:xfrm>
            <a:off x="914400" y="3035300"/>
            <a:ext cx="1524000" cy="3352800"/>
          </a:xfrm>
          <a:prstGeom prst="rect">
            <a:avLst/>
          </a:prstGeom>
          <a:noFill/>
          <a:ln w="38100" cmpd="dbl">
            <a:solidFill>
              <a:srgbClr val="FF5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92" name="Text Box 76"/>
          <p:cNvSpPr txBox="1">
            <a:spLocks noChangeArrowheads="1"/>
          </p:cNvSpPr>
          <p:nvPr/>
        </p:nvSpPr>
        <p:spPr bwMode="auto">
          <a:xfrm>
            <a:off x="1054100" y="6007100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>
                <a:solidFill>
                  <a:schemeClr val="tx2"/>
                </a:solidFill>
                <a:latin typeface="Arial" charset="0"/>
              </a:rPr>
              <a:t>СУБД</a:t>
            </a:r>
          </a:p>
        </p:txBody>
      </p:sp>
      <p:sp>
        <p:nvSpPr>
          <p:cNvPr id="34895" name="Text Box 79"/>
          <p:cNvSpPr txBox="1">
            <a:spLocks noChangeArrowheads="1"/>
          </p:cNvSpPr>
          <p:nvPr/>
        </p:nvSpPr>
        <p:spPr bwMode="auto">
          <a:xfrm>
            <a:off x="2603500" y="4889500"/>
            <a:ext cx="210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chemeClr val="tx2"/>
                </a:solidFill>
              </a:rPr>
              <a:t>Коммуникационное  оборудование</a:t>
            </a:r>
            <a:endParaRPr lang="ru-RU" sz="1400" b="1">
              <a:solidFill>
                <a:schemeClr val="tx2"/>
              </a:solidFill>
            </a:endParaRPr>
          </a:p>
        </p:txBody>
      </p:sp>
      <p:sp>
        <p:nvSpPr>
          <p:cNvPr id="34896" name="Text Box 80"/>
          <p:cNvSpPr txBox="1">
            <a:spLocks noChangeArrowheads="1"/>
          </p:cNvSpPr>
          <p:nvPr/>
        </p:nvSpPr>
        <p:spPr bwMode="auto">
          <a:xfrm>
            <a:off x="2882900" y="5549900"/>
            <a:ext cx="227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10800000" algn="ctr" rotWithShape="0">
              <a:srgbClr val="C4C4C4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chemeClr val="tx2"/>
                </a:solidFill>
                <a:latin typeface="Arial" charset="0"/>
              </a:rPr>
              <a:t>Запросы к СУБД</a:t>
            </a:r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34898" name="Text Box 82"/>
          <p:cNvSpPr txBox="1">
            <a:spLocks noChangeArrowheads="1"/>
          </p:cNvSpPr>
          <p:nvPr/>
        </p:nvSpPr>
        <p:spPr bwMode="auto">
          <a:xfrm>
            <a:off x="2451100" y="3670300"/>
            <a:ext cx="165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0800000" algn="ctr" rotWithShape="0">
              <a:srgbClr val="FF505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chemeClr val="tx2"/>
                </a:solidFill>
                <a:latin typeface="Arial" charset="0"/>
              </a:rPr>
              <a:t>Результаты обработки</a:t>
            </a:r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34900" name="Text Box 84"/>
          <p:cNvSpPr txBox="1">
            <a:spLocks noChangeArrowheads="1"/>
          </p:cNvSpPr>
          <p:nvPr/>
        </p:nvSpPr>
        <p:spPr bwMode="auto">
          <a:xfrm>
            <a:off x="6692900" y="36957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0800000" algn="ctr" rotWithShape="0">
              <a:srgbClr val="FF505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tx2"/>
                </a:solidFill>
                <a:latin typeface="Arial" charset="0"/>
              </a:rPr>
              <a:t>- FoxPro</a:t>
            </a:r>
            <a:endParaRPr lang="ru-RU" sz="2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4901" name="Text Box 85"/>
          <p:cNvSpPr txBox="1">
            <a:spLocks noChangeArrowheads="1"/>
          </p:cNvSpPr>
          <p:nvPr/>
        </p:nvSpPr>
        <p:spPr bwMode="auto">
          <a:xfrm>
            <a:off x="6604000" y="4152900"/>
            <a:ext cx="231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0800000" algn="ctr" rotWithShape="0">
              <a:srgbClr val="FF505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333399"/>
                </a:solidFill>
                <a:latin typeface="Arial" charset="0"/>
              </a:rPr>
              <a:t>- MS</a:t>
            </a:r>
            <a:r>
              <a:rPr lang="en-US" sz="2800" b="1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800" b="1">
                <a:solidFill>
                  <a:srgbClr val="333399"/>
                </a:solidFill>
                <a:latin typeface="Arial" charset="0"/>
              </a:rPr>
              <a:t>Access</a:t>
            </a:r>
            <a:endParaRPr lang="ru-RU" sz="2800" b="1">
              <a:solidFill>
                <a:schemeClr val="tx2"/>
              </a:solidFill>
              <a:latin typeface="Arial" charset="0"/>
            </a:endParaRPr>
          </a:p>
        </p:txBody>
      </p:sp>
      <p:grpSp>
        <p:nvGrpSpPr>
          <p:cNvPr id="16" name="Group 91"/>
          <p:cNvGrpSpPr>
            <a:grpSpLocks/>
          </p:cNvGrpSpPr>
          <p:nvPr/>
        </p:nvGrpSpPr>
        <p:grpSpPr bwMode="auto">
          <a:xfrm>
            <a:off x="6091238" y="3294063"/>
            <a:ext cx="2887662" cy="371475"/>
            <a:chOff x="3941" y="1979"/>
            <a:chExt cx="1819" cy="234"/>
          </a:xfrm>
        </p:grpSpPr>
        <p:sp>
          <p:nvSpPr>
            <p:cNvPr id="13339" name="WordArt 83"/>
            <p:cNvSpPr>
              <a:spLocks noChangeArrowheads="1" noChangeShapeType="1" noTextEdit="1"/>
            </p:cNvSpPr>
            <p:nvPr/>
          </p:nvSpPr>
          <p:spPr bwMode="auto">
            <a:xfrm>
              <a:off x="3941" y="1979"/>
              <a:ext cx="1819" cy="23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2400" b="1" kern="10">
                  <a:ln w="9525">
                    <a:noFill/>
                    <a:round/>
                    <a:headEnd/>
                    <a:tailEnd/>
                  </a:ln>
                  <a:solidFill>
                    <a:srgbClr val="CC0099"/>
                  </a:solidFill>
                  <a:effectLst>
                    <a:outerShdw dist="35921" dir="2700000" algn="ctr" rotWithShape="0">
                      <a:schemeClr val="bg1"/>
                    </a:outerShdw>
                  </a:effectLst>
                  <a:latin typeface="Comic Sans MS"/>
                </a:rPr>
                <a:t>Примеры СУБД:</a:t>
              </a:r>
            </a:p>
          </p:txBody>
        </p:sp>
        <p:sp>
          <p:nvSpPr>
            <p:cNvPr id="34902" name="Line 86"/>
            <p:cNvSpPr>
              <a:spLocks noChangeShapeType="1"/>
            </p:cNvSpPr>
            <p:nvPr/>
          </p:nvSpPr>
          <p:spPr bwMode="auto">
            <a:xfrm>
              <a:off x="4040" y="2208"/>
              <a:ext cx="1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4903" name="Text Box 87"/>
          <p:cNvSpPr txBox="1">
            <a:spLocks noChangeArrowheads="1"/>
          </p:cNvSpPr>
          <p:nvPr/>
        </p:nvSpPr>
        <p:spPr bwMode="auto">
          <a:xfrm>
            <a:off x="6692900" y="46101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0800000" algn="ctr" rotWithShape="0">
              <a:srgbClr val="FF505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333399"/>
                </a:solidFill>
                <a:latin typeface="Arial" charset="0"/>
              </a:rPr>
              <a:t>- Oracle</a:t>
            </a:r>
            <a:endParaRPr lang="ru-RU" sz="2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4904" name="Text Box 88"/>
          <p:cNvSpPr txBox="1">
            <a:spLocks noChangeArrowheads="1"/>
          </p:cNvSpPr>
          <p:nvPr/>
        </p:nvSpPr>
        <p:spPr bwMode="auto">
          <a:xfrm>
            <a:off x="6692900" y="50673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0800000" algn="ctr" rotWithShape="0">
              <a:srgbClr val="FF505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333399"/>
                </a:solidFill>
                <a:latin typeface="Arial" charset="0"/>
              </a:rPr>
              <a:t>- dBase</a:t>
            </a:r>
            <a:endParaRPr lang="ru-RU" sz="2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4905" name="Text Box 89"/>
          <p:cNvSpPr txBox="1">
            <a:spLocks noChangeArrowheads="1"/>
          </p:cNvSpPr>
          <p:nvPr/>
        </p:nvSpPr>
        <p:spPr bwMode="auto">
          <a:xfrm>
            <a:off x="6781800" y="5499100"/>
            <a:ext cx="2044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0800000" algn="ctr" rotWithShape="0">
              <a:srgbClr val="FF505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>
                <a:solidFill>
                  <a:schemeClr val="tx2"/>
                </a:solidFill>
                <a:latin typeface="Arial" charset="0"/>
              </a:rPr>
              <a:t>- </a:t>
            </a:r>
            <a:r>
              <a:rPr lang="en-US" sz="2800" b="1">
                <a:solidFill>
                  <a:schemeClr val="tx2"/>
                </a:solidFill>
                <a:latin typeface="Arial" charset="0"/>
              </a:rPr>
              <a:t>Delphi</a:t>
            </a:r>
            <a:endParaRPr lang="ru-RU" sz="2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4906" name="Text Box 90"/>
          <p:cNvSpPr txBox="1">
            <a:spLocks noChangeArrowheads="1"/>
          </p:cNvSpPr>
          <p:nvPr/>
        </p:nvSpPr>
        <p:spPr bwMode="auto">
          <a:xfrm>
            <a:off x="6527800" y="5981700"/>
            <a:ext cx="2374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0800000" algn="ctr" rotWithShape="0">
              <a:srgbClr val="FF505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tx2"/>
                </a:solidFill>
                <a:latin typeface="Arial" charset="0"/>
              </a:rPr>
              <a:t>- SQL-Server</a:t>
            </a:r>
            <a:endParaRPr lang="ru-RU" sz="2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4909" name="Text Box 93"/>
          <p:cNvSpPr txBox="1">
            <a:spLocks noChangeArrowheads="1"/>
          </p:cNvSpPr>
          <p:nvPr/>
        </p:nvSpPr>
        <p:spPr bwMode="auto">
          <a:xfrm>
            <a:off x="7073900" y="6338888"/>
            <a:ext cx="175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0800000" algn="ctr" rotWithShape="0">
              <a:srgbClr val="FF505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333399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333399"/>
                </a:solidFill>
                <a:latin typeface="Arial" charset="0"/>
              </a:rPr>
              <a:t>и  т. д.</a:t>
            </a:r>
            <a:endParaRPr lang="ru-RU" sz="2400" b="1">
              <a:solidFill>
                <a:schemeClr val="tx2"/>
              </a:solidFill>
              <a:latin typeface="Arial" charset="0"/>
            </a:endParaRPr>
          </a:p>
        </p:txBody>
      </p:sp>
      <p:grpSp>
        <p:nvGrpSpPr>
          <p:cNvPr id="17" name="Group 100"/>
          <p:cNvGrpSpPr>
            <a:grpSpLocks/>
          </p:cNvGrpSpPr>
          <p:nvPr/>
        </p:nvGrpSpPr>
        <p:grpSpPr bwMode="auto">
          <a:xfrm>
            <a:off x="4768850" y="3302000"/>
            <a:ext cx="1181100" cy="2095500"/>
            <a:chOff x="3004" y="2080"/>
            <a:chExt cx="744" cy="1320"/>
          </a:xfrm>
        </p:grpSpPr>
        <p:sp>
          <p:nvSpPr>
            <p:cNvPr id="13336" name="WordArt 94"/>
            <p:cNvSpPr>
              <a:spLocks noChangeArrowheads="1" noChangeShapeType="1" noTextEdit="1"/>
            </p:cNvSpPr>
            <p:nvPr/>
          </p:nvSpPr>
          <p:spPr bwMode="auto">
            <a:xfrm>
              <a:off x="3004" y="2080"/>
              <a:ext cx="696" cy="1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48852"/>
                </a:avLst>
              </a:prstTxWarp>
            </a:bodyPr>
            <a:lstStyle/>
            <a:p>
              <a:r>
                <a:rPr lang="ru-RU" b="1" kern="10" spc="400">
                  <a:ln w="12700">
                    <a:solidFill>
                      <a:srgbClr val="000066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000066"/>
                      </a:gs>
                      <a:gs pos="50000">
                        <a:srgbClr val="FFFFFF"/>
                      </a:gs>
                      <a:gs pos="100000">
                        <a:srgbClr val="000066"/>
                      </a:gs>
                    </a:gsLst>
                    <a:lin ang="5400000" scaled="1"/>
                  </a:gradFill>
                  <a:effectLst>
                    <a:outerShdw dist="12700" dir="10800000" algn="ctr" rotWithShape="0">
                      <a:schemeClr val="accent2"/>
                    </a:outerShdw>
                  </a:effectLst>
                  <a:latin typeface="Arial"/>
                  <a:cs typeface="Arial"/>
                </a:rPr>
                <a:t>Клиент 1</a:t>
              </a:r>
            </a:p>
          </p:txBody>
        </p:sp>
        <p:sp>
          <p:nvSpPr>
            <p:cNvPr id="13337" name="WordArt 95"/>
            <p:cNvSpPr>
              <a:spLocks noChangeArrowheads="1" noChangeShapeType="1" noTextEdit="1"/>
            </p:cNvSpPr>
            <p:nvPr/>
          </p:nvSpPr>
          <p:spPr bwMode="auto">
            <a:xfrm>
              <a:off x="3052" y="2680"/>
              <a:ext cx="696" cy="10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48852"/>
                </a:avLst>
              </a:prstTxWarp>
            </a:bodyPr>
            <a:lstStyle/>
            <a:p>
              <a:r>
                <a:rPr lang="ru-RU" b="1" kern="10" spc="400">
                  <a:ln w="12700">
                    <a:solidFill>
                      <a:srgbClr val="000066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000066"/>
                      </a:gs>
                      <a:gs pos="50000">
                        <a:srgbClr val="FFFFFF"/>
                      </a:gs>
                      <a:gs pos="100000">
                        <a:srgbClr val="000066"/>
                      </a:gs>
                    </a:gsLst>
                    <a:lin ang="5400000" scaled="1"/>
                  </a:gradFill>
                  <a:effectLst>
                    <a:outerShdw dist="12700" dir="10800000" algn="ctr" rotWithShape="0">
                      <a:schemeClr val="accent2"/>
                    </a:outerShdw>
                  </a:effectLst>
                  <a:latin typeface="Arial"/>
                  <a:cs typeface="Arial"/>
                </a:rPr>
                <a:t>Клиент 2</a:t>
              </a:r>
            </a:p>
          </p:txBody>
        </p:sp>
        <p:sp>
          <p:nvSpPr>
            <p:cNvPr id="13338" name="WordArt 96"/>
            <p:cNvSpPr>
              <a:spLocks noChangeArrowheads="1" noChangeShapeType="1" noTextEdit="1"/>
            </p:cNvSpPr>
            <p:nvPr/>
          </p:nvSpPr>
          <p:spPr bwMode="auto">
            <a:xfrm>
              <a:off x="3052" y="3296"/>
              <a:ext cx="696" cy="10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48852"/>
                </a:avLst>
              </a:prstTxWarp>
            </a:bodyPr>
            <a:lstStyle/>
            <a:p>
              <a:r>
                <a:rPr lang="ru-RU" b="1" kern="10" spc="400">
                  <a:ln w="12700">
                    <a:solidFill>
                      <a:srgbClr val="000066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000066"/>
                      </a:gs>
                      <a:gs pos="50000">
                        <a:srgbClr val="FFFFFF"/>
                      </a:gs>
                      <a:gs pos="100000">
                        <a:srgbClr val="000066"/>
                      </a:gs>
                    </a:gsLst>
                    <a:lin ang="5400000" scaled="1"/>
                  </a:gradFill>
                  <a:effectLst>
                    <a:outerShdw dist="12700" dir="10800000" algn="ctr" rotWithShape="0">
                      <a:schemeClr val="accent2"/>
                    </a:outerShdw>
                  </a:effectLst>
                  <a:latin typeface="Arial"/>
                  <a:cs typeface="Arial"/>
                </a:rPr>
                <a:t>Клиент 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4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4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4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4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4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4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4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4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4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4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4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34822" grpId="0" autoUpdateAnimBg="0"/>
      <p:bldP spid="34846" grpId="0" animBg="1"/>
      <p:bldP spid="34891" grpId="0" animBg="1"/>
      <p:bldP spid="34892" grpId="0" autoUpdateAnimBg="0"/>
      <p:bldP spid="34895" grpId="0" autoUpdateAnimBg="0"/>
      <p:bldP spid="34896" grpId="0" autoUpdateAnimBg="0"/>
      <p:bldP spid="34898" grpId="0" autoUpdateAnimBg="0"/>
      <p:bldP spid="34900" grpId="0" autoUpdateAnimBg="0"/>
      <p:bldP spid="34901" grpId="0" autoUpdateAnimBg="0"/>
      <p:bldP spid="34903" grpId="0" autoUpdateAnimBg="0"/>
      <p:bldP spid="34904" grpId="0" autoUpdateAnimBg="0"/>
      <p:bldP spid="34905" grpId="0" autoUpdateAnimBg="0"/>
      <p:bldP spid="34906" grpId="0" autoUpdateAnimBg="0"/>
      <p:bldP spid="3490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5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9144000" cy="685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Презентация" r:id="rId3" imgW="4568900" imgH="3425883" progId="PowerPoint.Show.8">
                  <p:embed/>
                </p:oleObj>
              </mc:Choice>
              <mc:Fallback>
                <p:oleObj name="Презентация" r:id="rId3" imgW="4568900" imgH="3425883" progId="PowerPoint.Show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042988" y="1773238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9206097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>
                <a:solidFill>
                  <a:srgbClr val="333399"/>
                </a:solidFill>
                <a:latin typeface="Arial" charset="0"/>
              </a:rPr>
              <a:t>1) Управленческая: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736600" y="2133600"/>
            <a:ext cx="8407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333399"/>
                </a:solidFill>
              </a:rPr>
              <a:t>• </a:t>
            </a:r>
            <a:r>
              <a:rPr lang="ru-RU" sz="2000">
                <a:solidFill>
                  <a:srgbClr val="333399"/>
                </a:solidFill>
              </a:rPr>
              <a:t>ввод и хранение данных, • доступ к данным, • защита данных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042988" y="2492375"/>
            <a:ext cx="777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9206097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2400" dirty="0">
                <a:solidFill>
                  <a:srgbClr val="333399"/>
                </a:solidFill>
                <a:latin typeface="Arial" charset="0"/>
              </a:rPr>
              <a:t>2) Обеспечение резервного копирования данных</a:t>
            </a:r>
            <a:br>
              <a:rPr lang="ru-RU" sz="2400" dirty="0">
                <a:solidFill>
                  <a:srgbClr val="333399"/>
                </a:solidFill>
                <a:latin typeface="Arial" charset="0"/>
              </a:rPr>
            </a:br>
            <a:r>
              <a:rPr lang="ru-RU" sz="2400" dirty="0">
                <a:solidFill>
                  <a:srgbClr val="333399"/>
                </a:solidFill>
                <a:latin typeface="Arial" charset="0"/>
              </a:rPr>
              <a:t>    </a:t>
            </a:r>
            <a:r>
              <a:rPr lang="ru-RU" dirty="0">
                <a:solidFill>
                  <a:srgbClr val="333399"/>
                </a:solidFill>
                <a:latin typeface="Arial" charset="0"/>
              </a:rPr>
              <a:t>(для восстановления БД в случае аварии )</a:t>
            </a:r>
            <a:endParaRPr lang="ru-RU" sz="2400" dirty="0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1042988" y="3213100"/>
            <a:ext cx="7861300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9206097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2400" dirty="0">
                <a:solidFill>
                  <a:srgbClr val="333399"/>
                </a:solidFill>
                <a:latin typeface="Arial" charset="0"/>
              </a:rPr>
              <a:t>3) Контроль (отслеживание) целостности данных</a:t>
            </a:r>
            <a:br>
              <a:rPr lang="ru-RU" sz="2400" dirty="0">
                <a:solidFill>
                  <a:srgbClr val="333399"/>
                </a:solidFill>
                <a:latin typeface="Arial" charset="0"/>
              </a:rPr>
            </a:br>
            <a:r>
              <a:rPr lang="ru-RU" sz="2400" dirty="0">
                <a:solidFill>
                  <a:srgbClr val="333399"/>
                </a:solidFill>
                <a:latin typeface="Arial" charset="0"/>
              </a:rPr>
              <a:t>    </a:t>
            </a:r>
            <a:r>
              <a:rPr lang="ru-RU" dirty="0">
                <a:solidFill>
                  <a:srgbClr val="333399"/>
                </a:solidFill>
                <a:latin typeface="Arial" charset="0"/>
              </a:rPr>
              <a:t>(данные не должны быть противоречивыми, могут</a:t>
            </a:r>
            <a:br>
              <a:rPr lang="ru-RU" dirty="0">
                <a:solidFill>
                  <a:srgbClr val="333399"/>
                </a:solidFill>
                <a:latin typeface="Arial" charset="0"/>
              </a:rPr>
            </a:br>
            <a:r>
              <a:rPr lang="ru-RU" dirty="0">
                <a:solidFill>
                  <a:srgbClr val="333399"/>
                </a:solidFill>
                <a:latin typeface="Arial" charset="0"/>
              </a:rPr>
              <a:t>      удовлетворять определенным ограничениям )</a:t>
            </a:r>
            <a:endParaRPr lang="ru-RU" sz="2400" dirty="0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1042988" y="4652963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9206097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>
                <a:solidFill>
                  <a:srgbClr val="333399"/>
                </a:solidFill>
                <a:latin typeface="Arial" charset="0"/>
              </a:rPr>
              <a:t>5) Обработка и выполнение запросов клиентов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0" y="0"/>
            <a:ext cx="9321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>
                <a:solidFill>
                  <a:srgbClr val="000066"/>
                </a:solidFill>
              </a:rPr>
              <a:t>    </a:t>
            </a:r>
            <a:r>
              <a:rPr lang="ru-RU" sz="2400" b="1" u="sng" dirty="0">
                <a:solidFill>
                  <a:srgbClr val="000066"/>
                </a:solidFill>
              </a:rPr>
              <a:t>Основная особенность СУБД </a:t>
            </a:r>
            <a:r>
              <a:rPr lang="ru-RU" sz="2400" b="1" dirty="0">
                <a:solidFill>
                  <a:srgbClr val="000066"/>
                </a:solidFill>
              </a:rPr>
              <a:t>-</a:t>
            </a:r>
            <a:r>
              <a:rPr lang="ru-RU" sz="2400" dirty="0">
                <a:solidFill>
                  <a:srgbClr val="000066"/>
                </a:solidFill>
              </a:rPr>
              <a:t> </a:t>
            </a:r>
            <a:r>
              <a:rPr lang="ru-RU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это наличие средств для ввода, обработки и хранения не только самих данных, но и описаний их структуры</a:t>
            </a:r>
            <a:r>
              <a:rPr lang="ru-RU" sz="2400" dirty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1003300" y="4221163"/>
            <a:ext cx="814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9206097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>
                <a:solidFill>
                  <a:srgbClr val="333399"/>
                </a:solidFill>
                <a:latin typeface="Arial" charset="0"/>
              </a:rPr>
              <a:t>4) Поддержка языков БД </a:t>
            </a:r>
            <a:r>
              <a:rPr lang="ru-RU" dirty="0">
                <a:solidFill>
                  <a:srgbClr val="333399"/>
                </a:solidFill>
                <a:latin typeface="Arial" charset="0"/>
              </a:rPr>
              <a:t>(в частности языка </a:t>
            </a:r>
            <a:r>
              <a:rPr lang="en-US" dirty="0">
                <a:solidFill>
                  <a:srgbClr val="333399"/>
                </a:solidFill>
                <a:latin typeface="Arial" charset="0"/>
              </a:rPr>
              <a:t>SQL</a:t>
            </a:r>
            <a:r>
              <a:rPr lang="ru-RU" dirty="0">
                <a:solidFill>
                  <a:srgbClr val="333399"/>
                </a:solidFill>
                <a:latin typeface="Arial" charset="0"/>
              </a:rPr>
              <a:t>)</a:t>
            </a:r>
            <a:endParaRPr lang="ru-RU" sz="2400" dirty="0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40978" name="WordArt 18"/>
          <p:cNvSpPr>
            <a:spLocks noChangeArrowheads="1" noChangeShapeType="1" noTextEdit="1"/>
          </p:cNvSpPr>
          <p:nvPr/>
        </p:nvSpPr>
        <p:spPr bwMode="auto">
          <a:xfrm>
            <a:off x="2632075" y="1231900"/>
            <a:ext cx="3765550" cy="557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62"/>
              </a:avLst>
            </a:prstTxWarp>
          </a:bodyPr>
          <a:lstStyle/>
          <a:p>
            <a:r>
              <a:rPr lang="ru-RU" sz="3200" b="1" kern="10">
                <a:ln w="9525">
                  <a:noFill/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28398" dir="14606097" algn="ctr" rotWithShape="0">
                    <a:srgbClr val="666699"/>
                  </a:outerShdw>
                </a:effectLst>
                <a:latin typeface="Arial"/>
                <a:cs typeface="Arial"/>
              </a:rPr>
              <a:t>Функции СУБД:</a:t>
            </a: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850900" y="5084763"/>
            <a:ext cx="8293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135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i="1" dirty="0">
                <a:solidFill>
                  <a:srgbClr val="000066"/>
                </a:solidFill>
                <a:latin typeface="Palatino Linotype" pitchFamily="18" charset="0"/>
              </a:rPr>
              <a:t>В </a:t>
            </a:r>
            <a:r>
              <a:rPr lang="ru-RU" sz="2400" dirty="0">
                <a:solidFill>
                  <a:srgbClr val="000066"/>
                </a:solidFill>
                <a:latin typeface="Palatino Linotype" pitchFamily="18" charset="0"/>
              </a:rPr>
              <a:t>общем случае , наборы команд, которые используются для выполнения этих функций называются: 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1042988" y="5949950"/>
            <a:ext cx="2222500" cy="92233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FF5050"/>
                </a:solidFill>
              </a:rPr>
              <a:t>языком описания данных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3492500" y="5949950"/>
            <a:ext cx="2755900" cy="71120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FF5050"/>
                </a:solidFill>
              </a:rPr>
              <a:t>языком управления данными</a:t>
            </a: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6516688" y="5949950"/>
            <a:ext cx="2222500" cy="92233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FF5050"/>
                </a:solidFill>
              </a:rPr>
              <a:t>языком описания запросов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1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3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utoUpdateAnimBg="0"/>
      <p:bldP spid="40971" grpId="0" autoUpdateAnimBg="0"/>
      <p:bldP spid="40972" grpId="0" autoUpdateAnimBg="0"/>
      <p:bldP spid="40973" grpId="0" autoUpdateAnimBg="0"/>
      <p:bldP spid="40975" grpId="0" autoUpdateAnimBg="0"/>
      <p:bldP spid="40976" grpId="0" autoUpdateAnimBg="0"/>
      <p:bldP spid="40977" grpId="0" autoUpdateAnimBg="0"/>
      <p:bldP spid="40978" grpId="0" animBg="1"/>
      <p:bldP spid="40979" grpId="0" autoUpdateAnimBg="0"/>
      <p:bldP spid="40980" grpId="0" animBg="1" autoUpdateAnimBg="0"/>
      <p:bldP spid="40981" grpId="0" animBg="1" autoUpdateAnimBg="0"/>
      <p:bldP spid="4098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1908175" y="2349500"/>
            <a:ext cx="5832475" cy="2952750"/>
          </a:xfrm>
          <a:prstGeom prst="foldedCorner">
            <a:avLst>
              <a:gd name="adj" fmla="val 23681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627313" y="3141663"/>
            <a:ext cx="4176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411413" y="2924175"/>
            <a:ext cx="4752975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5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Работа с базами данных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-53975"/>
          <a:ext cx="9217025" cy="691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Презентация" r:id="rId3" imgW="4568900" imgH="3425883" progId="PowerPoint.Show.8">
                  <p:embed/>
                </p:oleObj>
              </mc:Choice>
              <mc:Fallback>
                <p:oleObj name="Презентация" r:id="rId3" imgW="4568900" imgH="3425883" progId="PowerPoint.Show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53975"/>
                        <a:ext cx="9217025" cy="691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304</TotalTime>
  <Words>1067</Words>
  <Application>Microsoft Office PowerPoint</Application>
  <PresentationFormat>Экран (4:3)</PresentationFormat>
  <Paragraphs>127</Paragraphs>
  <Slides>40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40</vt:i4>
      </vt:variant>
    </vt:vector>
  </HeadingPairs>
  <TitlesOfParts>
    <vt:vector size="54" baseType="lpstr">
      <vt:lpstr>Arial</vt:lpstr>
      <vt:lpstr>Bookman Old Style</vt:lpstr>
      <vt:lpstr>Century Gothic</vt:lpstr>
      <vt:lpstr>Comic Sans MS</vt:lpstr>
      <vt:lpstr>Impact</vt:lpstr>
      <vt:lpstr>Monotype Corsiva</vt:lpstr>
      <vt:lpstr>Palatino Linotype</vt:lpstr>
      <vt:lpstr>Sylfaen</vt:lpstr>
      <vt:lpstr>Tahoma</vt:lpstr>
      <vt:lpstr>Times New Roman</vt:lpstr>
      <vt:lpstr>Wingdings</vt:lpstr>
      <vt:lpstr>Палитра</vt:lpstr>
      <vt:lpstr>Документ</vt:lpstr>
      <vt:lpstr>Презентация</vt:lpstr>
      <vt:lpstr>Система управления базами данных Лекция 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Тип данных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Таблицы</vt:lpstr>
      <vt:lpstr>Запросы</vt:lpstr>
      <vt:lpstr>Формы</vt:lpstr>
      <vt:lpstr>Отчеты</vt:lpstr>
      <vt:lpstr>Презентация PowerPoint</vt:lpstr>
      <vt:lpstr>Таблицы</vt:lpstr>
      <vt:lpstr>Презентация PowerPoint</vt:lpstr>
      <vt:lpstr>Любая  таблица  может  быть  представлена  в  двух  режимах: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хранения</dc:title>
  <dc:creator>User</dc:creator>
  <cp:lastModifiedBy>Людмила Позднякова</cp:lastModifiedBy>
  <cp:revision>74</cp:revision>
  <dcterms:created xsi:type="dcterms:W3CDTF">2006-06-03T03:43:10Z</dcterms:created>
  <dcterms:modified xsi:type="dcterms:W3CDTF">2020-04-19T12:20:40Z</dcterms:modified>
</cp:coreProperties>
</file>