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0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20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216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64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err="1">
                <a:solidFill>
                  <a:prstClr val="black"/>
                </a:solidFill>
              </a:rPr>
              <a:t>РоссийскойФередации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6000" dirty="0" smtClean="0"/>
              <a:t>Тема </a:t>
            </a:r>
            <a:r>
              <a:rPr lang="ru-RU" sz="4800" dirty="0" smtClean="0"/>
              <a:t>«Прием рецептов»</a:t>
            </a:r>
            <a:endParaRPr lang="ru-RU" sz="6000" dirty="0" smtClean="0"/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err="1" smtClean="0">
                <a:solidFill>
                  <a:prstClr val="black"/>
                </a:solidFill>
              </a:rPr>
              <a:t>Тюльпанова</a:t>
            </a:r>
            <a:r>
              <a:rPr lang="ru-RU" dirty="0" smtClean="0">
                <a:solidFill>
                  <a:prstClr val="black"/>
                </a:solidFill>
              </a:rPr>
              <a:t> М.В.                  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467600" y="1108364"/>
            <a:ext cx="3879273" cy="53894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81891" y="0"/>
            <a:ext cx="10972800" cy="1143000"/>
          </a:xfrm>
        </p:spPr>
        <p:txBody>
          <a:bodyPr/>
          <a:lstStyle/>
          <a:p>
            <a:pPr algn="ctr"/>
            <a:r>
              <a:rPr lang="ru-RU" sz="4000" dirty="0" smtClean="0"/>
              <a:t>Фармацевтическая экспертиза рецепта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98763" y="1505989"/>
            <a:ext cx="6719455" cy="438912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400" b="1" dirty="0" smtClean="0"/>
              <a:t>Фармацевтическая экспертиза рецепта </a:t>
            </a:r>
            <a:r>
              <a:rPr lang="ru-RU" sz="2200" dirty="0" smtClean="0"/>
              <a:t>– это установление соответствия прописи ЛП рецептурному бланку, наличия основных и дополнительных реквизитов, а также срока действия рецепта по дате выписки и указаниям медицинского работника. </a:t>
            </a:r>
            <a:endParaRPr lang="ru-RU" sz="2200" dirty="0" smtClean="0"/>
          </a:p>
          <a:p>
            <a:pPr marL="514350" indent="-514350">
              <a:buNone/>
            </a:pPr>
            <a:r>
              <a:rPr lang="ru-RU" sz="2200" dirty="0" smtClean="0"/>
              <a:t>При </a:t>
            </a:r>
            <a:r>
              <a:rPr lang="ru-RU" sz="2200" dirty="0" smtClean="0"/>
              <a:t>приеме рецептов и отпуске по ним ЛП аптечные работники должны руководствоваться приказом Минздрава России от 20.12.2012 </a:t>
            </a:r>
            <a:r>
              <a:rPr lang="ru-RU" sz="2200" b="1" dirty="0" smtClean="0">
                <a:solidFill>
                  <a:srgbClr val="FF0000"/>
                </a:solidFill>
              </a:rPr>
              <a:t>N </a:t>
            </a:r>
            <a:r>
              <a:rPr lang="ru-RU" sz="2200" b="1" dirty="0" smtClean="0">
                <a:solidFill>
                  <a:srgbClr val="FF0000"/>
                </a:solidFill>
              </a:rPr>
              <a:t>4н </a:t>
            </a:r>
            <a:r>
              <a:rPr lang="ru-RU" sz="2200" b="1" dirty="0" smtClean="0"/>
              <a:t>"Об утверждении порядка назначения и выписывания ЛП, а также форм рецептурных бланков на ЛП, порядка оформления указанных бланков, их учета и хранения".</a:t>
            </a:r>
            <a:endParaRPr lang="ru-RU" sz="2200" b="1" dirty="0"/>
          </a:p>
        </p:txBody>
      </p:sp>
      <p:pic>
        <p:nvPicPr>
          <p:cNvPr id="5" name="Рисунок 4" descr="прика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2083" y="1191491"/>
            <a:ext cx="366433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150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6474" y="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</a:t>
            </a:r>
            <a:r>
              <a:rPr lang="ru-RU" sz="4000" dirty="0" smtClean="0"/>
              <a:t>роцесс </a:t>
            </a:r>
            <a:r>
              <a:rPr lang="ru-RU" sz="4000" dirty="0" smtClean="0"/>
              <a:t>проведения фармацевтической экспертизы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371600"/>
            <a:ext cx="11790218" cy="5486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Определить</a:t>
            </a:r>
            <a:r>
              <a:rPr lang="ru-RU" dirty="0" smtClean="0"/>
              <a:t>, к какому </a:t>
            </a:r>
            <a:r>
              <a:rPr lang="ru-RU" b="1" dirty="0" smtClean="0"/>
              <a:t>списку</a:t>
            </a:r>
            <a:r>
              <a:rPr lang="ru-RU" dirty="0" smtClean="0"/>
              <a:t> (перечню) относится выписанный в рецепте ЛП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Обосновать </a:t>
            </a:r>
            <a:r>
              <a:rPr lang="ru-RU" dirty="0" smtClean="0"/>
              <a:t>выбор медицинским работником </a:t>
            </a:r>
            <a:r>
              <a:rPr lang="ru-RU" b="1" dirty="0" smtClean="0"/>
              <a:t>формы рецептурного бланка</a:t>
            </a:r>
            <a:r>
              <a:rPr lang="ru-RU" dirty="0" smtClean="0"/>
              <a:t>.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Определить </a:t>
            </a:r>
            <a:r>
              <a:rPr lang="ru-RU" dirty="0" smtClean="0"/>
              <a:t>набор необходимых </a:t>
            </a:r>
            <a:r>
              <a:rPr lang="ru-RU" b="1" dirty="0" smtClean="0"/>
              <a:t>основных и дополнительных реквизитов </a:t>
            </a:r>
            <a:r>
              <a:rPr lang="ru-RU" dirty="0" smtClean="0"/>
              <a:t>рецепта и их наличие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Провести </a:t>
            </a:r>
            <a:r>
              <a:rPr lang="ru-RU" b="1" dirty="0" smtClean="0"/>
              <a:t>проверку доз </a:t>
            </a:r>
            <a:r>
              <a:rPr lang="ru-RU" dirty="0" smtClean="0"/>
              <a:t>(для </a:t>
            </a:r>
            <a:r>
              <a:rPr lang="ru-RU" dirty="0" err="1" smtClean="0"/>
              <a:t>экстемпоральных</a:t>
            </a:r>
            <a:r>
              <a:rPr lang="ru-RU" dirty="0" smtClean="0"/>
              <a:t> ЛП), ПДК и РК выписанного ЛП, если они имеются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Определить </a:t>
            </a:r>
            <a:r>
              <a:rPr lang="ru-RU" dirty="0" smtClean="0"/>
              <a:t>возможность принятия рецепта в работу в силу </a:t>
            </a:r>
            <a:r>
              <a:rPr lang="ru-RU" b="1" dirty="0" smtClean="0"/>
              <a:t>ограниченности срока </a:t>
            </a:r>
            <a:r>
              <a:rPr lang="ru-RU" b="1" dirty="0" smtClean="0"/>
              <a:t>действия.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Принять </a:t>
            </a:r>
            <a:r>
              <a:rPr lang="ru-RU" dirty="0" smtClean="0"/>
              <a:t>решение о возможности отпуска выписанного в рецепте лекарственного препарата.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В </a:t>
            </a:r>
            <a:r>
              <a:rPr lang="ru-RU" dirty="0" smtClean="0"/>
              <a:t>случае невозможности отпуска ЛП по рецепту, в оформлении которого допущены нарушения, определиться со своими дальнейшие действиями в данной ситуации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В </a:t>
            </a:r>
            <a:r>
              <a:rPr lang="ru-RU" dirty="0" smtClean="0"/>
              <a:t>случае возможности отпуска ЛП осуществить </a:t>
            </a:r>
            <a:r>
              <a:rPr lang="ru-RU" b="1" dirty="0" smtClean="0"/>
              <a:t>таксировку и отпуск </a:t>
            </a:r>
            <a:r>
              <a:rPr lang="ru-RU" dirty="0" smtClean="0"/>
              <a:t>ЛП пациенту после его изготовления (для </a:t>
            </a:r>
            <a:r>
              <a:rPr lang="ru-RU" dirty="0" err="1" smtClean="0"/>
              <a:t>экстемпоральных</a:t>
            </a:r>
            <a:r>
              <a:rPr lang="ru-RU" dirty="0" smtClean="0"/>
              <a:t> ЛП), либо таксировку и отпуск ЛП, дать рекомендации о порядке приема ЛП и его хранении в домашних условиях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Осуществить</a:t>
            </a:r>
            <a:r>
              <a:rPr lang="ru-RU" b="1" dirty="0" smtClean="0"/>
              <a:t> </a:t>
            </a:r>
            <a:r>
              <a:rPr lang="ru-RU" b="1" dirty="0" smtClean="0"/>
              <a:t>регистрацию рецептов </a:t>
            </a:r>
            <a:r>
              <a:rPr lang="ru-RU" dirty="0" smtClean="0"/>
              <a:t>(для </a:t>
            </a:r>
            <a:r>
              <a:rPr lang="ru-RU" dirty="0" err="1" smtClean="0"/>
              <a:t>экстемпоральных</a:t>
            </a:r>
            <a:r>
              <a:rPr lang="ru-RU" dirty="0" smtClean="0"/>
              <a:t> ЛП) и операций, связанных с обращением отдельных групп ЛС, указать срок хранения рецепта в аптеке, если он установлен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91763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4909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 Ошибки </a:t>
            </a:r>
            <a:r>
              <a:rPr lang="ru-RU" sz="3600" dirty="0" smtClean="0">
                <a:solidFill>
                  <a:srgbClr val="FF0000"/>
                </a:solidFill>
              </a:rPr>
              <a:t>допускаемые </a:t>
            </a:r>
            <a:r>
              <a:rPr lang="ru-RU" sz="3600" dirty="0" smtClean="0">
                <a:solidFill>
                  <a:srgbClr val="FF0000"/>
                </a:solidFill>
              </a:rPr>
              <a:t>на </a:t>
            </a:r>
            <a:r>
              <a:rPr lang="ru-RU" sz="3600" dirty="0" smtClean="0">
                <a:solidFill>
                  <a:srgbClr val="FF0000"/>
                </a:solidFill>
              </a:rPr>
              <a:t>рецептурных бланках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95745" y="1256606"/>
            <a:ext cx="10972800" cy="560139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Пропись </a:t>
            </a:r>
            <a:r>
              <a:rPr lang="ru-RU" dirty="0" smtClean="0"/>
              <a:t>на русском </a:t>
            </a:r>
            <a:r>
              <a:rPr lang="ru-RU" dirty="0" smtClean="0"/>
              <a:t>языке</a:t>
            </a:r>
          </a:p>
          <a:p>
            <a:r>
              <a:rPr lang="ru-RU" dirty="0" smtClean="0"/>
              <a:t>Сомнительные </a:t>
            </a:r>
            <a:r>
              <a:rPr lang="ru-RU" dirty="0" smtClean="0"/>
              <a:t>сокращения </a:t>
            </a:r>
            <a:endParaRPr lang="ru-RU" dirty="0" smtClean="0"/>
          </a:p>
          <a:p>
            <a:r>
              <a:rPr lang="ru-RU" dirty="0" smtClean="0"/>
              <a:t>Неразборчивое написание</a:t>
            </a:r>
          </a:p>
          <a:p>
            <a:r>
              <a:rPr lang="ru-RU" dirty="0" smtClean="0"/>
              <a:t>Завышение </a:t>
            </a:r>
            <a:r>
              <a:rPr lang="ru-RU" dirty="0" smtClean="0"/>
              <a:t>разовой дозы и </a:t>
            </a:r>
            <a:r>
              <a:rPr lang="ru-RU" dirty="0" smtClean="0"/>
              <a:t>суточной</a:t>
            </a:r>
          </a:p>
          <a:p>
            <a:r>
              <a:rPr lang="ru-RU" dirty="0" smtClean="0"/>
              <a:t>Использование </a:t>
            </a:r>
            <a:r>
              <a:rPr lang="ru-RU" dirty="0" smtClean="0"/>
              <a:t>непонятных способов обозначения </a:t>
            </a:r>
            <a:r>
              <a:rPr lang="ru-RU" dirty="0" smtClean="0"/>
              <a:t>доз</a:t>
            </a:r>
          </a:p>
          <a:p>
            <a:r>
              <a:rPr lang="ru-RU" dirty="0" smtClean="0"/>
              <a:t>Нечеткое </a:t>
            </a:r>
            <a:r>
              <a:rPr lang="ru-RU" dirty="0" smtClean="0"/>
              <a:t>обозначение процентного содержания вещества в </a:t>
            </a:r>
            <a:r>
              <a:rPr lang="ru-RU" dirty="0" smtClean="0"/>
              <a:t>растворе</a:t>
            </a:r>
          </a:p>
          <a:p>
            <a:r>
              <a:rPr lang="ru-RU" dirty="0" smtClean="0"/>
              <a:t>Неразборчивое </a:t>
            </a:r>
            <a:r>
              <a:rPr lang="ru-RU" dirty="0" smtClean="0"/>
              <a:t>обозначение дозы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указано количество на один прием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указана частота </a:t>
            </a:r>
            <a:r>
              <a:rPr lang="ru-RU" dirty="0" smtClean="0"/>
              <a:t>приема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указаны время и порядок приема (до или после еды) </a:t>
            </a:r>
          </a:p>
          <a:p>
            <a:r>
              <a:rPr lang="ru-RU" dirty="0" smtClean="0"/>
              <a:t>Наличие </a:t>
            </a:r>
            <a:r>
              <a:rPr lang="ru-RU" dirty="0" smtClean="0"/>
              <a:t>общих указаний: «Внутреннее» «Наружное», «Известно»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 smtClean="0"/>
              <a:t>какого-либо </a:t>
            </a:r>
            <a:r>
              <a:rPr lang="ru-RU" dirty="0" smtClean="0"/>
              <a:t>реквизита</a:t>
            </a:r>
          </a:p>
          <a:p>
            <a:r>
              <a:rPr lang="ru-RU" dirty="0" smtClean="0"/>
              <a:t>Оформление </a:t>
            </a:r>
            <a:r>
              <a:rPr lang="ru-RU" dirty="0" smtClean="0"/>
              <a:t>рецептов на бланках нестандартного образца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Завышение </a:t>
            </a:r>
            <a:r>
              <a:rPr lang="ru-RU" dirty="0" smtClean="0"/>
              <a:t>установленной нормы единовременного отпуска (для наркотических и сильнодействующих средств).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634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Контрольные вопросы для закрепления: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5484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Какую функцию в аптеке выполняет рецептурно-производственный отдел? </a:t>
            </a:r>
          </a:p>
          <a:p>
            <a:r>
              <a:rPr lang="ru-RU" dirty="0" smtClean="0"/>
              <a:t>Чем </a:t>
            </a:r>
            <a:r>
              <a:rPr lang="ru-RU" dirty="0" smtClean="0"/>
              <a:t>оборудуется рабочее место провизора-технолога по приему рецептов? Какие правила следует соблюдать при организации рабочего места?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 smtClean="0"/>
              <a:t>обязанности возлагаются на провизора-технолога по приему рецептов и отпуску лекарственных препаратов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Какую </a:t>
            </a:r>
            <a:r>
              <a:rPr lang="ru-RU" dirty="0" smtClean="0"/>
              <a:t>последовательность действий должен соблюдать специалист при фармацевтической экспертизе рецептов? 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 smtClean="0"/>
              <a:t>будут действия фармацевта, если рецепт выписан неправильно?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125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Законспектировать лекцию в тетради</a:t>
            </a:r>
          </a:p>
          <a:p>
            <a:r>
              <a:rPr lang="ru-RU" dirty="0" smtClean="0"/>
              <a:t>Ответить на контрольные вопросы </a:t>
            </a:r>
            <a:r>
              <a:rPr lang="ru-RU" smtClean="0"/>
              <a:t>В </a:t>
            </a:r>
            <a:r>
              <a:rPr lang="ru-RU" smtClean="0"/>
              <a:t>ТЕТРАДИ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465" y="1949548"/>
            <a:ext cx="10972800" cy="43891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Организация </a:t>
            </a:r>
            <a:r>
              <a:rPr lang="ru-RU" dirty="0" smtClean="0"/>
              <a:t>рабочего места по приему рецептов.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Фармацевтическая </a:t>
            </a:r>
            <a:r>
              <a:rPr lang="ru-RU" dirty="0" smtClean="0"/>
              <a:t>экспертиза рецепта.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Наиболее </a:t>
            </a:r>
            <a:r>
              <a:rPr lang="ru-RU" dirty="0" smtClean="0"/>
              <a:t>часто допускаемые ошибки на рецептурных бланках.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30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36" y="233033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Организация рабочего места по приему рецептов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98764" y="1559867"/>
            <a:ext cx="5384800" cy="44348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Для выполнения функций приема рецептов, изготовление по ним ЛП, а также отпуска изготовленных лекарств в аптеках может быть создан </a:t>
            </a:r>
            <a:r>
              <a:rPr lang="ru-RU" sz="2400" b="1" dirty="0" smtClean="0"/>
              <a:t>рецептурно-производственный отдел (далее РПО</a:t>
            </a:r>
            <a:r>
              <a:rPr lang="ru-RU" sz="2400" b="1" dirty="0" smtClean="0"/>
              <a:t>)</a:t>
            </a:r>
            <a:r>
              <a:rPr lang="ru-RU" sz="2400" dirty="0" smtClean="0"/>
              <a:t>.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 smtClean="0"/>
              <a:t>Для приема рецептов и отпуска </a:t>
            </a:r>
            <a:r>
              <a:rPr lang="ru-RU" sz="2400" b="1" dirty="0" smtClean="0"/>
              <a:t>готовых лекарственных форм (далее ГЛФ) </a:t>
            </a:r>
            <a:r>
              <a:rPr lang="ru-RU" sz="2400" dirty="0" smtClean="0"/>
              <a:t>в аптеках создаются отделы ГЛФ.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dirty="0" smtClean="0"/>
              <a:t>небольших аптеках функции этих отделов совмещаются. </a:t>
            </a:r>
            <a:endParaRPr lang="ru-RU" sz="2400" dirty="0"/>
          </a:p>
        </p:txBody>
      </p:sp>
      <p:pic>
        <p:nvPicPr>
          <p:cNvPr id="5" name="Содержимое 4" descr="рецеп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31380" y="1676399"/>
            <a:ext cx="6022110" cy="4516582"/>
          </a:xfrm>
        </p:spPr>
      </p:pic>
    </p:spTree>
    <p:extLst>
      <p:ext uri="{BB962C8B-B14F-4D97-AF65-F5344CB8AC3E}">
        <p14:creationId xmlns:p14="http://schemas.microsoft.com/office/powerpoint/2010/main" xmlns="" val="294695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233034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Рабочее место провизора-технолога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579418"/>
            <a:ext cx="6650182" cy="49183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Рабочее место провизора-технолога по приему рецептов оборудуется секционным столом, шкафом хранения лекарственных препаратов, вертушкой для изготовленных лекарственных средств, шкафом для хранения лекарственных средств, содержащих сильнодействующие вещества, холодильником, компьютером и </a:t>
            </a:r>
            <a:r>
              <a:rPr lang="ru-RU" sz="2800" dirty="0" smtClean="0"/>
              <a:t>различными средствами </a:t>
            </a:r>
            <a:r>
              <a:rPr lang="ru-RU" sz="2800" dirty="0" smtClean="0"/>
              <a:t>механизации и </a:t>
            </a:r>
            <a:r>
              <a:rPr lang="ru-RU" sz="2800" dirty="0" smtClean="0"/>
              <a:t>оргтехники </a:t>
            </a:r>
            <a:endParaRPr lang="ru-RU" sz="2800" b="1" dirty="0"/>
          </a:p>
        </p:txBody>
      </p:sp>
      <p:pic>
        <p:nvPicPr>
          <p:cNvPr id="7" name="Рисунок 6" descr="мес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56096" y="2078182"/>
            <a:ext cx="4928086" cy="369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33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Справочная литература </a:t>
            </a:r>
            <a:r>
              <a:rPr lang="ru-RU" sz="3200" dirty="0" smtClean="0"/>
              <a:t>и </a:t>
            </a:r>
            <a:r>
              <a:rPr lang="ru-RU" sz="3200" dirty="0" smtClean="0"/>
              <a:t>действующая нормативная документация на рабочем месте: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действующий </a:t>
            </a:r>
            <a:r>
              <a:rPr lang="ru-RU" dirty="0" smtClean="0"/>
              <a:t>прейскурант цен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последнее </a:t>
            </a:r>
            <a:r>
              <a:rPr lang="ru-RU" dirty="0" smtClean="0"/>
              <a:t>издание Государственной фармакопеи РФ; </a:t>
            </a:r>
            <a:endParaRPr lang="ru-RU" dirty="0" smtClean="0"/>
          </a:p>
          <a:p>
            <a:r>
              <a:rPr lang="ru-RU" dirty="0" smtClean="0"/>
              <a:t>таблицы </a:t>
            </a:r>
            <a:r>
              <a:rPr lang="ru-RU" dirty="0" smtClean="0"/>
              <a:t>высших разовых и суточных доз; таблицы проверки доз в жидких лекарственных формах; таблицы растворимости </a:t>
            </a:r>
            <a:r>
              <a:rPr lang="ru-RU" dirty="0" smtClean="0"/>
              <a:t>препаратов;</a:t>
            </a:r>
          </a:p>
          <a:p>
            <a:r>
              <a:rPr lang="ru-RU" dirty="0" smtClean="0"/>
              <a:t>справочная литература </a:t>
            </a:r>
            <a:r>
              <a:rPr lang="ru-RU" dirty="0" smtClean="0"/>
              <a:t>по несовместимости лекарственных препаратов; </a:t>
            </a:r>
          </a:p>
          <a:p>
            <a:r>
              <a:rPr lang="ru-RU" dirty="0" smtClean="0"/>
              <a:t>отдельные </a:t>
            </a:r>
            <a:r>
              <a:rPr lang="ru-RU" dirty="0" smtClean="0"/>
              <a:t>приказы Минздрава РФ и инструктивные материалы; </a:t>
            </a:r>
            <a:endParaRPr lang="ru-RU" dirty="0" smtClean="0"/>
          </a:p>
          <a:p>
            <a:r>
              <a:rPr lang="ru-RU" dirty="0" smtClean="0"/>
              <a:t>справочник </a:t>
            </a:r>
            <a:r>
              <a:rPr lang="ru-RU" dirty="0" smtClean="0"/>
              <a:t>лекарственных средств (Государственный реестр ЛС) с указанием их синонимов и способов употребления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учетные </a:t>
            </a:r>
            <a:r>
              <a:rPr lang="ru-RU" dirty="0" smtClean="0"/>
              <a:t>документы (журнал для регистрации неправильно выписанных рецептов и др.).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785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2836" y="1343891"/>
            <a:ext cx="59158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  <a:endParaRPr lang="ru-RU" sz="2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1" y="193964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Правила на </a:t>
            </a:r>
            <a:r>
              <a:rPr lang="ru-RU" sz="3200" dirty="0" smtClean="0"/>
              <a:t>рабочем месте </a:t>
            </a:r>
            <a:r>
              <a:rPr lang="ru-RU" sz="3200" dirty="0" smtClean="0"/>
              <a:t>по приему и отпуску рецептов</a:t>
            </a:r>
            <a:endParaRPr lang="ru-RU" sz="32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09601" y="1510145"/>
            <a:ext cx="6095999" cy="5140037"/>
          </a:xfrm>
        </p:spPr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рабочем месте не должно быть предметов, которые не требуются в процессе работы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каждый </a:t>
            </a:r>
            <a:r>
              <a:rPr lang="ru-RU" dirty="0" smtClean="0"/>
              <a:t>предмет должен иметь постоянное место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все </a:t>
            </a:r>
            <a:r>
              <a:rPr lang="ru-RU" dirty="0" smtClean="0"/>
              <a:t>часто используемые в работе предметы должны находится под рукой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провизор-технолог </a:t>
            </a:r>
            <a:r>
              <a:rPr lang="ru-RU" dirty="0" smtClean="0"/>
              <a:t>при пользовании различными предметами не должен делать лишних движений.</a:t>
            </a:r>
          </a:p>
          <a:p>
            <a:endParaRPr lang="ru-RU" dirty="0"/>
          </a:p>
        </p:txBody>
      </p:sp>
      <p:pic>
        <p:nvPicPr>
          <p:cNvPr id="6" name="Рисунок 5" descr="пров.jpg"/>
          <p:cNvPicPr>
            <a:picLocks noChangeAspect="1"/>
          </p:cNvPicPr>
          <p:nvPr/>
        </p:nvPicPr>
        <p:blipFill>
          <a:blip r:embed="rId2" cstate="print"/>
          <a:srcRect l="15821" r="19890"/>
          <a:stretch>
            <a:fillRect/>
          </a:stretch>
        </p:blipFill>
        <p:spPr>
          <a:xfrm>
            <a:off x="7287491" y="1537854"/>
            <a:ext cx="4433455" cy="459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182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1054" y="1287244"/>
            <a:ext cx="1118061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ru-RU" sz="2800" b="1" dirty="0" smtClean="0">
                <a:solidFill>
                  <a:srgbClr val="00CC00"/>
                </a:solidFill>
              </a:rPr>
              <a:t>прием</a:t>
            </a:r>
            <a:r>
              <a:rPr lang="ru-RU" sz="2400" b="1" dirty="0" smtClean="0"/>
              <a:t> </a:t>
            </a:r>
            <a:r>
              <a:rPr lang="ru-RU" sz="2400" dirty="0" smtClean="0"/>
              <a:t>рецептов и требовании, проверка правильности их оформления, совместимости ингредиентов и соответствие прописанных доз возрасту больного, определение стоимости лекарственного средства и оформление соответствующей документации</a:t>
            </a:r>
            <a:r>
              <a:rPr lang="ru-RU" sz="24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2800" b="1" dirty="0" smtClean="0">
                <a:solidFill>
                  <a:srgbClr val="00CC00"/>
                </a:solidFill>
              </a:rPr>
              <a:t>учет</a:t>
            </a:r>
            <a:r>
              <a:rPr lang="ru-RU" sz="2400" b="1" dirty="0" smtClean="0"/>
              <a:t> </a:t>
            </a:r>
            <a:r>
              <a:rPr lang="ru-RU" sz="2400" dirty="0" smtClean="0"/>
              <a:t>поступающих рецептов и передача их для изготовления прописанных лекарственных </a:t>
            </a:r>
            <a:r>
              <a:rPr lang="ru-RU" sz="2400" dirty="0" smtClean="0"/>
              <a:t>средств</a:t>
            </a:r>
          </a:p>
          <a:p>
            <a:pPr marL="457200" indent="-457200">
              <a:buAutoNum type="arabicParenR"/>
            </a:pPr>
            <a:r>
              <a:rPr lang="ru-RU" sz="2800" b="1" dirty="0" smtClean="0">
                <a:solidFill>
                  <a:srgbClr val="00CC00"/>
                </a:solidFill>
              </a:rPr>
              <a:t>контроль</a:t>
            </a:r>
            <a:r>
              <a:rPr lang="ru-RU" sz="2400" dirty="0" smtClean="0"/>
              <a:t> </a:t>
            </a:r>
            <a:r>
              <a:rPr lang="ru-RU" sz="2400" dirty="0" smtClean="0"/>
              <a:t>за правильностью прописанных врачами рецептов и информирование своего непосредственного руководителя о всех случаях нарушения врачами правил прописывания рецептов</a:t>
            </a:r>
            <a:r>
              <a:rPr lang="ru-RU" sz="24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2800" b="1" dirty="0" smtClean="0">
                <a:solidFill>
                  <a:srgbClr val="00CC00"/>
                </a:solidFill>
              </a:rPr>
              <a:t>регистрация</a:t>
            </a:r>
            <a:r>
              <a:rPr lang="ru-RU" sz="2400" b="1" dirty="0" smtClean="0"/>
              <a:t> </a:t>
            </a:r>
            <a:r>
              <a:rPr lang="ru-RU" sz="2400" dirty="0" smtClean="0"/>
              <a:t>лекарственных средств, отсутствующих и отказываемых населению и лечебно-профилактической организацией, ежедневная информация об этом руководителей отдела или аптеки</a:t>
            </a:r>
            <a:r>
              <a:rPr lang="ru-RU" sz="2400" dirty="0" smtClean="0"/>
              <a:t>;</a:t>
            </a:r>
          </a:p>
          <a:p>
            <a:pPr marL="457200" indent="-457200">
              <a:buAutoNum type="arabicParenR"/>
            </a:pPr>
            <a:r>
              <a:rPr lang="ru-RU" sz="2800" b="1" dirty="0" smtClean="0">
                <a:solidFill>
                  <a:srgbClr val="00CC00"/>
                </a:solidFill>
              </a:rPr>
              <a:t>отпуск</a:t>
            </a:r>
            <a:r>
              <a:rPr lang="ru-RU" sz="2800" dirty="0" smtClean="0">
                <a:solidFill>
                  <a:srgbClr val="00CC00"/>
                </a:solidFill>
              </a:rPr>
              <a:t> </a:t>
            </a:r>
            <a:r>
              <a:rPr lang="ru-RU" sz="2400" dirty="0" smtClean="0"/>
              <a:t>по рецептам готовых лекарственных средств, если в аптеке не выделен отдел для их отпуска.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5018" y="665019"/>
            <a:ext cx="108481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Обязанности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провизора-технолога</a:t>
            </a:r>
          </a:p>
          <a:p>
            <a:pPr algn="ctr"/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8595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60742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Рецепты </a:t>
            </a:r>
            <a:r>
              <a:rPr lang="ru-RU" sz="3600" dirty="0" smtClean="0"/>
              <a:t>для индивидуального </a:t>
            </a:r>
            <a:r>
              <a:rPr lang="ru-RU" sz="3600" dirty="0" smtClean="0"/>
              <a:t>изготовления ЛС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пометкой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«Немедленно» </a:t>
            </a:r>
            <a:r>
              <a:rPr lang="ru-RU" dirty="0" smtClean="0"/>
              <a:t>обслуживаются в срок, не превышающий </a:t>
            </a:r>
            <a:r>
              <a:rPr lang="ru-RU" b="1" dirty="0" smtClean="0"/>
              <a:t>один рабочий </a:t>
            </a:r>
            <a:r>
              <a:rPr lang="ru-RU" b="1" dirty="0" smtClean="0"/>
              <a:t>день</a:t>
            </a:r>
            <a:endParaRPr lang="ru-RU" dirty="0" smtClean="0"/>
          </a:p>
          <a:p>
            <a:r>
              <a:rPr lang="ru-RU" dirty="0" smtClean="0"/>
              <a:t>с пометкой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«Срочно» </a:t>
            </a:r>
            <a:r>
              <a:rPr lang="ru-RU" dirty="0" smtClean="0"/>
              <a:t>обслуживаются в срок, не превышающий </a:t>
            </a:r>
            <a:r>
              <a:rPr lang="ru-RU" b="1" dirty="0" smtClean="0"/>
              <a:t>двух рабочих </a:t>
            </a:r>
            <a:r>
              <a:rPr lang="ru-RU" b="1" dirty="0" smtClean="0"/>
              <a:t>дней</a:t>
            </a:r>
          </a:p>
          <a:p>
            <a:r>
              <a:rPr lang="ru-RU" dirty="0" smtClean="0"/>
              <a:t>рецепты </a:t>
            </a:r>
            <a:r>
              <a:rPr lang="ru-RU" dirty="0" smtClean="0"/>
              <a:t>на </a:t>
            </a:r>
            <a:r>
              <a:rPr lang="ru-RU" dirty="0" smtClean="0"/>
              <a:t> </a:t>
            </a:r>
            <a:r>
              <a:rPr lang="ru-RU" dirty="0" smtClean="0"/>
              <a:t>лекарственные средства, входящие 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минимальный ассортимент </a:t>
            </a:r>
            <a:r>
              <a:rPr lang="ru-RU" dirty="0" smtClean="0"/>
              <a:t>лекарственных средств обслуживаются в срок, не превышающий </a:t>
            </a:r>
            <a:r>
              <a:rPr lang="ru-RU" b="1" dirty="0" smtClean="0"/>
              <a:t>пяти рабочих </a:t>
            </a:r>
            <a:r>
              <a:rPr lang="ru-RU" b="1" dirty="0" smtClean="0"/>
              <a:t>дней</a:t>
            </a:r>
          </a:p>
          <a:p>
            <a:r>
              <a:rPr lang="ru-RU" dirty="0" smtClean="0"/>
              <a:t>рецепты </a:t>
            </a:r>
            <a:r>
              <a:rPr lang="ru-RU" dirty="0" smtClean="0"/>
              <a:t>на лекарственные средства, назначаемые по решению врачебной комиссии медицинских организаций, обслуживаются в срок, не превышающий </a:t>
            </a:r>
            <a:r>
              <a:rPr lang="ru-RU" b="1" dirty="0" smtClean="0"/>
              <a:t>пятнадцати рабочих дней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0271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274597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Особые случаи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95746" y="1672243"/>
            <a:ext cx="11180618" cy="496408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наименования </a:t>
            </a:r>
            <a:r>
              <a:rPr lang="ru-RU" dirty="0" smtClean="0"/>
              <a:t>ядовитых, наркотических веществ и этилового спирта подчеркивают в рецепте </a:t>
            </a:r>
            <a:r>
              <a:rPr lang="ru-RU" u="sng" dirty="0" smtClean="0">
                <a:solidFill>
                  <a:srgbClr val="FF0000"/>
                </a:solidFill>
              </a:rPr>
              <a:t>красным </a:t>
            </a:r>
            <a:r>
              <a:rPr lang="ru-RU" u="sng" dirty="0" smtClean="0">
                <a:solidFill>
                  <a:srgbClr val="FF0000"/>
                </a:solidFill>
              </a:rPr>
              <a:t>карандашом</a:t>
            </a:r>
            <a:r>
              <a:rPr lang="ru-RU" dirty="0" smtClean="0"/>
              <a:t> </a:t>
            </a:r>
            <a:r>
              <a:rPr lang="ru-RU" dirty="0" smtClean="0"/>
              <a:t>с </a:t>
            </a:r>
            <a:r>
              <a:rPr lang="ru-RU" dirty="0" smtClean="0"/>
              <a:t>целью привлечения </a:t>
            </a:r>
            <a:r>
              <a:rPr lang="ru-RU" dirty="0" smtClean="0"/>
              <a:t>внимания</a:t>
            </a:r>
          </a:p>
          <a:p>
            <a:pPr marL="514350" indent="-514350">
              <a:buAutoNum type="arabicParenR"/>
            </a:pPr>
            <a:r>
              <a:rPr lang="ru-RU" dirty="0" smtClean="0"/>
              <a:t>В случае если доза прописанного врачом лекарственного средства, стоящего на ПКУ, превышает высший однократный прием и рецепт не оформлен соответствующим образом, то провизор-технолог обязан отпустить это лекарственное средство </a:t>
            </a:r>
            <a:r>
              <a:rPr lang="ru-RU" u="sng" dirty="0" smtClean="0"/>
              <a:t>в половине той дозы, которая установлена как высшая разовая. </a:t>
            </a:r>
            <a:endParaRPr lang="ru-RU" u="sng" dirty="0" smtClean="0"/>
          </a:p>
          <a:p>
            <a:pPr marL="514350" indent="-514350">
              <a:buAutoNum type="arabicParenR"/>
            </a:pPr>
            <a:r>
              <a:rPr lang="ru-RU" dirty="0" smtClean="0"/>
              <a:t>При приеме рецепта, в котором выписано лекарственное средство, содержащее наркотические или сильнодействующие средства, </a:t>
            </a:r>
            <a:r>
              <a:rPr lang="ru-RU" dirty="0" smtClean="0"/>
              <a:t>провизор-технолог </a:t>
            </a:r>
            <a:r>
              <a:rPr lang="ru-RU" u="sng" dirty="0" smtClean="0"/>
              <a:t>обязан проверить норму единовременного отпуска </a:t>
            </a:r>
            <a:r>
              <a:rPr lang="ru-RU" dirty="0" smtClean="0"/>
              <a:t>этих веществ по одному рецепту. 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xmlns="" val="8206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2618</TotalTime>
  <Words>956</Words>
  <Application>Microsoft Office PowerPoint</Application>
  <PresentationFormat>Произвольный</PresentationFormat>
  <Paragraphs>87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РоссийскойФередации Фармацевтический колледж</vt:lpstr>
      <vt:lpstr>План лекции</vt:lpstr>
      <vt:lpstr>Организация рабочего места по приему рецептов</vt:lpstr>
      <vt:lpstr>Рабочее место провизора-технолога</vt:lpstr>
      <vt:lpstr>Справочная литература и действующая нормативная документация на рабочем месте:</vt:lpstr>
      <vt:lpstr>Правила на рабочем месте по приему и отпуску рецептов</vt:lpstr>
      <vt:lpstr>Слайд 7</vt:lpstr>
      <vt:lpstr>Рецепты для индивидуального изготовления ЛС</vt:lpstr>
      <vt:lpstr>Особые случаи</vt:lpstr>
      <vt:lpstr>Фармацевтическая экспертиза рецепта</vt:lpstr>
      <vt:lpstr>Процесс проведения фармацевтической экспертизы</vt:lpstr>
      <vt:lpstr> Ошибки допускаемые на рецептурных бланках </vt:lpstr>
      <vt:lpstr>Контрольные вопросы для закрепления: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Дом</cp:lastModifiedBy>
  <cp:revision>239</cp:revision>
  <dcterms:created xsi:type="dcterms:W3CDTF">2020-09-04T04:53:43Z</dcterms:created>
  <dcterms:modified xsi:type="dcterms:W3CDTF">2020-10-03T10:59:39Z</dcterms:modified>
</cp:coreProperties>
</file>