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6" r:id="rId3"/>
    <p:sldId id="258" r:id="rId4"/>
    <p:sldId id="259" r:id="rId5"/>
    <p:sldId id="260" r:id="rId6"/>
    <p:sldId id="261" r:id="rId7"/>
    <p:sldId id="262" r:id="rId8"/>
    <p:sldId id="263" r:id="rId9"/>
    <p:sldId id="264"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21.01.2022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21.01.2022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21.01.2022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21.01.2022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21.01.2022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21.01.2022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B4C71EC6-210F-42DE-9C53-41977AD35B3D}" type="datetimeFigureOut">
              <a:rPr lang="ru-RU" smtClean="0"/>
              <a:t>21.01.2022</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4C71EC6-210F-42DE-9C53-41977AD35B3D}" type="datetimeFigureOut">
              <a:rPr lang="ru-RU" smtClean="0"/>
              <a:t>21.01.2022</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01670" y="404666"/>
            <a:ext cx="5829300" cy="1470025"/>
          </a:xfrm>
        </p:spPr>
        <p:txBody>
          <a:bodyPr>
            <a:noAutofit/>
          </a:bodyPr>
          <a:lstStyle/>
          <a:p>
            <a:pPr algn="ctr"/>
            <a:r>
              <a:rPr lang="ru-RU" sz="1400" b="1" dirty="0">
                <a:latin typeface="+mn-lt"/>
              </a:rPr>
              <a:t/>
            </a:r>
            <a:br>
              <a:rPr lang="ru-RU" sz="1400" b="1" dirty="0">
                <a:latin typeface="+mn-lt"/>
              </a:rPr>
            </a:br>
            <a:r>
              <a:rPr lang="ru-RU" sz="1400" b="1" dirty="0">
                <a:latin typeface="+mn-lt"/>
              </a:rPr>
              <a:t/>
            </a:r>
            <a:br>
              <a:rPr lang="ru-RU" sz="1400" b="1" dirty="0">
                <a:latin typeface="+mn-lt"/>
              </a:rPr>
            </a:br>
            <a:r>
              <a:rPr lang="ru-RU" sz="1400" b="1" dirty="0">
                <a:latin typeface="Calibri" pitchFamily="34" charset="0"/>
              </a:rPr>
              <a:t>ФЕДЕРАЛЬНОЕ ГОСУДАРСТВЕННОЕ БЮДЖЕТНОЕ ОБРАЗОВАТЕЛЬНОЕ УЧРЕЖДЕНИЕ ВЫСШЕГО </a:t>
            </a:r>
            <a:br>
              <a:rPr lang="ru-RU" sz="1400" b="1" dirty="0">
                <a:latin typeface="Calibri" pitchFamily="34" charset="0"/>
              </a:rPr>
            </a:br>
            <a:r>
              <a:rPr lang="ru-RU" sz="1400" b="1" dirty="0">
                <a:latin typeface="Calibri" pitchFamily="34" charset="0"/>
              </a:rPr>
              <a:t>ОБРАЗОВАНИЯ</a:t>
            </a:r>
            <a:br>
              <a:rPr lang="ru-RU" sz="1400" b="1" dirty="0">
                <a:latin typeface="Calibri" pitchFamily="34" charset="0"/>
              </a:rPr>
            </a:br>
            <a:r>
              <a:rPr lang="ru-RU" sz="1400" b="1" dirty="0">
                <a:latin typeface="Calibri" pitchFamily="34" charset="0"/>
              </a:rPr>
              <a:t>«КРАСНОЯРСКИЙ ГОСУДАРСТВЕННЫЙ МЕДИЦИНСКИЙ УНИВЕРСИТЕТ </a:t>
            </a:r>
            <a:br>
              <a:rPr lang="ru-RU" sz="1400" b="1" dirty="0">
                <a:latin typeface="Calibri" pitchFamily="34" charset="0"/>
              </a:rPr>
            </a:br>
            <a:r>
              <a:rPr lang="ru-RU" sz="1400" b="1" dirty="0">
                <a:latin typeface="Calibri" pitchFamily="34" charset="0"/>
              </a:rPr>
              <a:t>ИМЕНИ ПРОФЕССОРА В.Ф. ВОЙНО-ЯСЕНЕЦКОГО» </a:t>
            </a:r>
            <a:br>
              <a:rPr lang="ru-RU" sz="1400" b="1" dirty="0">
                <a:latin typeface="Calibri" pitchFamily="34" charset="0"/>
              </a:rPr>
            </a:br>
            <a:r>
              <a:rPr lang="ru-RU" sz="1400" b="1" dirty="0">
                <a:latin typeface="Calibri" pitchFamily="34" charset="0"/>
              </a:rPr>
              <a:t>МИНИСТЕРСТВА ЗДРАВООХРАНЕНИЯ РОССИЙСКОЙ ФЕДЕРАЦИИ</a:t>
            </a:r>
            <a:br>
              <a:rPr lang="ru-RU" sz="1400" b="1" dirty="0">
                <a:latin typeface="Calibri" pitchFamily="34" charset="0"/>
              </a:rPr>
            </a:br>
            <a:r>
              <a:rPr lang="ru-RU" sz="1400" b="1" dirty="0">
                <a:latin typeface="Calibri" pitchFamily="34" charset="0"/>
              </a:rPr>
              <a:t>ФАРМАЦЕВТИЧЕСКИЙ КОЛЛЕДЖ</a:t>
            </a:r>
            <a:br>
              <a:rPr lang="ru-RU" sz="1400" b="1" dirty="0">
                <a:latin typeface="Calibri" pitchFamily="34" charset="0"/>
              </a:rPr>
            </a:br>
            <a:endParaRPr lang="ru-RU" sz="1400" b="1" dirty="0">
              <a:latin typeface="Calibri" pitchFamily="34" charset="0"/>
            </a:endParaRPr>
          </a:p>
        </p:txBody>
      </p:sp>
      <p:sp>
        <p:nvSpPr>
          <p:cNvPr id="3" name="Подзаголовок 2"/>
          <p:cNvSpPr>
            <a:spLocks noGrp="1"/>
          </p:cNvSpPr>
          <p:nvPr>
            <p:ph type="subTitle" idx="1"/>
          </p:nvPr>
        </p:nvSpPr>
        <p:spPr>
          <a:xfrm>
            <a:off x="2033718" y="2276872"/>
            <a:ext cx="4800600" cy="4320480"/>
          </a:xfrm>
        </p:spPr>
        <p:txBody>
          <a:bodyPr>
            <a:noAutofit/>
          </a:bodyPr>
          <a:lstStyle/>
          <a:p>
            <a:pPr algn="ctr"/>
            <a:r>
              <a:rPr lang="ru-RU" sz="1800" b="1" dirty="0">
                <a:solidFill>
                  <a:schemeClr val="tx1"/>
                </a:solidFill>
                <a:latin typeface="Calibri" pitchFamily="34" charset="0"/>
              </a:rPr>
              <a:t>Лекция </a:t>
            </a:r>
            <a:r>
              <a:rPr lang="ru-RU" sz="1800" b="1" dirty="0" smtClean="0">
                <a:solidFill>
                  <a:schemeClr val="tx1"/>
                </a:solidFill>
                <a:latin typeface="Calibri" pitchFamily="34" charset="0"/>
              </a:rPr>
              <a:t>№ 12</a:t>
            </a:r>
            <a:endParaRPr lang="ru-RU" sz="1800" b="1" dirty="0">
              <a:solidFill>
                <a:schemeClr val="tx1"/>
              </a:solidFill>
              <a:latin typeface="Calibri" pitchFamily="34" charset="0"/>
            </a:endParaRPr>
          </a:p>
          <a:p>
            <a:pPr algn="ctr"/>
            <a:endParaRPr lang="ru-RU" sz="1800" b="1" dirty="0">
              <a:solidFill>
                <a:schemeClr val="tx1"/>
              </a:solidFill>
              <a:latin typeface="Calibri" pitchFamily="34" charset="0"/>
            </a:endParaRPr>
          </a:p>
          <a:p>
            <a:pPr algn="ctr"/>
            <a:r>
              <a:rPr lang="ru-RU" sz="1800" b="1" dirty="0" smtClean="0">
                <a:solidFill>
                  <a:schemeClr val="tx1"/>
                </a:solidFill>
                <a:latin typeface="Calibri" pitchFamily="34" charset="0"/>
              </a:rPr>
              <a:t>«</a:t>
            </a:r>
            <a:r>
              <a:rPr lang="ru-RU" sz="1800" b="1" dirty="0">
                <a:solidFill>
                  <a:schemeClr val="tx1"/>
                </a:solidFill>
              </a:rPr>
              <a:t>Оперативные методы лечения в гинекологии. Неотложные состояния и доврачебная </a:t>
            </a:r>
            <a:r>
              <a:rPr lang="ru-RU" sz="1800" b="1" dirty="0" smtClean="0">
                <a:solidFill>
                  <a:schemeClr val="tx1"/>
                </a:solidFill>
              </a:rPr>
              <a:t>помощь</a:t>
            </a:r>
            <a:r>
              <a:rPr lang="ru-RU" sz="1800" b="1" dirty="0" smtClean="0">
                <a:solidFill>
                  <a:schemeClr val="tx1"/>
                </a:solidFill>
                <a:latin typeface="Calibri" pitchFamily="34" charset="0"/>
              </a:rPr>
              <a:t>»</a:t>
            </a:r>
            <a:endParaRPr lang="ru-RU" sz="1800" b="1" dirty="0">
              <a:solidFill>
                <a:schemeClr val="tx1"/>
              </a:solidFill>
              <a:latin typeface="Calibri" pitchFamily="34" charset="0"/>
            </a:endParaRPr>
          </a:p>
          <a:p>
            <a:pPr algn="ctr"/>
            <a:endParaRPr lang="ru-RU" sz="1800" b="1" dirty="0">
              <a:solidFill>
                <a:schemeClr val="tx1"/>
              </a:solidFill>
              <a:latin typeface="Calibri" pitchFamily="34" charset="0"/>
            </a:endParaRPr>
          </a:p>
          <a:p>
            <a:pPr algn="ctr"/>
            <a:r>
              <a:rPr lang="ru-RU" sz="1800" b="1" dirty="0">
                <a:solidFill>
                  <a:schemeClr val="tx1"/>
                </a:solidFill>
                <a:latin typeface="Calibri" pitchFamily="34" charset="0"/>
              </a:rPr>
              <a:t>для обучающихся по специальности</a:t>
            </a:r>
          </a:p>
          <a:p>
            <a:pPr algn="ctr"/>
            <a:r>
              <a:rPr lang="ru-RU" sz="1800" b="1" dirty="0">
                <a:solidFill>
                  <a:schemeClr val="tx1"/>
                </a:solidFill>
                <a:latin typeface="Calibri" pitchFamily="34" charset="0"/>
              </a:rPr>
              <a:t>34.02.01– Сестринское дело</a:t>
            </a:r>
          </a:p>
          <a:p>
            <a:endParaRPr lang="ru-RU" sz="1800" b="1" dirty="0">
              <a:solidFill>
                <a:schemeClr val="tx1"/>
              </a:solidFill>
              <a:latin typeface="Calibri" pitchFamily="34" charset="0"/>
            </a:endParaRPr>
          </a:p>
          <a:p>
            <a:endParaRPr lang="ru-RU" sz="1800" b="1" dirty="0">
              <a:solidFill>
                <a:schemeClr val="tx1"/>
              </a:solidFill>
              <a:latin typeface="Calibri" pitchFamily="34" charset="0"/>
            </a:endParaRPr>
          </a:p>
          <a:p>
            <a:endParaRPr lang="ru-RU" sz="1800" b="1" dirty="0">
              <a:solidFill>
                <a:schemeClr val="tx1"/>
              </a:solidFill>
              <a:latin typeface="Calibri" pitchFamily="34" charset="0"/>
            </a:endParaRPr>
          </a:p>
          <a:p>
            <a:pPr algn="ctr"/>
            <a:r>
              <a:rPr lang="ru-RU" sz="1800" b="1" dirty="0" err="1">
                <a:solidFill>
                  <a:schemeClr val="tx1"/>
                </a:solidFill>
                <a:latin typeface="Calibri" pitchFamily="34" charset="0"/>
              </a:rPr>
              <a:t>Ерушина</a:t>
            </a:r>
            <a:r>
              <a:rPr lang="ru-RU" sz="1800" b="1" dirty="0">
                <a:solidFill>
                  <a:schemeClr val="tx1"/>
                </a:solidFill>
                <a:latin typeface="Calibri" pitchFamily="34" charset="0"/>
              </a:rPr>
              <a:t> Т.Е.</a:t>
            </a:r>
          </a:p>
          <a:p>
            <a:pPr algn="ctr"/>
            <a:r>
              <a:rPr lang="ru-RU" sz="1800" b="1" dirty="0">
                <a:solidFill>
                  <a:schemeClr val="tx1"/>
                </a:solidFill>
                <a:latin typeface="Calibri" pitchFamily="34" charset="0"/>
              </a:rPr>
              <a:t>Красноярск 2022</a:t>
            </a:r>
          </a:p>
        </p:txBody>
      </p:sp>
    </p:spTree>
    <p:extLst>
      <p:ext uri="{BB962C8B-B14F-4D97-AF65-F5344CB8AC3E}">
        <p14:creationId xmlns:p14="http://schemas.microsoft.com/office/powerpoint/2010/main" val="61786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a:t>Подготовка к малым оперативным вмешательствам </a:t>
            </a:r>
          </a:p>
        </p:txBody>
      </p:sp>
      <p:sp>
        <p:nvSpPr>
          <p:cNvPr id="3" name="Объект 2"/>
          <p:cNvSpPr>
            <a:spLocks noGrp="1"/>
          </p:cNvSpPr>
          <p:nvPr>
            <p:ph idx="1"/>
          </p:nvPr>
        </p:nvSpPr>
        <p:spPr/>
        <p:txBody>
          <a:bodyPr/>
          <a:lstStyle/>
          <a:p>
            <a:pPr marL="114300" indent="0">
              <a:buNone/>
            </a:pPr>
            <a:r>
              <a:rPr lang="ru-RU" b="1" dirty="0" smtClean="0"/>
              <a:t>Вечером </a:t>
            </a:r>
            <a:r>
              <a:rPr lang="ru-RU" b="1" dirty="0"/>
              <a:t>на кануне операции вводятся: </a:t>
            </a:r>
            <a:endParaRPr lang="ru-RU" b="1" dirty="0" smtClean="0"/>
          </a:p>
          <a:p>
            <a:r>
              <a:rPr lang="ru-RU" dirty="0" smtClean="0"/>
              <a:t>седативные;</a:t>
            </a:r>
          </a:p>
          <a:p>
            <a:r>
              <a:rPr lang="ru-RU" dirty="0" smtClean="0"/>
              <a:t>снотворные </a:t>
            </a:r>
            <a:r>
              <a:rPr lang="ru-RU" dirty="0"/>
              <a:t>препараты, в зависимости от эмоционального состояния пациентки; </a:t>
            </a:r>
          </a:p>
          <a:p>
            <a:pPr marL="114300" indent="0">
              <a:buNone/>
            </a:pPr>
            <a:r>
              <a:rPr lang="ru-RU" b="1" dirty="0" smtClean="0"/>
              <a:t>Утром </a:t>
            </a:r>
            <a:r>
              <a:rPr lang="ru-RU" b="1" dirty="0"/>
              <a:t>в день операции: </a:t>
            </a:r>
            <a:endParaRPr lang="ru-RU" b="1" dirty="0" smtClean="0"/>
          </a:p>
          <a:p>
            <a:r>
              <a:rPr lang="ru-RU" dirty="0" smtClean="0"/>
              <a:t>опорожнение </a:t>
            </a:r>
            <a:r>
              <a:rPr lang="ru-RU" dirty="0"/>
              <a:t>мочевого пузыря с помощью катетера; </a:t>
            </a:r>
            <a:endParaRPr lang="ru-RU" dirty="0" smtClean="0"/>
          </a:p>
          <a:p>
            <a:r>
              <a:rPr lang="ru-RU" dirty="0" smtClean="0"/>
              <a:t>удаление </a:t>
            </a:r>
            <a:r>
              <a:rPr lang="ru-RU" dirty="0"/>
              <a:t>волосяного покрова с лобка и больших половых губ; </a:t>
            </a:r>
            <a:endParaRPr lang="ru-RU" dirty="0" smtClean="0"/>
          </a:p>
          <a:p>
            <a:r>
              <a:rPr lang="ru-RU" dirty="0" smtClean="0"/>
              <a:t>туалет </a:t>
            </a:r>
            <a:r>
              <a:rPr lang="ru-RU" dirty="0"/>
              <a:t>наружных половых органов. </a:t>
            </a:r>
            <a:endParaRPr lang="ru-RU" dirty="0" smtClean="0"/>
          </a:p>
          <a:p>
            <a:r>
              <a:rPr lang="ru-RU" dirty="0" smtClean="0"/>
              <a:t>Необходима </a:t>
            </a:r>
            <a:r>
              <a:rPr lang="ru-RU" dirty="0"/>
              <a:t>санация влагалища перед оперативным вмешательством, так как благоприятный исход операции возможен лишь при I и II степенях частоты </a:t>
            </a:r>
            <a:r>
              <a:rPr lang="ru-RU" dirty="0" smtClean="0"/>
              <a:t>влагалища.</a:t>
            </a:r>
            <a:endParaRPr lang="ru-RU" dirty="0"/>
          </a:p>
        </p:txBody>
      </p:sp>
    </p:spTree>
    <p:extLst>
      <p:ext uri="{BB962C8B-B14F-4D97-AF65-F5344CB8AC3E}">
        <p14:creationId xmlns:p14="http://schemas.microsoft.com/office/powerpoint/2010/main" val="119302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Малые гинекологические операции </a:t>
            </a:r>
          </a:p>
        </p:txBody>
      </p:sp>
      <p:sp>
        <p:nvSpPr>
          <p:cNvPr id="3" name="Объект 2"/>
          <p:cNvSpPr>
            <a:spLocks noGrp="1"/>
          </p:cNvSpPr>
          <p:nvPr>
            <p:ph idx="1"/>
          </p:nvPr>
        </p:nvSpPr>
        <p:spPr/>
        <p:txBody>
          <a:bodyPr>
            <a:normAutofit lnSpcReduction="10000"/>
          </a:bodyPr>
          <a:lstStyle/>
          <a:p>
            <a:r>
              <a:rPr lang="ru-RU" b="1" dirty="0" smtClean="0"/>
              <a:t>Все </a:t>
            </a:r>
            <a:r>
              <a:rPr lang="ru-RU" b="1" dirty="0"/>
              <a:t>малые гинекологические операции проводятся влагалищным путем. </a:t>
            </a:r>
            <a:endParaRPr lang="ru-RU" b="1" dirty="0" smtClean="0"/>
          </a:p>
          <a:p>
            <a:pPr marL="114300" indent="0">
              <a:buNone/>
            </a:pPr>
            <a:r>
              <a:rPr lang="ru-RU" b="1" dirty="0" smtClean="0"/>
              <a:t>К </a:t>
            </a:r>
            <a:r>
              <a:rPr lang="ru-RU" b="1" dirty="0"/>
              <a:t>ним относятся: </a:t>
            </a:r>
            <a:endParaRPr lang="ru-RU" b="1" dirty="0" smtClean="0"/>
          </a:p>
          <a:p>
            <a:r>
              <a:rPr lang="ru-RU" dirty="0" smtClean="0"/>
              <a:t>диагностическое </a:t>
            </a:r>
            <a:r>
              <a:rPr lang="ru-RU" dirty="0"/>
              <a:t>выскабливание слизистой оболочки тела и ш/матки. </a:t>
            </a:r>
            <a:endParaRPr lang="ru-RU" dirty="0" smtClean="0"/>
          </a:p>
          <a:p>
            <a:r>
              <a:rPr lang="ru-RU" dirty="0" smtClean="0"/>
              <a:t>аспирация </a:t>
            </a:r>
            <a:r>
              <a:rPr lang="ru-RU" dirty="0"/>
              <a:t>эндометрия </a:t>
            </a:r>
            <a:endParaRPr lang="ru-RU" dirty="0" smtClean="0"/>
          </a:p>
          <a:p>
            <a:r>
              <a:rPr lang="ru-RU" dirty="0" smtClean="0"/>
              <a:t>биопсия </a:t>
            </a:r>
          </a:p>
          <a:p>
            <a:r>
              <a:rPr lang="ru-RU" dirty="0" err="1" smtClean="0"/>
              <a:t>полипэктомия</a:t>
            </a:r>
            <a:r>
              <a:rPr lang="ru-RU" dirty="0" smtClean="0"/>
              <a:t> </a:t>
            </a:r>
          </a:p>
          <a:p>
            <a:r>
              <a:rPr lang="ru-RU" dirty="0" smtClean="0"/>
              <a:t>удаление </a:t>
            </a:r>
            <a:r>
              <a:rPr lang="ru-RU" dirty="0"/>
              <a:t>рождающегося </a:t>
            </a:r>
            <a:r>
              <a:rPr lang="ru-RU" dirty="0" err="1"/>
              <a:t>миоматозного</a:t>
            </a:r>
            <a:r>
              <a:rPr lang="ru-RU" dirty="0"/>
              <a:t> узла </a:t>
            </a:r>
            <a:endParaRPr lang="ru-RU" dirty="0" smtClean="0"/>
          </a:p>
          <a:p>
            <a:r>
              <a:rPr lang="ru-RU" dirty="0" smtClean="0"/>
              <a:t>диатермокоагуляция</a:t>
            </a:r>
            <a:r>
              <a:rPr lang="ru-RU" dirty="0"/>
              <a:t>, крио- или </a:t>
            </a:r>
            <a:r>
              <a:rPr lang="ru-RU" dirty="0" err="1"/>
              <a:t>лазеродеструкция</a:t>
            </a:r>
            <a:r>
              <a:rPr lang="ru-RU" dirty="0"/>
              <a:t> ш/матки </a:t>
            </a:r>
            <a:endParaRPr lang="ru-RU" dirty="0" smtClean="0"/>
          </a:p>
          <a:p>
            <a:r>
              <a:rPr lang="ru-RU" dirty="0" smtClean="0"/>
              <a:t>искусственное </a:t>
            </a:r>
            <a:r>
              <a:rPr lang="ru-RU" dirty="0"/>
              <a:t>прерывание беременности сроком до 12 недель</a:t>
            </a:r>
          </a:p>
        </p:txBody>
      </p:sp>
    </p:spTree>
    <p:extLst>
      <p:ext uri="{BB962C8B-B14F-4D97-AF65-F5344CB8AC3E}">
        <p14:creationId xmlns:p14="http://schemas.microsoft.com/office/powerpoint/2010/main" val="4039633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Большие гинекологические операции </a:t>
            </a:r>
          </a:p>
        </p:txBody>
      </p:sp>
      <p:sp>
        <p:nvSpPr>
          <p:cNvPr id="3" name="Объект 2"/>
          <p:cNvSpPr>
            <a:spLocks noGrp="1"/>
          </p:cNvSpPr>
          <p:nvPr>
            <p:ph idx="1"/>
          </p:nvPr>
        </p:nvSpPr>
        <p:spPr/>
        <p:txBody>
          <a:bodyPr/>
          <a:lstStyle/>
          <a:p>
            <a:r>
              <a:rPr lang="ru-RU" dirty="0" smtClean="0"/>
              <a:t>производятся </a:t>
            </a:r>
            <a:r>
              <a:rPr lang="ru-RU" dirty="0"/>
              <a:t>путем чревосечения, реже - влагалищным путем </a:t>
            </a:r>
            <a:endParaRPr lang="ru-RU" dirty="0" smtClean="0"/>
          </a:p>
          <a:p>
            <a:r>
              <a:rPr lang="ru-RU" dirty="0" err="1" smtClean="0"/>
              <a:t>брюшнострночным</a:t>
            </a:r>
            <a:r>
              <a:rPr lang="ru-RU" dirty="0" smtClean="0"/>
              <a:t> путем: вмешательство </a:t>
            </a:r>
            <a:r>
              <a:rPr lang="ru-RU" dirty="0"/>
              <a:t>на придатках матки и удаление придатков (</a:t>
            </a:r>
            <a:r>
              <a:rPr lang="ru-RU" dirty="0" err="1"/>
              <a:t>тубэктомия</a:t>
            </a:r>
            <a:r>
              <a:rPr lang="ru-RU" dirty="0" smtClean="0"/>
              <a:t>, </a:t>
            </a:r>
            <a:r>
              <a:rPr lang="ru-RU" dirty="0" err="1" smtClean="0"/>
              <a:t>овариэктомия</a:t>
            </a:r>
            <a:r>
              <a:rPr lang="ru-RU" dirty="0"/>
              <a:t>, </a:t>
            </a:r>
            <a:r>
              <a:rPr lang="ru-RU" dirty="0" err="1"/>
              <a:t>аднексэктомия</a:t>
            </a:r>
            <a:r>
              <a:rPr lang="ru-RU" dirty="0"/>
              <a:t>), </a:t>
            </a:r>
            <a:r>
              <a:rPr lang="ru-RU" dirty="0" err="1"/>
              <a:t>надвлагалищная</a:t>
            </a:r>
            <a:r>
              <a:rPr lang="ru-RU" dirty="0"/>
              <a:t> ампутация матки, экстирпация матки, </a:t>
            </a:r>
            <a:r>
              <a:rPr lang="ru-RU" dirty="0" err="1"/>
              <a:t>пангистерэктомия</a:t>
            </a:r>
            <a:r>
              <a:rPr lang="ru-RU" dirty="0"/>
              <a:t>. </a:t>
            </a:r>
            <a:endParaRPr lang="ru-RU" dirty="0" smtClean="0"/>
          </a:p>
          <a:p>
            <a:r>
              <a:rPr lang="ru-RU" dirty="0" smtClean="0"/>
              <a:t>влагалищным </a:t>
            </a:r>
            <a:r>
              <a:rPr lang="ru-RU" dirty="0"/>
              <a:t>путем часто выполняются передняя, средняя и задняя пластика влагалища, влагалищная экстирпация матки. </a:t>
            </a:r>
            <a:endParaRPr lang="ru-RU" dirty="0" smtClean="0"/>
          </a:p>
          <a:p>
            <a:r>
              <a:rPr lang="ru-RU" dirty="0" smtClean="0"/>
              <a:t>Большие </a:t>
            </a:r>
            <a:r>
              <a:rPr lang="ru-RU" dirty="0"/>
              <a:t>гинекологические операции производят в больших операционных и под </a:t>
            </a:r>
            <a:r>
              <a:rPr lang="ru-RU" dirty="0" smtClean="0"/>
              <a:t>наркозом.</a:t>
            </a:r>
            <a:endParaRPr lang="ru-RU" dirty="0"/>
          </a:p>
        </p:txBody>
      </p:sp>
    </p:spTree>
    <p:extLst>
      <p:ext uri="{BB962C8B-B14F-4D97-AF65-F5344CB8AC3E}">
        <p14:creationId xmlns:p14="http://schemas.microsoft.com/office/powerpoint/2010/main" val="3844105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Перед операцией медицинская сестра располагает в определенном порядке набор инструментов: ножницы прямые и изогнутые, пинцеты хирургические и анатомические, зажимы </a:t>
            </a:r>
            <a:r>
              <a:rPr lang="ru-RU" dirty="0" err="1"/>
              <a:t>Кохера</a:t>
            </a:r>
            <a:r>
              <a:rPr lang="ru-RU" dirty="0"/>
              <a:t>, Микулича, </a:t>
            </a:r>
            <a:r>
              <a:rPr lang="ru-RU" dirty="0" err="1"/>
              <a:t>Бильрота</a:t>
            </a:r>
            <a:r>
              <a:rPr lang="ru-RU" dirty="0"/>
              <a:t>, пулевые щипцы и двузубые щипцы </a:t>
            </a:r>
            <a:r>
              <a:rPr lang="ru-RU" dirty="0" err="1"/>
              <a:t>Мюзо</a:t>
            </a:r>
            <a:r>
              <a:rPr lang="ru-RU" dirty="0"/>
              <a:t>, </a:t>
            </a:r>
            <a:r>
              <a:rPr lang="ru-RU" dirty="0" err="1"/>
              <a:t>ранорасширители</a:t>
            </a:r>
            <a:r>
              <a:rPr lang="ru-RU" dirty="0"/>
              <a:t>, бельевые зажимы, иглы и др. инструменты. </a:t>
            </a:r>
          </a:p>
        </p:txBody>
      </p:sp>
    </p:spTree>
    <p:extLst>
      <p:ext uri="{BB962C8B-B14F-4D97-AF65-F5344CB8AC3E}">
        <p14:creationId xmlns:p14="http://schemas.microsoft.com/office/powerpoint/2010/main" val="3786811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Наборы инструментов для гинекологических операций </a:t>
            </a:r>
          </a:p>
        </p:txBody>
      </p:sp>
      <p:sp>
        <p:nvSpPr>
          <p:cNvPr id="3" name="Объект 2"/>
          <p:cNvSpPr>
            <a:spLocks noGrp="1"/>
          </p:cNvSpPr>
          <p:nvPr>
            <p:ph idx="1"/>
          </p:nvPr>
        </p:nvSpPr>
        <p:spPr/>
        <p:txBody>
          <a:bodyPr/>
          <a:lstStyle/>
          <a:p>
            <a:endParaRPr lang="ru-RU" dirty="0"/>
          </a:p>
        </p:txBody>
      </p:sp>
      <p:pic>
        <p:nvPicPr>
          <p:cNvPr id="1026" name="Picture 2" descr="C:\Users\Erushinate\Desktop\Без названия.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6984775"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70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b="1" dirty="0"/>
              <a:t>Послеоперационный </a:t>
            </a:r>
            <a:r>
              <a:rPr lang="ru-RU" b="1" dirty="0" smtClean="0"/>
              <a:t>период</a:t>
            </a:r>
            <a:r>
              <a:rPr lang="ru-RU" dirty="0" smtClean="0"/>
              <a:t>- начинается </a:t>
            </a:r>
            <a:r>
              <a:rPr lang="ru-RU" dirty="0"/>
              <a:t>с момента окончания операции и продолжается до выздоровления больной. Продолжительность его зависит от состояния больной до оперативного вмешательства, объема выполненной операции, техники ее выполнения, характера основного и сопутствующих заболеваний и многих других факторов. </a:t>
            </a:r>
          </a:p>
        </p:txBody>
      </p:sp>
    </p:spTree>
    <p:extLst>
      <p:ext uri="{BB962C8B-B14F-4D97-AF65-F5344CB8AC3E}">
        <p14:creationId xmlns:p14="http://schemas.microsoft.com/office/powerpoint/2010/main" val="142302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Послеоперационный уход</a:t>
            </a:r>
          </a:p>
        </p:txBody>
      </p:sp>
      <p:sp>
        <p:nvSpPr>
          <p:cNvPr id="3" name="Объект 2"/>
          <p:cNvSpPr>
            <a:spLocks noGrp="1"/>
          </p:cNvSpPr>
          <p:nvPr>
            <p:ph idx="1"/>
          </p:nvPr>
        </p:nvSpPr>
        <p:spPr/>
        <p:txBody>
          <a:bodyPr/>
          <a:lstStyle/>
          <a:p>
            <a:r>
              <a:rPr lang="ru-RU" dirty="0" smtClean="0"/>
              <a:t>Успешно </a:t>
            </a:r>
            <a:r>
              <a:rPr lang="ru-RU" dirty="0"/>
              <a:t>выполненная операция и адекватное обезболивание являются важными факторами, которые определяют срок выздоровления больной. Но иногда в послеоперационном периоде возникают осложнения, которые надолго откладывают возвращение пациентки к активной жизни, а порой сводят на нет усилия хирургов и заканчиваются </a:t>
            </a:r>
            <a:r>
              <a:rPr lang="ru-RU" dirty="0" smtClean="0"/>
              <a:t>трагически.</a:t>
            </a:r>
            <a:endParaRPr lang="ru-RU" dirty="0"/>
          </a:p>
        </p:txBody>
      </p:sp>
    </p:spTree>
    <p:extLst>
      <p:ext uri="{BB962C8B-B14F-4D97-AF65-F5344CB8AC3E}">
        <p14:creationId xmlns:p14="http://schemas.microsoft.com/office/powerpoint/2010/main" val="3118843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114300" indent="0">
              <a:buNone/>
            </a:pPr>
            <a:r>
              <a:rPr lang="ru-RU" dirty="0"/>
              <a:t>Поэтому чрезвычайно важное значение для благоприятного течения послеоперационного периода имеют послеоперационный уход и наблюдение. </a:t>
            </a:r>
            <a:endParaRPr lang="ru-RU" dirty="0" smtClean="0"/>
          </a:p>
          <a:p>
            <a:pPr marL="114300" indent="0">
              <a:buNone/>
            </a:pPr>
            <a:r>
              <a:rPr lang="ru-RU" b="1" dirty="0" smtClean="0"/>
              <a:t>Основные </a:t>
            </a:r>
            <a:r>
              <a:rPr lang="ru-RU" b="1" dirty="0"/>
              <a:t>задачи ухода: </a:t>
            </a:r>
            <a:endParaRPr lang="ru-RU" b="1" dirty="0" smtClean="0"/>
          </a:p>
          <a:p>
            <a:r>
              <a:rPr lang="ru-RU" dirty="0" smtClean="0"/>
              <a:t>выхаживание </a:t>
            </a:r>
            <a:r>
              <a:rPr lang="ru-RU" dirty="0"/>
              <a:t>больного; </a:t>
            </a:r>
            <a:endParaRPr lang="ru-RU" dirty="0" smtClean="0"/>
          </a:p>
          <a:p>
            <a:r>
              <a:rPr lang="ru-RU" dirty="0" smtClean="0"/>
              <a:t>профилактика </a:t>
            </a:r>
            <a:r>
              <a:rPr lang="ru-RU" dirty="0"/>
              <a:t>послеоперационных осложнений</a:t>
            </a:r>
            <a:r>
              <a:rPr lang="ru-RU" dirty="0" smtClean="0"/>
              <a:t>;</a:t>
            </a:r>
          </a:p>
          <a:p>
            <a:r>
              <a:rPr lang="ru-RU" dirty="0" smtClean="0"/>
              <a:t>в </a:t>
            </a:r>
            <a:r>
              <a:rPr lang="ru-RU" dirty="0"/>
              <a:t>случае возникновения осложнений — своевременное выявление и лечение. </a:t>
            </a:r>
            <a:endParaRPr lang="ru-RU" dirty="0" smtClean="0"/>
          </a:p>
          <a:p>
            <a:pPr marL="114300" indent="0">
              <a:buNone/>
            </a:pPr>
            <a:r>
              <a:rPr lang="ru-RU" dirty="0" smtClean="0"/>
              <a:t>Это </a:t>
            </a:r>
            <a:r>
              <a:rPr lang="ru-RU" dirty="0"/>
              <a:t>достигается правильно организованной высококвалифицированной работой, в первую очередь, среднего медицинского персонала. </a:t>
            </a:r>
          </a:p>
        </p:txBody>
      </p:sp>
    </p:spTree>
    <p:extLst>
      <p:ext uri="{BB962C8B-B14F-4D97-AF65-F5344CB8AC3E}">
        <p14:creationId xmlns:p14="http://schemas.microsoft.com/office/powerpoint/2010/main" val="3935461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Уход за больными после малых операций </a:t>
            </a:r>
          </a:p>
        </p:txBody>
      </p:sp>
      <p:sp>
        <p:nvSpPr>
          <p:cNvPr id="3" name="Объект 2"/>
          <p:cNvSpPr>
            <a:spLocks noGrp="1"/>
          </p:cNvSpPr>
          <p:nvPr>
            <p:ph idx="1"/>
          </p:nvPr>
        </p:nvSpPr>
        <p:spPr/>
        <p:txBody>
          <a:bodyPr/>
          <a:lstStyle/>
          <a:p>
            <a:r>
              <a:rPr lang="ru-RU" dirty="0" smtClean="0"/>
              <a:t>Больных</a:t>
            </a:r>
            <a:r>
              <a:rPr lang="ru-RU" dirty="0"/>
              <a:t>, независимо от выполненного вмешательства, перевозят в палату на каталке. Постельного режима придерживаются не менее 2- 3 ч, а в случае осложнений — не менее суток. </a:t>
            </a:r>
            <a:endParaRPr lang="ru-RU" dirty="0" smtClean="0"/>
          </a:p>
          <a:p>
            <a:r>
              <a:rPr lang="ru-RU" dirty="0" smtClean="0"/>
              <a:t>Медицинская </a:t>
            </a:r>
            <a:r>
              <a:rPr lang="ru-RU" dirty="0"/>
              <a:t>сестра должна следить за больной, особенно в первые часы после операции, оценивая общее состояние больной, контролировать артериальное давление, пульс, дыхание, температуру тела, выделения из влагалища, чтобы своевременно выявить возможные осложнения и помочь врачу оказать необходимую помощь. </a:t>
            </a:r>
          </a:p>
        </p:txBody>
      </p:sp>
    </p:spTree>
    <p:extLst>
      <p:ext uri="{BB962C8B-B14F-4D97-AF65-F5344CB8AC3E}">
        <p14:creationId xmlns:p14="http://schemas.microsoft.com/office/powerpoint/2010/main" val="26789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На проявления инфекции у больной указывает локальная болезненность, чувство жара, гиперемия кожи, появление лихорадки. </a:t>
            </a:r>
            <a:endParaRPr lang="ru-RU" dirty="0" smtClean="0"/>
          </a:p>
          <a:p>
            <a:r>
              <a:rPr lang="ru-RU" dirty="0" smtClean="0"/>
              <a:t>После </a:t>
            </a:r>
            <a:r>
              <a:rPr lang="ru-RU" dirty="0"/>
              <a:t>малых гинекологических операций бывают и другие осложнения — болевой шок, остановка дыхания, эмболия. Задачей медицинской сестры является: наблюдение за больной, немедленное сообщение врачу о возникшем осложнения и четкое выполнение конкретных указаний врача. </a:t>
            </a:r>
          </a:p>
        </p:txBody>
      </p:sp>
    </p:spTree>
    <p:extLst>
      <p:ext uri="{BB962C8B-B14F-4D97-AF65-F5344CB8AC3E}">
        <p14:creationId xmlns:p14="http://schemas.microsoft.com/office/powerpoint/2010/main" val="338583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188641"/>
            <a:ext cx="7543800" cy="1152128"/>
          </a:xfrm>
        </p:spPr>
        <p:txBody>
          <a:bodyPr/>
          <a:lstStyle/>
          <a:p>
            <a:r>
              <a:rPr lang="ru-RU" dirty="0"/>
              <a:t>План лекции </a:t>
            </a:r>
            <a:endParaRPr lang="ru-RU" dirty="0"/>
          </a:p>
        </p:txBody>
      </p:sp>
      <p:sp>
        <p:nvSpPr>
          <p:cNvPr id="3" name="Подзаголовок 2"/>
          <p:cNvSpPr>
            <a:spLocks noGrp="1"/>
          </p:cNvSpPr>
          <p:nvPr>
            <p:ph type="subTitle" idx="1"/>
          </p:nvPr>
        </p:nvSpPr>
        <p:spPr>
          <a:xfrm>
            <a:off x="395536" y="1916832"/>
            <a:ext cx="7416824" cy="4464496"/>
          </a:xfrm>
        </p:spPr>
        <p:txBody>
          <a:bodyPr>
            <a:normAutofit/>
          </a:bodyPr>
          <a:lstStyle/>
          <a:p>
            <a:pPr marL="457200" indent="-457200">
              <a:buAutoNum type="arabicPeriod"/>
            </a:pPr>
            <a:r>
              <a:rPr lang="ru-RU" dirty="0" smtClean="0">
                <a:solidFill>
                  <a:schemeClr val="tx1"/>
                </a:solidFill>
              </a:rPr>
              <a:t>Виды </a:t>
            </a:r>
            <a:r>
              <a:rPr lang="ru-RU" dirty="0">
                <a:solidFill>
                  <a:schemeClr val="tx1"/>
                </a:solidFill>
              </a:rPr>
              <a:t>гинекологических операций. </a:t>
            </a:r>
          </a:p>
          <a:p>
            <a:pPr marL="457200" indent="-457200">
              <a:buAutoNum type="arabicPeriod"/>
            </a:pPr>
            <a:r>
              <a:rPr lang="ru-RU" dirty="0" smtClean="0">
                <a:solidFill>
                  <a:schemeClr val="tx1"/>
                </a:solidFill>
              </a:rPr>
              <a:t>Основные </a:t>
            </a:r>
            <a:r>
              <a:rPr lang="ru-RU" dirty="0">
                <a:solidFill>
                  <a:schemeClr val="tx1"/>
                </a:solidFill>
              </a:rPr>
              <a:t>оперативные методы лечения в гинекологии. </a:t>
            </a:r>
          </a:p>
          <a:p>
            <a:pPr marL="457200" indent="-457200">
              <a:buAutoNum type="arabicPeriod"/>
            </a:pPr>
            <a:r>
              <a:rPr lang="ru-RU" dirty="0" smtClean="0">
                <a:solidFill>
                  <a:schemeClr val="tx1"/>
                </a:solidFill>
              </a:rPr>
              <a:t>Структура </a:t>
            </a:r>
            <a:r>
              <a:rPr lang="ru-RU" dirty="0">
                <a:solidFill>
                  <a:schemeClr val="tx1"/>
                </a:solidFill>
              </a:rPr>
              <a:t>операционных в гинекологическом стационаре. </a:t>
            </a:r>
            <a:endParaRPr lang="ru-RU" dirty="0" smtClean="0">
              <a:solidFill>
                <a:schemeClr val="tx1"/>
              </a:solidFill>
            </a:endParaRPr>
          </a:p>
          <a:p>
            <a:pPr marL="457200" indent="-457200">
              <a:buAutoNum type="arabicPeriod"/>
            </a:pPr>
            <a:r>
              <a:rPr lang="ru-RU" dirty="0" smtClean="0">
                <a:solidFill>
                  <a:schemeClr val="tx1"/>
                </a:solidFill>
              </a:rPr>
              <a:t> </a:t>
            </a:r>
            <a:r>
              <a:rPr lang="ru-RU" dirty="0">
                <a:solidFill>
                  <a:schemeClr val="tx1"/>
                </a:solidFill>
              </a:rPr>
              <a:t>Неотложные состояния – внематочная беременность, подслизистая миома, рак шейки </a:t>
            </a:r>
            <a:r>
              <a:rPr lang="ru-RU" dirty="0" smtClean="0">
                <a:solidFill>
                  <a:schemeClr val="tx1"/>
                </a:solidFill>
              </a:rPr>
              <a:t>матки.</a:t>
            </a:r>
            <a:endParaRPr lang="ru-RU" dirty="0">
              <a:solidFill>
                <a:schemeClr val="tx1"/>
              </a:solidFill>
            </a:endParaRPr>
          </a:p>
        </p:txBody>
      </p:sp>
    </p:spTree>
    <p:extLst>
      <p:ext uri="{BB962C8B-B14F-4D97-AF65-F5344CB8AC3E}">
        <p14:creationId xmlns:p14="http://schemas.microsoft.com/office/powerpoint/2010/main" val="1720558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Уход за больными после влагалищных операций </a:t>
            </a:r>
          </a:p>
        </p:txBody>
      </p:sp>
      <p:sp>
        <p:nvSpPr>
          <p:cNvPr id="3" name="Объект 2"/>
          <p:cNvSpPr>
            <a:spLocks noGrp="1"/>
          </p:cNvSpPr>
          <p:nvPr>
            <p:ph idx="1"/>
          </p:nvPr>
        </p:nvSpPr>
        <p:spPr/>
        <p:txBody>
          <a:bodyPr/>
          <a:lstStyle/>
          <a:p>
            <a:r>
              <a:rPr lang="ru-RU" dirty="0" smtClean="0"/>
              <a:t>Стерильные </a:t>
            </a:r>
            <a:r>
              <a:rPr lang="ru-RU" dirty="0"/>
              <a:t>прокладки меняют через 3-4 часа после операции, не менее двух раз в день, после каждого мочеиспускания проводят туалет наружных половых органов путем обмывания их дезинфицирующим раствором, участок швов просушивают и обрабатывают 1% раствором бриллиантового зеленого. </a:t>
            </a:r>
            <a:endParaRPr lang="ru-RU" dirty="0" smtClean="0"/>
          </a:p>
          <a:p>
            <a:r>
              <a:rPr lang="ru-RU" dirty="0" err="1" smtClean="0"/>
              <a:t>Кварцевание</a:t>
            </a:r>
            <a:r>
              <a:rPr lang="ru-RU" dirty="0" smtClean="0"/>
              <a:t> </a:t>
            </a:r>
            <a:r>
              <a:rPr lang="ru-RU" dirty="0"/>
              <a:t>области промежности выполняют на протяжение 3-4 сутки после операции. При увеличении количества выделений из влагалища проводят спринцевание раствором перманганата калия в концентрации 1:10000 или раствором фурацилина (1:5000) с последующей осторожной обработкой швов на стенке влагалища </a:t>
            </a:r>
            <a:r>
              <a:rPr lang="ru-RU" dirty="0" err="1"/>
              <a:t>синтомициновой</a:t>
            </a:r>
            <a:r>
              <a:rPr lang="ru-RU" dirty="0"/>
              <a:t> мазью. </a:t>
            </a:r>
          </a:p>
        </p:txBody>
      </p:sp>
    </p:spTree>
    <p:extLst>
      <p:ext uri="{BB962C8B-B14F-4D97-AF65-F5344CB8AC3E}">
        <p14:creationId xmlns:p14="http://schemas.microsoft.com/office/powerpoint/2010/main" val="452497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smtClean="0"/>
              <a:t>Постельный </a:t>
            </a:r>
            <a:r>
              <a:rPr lang="ru-RU" dirty="0"/>
              <a:t>режим назначают до 5 суток. В 1-й день ноги больной лучше оставлять сведенными вместе. Со 2-го дня их можно сгибать, поворачиваться на бок следует только со сведенными ногами. </a:t>
            </a:r>
            <a:endParaRPr lang="ru-RU" dirty="0" smtClean="0"/>
          </a:p>
          <a:p>
            <a:r>
              <a:rPr lang="ru-RU" dirty="0" smtClean="0"/>
              <a:t>При </a:t>
            </a:r>
            <a:r>
              <a:rPr lang="ru-RU" dirty="0"/>
              <a:t>отсутствии противопоказаний, больную поднимают на 5-6 сутки после операции. Если заживление раны первичное, режим больной расширяют, но, до 10-х суток не рекомендуют сидеть во избежание натяжения в области свежего послеоперационного рубца.</a:t>
            </a:r>
          </a:p>
        </p:txBody>
      </p:sp>
    </p:spTree>
    <p:extLst>
      <p:ext uri="{BB962C8B-B14F-4D97-AF65-F5344CB8AC3E}">
        <p14:creationId xmlns:p14="http://schemas.microsoft.com/office/powerpoint/2010/main" val="2226613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Больной разрешается пить. Питание восстанавливают со следующих суток после операции, пища должна быть высокой энергетической ценности. С целью задержки стула в течение 4-5 суток рекомендуется потребление жидкой пищи с ограничением клетчатки, которая не способствует образованию твердых каловых масс. На 4-5 сутки назначают слабительное, на следующие сутки делают очистительную клизму и на 5-6 сутки снимают швы с промежности, после чего больную переводят на общую </a:t>
            </a:r>
            <a:r>
              <a:rPr lang="ru-RU" dirty="0" smtClean="0"/>
              <a:t>диету.</a:t>
            </a:r>
            <a:endParaRPr lang="ru-RU" dirty="0"/>
          </a:p>
        </p:txBody>
      </p:sp>
    </p:spTree>
    <p:extLst>
      <p:ext uri="{BB962C8B-B14F-4D97-AF65-F5344CB8AC3E}">
        <p14:creationId xmlns:p14="http://schemas.microsoft.com/office/powerpoint/2010/main" val="2700804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После </a:t>
            </a:r>
            <a:r>
              <a:rPr lang="ru-RU" dirty="0" err="1"/>
              <a:t>ушивания</a:t>
            </a:r>
            <a:r>
              <a:rPr lang="ru-RU" dirty="0"/>
              <a:t> разрыва промежности III степени, а также </a:t>
            </a:r>
            <a:r>
              <a:rPr lang="ru-RU" dirty="0" err="1"/>
              <a:t>ректовагинальных</a:t>
            </a:r>
            <a:r>
              <a:rPr lang="ru-RU" dirty="0"/>
              <a:t> или </a:t>
            </a:r>
            <a:r>
              <a:rPr lang="ru-RU" dirty="0" err="1"/>
              <a:t>ректопромежностных</a:t>
            </a:r>
            <a:r>
              <a:rPr lang="ru-RU" dirty="0"/>
              <a:t> свищей опорожнение кишечника пытаются задержать на 5-6 суток и швы снимают на 7-8 сутки. На более длительное время оставлять швы нецелесообразно, так как они прорезаются. </a:t>
            </a:r>
          </a:p>
        </p:txBody>
      </p:sp>
    </p:spTree>
    <p:extLst>
      <p:ext uri="{BB962C8B-B14F-4D97-AF65-F5344CB8AC3E}">
        <p14:creationId xmlns:p14="http://schemas.microsoft.com/office/powerpoint/2010/main" val="158083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Необходимо в течение первых двух суток после операции добиться самостоятельного мочеиспускания (рефлекторно, изменением положения тела, введением внутримышечно 3-5 мл 25% раствора сульфата магния, введением внутривенно 5-10 мл 40% раствора уротропина). </a:t>
            </a:r>
          </a:p>
        </p:txBody>
      </p:sp>
    </p:spTree>
    <p:extLst>
      <p:ext uri="{BB962C8B-B14F-4D97-AF65-F5344CB8AC3E}">
        <p14:creationId xmlns:p14="http://schemas.microsoft.com/office/powerpoint/2010/main" val="3841453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ru-RU" dirty="0"/>
              <a:t>При отсутствии эффекта от принятых мер по восстановлению функции мочевого пузыря, выполняют его катетеризацию. После повторных катетеризаций промывают мочевой пузырь теплым раствором фурацилина (1:5000). Для предотвращения цистита после многократных катетеризаций назначают салол, </a:t>
            </a:r>
            <a:r>
              <a:rPr lang="ru-RU" dirty="0" err="1" smtClean="0"/>
              <a:t>фурадонин</a:t>
            </a:r>
            <a:r>
              <a:rPr lang="ru-RU" dirty="0" smtClean="0"/>
              <a:t>.</a:t>
            </a:r>
            <a:endParaRPr lang="ru-RU" dirty="0"/>
          </a:p>
        </p:txBody>
      </p:sp>
    </p:spTree>
    <p:extLst>
      <p:ext uri="{BB962C8B-B14F-4D97-AF65-F5344CB8AC3E}">
        <p14:creationId xmlns:p14="http://schemas.microsoft.com/office/powerpoint/2010/main" val="4039669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Осложнения после гинекологических операций </a:t>
            </a:r>
          </a:p>
        </p:txBody>
      </p:sp>
      <p:sp>
        <p:nvSpPr>
          <p:cNvPr id="3" name="Объект 2"/>
          <p:cNvSpPr>
            <a:spLocks noGrp="1"/>
          </p:cNvSpPr>
          <p:nvPr>
            <p:ph idx="1"/>
          </p:nvPr>
        </p:nvSpPr>
        <p:spPr/>
        <p:txBody>
          <a:bodyPr/>
          <a:lstStyle/>
          <a:p>
            <a:r>
              <a:rPr lang="ru-RU" dirty="0" smtClean="0"/>
              <a:t>Послеоперационные </a:t>
            </a:r>
            <a:r>
              <a:rPr lang="ru-RU" dirty="0"/>
              <a:t>операции можно подразделить на ранние и поздние. </a:t>
            </a:r>
            <a:endParaRPr lang="ru-RU" dirty="0" smtClean="0"/>
          </a:p>
          <a:p>
            <a:r>
              <a:rPr lang="ru-RU" dirty="0" smtClean="0"/>
              <a:t>К </a:t>
            </a:r>
            <a:r>
              <a:rPr lang="ru-RU" dirty="0"/>
              <a:t>ранним относятся: рвота, кровотечение, парез кишечника, застойная пневмония. </a:t>
            </a:r>
            <a:endParaRPr lang="ru-RU" dirty="0" smtClean="0"/>
          </a:p>
          <a:p>
            <a:r>
              <a:rPr lang="ru-RU" dirty="0" smtClean="0"/>
              <a:t>Поздние- </a:t>
            </a:r>
            <a:r>
              <a:rPr lang="ru-RU" dirty="0"/>
              <a:t>эндометрит, перитонит, сепсис. </a:t>
            </a:r>
          </a:p>
        </p:txBody>
      </p:sp>
    </p:spTree>
    <p:extLst>
      <p:ext uri="{BB962C8B-B14F-4D97-AF65-F5344CB8AC3E}">
        <p14:creationId xmlns:p14="http://schemas.microsoft.com/office/powerpoint/2010/main" val="18783048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Рвота </a:t>
            </a:r>
          </a:p>
        </p:txBody>
      </p:sp>
      <p:sp>
        <p:nvSpPr>
          <p:cNvPr id="3" name="Объект 2"/>
          <p:cNvSpPr>
            <a:spLocks noGrp="1"/>
          </p:cNvSpPr>
          <p:nvPr>
            <p:ph idx="1"/>
          </p:nvPr>
        </p:nvSpPr>
        <p:spPr/>
        <p:txBody>
          <a:bodyPr/>
          <a:lstStyle/>
          <a:p>
            <a:r>
              <a:rPr lang="ru-RU" b="1" dirty="0" smtClean="0"/>
              <a:t>Рвота</a:t>
            </a:r>
            <a:r>
              <a:rPr lang="ru-RU" dirty="0" smtClean="0"/>
              <a:t> </a:t>
            </a:r>
            <a:r>
              <a:rPr lang="ru-RU" dirty="0"/>
              <a:t>часто возникает в первые часы после операции. Рвота в послеоперационном периоде центрального генеза. </a:t>
            </a:r>
            <a:endParaRPr lang="ru-RU" dirty="0" smtClean="0"/>
          </a:p>
          <a:p>
            <a:r>
              <a:rPr lang="ru-RU" dirty="0" smtClean="0"/>
              <a:t>Для </a:t>
            </a:r>
            <a:r>
              <a:rPr lang="ru-RU" dirty="0"/>
              <a:t>профилактики аспирации при рвоте и западения языка, голову больной поворачивают на бок. Чтобы рвотные массы не скапливались в полости рта, их необходимо сразу удалять. </a:t>
            </a:r>
            <a:endParaRPr lang="ru-RU" dirty="0" smtClean="0"/>
          </a:p>
          <a:p>
            <a:r>
              <a:rPr lang="ru-RU" dirty="0" smtClean="0"/>
              <a:t>Если </a:t>
            </a:r>
            <a:r>
              <a:rPr lang="ru-RU" dirty="0"/>
              <a:t>рвота сохраняется в последующие сутки - это может свидетельствовать о серьёзных осложнениях (перитоните, кишечной непроходимости), требующих немедленного специального </a:t>
            </a:r>
            <a:r>
              <a:rPr lang="ru-RU" dirty="0" smtClean="0"/>
              <a:t>лечения.</a:t>
            </a:r>
            <a:endParaRPr lang="ru-RU" dirty="0"/>
          </a:p>
        </p:txBody>
      </p:sp>
    </p:spTree>
    <p:extLst>
      <p:ext uri="{BB962C8B-B14F-4D97-AF65-F5344CB8AC3E}">
        <p14:creationId xmlns:p14="http://schemas.microsoft.com/office/powerpoint/2010/main" val="4205971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114300" indent="0">
              <a:buNone/>
            </a:pPr>
            <a:r>
              <a:rPr lang="ru-RU" b="1" dirty="0"/>
              <a:t>Кровотечение: </a:t>
            </a:r>
            <a:r>
              <a:rPr lang="ru-RU" dirty="0"/>
              <a:t>наружное, внутреннее. </a:t>
            </a:r>
            <a:endParaRPr lang="ru-RU" dirty="0" smtClean="0"/>
          </a:p>
          <a:p>
            <a:pPr marL="114300" indent="0">
              <a:buNone/>
            </a:pPr>
            <a:r>
              <a:rPr lang="ru-RU" b="1" dirty="0" smtClean="0"/>
              <a:t>Симптомы</a:t>
            </a:r>
            <a:r>
              <a:rPr lang="ru-RU" b="1" dirty="0"/>
              <a:t>: </a:t>
            </a:r>
            <a:r>
              <a:rPr lang="ru-RU" dirty="0"/>
              <a:t>бледность </a:t>
            </a:r>
            <a:r>
              <a:rPr lang="ru-RU" dirty="0" err="1"/>
              <a:t>Ps</a:t>
            </a:r>
            <a:r>
              <a:rPr lang="ru-RU" dirty="0"/>
              <a:t> слабого наполнения, тахикардия, артериальное давление снижается, возможно промокание повязки кровью. Медицинская сестра должна немедленно сообщить врачу о признаках кровотечения. </a:t>
            </a:r>
            <a:endParaRPr lang="ru-RU" dirty="0" smtClean="0"/>
          </a:p>
          <a:p>
            <a:pPr marL="114300" indent="0">
              <a:buNone/>
            </a:pPr>
            <a:r>
              <a:rPr lang="ru-RU" b="1" dirty="0" smtClean="0"/>
              <a:t>Доврачебная </a:t>
            </a:r>
            <a:r>
              <a:rPr lang="ru-RU" b="1" dirty="0"/>
              <a:t>помощь: </a:t>
            </a:r>
            <a:r>
              <a:rPr lang="ru-RU" dirty="0"/>
              <a:t>придать больной горизонтальное положение, положить на низ живота груз (мешочек с песком), пузырь со льдом, приготовить кровоостанавливающие средства (</a:t>
            </a:r>
            <a:r>
              <a:rPr lang="ru-RU" dirty="0" err="1"/>
              <a:t>дицинон</a:t>
            </a:r>
            <a:r>
              <a:rPr lang="ru-RU" dirty="0"/>
              <a:t>, </a:t>
            </a:r>
            <a:r>
              <a:rPr lang="ru-RU" dirty="0" err="1"/>
              <a:t>викасол</a:t>
            </a:r>
            <a:r>
              <a:rPr lang="ru-RU" dirty="0"/>
              <a:t>),наблюдать за состоянием, успокоить пациентку. </a:t>
            </a:r>
          </a:p>
        </p:txBody>
      </p:sp>
    </p:spTree>
    <p:extLst>
      <p:ext uri="{BB962C8B-B14F-4D97-AF65-F5344CB8AC3E}">
        <p14:creationId xmlns:p14="http://schemas.microsoft.com/office/powerpoint/2010/main" val="2187231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Парез кишечника </a:t>
            </a:r>
          </a:p>
        </p:txBody>
      </p:sp>
      <p:sp>
        <p:nvSpPr>
          <p:cNvPr id="3" name="Объект 2"/>
          <p:cNvSpPr>
            <a:spLocks noGrp="1"/>
          </p:cNvSpPr>
          <p:nvPr>
            <p:ph idx="1"/>
          </p:nvPr>
        </p:nvSpPr>
        <p:spPr/>
        <p:txBody>
          <a:bodyPr/>
          <a:lstStyle/>
          <a:p>
            <a:r>
              <a:rPr lang="ru-RU" dirty="0" smtClean="0"/>
              <a:t>возникает </a:t>
            </a:r>
            <a:r>
              <a:rPr lang="ru-RU" dirty="0"/>
              <a:t>в связи со снижением перистальтики кишечника. </a:t>
            </a:r>
            <a:endParaRPr lang="ru-RU" dirty="0" smtClean="0"/>
          </a:p>
          <a:p>
            <a:pPr marL="114300" indent="0">
              <a:buNone/>
            </a:pPr>
            <a:r>
              <a:rPr lang="ru-RU" b="1" dirty="0" smtClean="0"/>
              <a:t>Жалобы</a:t>
            </a:r>
            <a:r>
              <a:rPr lang="ru-RU" b="1" dirty="0"/>
              <a:t>: </a:t>
            </a:r>
            <a:r>
              <a:rPr lang="ru-RU" dirty="0"/>
              <a:t>вздутие живота, боли, тошнота, рвота, задержка отхождения газов. </a:t>
            </a:r>
            <a:endParaRPr lang="ru-RU" dirty="0" smtClean="0"/>
          </a:p>
          <a:p>
            <a:pPr marL="114300" indent="0">
              <a:buNone/>
            </a:pPr>
            <a:r>
              <a:rPr lang="ru-RU" b="1" dirty="0" smtClean="0"/>
              <a:t>Лечение</a:t>
            </a:r>
            <a:r>
              <a:rPr lang="ru-RU" b="1" dirty="0"/>
              <a:t>: </a:t>
            </a:r>
            <a:r>
              <a:rPr lang="ru-RU" dirty="0"/>
              <a:t>стимуляция кишечника (1-2 мл 0,05 % р-</a:t>
            </a:r>
            <a:r>
              <a:rPr lang="ru-RU" dirty="0" err="1"/>
              <a:t>ра</a:t>
            </a:r>
            <a:r>
              <a:rPr lang="ru-RU" dirty="0"/>
              <a:t> </a:t>
            </a:r>
            <a:r>
              <a:rPr lang="ru-RU" dirty="0" err="1"/>
              <a:t>прозерина</a:t>
            </a:r>
            <a:r>
              <a:rPr lang="ru-RU" dirty="0"/>
              <a:t> п/к, 30 мл 10% р-</a:t>
            </a:r>
            <a:r>
              <a:rPr lang="ru-RU" dirty="0" err="1"/>
              <a:t>ра</a:t>
            </a:r>
            <a:r>
              <a:rPr lang="ru-RU" dirty="0"/>
              <a:t> </a:t>
            </a:r>
            <a:r>
              <a:rPr lang="ru-RU" dirty="0" err="1"/>
              <a:t>NaCl</a:t>
            </a:r>
            <a:r>
              <a:rPr lang="ru-RU" dirty="0"/>
              <a:t> в/в, гипертоническая клизма, газоотводная трубка, </a:t>
            </a:r>
            <a:r>
              <a:rPr lang="ru-RU" dirty="0" err="1"/>
              <a:t>инфузионная</a:t>
            </a:r>
            <a:r>
              <a:rPr lang="ru-RU" dirty="0"/>
              <a:t> терапия). Вздутие живота обусловленное снижением кислотности желудочного содержимого, сопровождающееся отрыжкой, рвотой. </a:t>
            </a:r>
            <a:endParaRPr lang="ru-RU" dirty="0" smtClean="0"/>
          </a:p>
          <a:p>
            <a:pPr marL="114300" indent="0">
              <a:buNone/>
            </a:pPr>
            <a:r>
              <a:rPr lang="ru-RU" b="1" dirty="0" smtClean="0"/>
              <a:t>Лечение</a:t>
            </a:r>
            <a:r>
              <a:rPr lang="ru-RU" b="1" dirty="0"/>
              <a:t>: </a:t>
            </a:r>
            <a:r>
              <a:rPr lang="ru-RU" dirty="0"/>
              <a:t>промывание желудка с помощью тонкого зонда через носовые ходы. </a:t>
            </a:r>
          </a:p>
        </p:txBody>
      </p:sp>
    </p:spTree>
    <p:extLst>
      <p:ext uri="{BB962C8B-B14F-4D97-AF65-F5344CB8AC3E}">
        <p14:creationId xmlns:p14="http://schemas.microsoft.com/office/powerpoint/2010/main" val="3161140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Гинекологические операции </a:t>
            </a:r>
            <a:endParaRPr lang="ru-RU" dirty="0"/>
          </a:p>
        </p:txBody>
      </p:sp>
      <p:sp>
        <p:nvSpPr>
          <p:cNvPr id="3" name="Объект 2"/>
          <p:cNvSpPr>
            <a:spLocks noGrp="1"/>
          </p:cNvSpPr>
          <p:nvPr>
            <p:ph idx="1"/>
          </p:nvPr>
        </p:nvSpPr>
        <p:spPr/>
        <p:txBody>
          <a:bodyPr/>
          <a:lstStyle/>
          <a:p>
            <a:r>
              <a:rPr lang="ru-RU" dirty="0" smtClean="0"/>
              <a:t>Среди </a:t>
            </a:r>
            <a:r>
              <a:rPr lang="ru-RU" dirty="0"/>
              <a:t>многочисленных заболеваний женской половой системы часто встречаются и такие, которые можно вылечить лишь с помощью хирургического вмешательства. При этом все гинекологические операции можно поделить на плановые и экстренные, большие и малые. </a:t>
            </a:r>
            <a:endParaRPr lang="ru-RU" dirty="0" smtClean="0"/>
          </a:p>
          <a:p>
            <a:endParaRPr lang="ru-RU" dirty="0"/>
          </a:p>
          <a:p>
            <a:pPr marL="114300" indent="0">
              <a:buNone/>
            </a:pPr>
            <a:r>
              <a:rPr lang="ru-RU" b="1" dirty="0" smtClean="0"/>
              <a:t>По </a:t>
            </a:r>
            <a:r>
              <a:rPr lang="ru-RU" b="1" dirty="0"/>
              <a:t>способу доступа: </a:t>
            </a:r>
            <a:endParaRPr lang="ru-RU" b="1" dirty="0" smtClean="0"/>
          </a:p>
          <a:p>
            <a:r>
              <a:rPr lang="ru-RU" dirty="0" err="1" smtClean="0"/>
              <a:t>Лапаротомные</a:t>
            </a:r>
            <a:r>
              <a:rPr lang="ru-RU" dirty="0" smtClean="0"/>
              <a:t> (</a:t>
            </a:r>
            <a:r>
              <a:rPr lang="ru-RU" dirty="0" err="1" smtClean="0"/>
              <a:t>брюшностеночные</a:t>
            </a:r>
            <a:r>
              <a:rPr lang="ru-RU" dirty="0"/>
              <a:t>); </a:t>
            </a:r>
            <a:endParaRPr lang="ru-RU" dirty="0" smtClean="0"/>
          </a:p>
          <a:p>
            <a:r>
              <a:rPr lang="ru-RU" dirty="0" err="1"/>
              <a:t>Л</a:t>
            </a:r>
            <a:r>
              <a:rPr lang="ru-RU" dirty="0" err="1" smtClean="0"/>
              <a:t>апароскопические</a:t>
            </a:r>
            <a:r>
              <a:rPr lang="ru-RU" dirty="0"/>
              <a:t>; </a:t>
            </a:r>
            <a:endParaRPr lang="ru-RU" dirty="0" smtClean="0"/>
          </a:p>
          <a:p>
            <a:r>
              <a:rPr lang="ru-RU" dirty="0"/>
              <a:t>В</a:t>
            </a:r>
            <a:r>
              <a:rPr lang="ru-RU" dirty="0" smtClean="0"/>
              <a:t>лагалищные</a:t>
            </a:r>
            <a:r>
              <a:rPr lang="ru-RU" dirty="0"/>
              <a:t>. </a:t>
            </a:r>
            <a:endParaRPr lang="ru-RU" dirty="0"/>
          </a:p>
        </p:txBody>
      </p:sp>
    </p:spTree>
    <p:extLst>
      <p:ext uri="{BB962C8B-B14F-4D97-AF65-F5344CB8AC3E}">
        <p14:creationId xmlns:p14="http://schemas.microsoft.com/office/powerpoint/2010/main" val="801985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Пневмония</a:t>
            </a:r>
            <a:endParaRPr lang="ru-RU" dirty="0"/>
          </a:p>
        </p:txBody>
      </p:sp>
      <p:sp>
        <p:nvSpPr>
          <p:cNvPr id="3" name="Объект 2"/>
          <p:cNvSpPr>
            <a:spLocks noGrp="1"/>
          </p:cNvSpPr>
          <p:nvPr>
            <p:ph idx="1"/>
          </p:nvPr>
        </p:nvSpPr>
        <p:spPr/>
        <p:txBody>
          <a:bodyPr/>
          <a:lstStyle/>
          <a:p>
            <a:r>
              <a:rPr lang="ru-RU" dirty="0" smtClean="0"/>
              <a:t>Пневмония </a:t>
            </a:r>
            <a:r>
              <a:rPr lang="ru-RU" dirty="0"/>
              <a:t>возникает в результате длительного вынужденного положения больной в постели в послеоперационном периоде. Вследствие гиподинамии в лёгких ослабляется дыхательная экскурсия и ухудшается вентиляция легких, а также, в результате ингаляционного наркоза, усиливается секреция в легких, т. о. возникает застойная пневмония. </a:t>
            </a:r>
            <a:endParaRPr lang="ru-RU" dirty="0" smtClean="0"/>
          </a:p>
          <a:p>
            <a:r>
              <a:rPr lang="ru-RU" b="1" dirty="0" smtClean="0"/>
              <a:t>Профилактика</a:t>
            </a:r>
            <a:r>
              <a:rPr lang="ru-RU" b="1" dirty="0"/>
              <a:t>: </a:t>
            </a:r>
            <a:r>
              <a:rPr lang="ru-RU" dirty="0"/>
              <a:t>дыхательная гимнастика, активное поведение с первых суток, ингаляция лекарственных средств с целью улучшения эвакуации мокроты из верхних дыхательных путей, круговые банки, горчичники, вибрационный массаж.</a:t>
            </a:r>
          </a:p>
        </p:txBody>
      </p:sp>
    </p:spTree>
    <p:extLst>
      <p:ext uri="{BB962C8B-B14F-4D97-AF65-F5344CB8AC3E}">
        <p14:creationId xmlns:p14="http://schemas.microsoft.com/office/powerpoint/2010/main" val="4251806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Неотложные состояния в гинекологии </a:t>
            </a:r>
          </a:p>
        </p:txBody>
      </p:sp>
      <p:sp>
        <p:nvSpPr>
          <p:cNvPr id="3" name="Объект 2"/>
          <p:cNvSpPr>
            <a:spLocks noGrp="1"/>
          </p:cNvSpPr>
          <p:nvPr>
            <p:ph idx="1"/>
          </p:nvPr>
        </p:nvSpPr>
        <p:spPr/>
        <p:txBody>
          <a:bodyPr/>
          <a:lstStyle/>
          <a:p>
            <a:r>
              <a:rPr lang="ru-RU" dirty="0" smtClean="0"/>
              <a:t>К </a:t>
            </a:r>
            <a:r>
              <a:rPr lang="ru-RU" dirty="0"/>
              <a:t>неотложным состояниям в гинекологии относятся внематочная беременность, подслизистая миома, рак шейки матки. </a:t>
            </a:r>
            <a:endParaRPr lang="ru-RU" dirty="0" smtClean="0"/>
          </a:p>
          <a:p>
            <a:r>
              <a:rPr lang="ru-RU" dirty="0" smtClean="0"/>
              <a:t>Рассмотрим </a:t>
            </a:r>
            <a:r>
              <a:rPr lang="ru-RU" dirty="0"/>
              <a:t>клинику неотложных состояний на примере </a:t>
            </a:r>
            <a:r>
              <a:rPr lang="ru-RU" b="1" dirty="0"/>
              <a:t>внематочной беременности. </a:t>
            </a:r>
          </a:p>
        </p:txBody>
      </p:sp>
    </p:spTree>
    <p:extLst>
      <p:ext uri="{BB962C8B-B14F-4D97-AF65-F5344CB8AC3E}">
        <p14:creationId xmlns:p14="http://schemas.microsoft.com/office/powerpoint/2010/main" val="131389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Трубная беременность </a:t>
            </a:r>
          </a:p>
        </p:txBody>
      </p:sp>
      <p:sp>
        <p:nvSpPr>
          <p:cNvPr id="3" name="Объект 2"/>
          <p:cNvSpPr>
            <a:spLocks noGrp="1"/>
          </p:cNvSpPr>
          <p:nvPr>
            <p:ph idx="1"/>
          </p:nvPr>
        </p:nvSpPr>
        <p:spPr/>
        <p:txBody>
          <a:bodyPr/>
          <a:lstStyle/>
          <a:p>
            <a:pPr marL="114300" indent="0">
              <a:buNone/>
            </a:pPr>
            <a:r>
              <a:rPr lang="ru-RU" dirty="0" smtClean="0"/>
              <a:t>Внематочная </a:t>
            </a:r>
            <a:r>
              <a:rPr lang="ru-RU" dirty="0"/>
              <a:t>или трубная беременность прерывается двумя путями: </a:t>
            </a:r>
            <a:endParaRPr lang="ru-RU" dirty="0" smtClean="0"/>
          </a:p>
          <a:p>
            <a:r>
              <a:rPr lang="ru-RU" dirty="0" smtClean="0"/>
              <a:t>по </a:t>
            </a:r>
            <a:r>
              <a:rPr lang="ru-RU" dirty="0"/>
              <a:t>типу трубного аборта </a:t>
            </a:r>
            <a:endParaRPr lang="ru-RU" dirty="0" smtClean="0"/>
          </a:p>
          <a:p>
            <a:r>
              <a:rPr lang="ru-RU" dirty="0" smtClean="0"/>
              <a:t>по </a:t>
            </a:r>
            <a:r>
              <a:rPr lang="ru-RU" dirty="0"/>
              <a:t>типу разрыва трубы. </a:t>
            </a:r>
          </a:p>
        </p:txBody>
      </p:sp>
    </p:spTree>
    <p:extLst>
      <p:ext uri="{BB962C8B-B14F-4D97-AF65-F5344CB8AC3E}">
        <p14:creationId xmlns:p14="http://schemas.microsoft.com/office/powerpoint/2010/main" val="1009890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r>
              <a:rPr lang="ru-RU" dirty="0" smtClean="0"/>
              <a:t>Прерывание </a:t>
            </a:r>
            <a:r>
              <a:rPr lang="ru-RU" dirty="0"/>
              <a:t>внематочной беременности по типу трубного аборта </a:t>
            </a:r>
          </a:p>
        </p:txBody>
      </p:sp>
      <p:sp>
        <p:nvSpPr>
          <p:cNvPr id="3" name="Объект 2"/>
          <p:cNvSpPr>
            <a:spLocks noGrp="1"/>
          </p:cNvSpPr>
          <p:nvPr>
            <p:ph idx="1"/>
          </p:nvPr>
        </p:nvSpPr>
        <p:spPr>
          <a:xfrm>
            <a:off x="179512" y="2348880"/>
            <a:ext cx="7620000" cy="4800600"/>
          </a:xfrm>
        </p:spPr>
        <p:txBody>
          <a:bodyPr/>
          <a:lstStyle/>
          <a:p>
            <a:r>
              <a:rPr lang="ru-RU" dirty="0" smtClean="0"/>
              <a:t>Прогрессирующая </a:t>
            </a:r>
            <a:r>
              <a:rPr lang="ru-RU" dirty="0"/>
              <a:t>трубная беременность растягивает </a:t>
            </a:r>
            <a:r>
              <a:rPr lang="ru-RU" dirty="0" err="1"/>
              <a:t>плодовместилище</a:t>
            </a:r>
            <a:r>
              <a:rPr lang="ru-RU" dirty="0"/>
              <a:t>, ворсинки хориона разрушают маточные трубы и кровеносные сосуды. При трубном аборте плодное яйцо постепенно отслаивается от стенки трубы и перистальтикой трубы прогоняется в брюшную полость, аборт сопровождается внутренним кровотечением. У пациентки отмечаются вероятные признаки беременности. </a:t>
            </a:r>
          </a:p>
        </p:txBody>
      </p:sp>
    </p:spTree>
    <p:extLst>
      <p:ext uri="{BB962C8B-B14F-4D97-AF65-F5344CB8AC3E}">
        <p14:creationId xmlns:p14="http://schemas.microsoft.com/office/powerpoint/2010/main" val="4175253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r>
              <a:rPr lang="ru-RU" dirty="0" smtClean="0"/>
              <a:t>Клиническая </a:t>
            </a:r>
            <a:r>
              <a:rPr lang="ru-RU" dirty="0"/>
              <a:t>картина прерывания беременности по типу трубного аборта </a:t>
            </a:r>
          </a:p>
        </p:txBody>
      </p:sp>
      <p:sp>
        <p:nvSpPr>
          <p:cNvPr id="3" name="Объект 2"/>
          <p:cNvSpPr>
            <a:spLocks noGrp="1"/>
          </p:cNvSpPr>
          <p:nvPr>
            <p:ph idx="1"/>
          </p:nvPr>
        </p:nvSpPr>
        <p:spPr>
          <a:xfrm>
            <a:off x="395536" y="2492896"/>
            <a:ext cx="7620000" cy="4800600"/>
          </a:xfrm>
        </p:spPr>
        <p:txBody>
          <a:bodyPr/>
          <a:lstStyle/>
          <a:p>
            <a:r>
              <a:rPr lang="ru-RU" dirty="0" smtClean="0"/>
              <a:t>Жалобы </a:t>
            </a:r>
            <a:r>
              <a:rPr lang="ru-RU" dirty="0"/>
              <a:t>на односторонние схваткообразные боли внизу живота иррадиацией в крестец, прямую кишку, сопровождающиеся признаками дурноты, полуобморочным состоянием, могут быть скудные кровянистые выделения. </a:t>
            </a:r>
            <a:endParaRPr lang="ru-RU" dirty="0" smtClean="0"/>
          </a:p>
          <a:p>
            <a:r>
              <a:rPr lang="ru-RU" dirty="0" smtClean="0"/>
              <a:t>Степень </a:t>
            </a:r>
            <a:r>
              <a:rPr lang="ru-RU" dirty="0"/>
              <a:t>выраженности симптомов зависит от интенсивности кровотечения в брюшную полость. </a:t>
            </a:r>
          </a:p>
        </p:txBody>
      </p:sp>
    </p:spTree>
    <p:extLst>
      <p:ext uri="{BB962C8B-B14F-4D97-AF65-F5344CB8AC3E}">
        <p14:creationId xmlns:p14="http://schemas.microsoft.com/office/powerpoint/2010/main" val="744119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r>
              <a:rPr lang="ru-RU" dirty="0" smtClean="0"/>
              <a:t>Прерывание </a:t>
            </a:r>
            <a:r>
              <a:rPr lang="ru-RU" dirty="0"/>
              <a:t>внематочной беременности по типу разрыва беременной трубы </a:t>
            </a:r>
          </a:p>
        </p:txBody>
      </p:sp>
      <p:sp>
        <p:nvSpPr>
          <p:cNvPr id="3" name="Объект 2"/>
          <p:cNvSpPr>
            <a:spLocks noGrp="1"/>
          </p:cNvSpPr>
          <p:nvPr>
            <p:ph idx="1"/>
          </p:nvPr>
        </p:nvSpPr>
        <p:spPr>
          <a:xfrm>
            <a:off x="467544" y="2348880"/>
            <a:ext cx="7620000" cy="4800600"/>
          </a:xfrm>
        </p:spPr>
        <p:txBody>
          <a:bodyPr/>
          <a:lstStyle/>
          <a:p>
            <a:r>
              <a:rPr lang="ru-RU" dirty="0" smtClean="0"/>
              <a:t>Симптомы </a:t>
            </a:r>
            <a:r>
              <a:rPr lang="ru-RU" dirty="0"/>
              <a:t>появляются внезапно и быстро нарастают: боли в подвздошной области с иррадиацией в крестец, подреберье, лопатку, ключицу, плечо; слабость головокружение, «мушки» перед глазами, шум в ушах, вялость до потери сознания. </a:t>
            </a:r>
            <a:endParaRPr lang="ru-RU" dirty="0" smtClean="0"/>
          </a:p>
          <a:p>
            <a:r>
              <a:rPr lang="ru-RU" dirty="0" smtClean="0"/>
              <a:t>Объективно</a:t>
            </a:r>
            <a:r>
              <a:rPr lang="ru-RU" dirty="0"/>
              <a:t>: бледность кожных покровов и видимых слизистых, пульс нитевидный, артериальное давление снижается. При кровопотере 1,5-2 литра - рвота, холодный пот, вялость, адинамия заторможенность. </a:t>
            </a:r>
          </a:p>
        </p:txBody>
      </p:sp>
    </p:spTree>
    <p:extLst>
      <p:ext uri="{BB962C8B-B14F-4D97-AF65-F5344CB8AC3E}">
        <p14:creationId xmlns:p14="http://schemas.microsoft.com/office/powerpoint/2010/main" val="217762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Доврачебная помощь </a:t>
            </a:r>
          </a:p>
        </p:txBody>
      </p:sp>
      <p:sp>
        <p:nvSpPr>
          <p:cNvPr id="3" name="Объект 2"/>
          <p:cNvSpPr>
            <a:spLocks noGrp="1"/>
          </p:cNvSpPr>
          <p:nvPr>
            <p:ph idx="1"/>
          </p:nvPr>
        </p:nvSpPr>
        <p:spPr/>
        <p:txBody>
          <a:bodyPr/>
          <a:lstStyle/>
          <a:p>
            <a:r>
              <a:rPr lang="ru-RU" dirty="0" smtClean="0"/>
              <a:t>полный </a:t>
            </a:r>
            <a:r>
              <a:rPr lang="ru-RU" dirty="0"/>
              <a:t>покой (пациентку уложить) </a:t>
            </a:r>
            <a:endParaRPr lang="ru-RU" dirty="0" smtClean="0"/>
          </a:p>
          <a:p>
            <a:r>
              <a:rPr lang="ru-RU" dirty="0" smtClean="0"/>
              <a:t>вызвать врача</a:t>
            </a:r>
          </a:p>
          <a:p>
            <a:r>
              <a:rPr lang="ru-RU" dirty="0" smtClean="0"/>
              <a:t>пузырь </a:t>
            </a:r>
            <a:r>
              <a:rPr lang="ru-RU" dirty="0"/>
              <a:t>со льдом на живот </a:t>
            </a:r>
            <a:endParaRPr lang="ru-RU" dirty="0" smtClean="0"/>
          </a:p>
          <a:p>
            <a:r>
              <a:rPr lang="ru-RU" dirty="0" smtClean="0"/>
              <a:t>не </a:t>
            </a:r>
            <a:r>
              <a:rPr lang="ru-RU" dirty="0"/>
              <a:t>пить, не есть! </a:t>
            </a:r>
            <a:endParaRPr lang="ru-RU" dirty="0" smtClean="0"/>
          </a:p>
          <a:p>
            <a:r>
              <a:rPr lang="ru-RU" dirty="0" smtClean="0"/>
              <a:t>не </a:t>
            </a:r>
            <a:r>
              <a:rPr lang="ru-RU" dirty="0"/>
              <a:t>вводить обезболивающие средства! </a:t>
            </a:r>
            <a:endParaRPr lang="ru-RU" dirty="0" smtClean="0"/>
          </a:p>
          <a:p>
            <a:r>
              <a:rPr lang="ru-RU" dirty="0" smtClean="0"/>
              <a:t>контроль </a:t>
            </a:r>
            <a:r>
              <a:rPr lang="ru-RU" dirty="0"/>
              <a:t>артериального давления, пульса, температуры </a:t>
            </a:r>
            <a:endParaRPr lang="ru-RU" dirty="0" smtClean="0"/>
          </a:p>
          <a:p>
            <a:r>
              <a:rPr lang="ru-RU" dirty="0" smtClean="0"/>
              <a:t>исследовать </a:t>
            </a:r>
            <a:r>
              <a:rPr lang="ru-RU" dirty="0"/>
              <a:t>группу крови и резус фактор по возможности . </a:t>
            </a:r>
          </a:p>
        </p:txBody>
      </p:sp>
    </p:spTree>
    <p:extLst>
      <p:ext uri="{BB962C8B-B14F-4D97-AF65-F5344CB8AC3E}">
        <p14:creationId xmlns:p14="http://schemas.microsoft.com/office/powerpoint/2010/main" val="1803552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Контрольные вопросы для закрепления </a:t>
            </a:r>
          </a:p>
        </p:txBody>
      </p:sp>
      <p:sp>
        <p:nvSpPr>
          <p:cNvPr id="3" name="Объект 2"/>
          <p:cNvSpPr>
            <a:spLocks noGrp="1"/>
          </p:cNvSpPr>
          <p:nvPr>
            <p:ph idx="1"/>
          </p:nvPr>
        </p:nvSpPr>
        <p:spPr/>
        <p:txBody>
          <a:bodyPr/>
          <a:lstStyle/>
          <a:p>
            <a:pPr marL="114300" indent="0">
              <a:buNone/>
            </a:pPr>
            <a:r>
              <a:rPr lang="ru-RU" dirty="0" smtClean="0"/>
              <a:t>1.  </a:t>
            </a:r>
            <a:r>
              <a:rPr lang="ru-RU" dirty="0"/>
              <a:t>Сестринский процесс при оказании доврачебной помощи в экстренной ситуации гинекологическим </a:t>
            </a:r>
            <a:r>
              <a:rPr lang="ru-RU" dirty="0" smtClean="0"/>
              <a:t>больным. </a:t>
            </a:r>
          </a:p>
          <a:p>
            <a:pPr marL="114300" indent="0">
              <a:buNone/>
            </a:pPr>
            <a:r>
              <a:rPr lang="ru-RU" dirty="0" smtClean="0"/>
              <a:t>2</a:t>
            </a:r>
            <a:r>
              <a:rPr lang="ru-RU" dirty="0"/>
              <a:t>. Уход за больными в раннем и позднем послеоперационном </a:t>
            </a:r>
            <a:r>
              <a:rPr lang="ru-RU" dirty="0" smtClean="0"/>
              <a:t>периоде. </a:t>
            </a:r>
          </a:p>
          <a:p>
            <a:pPr marL="114300" indent="0">
              <a:buNone/>
            </a:pPr>
            <a:r>
              <a:rPr lang="ru-RU" dirty="0" smtClean="0"/>
              <a:t>3</a:t>
            </a:r>
            <a:r>
              <a:rPr lang="ru-RU" dirty="0"/>
              <a:t>. Ранние и поздние послеоперационные осложнения, методы их </a:t>
            </a:r>
            <a:r>
              <a:rPr lang="ru-RU" dirty="0" smtClean="0"/>
              <a:t>профилактики. </a:t>
            </a:r>
          </a:p>
          <a:p>
            <a:pPr marL="114300" indent="0">
              <a:buNone/>
            </a:pPr>
            <a:r>
              <a:rPr lang="ru-RU" dirty="0" smtClean="0"/>
              <a:t>4</a:t>
            </a:r>
            <a:r>
              <a:rPr lang="ru-RU" dirty="0"/>
              <a:t>. Реабилитация после гинекологических </a:t>
            </a:r>
            <a:r>
              <a:rPr lang="ru-RU" dirty="0" smtClean="0"/>
              <a:t>операций.</a:t>
            </a:r>
            <a:endParaRPr lang="ru-RU" dirty="0"/>
          </a:p>
        </p:txBody>
      </p:sp>
    </p:spTree>
    <p:extLst>
      <p:ext uri="{BB962C8B-B14F-4D97-AF65-F5344CB8AC3E}">
        <p14:creationId xmlns:p14="http://schemas.microsoft.com/office/powerpoint/2010/main" val="4138006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Спасибо за внимание!</a:t>
            </a:r>
            <a:endParaRPr lang="ru-RU" dirty="0"/>
          </a:p>
        </p:txBody>
      </p:sp>
      <p:sp>
        <p:nvSpPr>
          <p:cNvPr id="3" name="Объект 2"/>
          <p:cNvSpPr>
            <a:spLocks noGrp="1"/>
          </p:cNvSpPr>
          <p:nvPr>
            <p:ph idx="1"/>
          </p:nvPr>
        </p:nvSpPr>
        <p:spPr/>
        <p:txBody>
          <a:bodyPr/>
          <a:lstStyle/>
          <a:p>
            <a:endParaRPr lang="ru-RU" dirty="0"/>
          </a:p>
        </p:txBody>
      </p:sp>
      <p:pic>
        <p:nvPicPr>
          <p:cNvPr id="2050" name="Picture 2" descr="C:\Users\Erushinate\Desktop\depositphotos_13340344-stock-photo-operating-room-in-a-hospit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7632848"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046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Экстренные операции </a:t>
            </a:r>
            <a:endParaRPr lang="ru-RU" dirty="0"/>
          </a:p>
        </p:txBody>
      </p:sp>
      <p:sp>
        <p:nvSpPr>
          <p:cNvPr id="3" name="Объект 2"/>
          <p:cNvSpPr>
            <a:spLocks noGrp="1"/>
          </p:cNvSpPr>
          <p:nvPr>
            <p:ph idx="1"/>
          </p:nvPr>
        </p:nvSpPr>
        <p:spPr/>
        <p:txBody>
          <a:bodyPr/>
          <a:lstStyle/>
          <a:p>
            <a:r>
              <a:rPr lang="ru-RU" dirty="0" smtClean="0"/>
              <a:t>Экстренные </a:t>
            </a:r>
            <a:r>
              <a:rPr lang="ru-RU" dirty="0"/>
              <a:t>операции проводятся сразу после того, как была установлена патология, требующая срочного вмешательства. Например, при внематочной беременности операция должна быть проведена как можно скорее, ввиду возможности развития внутреннего кровотечения или же перитонита, что может привести к летальному </a:t>
            </a:r>
            <a:r>
              <a:rPr lang="ru-RU" dirty="0" smtClean="0"/>
              <a:t>исходу.</a:t>
            </a:r>
            <a:endParaRPr lang="ru-RU" dirty="0"/>
          </a:p>
        </p:txBody>
      </p:sp>
    </p:spTree>
    <p:extLst>
      <p:ext uri="{BB962C8B-B14F-4D97-AF65-F5344CB8AC3E}">
        <p14:creationId xmlns:p14="http://schemas.microsoft.com/office/powerpoint/2010/main" val="121608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Плановые операции </a:t>
            </a:r>
            <a:endParaRPr lang="ru-RU" dirty="0"/>
          </a:p>
        </p:txBody>
      </p:sp>
      <p:sp>
        <p:nvSpPr>
          <p:cNvPr id="3" name="Объект 2"/>
          <p:cNvSpPr>
            <a:spLocks noGrp="1"/>
          </p:cNvSpPr>
          <p:nvPr>
            <p:ph idx="1"/>
          </p:nvPr>
        </p:nvSpPr>
        <p:spPr/>
        <p:txBody>
          <a:bodyPr/>
          <a:lstStyle/>
          <a:p>
            <a:r>
              <a:rPr lang="ru-RU" dirty="0" smtClean="0"/>
              <a:t>При </a:t>
            </a:r>
            <a:r>
              <a:rPr lang="ru-RU" dirty="0"/>
              <a:t>плановых проводится предварительная (предоперационная) подготовка гинекологических больных, которая заключается в тщательном обследовании. Так, перед проведением гинекологической операции, женщина сдает многочисленные анализы. Поскольку, при проведении гинекологических операций применяется общая анестезия, заранее уточняют переносимость женщиной тех или иных препаратов и наличие операций в </a:t>
            </a:r>
            <a:r>
              <a:rPr lang="ru-RU" dirty="0" smtClean="0"/>
              <a:t>анамнезе.</a:t>
            </a:r>
            <a:endParaRPr lang="ru-RU" dirty="0"/>
          </a:p>
        </p:txBody>
      </p:sp>
    </p:spTree>
    <p:extLst>
      <p:ext uri="{BB962C8B-B14F-4D97-AF65-F5344CB8AC3E}">
        <p14:creationId xmlns:p14="http://schemas.microsoft.com/office/powerpoint/2010/main" val="2489753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
            </a:r>
            <a:br>
              <a:rPr lang="ru-RU" dirty="0" smtClean="0"/>
            </a:br>
            <a:r>
              <a:rPr lang="ru-RU" dirty="0" smtClean="0"/>
              <a:t>Особенности предоперационной </a:t>
            </a:r>
            <a:r>
              <a:rPr lang="ru-RU" dirty="0"/>
              <a:t>подготовки </a:t>
            </a:r>
            <a:endParaRPr lang="ru-RU" dirty="0"/>
          </a:p>
        </p:txBody>
      </p:sp>
      <p:sp>
        <p:nvSpPr>
          <p:cNvPr id="3" name="Объект 2"/>
          <p:cNvSpPr>
            <a:spLocks noGrp="1"/>
          </p:cNvSpPr>
          <p:nvPr>
            <p:ph idx="1"/>
          </p:nvPr>
        </p:nvSpPr>
        <p:spPr>
          <a:xfrm>
            <a:off x="395536" y="2420888"/>
            <a:ext cx="7620000" cy="4800600"/>
          </a:xfrm>
        </p:spPr>
        <p:txBody>
          <a:bodyPr/>
          <a:lstStyle/>
          <a:p>
            <a:r>
              <a:rPr lang="ru-RU" dirty="0" smtClean="0"/>
              <a:t>Перед </a:t>
            </a:r>
            <a:r>
              <a:rPr lang="ru-RU" dirty="0"/>
              <a:t>проведением операции обязательным условием является соблюдение режима питания. Так, при подготовке к гинекологической операции из рациона женщины полностью исключается твердая пища. За 12 часов до хирургического вмешательства женщине назначают слабительное средство. В случае, когда перед операцией пациентка сильно волнуется, назначаются успокоительные средства. Как и любая операция, гинекологическая проводится на пустой кишечник и мочевой </a:t>
            </a:r>
            <a:r>
              <a:rPr lang="ru-RU" dirty="0" smtClean="0"/>
              <a:t>пузырь.</a:t>
            </a:r>
            <a:endParaRPr lang="ru-RU" dirty="0"/>
          </a:p>
        </p:txBody>
      </p:sp>
    </p:spTree>
    <p:extLst>
      <p:ext uri="{BB962C8B-B14F-4D97-AF65-F5344CB8AC3E}">
        <p14:creationId xmlns:p14="http://schemas.microsoft.com/office/powerpoint/2010/main" val="3335251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Специальная подготовка к плановой операции </a:t>
            </a:r>
            <a:endParaRPr lang="ru-RU" dirty="0"/>
          </a:p>
        </p:txBody>
      </p:sp>
      <p:sp>
        <p:nvSpPr>
          <p:cNvPr id="3" name="Объект 2"/>
          <p:cNvSpPr>
            <a:spLocks noGrp="1"/>
          </p:cNvSpPr>
          <p:nvPr>
            <p:ph idx="1"/>
          </p:nvPr>
        </p:nvSpPr>
        <p:spPr>
          <a:xfrm>
            <a:off x="179512" y="1600200"/>
            <a:ext cx="7897688" cy="5141168"/>
          </a:xfrm>
        </p:spPr>
        <p:txBody>
          <a:bodyPr>
            <a:normAutofit fontScale="92500" lnSpcReduction="20000"/>
          </a:bodyPr>
          <a:lstStyle/>
          <a:p>
            <a:pPr marL="114300" indent="0">
              <a:buNone/>
            </a:pPr>
            <a:r>
              <a:rPr lang="ru-RU" dirty="0" smtClean="0"/>
              <a:t>Обследование </a:t>
            </a:r>
            <a:r>
              <a:rPr lang="ru-RU" dirty="0"/>
              <a:t>всех женщин, подлежащих оперативному лечению, включает следующие действия: </a:t>
            </a:r>
            <a:endParaRPr lang="ru-RU" dirty="0" smtClean="0"/>
          </a:p>
          <a:p>
            <a:r>
              <a:rPr lang="ru-RU" dirty="0" smtClean="0"/>
              <a:t>клинический </a:t>
            </a:r>
            <a:r>
              <a:rPr lang="ru-RU" dirty="0"/>
              <a:t>анализ крови, определение группы крови, </a:t>
            </a:r>
            <a:r>
              <a:rPr lang="ru-RU" dirty="0" err="1"/>
              <a:t>резуспринадлежности</a:t>
            </a:r>
            <a:r>
              <a:rPr lang="ru-RU" dirty="0"/>
              <a:t>, реакции </a:t>
            </a:r>
            <a:r>
              <a:rPr lang="ru-RU" dirty="0" err="1"/>
              <a:t>Вассермана</a:t>
            </a:r>
            <a:r>
              <a:rPr lang="ru-RU" dirty="0"/>
              <a:t>, </a:t>
            </a:r>
            <a:r>
              <a:rPr lang="ru-RU" dirty="0" err="1"/>
              <a:t>коагулограммы</a:t>
            </a:r>
            <a:r>
              <a:rPr lang="ru-RU" dirty="0" smtClean="0"/>
              <a:t>;</a:t>
            </a:r>
          </a:p>
          <a:p>
            <a:r>
              <a:rPr lang="ru-RU" dirty="0" smtClean="0"/>
              <a:t> биохимический </a:t>
            </a:r>
            <a:r>
              <a:rPr lang="ru-RU" dirty="0"/>
              <a:t>анализ крови (глюкоза, билирубин, мочевина, холестерин, общий белок и белковые фракции, электролиты, сывороточное железо); </a:t>
            </a:r>
            <a:endParaRPr lang="ru-RU" dirty="0" smtClean="0"/>
          </a:p>
          <a:p>
            <a:r>
              <a:rPr lang="ru-RU" dirty="0" smtClean="0"/>
              <a:t>обследование </a:t>
            </a:r>
            <a:r>
              <a:rPr lang="ru-RU" dirty="0"/>
              <a:t>на СПИД; </a:t>
            </a:r>
            <a:endParaRPr lang="ru-RU" dirty="0" smtClean="0"/>
          </a:p>
          <a:p>
            <a:r>
              <a:rPr lang="ru-RU" dirty="0" smtClean="0"/>
              <a:t>общий </a:t>
            </a:r>
            <a:r>
              <a:rPr lang="ru-RU" dirty="0"/>
              <a:t>анализ мочи, анализ кала на яйца глистов; </a:t>
            </a:r>
            <a:endParaRPr lang="ru-RU" dirty="0" smtClean="0"/>
          </a:p>
          <a:p>
            <a:r>
              <a:rPr lang="ru-RU" dirty="0" smtClean="0"/>
              <a:t>исследование </a:t>
            </a:r>
            <a:r>
              <a:rPr lang="ru-RU" dirty="0"/>
              <a:t>мазков на степень чистоты влагалища, цервикального канала, уретры; </a:t>
            </a:r>
            <a:endParaRPr lang="ru-RU" dirty="0" smtClean="0"/>
          </a:p>
          <a:p>
            <a:r>
              <a:rPr lang="ru-RU" dirty="0" smtClean="0"/>
              <a:t>исследование </a:t>
            </a:r>
            <a:r>
              <a:rPr lang="ru-RU" dirty="0"/>
              <a:t>мазков на атипические клетки из цервикального канала, влагалища, поверхности шейки матки, аспирата из полости матки; </a:t>
            </a:r>
            <a:endParaRPr lang="ru-RU" dirty="0" smtClean="0"/>
          </a:p>
          <a:p>
            <a:r>
              <a:rPr lang="ru-RU" dirty="0" err="1" smtClean="0"/>
              <a:t>кольпоскопия</a:t>
            </a:r>
            <a:r>
              <a:rPr lang="ru-RU" dirty="0"/>
              <a:t>, УЗИ органов малого таза; </a:t>
            </a:r>
            <a:endParaRPr lang="ru-RU" dirty="0" smtClean="0"/>
          </a:p>
          <a:p>
            <a:r>
              <a:rPr lang="ru-RU" dirty="0" smtClean="0"/>
              <a:t>консультация </a:t>
            </a:r>
            <a:r>
              <a:rPr lang="ru-RU" dirty="0"/>
              <a:t>терапевта, стоматолога и других специалистов по показаниям; </a:t>
            </a:r>
            <a:endParaRPr lang="ru-RU" dirty="0" smtClean="0"/>
          </a:p>
          <a:p>
            <a:r>
              <a:rPr lang="ru-RU" dirty="0" smtClean="0"/>
              <a:t>рентгенологическое </a:t>
            </a:r>
            <a:r>
              <a:rPr lang="ru-RU" dirty="0"/>
              <a:t>исследование органов грудной клетки, </a:t>
            </a:r>
            <a:r>
              <a:rPr lang="ru-RU" dirty="0" smtClean="0"/>
              <a:t>ЭКГ.</a:t>
            </a:r>
            <a:endParaRPr lang="ru-RU" dirty="0"/>
          </a:p>
        </p:txBody>
      </p:sp>
    </p:spTree>
    <p:extLst>
      <p:ext uri="{BB962C8B-B14F-4D97-AF65-F5344CB8AC3E}">
        <p14:creationId xmlns:p14="http://schemas.microsoft.com/office/powerpoint/2010/main" val="213798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ПОДГОТОВКА </a:t>
            </a:r>
            <a:r>
              <a:rPr lang="ru-RU" sz="3600" dirty="0"/>
              <a:t>К ПЛАНОВОМУ ЧРЕВОСЕЧЕНИЮ В СТАЦИОНАРЕ </a:t>
            </a:r>
            <a:endParaRPr lang="ru-RU" sz="3600" dirty="0"/>
          </a:p>
        </p:txBody>
      </p:sp>
      <p:sp>
        <p:nvSpPr>
          <p:cNvPr id="3" name="Объект 2"/>
          <p:cNvSpPr>
            <a:spLocks noGrp="1"/>
          </p:cNvSpPr>
          <p:nvPr>
            <p:ph idx="1"/>
          </p:nvPr>
        </p:nvSpPr>
        <p:spPr/>
        <p:txBody>
          <a:bodyPr>
            <a:normAutofit lnSpcReduction="10000"/>
          </a:bodyPr>
          <a:lstStyle/>
          <a:p>
            <a:pPr marL="114300" indent="0">
              <a:buNone/>
            </a:pPr>
            <a:r>
              <a:rPr lang="ru-RU" b="1" dirty="0" smtClean="0"/>
              <a:t>Накануне </a:t>
            </a:r>
            <a:r>
              <a:rPr lang="ru-RU" b="1" dirty="0"/>
              <a:t>операции днём</a:t>
            </a:r>
            <a:r>
              <a:rPr lang="ru-RU" dirty="0"/>
              <a:t>: </a:t>
            </a:r>
            <a:r>
              <a:rPr lang="ru-RU" dirty="0" err="1"/>
              <a:t>психопрофилактика</a:t>
            </a:r>
            <a:r>
              <a:rPr lang="ru-RU" dirty="0"/>
              <a:t>; лёгкий обед (жидкая пища</a:t>
            </a:r>
            <a:r>
              <a:rPr lang="ru-RU" dirty="0" smtClean="0"/>
              <a:t>);</a:t>
            </a:r>
          </a:p>
          <a:p>
            <a:pPr marL="114300" indent="0">
              <a:buNone/>
            </a:pPr>
            <a:r>
              <a:rPr lang="ru-RU" b="1" dirty="0" smtClean="0"/>
              <a:t>Вечером</a:t>
            </a:r>
            <a:r>
              <a:rPr lang="ru-RU" b="1" dirty="0"/>
              <a:t>: </a:t>
            </a:r>
            <a:endParaRPr lang="ru-RU" b="1" dirty="0" smtClean="0"/>
          </a:p>
          <a:p>
            <a:pPr marL="114300" indent="0">
              <a:buNone/>
            </a:pPr>
            <a:r>
              <a:rPr lang="ru-RU" dirty="0" smtClean="0"/>
              <a:t>1</a:t>
            </a:r>
            <a:r>
              <a:rPr lang="ru-RU" dirty="0"/>
              <a:t>. Ужин (1 </a:t>
            </a:r>
            <a:r>
              <a:rPr lang="ru-RU" dirty="0" smtClean="0"/>
              <a:t>стакан </a:t>
            </a:r>
            <a:r>
              <a:rPr lang="ru-RU" dirty="0"/>
              <a:t>сладкого чая ); </a:t>
            </a:r>
            <a:endParaRPr lang="ru-RU" dirty="0" smtClean="0"/>
          </a:p>
          <a:p>
            <a:pPr marL="114300" indent="0">
              <a:buNone/>
            </a:pPr>
            <a:r>
              <a:rPr lang="ru-RU" dirty="0" smtClean="0"/>
              <a:t>2</a:t>
            </a:r>
            <a:r>
              <a:rPr lang="ru-RU" dirty="0"/>
              <a:t>. Очистительная клизма, после очистительной клизмы больная принимает гигиенический душ и меняет белье; </a:t>
            </a:r>
            <a:endParaRPr lang="ru-RU" dirty="0" smtClean="0"/>
          </a:p>
          <a:p>
            <a:pPr marL="114300" indent="0">
              <a:buNone/>
            </a:pPr>
            <a:r>
              <a:rPr lang="ru-RU" dirty="0" smtClean="0"/>
              <a:t>3</a:t>
            </a:r>
            <a:r>
              <a:rPr lang="ru-RU" dirty="0"/>
              <a:t>. Седативные препараты, транквилизаторы (по назначению анестезиолога). </a:t>
            </a:r>
            <a:endParaRPr lang="ru-RU" dirty="0" smtClean="0"/>
          </a:p>
          <a:p>
            <a:pPr marL="114300" indent="0">
              <a:buNone/>
            </a:pPr>
            <a:r>
              <a:rPr lang="ru-RU" b="1" dirty="0" smtClean="0"/>
              <a:t>Утром </a:t>
            </a:r>
            <a:r>
              <a:rPr lang="ru-RU" b="1" dirty="0"/>
              <a:t>в день операции: </a:t>
            </a:r>
            <a:endParaRPr lang="ru-RU" b="1" dirty="0" smtClean="0"/>
          </a:p>
          <a:p>
            <a:pPr marL="114300" indent="0">
              <a:buNone/>
            </a:pPr>
            <a:r>
              <a:rPr lang="ru-RU" dirty="0" smtClean="0"/>
              <a:t>1. сбривание </a:t>
            </a:r>
            <a:r>
              <a:rPr lang="ru-RU" dirty="0"/>
              <a:t>волос на лобке и больших половых губах; </a:t>
            </a:r>
            <a:endParaRPr lang="ru-RU" dirty="0" smtClean="0"/>
          </a:p>
          <a:p>
            <a:pPr marL="114300" indent="0">
              <a:buNone/>
            </a:pPr>
            <a:r>
              <a:rPr lang="ru-RU" dirty="0" smtClean="0"/>
              <a:t>2</a:t>
            </a:r>
            <a:r>
              <a:rPr lang="ru-RU" dirty="0"/>
              <a:t>. очистительная клизма; </a:t>
            </a:r>
            <a:endParaRPr lang="ru-RU" dirty="0" smtClean="0"/>
          </a:p>
          <a:p>
            <a:pPr marL="114300" indent="0">
              <a:buNone/>
            </a:pPr>
            <a:r>
              <a:rPr lang="ru-RU" dirty="0" smtClean="0"/>
              <a:t>3. гигиенический </a:t>
            </a:r>
            <a:r>
              <a:rPr lang="ru-RU" dirty="0"/>
              <a:t>душ, </a:t>
            </a:r>
            <a:endParaRPr lang="ru-RU" dirty="0" smtClean="0"/>
          </a:p>
          <a:p>
            <a:pPr marL="114300" indent="0">
              <a:buNone/>
            </a:pPr>
            <a:r>
              <a:rPr lang="ru-RU" dirty="0" smtClean="0"/>
              <a:t>4. </a:t>
            </a:r>
            <a:r>
              <a:rPr lang="ru-RU" dirty="0" err="1" smtClean="0"/>
              <a:t>психопрофилактика</a:t>
            </a:r>
            <a:r>
              <a:rPr lang="ru-RU" dirty="0"/>
              <a:t>. </a:t>
            </a:r>
            <a:endParaRPr lang="ru-RU" dirty="0"/>
          </a:p>
        </p:txBody>
      </p:sp>
    </p:spTree>
    <p:extLst>
      <p:ext uri="{BB962C8B-B14F-4D97-AF65-F5344CB8AC3E}">
        <p14:creationId xmlns:p14="http://schemas.microsoft.com/office/powerpoint/2010/main" val="44925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Специальная подготовка к экстренной операции </a:t>
            </a:r>
            <a:endParaRPr lang="ru-RU" dirty="0"/>
          </a:p>
        </p:txBody>
      </p:sp>
      <p:sp>
        <p:nvSpPr>
          <p:cNvPr id="3" name="Объект 2"/>
          <p:cNvSpPr>
            <a:spLocks noGrp="1"/>
          </p:cNvSpPr>
          <p:nvPr>
            <p:ph idx="1"/>
          </p:nvPr>
        </p:nvSpPr>
        <p:spPr/>
        <p:txBody>
          <a:bodyPr>
            <a:normAutofit lnSpcReduction="10000"/>
          </a:bodyPr>
          <a:lstStyle/>
          <a:p>
            <a:r>
              <a:rPr lang="ru-RU" b="1" dirty="0" smtClean="0"/>
              <a:t>Имеет </a:t>
            </a:r>
            <a:r>
              <a:rPr lang="ru-RU" b="1" dirty="0"/>
              <a:t>свою специфику, чем тяжелее состояние больной, тем быстрее ее нужно подготовить. </a:t>
            </a:r>
            <a:endParaRPr lang="ru-RU" b="1" dirty="0" smtClean="0"/>
          </a:p>
          <a:p>
            <a:r>
              <a:rPr lang="ru-RU" dirty="0" smtClean="0"/>
              <a:t>очистительная </a:t>
            </a:r>
            <a:r>
              <a:rPr lang="ru-RU" dirty="0"/>
              <a:t>клизма; </a:t>
            </a:r>
            <a:endParaRPr lang="ru-RU" dirty="0" smtClean="0"/>
          </a:p>
          <a:p>
            <a:r>
              <a:rPr lang="ru-RU" dirty="0" smtClean="0"/>
              <a:t>сбрить </a:t>
            </a:r>
            <a:r>
              <a:rPr lang="ru-RU" dirty="0"/>
              <a:t>волосы; </a:t>
            </a:r>
            <a:endParaRPr lang="ru-RU" dirty="0" smtClean="0"/>
          </a:p>
          <a:p>
            <a:r>
              <a:rPr lang="ru-RU" dirty="0" smtClean="0"/>
              <a:t>туалет </a:t>
            </a:r>
            <a:r>
              <a:rPr lang="ru-RU" dirty="0"/>
              <a:t>кожных покровов; </a:t>
            </a:r>
            <a:endParaRPr lang="ru-RU" dirty="0" smtClean="0"/>
          </a:p>
          <a:p>
            <a:r>
              <a:rPr lang="ru-RU" dirty="0" smtClean="0"/>
              <a:t>удалить </a:t>
            </a:r>
            <a:r>
              <a:rPr lang="ru-RU" dirty="0"/>
              <a:t>протезов из полости рта; </a:t>
            </a:r>
            <a:endParaRPr lang="ru-RU" dirty="0" smtClean="0"/>
          </a:p>
          <a:p>
            <a:r>
              <a:rPr lang="ru-RU" dirty="0" smtClean="0"/>
              <a:t>промыть </a:t>
            </a:r>
            <a:r>
              <a:rPr lang="ru-RU" dirty="0"/>
              <a:t>желудка (опасность </a:t>
            </a:r>
            <a:r>
              <a:rPr lang="ru-RU" dirty="0" err="1"/>
              <a:t>регургитации</a:t>
            </a:r>
            <a:r>
              <a:rPr lang="ru-RU" dirty="0"/>
              <a:t>), </a:t>
            </a:r>
            <a:endParaRPr lang="ru-RU" dirty="0" smtClean="0"/>
          </a:p>
          <a:p>
            <a:r>
              <a:rPr lang="ru-RU" dirty="0" smtClean="0"/>
              <a:t>определить </a:t>
            </a:r>
            <a:r>
              <a:rPr lang="ru-RU" dirty="0"/>
              <a:t>группу крови и резус фактор. </a:t>
            </a:r>
            <a:endParaRPr lang="ru-RU" dirty="0" smtClean="0"/>
          </a:p>
          <a:p>
            <a:r>
              <a:rPr lang="ru-RU" dirty="0" smtClean="0"/>
              <a:t>взять </a:t>
            </a:r>
            <a:r>
              <a:rPr lang="ru-RU" dirty="0"/>
              <a:t>кровь на общий анализ и на ВИЧ. </a:t>
            </a:r>
            <a:endParaRPr lang="ru-RU" dirty="0" smtClean="0"/>
          </a:p>
          <a:p>
            <a:r>
              <a:rPr lang="ru-RU" dirty="0" smtClean="0"/>
              <a:t>пунктировать </a:t>
            </a:r>
            <a:r>
              <a:rPr lang="ru-RU" dirty="0"/>
              <a:t>локтевую или подключичную вену и приступить к </a:t>
            </a:r>
            <a:r>
              <a:rPr lang="ru-RU" dirty="0" err="1"/>
              <a:t>инфузионной</a:t>
            </a:r>
            <a:r>
              <a:rPr lang="ru-RU" dirty="0"/>
              <a:t> терапии. </a:t>
            </a:r>
            <a:endParaRPr lang="ru-RU" dirty="0" smtClean="0"/>
          </a:p>
          <a:p>
            <a:r>
              <a:rPr lang="ru-RU" b="1" dirty="0" smtClean="0"/>
              <a:t>Если </a:t>
            </a:r>
            <a:r>
              <a:rPr lang="ru-RU" b="1" dirty="0"/>
              <a:t>состояние больной более тяжелое - подготовка сводится до </a:t>
            </a:r>
            <a:r>
              <a:rPr lang="ru-RU" b="1" dirty="0" smtClean="0"/>
              <a:t>минимума.</a:t>
            </a:r>
            <a:endParaRPr lang="ru-RU" b="1" dirty="0"/>
          </a:p>
        </p:txBody>
      </p:sp>
    </p:spTree>
    <p:extLst>
      <p:ext uri="{BB962C8B-B14F-4D97-AF65-F5344CB8AC3E}">
        <p14:creationId xmlns:p14="http://schemas.microsoft.com/office/powerpoint/2010/main" val="3251002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116</TotalTime>
  <Words>2064</Words>
  <Application>Microsoft Office PowerPoint</Application>
  <PresentationFormat>Экран (4:3)</PresentationFormat>
  <Paragraphs>160</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Соседство</vt:lpstr>
      <vt:lpstr>  ФЕДЕРАЛЬНОЕ ГОСУДАРСТВЕННОЕ БЮДЖЕТНОЕ ОБРАЗОВАТЕЛЬНОЕ УЧРЕЖДЕНИЕ ВЫСШЕГО  ОБРАЗОВАНИЯ «КРАСНОЯРСКИЙ ГОСУДАРСТВЕННЫЙ МЕДИЦИНСКИЙ УНИВЕРСИТЕТ  ИМЕНИ ПРОФЕССОРА В.Ф. ВОЙНО-ЯСЕНЕЦКОГО»  МИНИСТЕРСТВА ЗДРАВООХРАНЕНИЯ РОССИЙСКОЙ ФЕДЕРАЦИИ ФАРМАЦЕВТИЧЕСКИЙ КОЛЛЕДЖ </vt:lpstr>
      <vt:lpstr>План лекции </vt:lpstr>
      <vt:lpstr>Гинекологические операции </vt:lpstr>
      <vt:lpstr>Экстренные операции </vt:lpstr>
      <vt:lpstr>Плановые операции </vt:lpstr>
      <vt:lpstr> Особенности предоперационной подготовки </vt:lpstr>
      <vt:lpstr>Специальная подготовка к плановой операции </vt:lpstr>
      <vt:lpstr>ПОДГОТОВКА К ПЛАНОВОМУ ЧРЕВОСЕЧЕНИЮ В СТАЦИОНАРЕ </vt:lpstr>
      <vt:lpstr>Специальная подготовка к экстренной операции </vt:lpstr>
      <vt:lpstr>Подготовка к малым оперативным вмешательствам </vt:lpstr>
      <vt:lpstr>Малые гинекологические операции </vt:lpstr>
      <vt:lpstr>Большие гинекологические операции </vt:lpstr>
      <vt:lpstr>Презентация PowerPoint</vt:lpstr>
      <vt:lpstr>Наборы инструментов для гинекологических операций </vt:lpstr>
      <vt:lpstr>Презентация PowerPoint</vt:lpstr>
      <vt:lpstr>Послеоперационный уход</vt:lpstr>
      <vt:lpstr>Презентация PowerPoint</vt:lpstr>
      <vt:lpstr>Уход за больными после малых операций </vt:lpstr>
      <vt:lpstr>Презентация PowerPoint</vt:lpstr>
      <vt:lpstr>Уход за больными после влагалищных операций </vt:lpstr>
      <vt:lpstr>Презентация PowerPoint</vt:lpstr>
      <vt:lpstr>Презентация PowerPoint</vt:lpstr>
      <vt:lpstr>Презентация PowerPoint</vt:lpstr>
      <vt:lpstr>Презентация PowerPoint</vt:lpstr>
      <vt:lpstr>Презентация PowerPoint</vt:lpstr>
      <vt:lpstr>Осложнения после гинекологических операций </vt:lpstr>
      <vt:lpstr>Рвота </vt:lpstr>
      <vt:lpstr>Презентация PowerPoint</vt:lpstr>
      <vt:lpstr>Парез кишечника </vt:lpstr>
      <vt:lpstr>Пневмония</vt:lpstr>
      <vt:lpstr>Неотложные состояния в гинекологии </vt:lpstr>
      <vt:lpstr>Трубная беременность </vt:lpstr>
      <vt:lpstr> Прерывание внематочной беременности по типу трубного аборта </vt:lpstr>
      <vt:lpstr> Клиническая картина прерывания беременности по типу трубного аборта </vt:lpstr>
      <vt:lpstr> Прерывание внематочной беременности по типу разрыва беременной трубы </vt:lpstr>
      <vt:lpstr>Доврачебная помощь </vt:lpstr>
      <vt:lpstr>Контрольные вопросы для закрепления </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 Е. Ерушина</dc:creator>
  <cp:lastModifiedBy>Татьяна Е. Ерушина</cp:lastModifiedBy>
  <cp:revision>32</cp:revision>
  <dcterms:created xsi:type="dcterms:W3CDTF">2022-01-20T06:06:33Z</dcterms:created>
  <dcterms:modified xsi:type="dcterms:W3CDTF">2022-01-21T01:47:49Z</dcterms:modified>
</cp:coreProperties>
</file>