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1" d="100"/>
          <a:sy n="91" d="100"/>
        </p:scale>
        <p:origin x="-1218"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B024727-377E-4765-822A-87004DE13941}" type="datetimeFigureOut">
              <a:rPr lang="ru-RU" smtClean="0"/>
              <a:t>20.05.2021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6B2890-ABEE-40D4-957C-363DEF2F2C91}"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B024727-377E-4765-822A-87004DE13941}" type="datetimeFigureOut">
              <a:rPr lang="ru-RU" smtClean="0"/>
              <a:t>20.05.2021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6B2890-ABEE-40D4-957C-363DEF2F2C91}"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B024727-377E-4765-822A-87004DE13941}" type="datetimeFigureOut">
              <a:rPr lang="ru-RU" smtClean="0"/>
              <a:t>20.05.2021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6B2890-ABEE-40D4-957C-363DEF2F2C91}"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B024727-377E-4765-822A-87004DE13941}" type="datetimeFigureOut">
              <a:rPr lang="ru-RU" smtClean="0"/>
              <a:t>20.05.2021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6B2890-ABEE-40D4-957C-363DEF2F2C91}"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B024727-377E-4765-822A-87004DE13941}" type="datetimeFigureOut">
              <a:rPr lang="ru-RU" smtClean="0"/>
              <a:t>20.05.2021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6B2890-ABEE-40D4-957C-363DEF2F2C91}"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B024727-377E-4765-822A-87004DE13941}" type="datetimeFigureOut">
              <a:rPr lang="ru-RU" smtClean="0"/>
              <a:t>20.05.2021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66B2890-ABEE-40D4-957C-363DEF2F2C91}"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B024727-377E-4765-822A-87004DE13941}" type="datetimeFigureOut">
              <a:rPr lang="ru-RU" smtClean="0"/>
              <a:t>20.05.2021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66B2890-ABEE-40D4-957C-363DEF2F2C91}"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B024727-377E-4765-822A-87004DE13941}" type="datetimeFigureOut">
              <a:rPr lang="ru-RU" smtClean="0"/>
              <a:t>20.05.2021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66B2890-ABEE-40D4-957C-363DEF2F2C91}"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B024727-377E-4765-822A-87004DE13941}" type="datetimeFigureOut">
              <a:rPr lang="ru-RU" smtClean="0"/>
              <a:t>20.05.2021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66B2890-ABEE-40D4-957C-363DEF2F2C91}"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B024727-377E-4765-822A-87004DE13941}" type="datetimeFigureOut">
              <a:rPr lang="ru-RU" smtClean="0"/>
              <a:t>20.05.2021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66B2890-ABEE-40D4-957C-363DEF2F2C91}"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B024727-377E-4765-822A-87004DE13941}" type="datetimeFigureOut">
              <a:rPr lang="ru-RU" smtClean="0"/>
              <a:t>20.05.2021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66B2890-ABEE-40D4-957C-363DEF2F2C91}"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24727-377E-4765-822A-87004DE13941}" type="datetimeFigureOut">
              <a:rPr lang="ru-RU" smtClean="0"/>
              <a:t>20.05.2021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6B2890-ABEE-40D4-957C-363DEF2F2C91}"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2357430"/>
            <a:ext cx="7929618" cy="1470025"/>
          </a:xfrm>
        </p:spPr>
        <p:txBody>
          <a:bodyPr>
            <a:normAutofit fontScale="90000"/>
          </a:bodyPr>
          <a:lstStyle/>
          <a:p>
            <a:r>
              <a:rPr lang="ru-RU" sz="3100" b="1" dirty="0" smtClean="0">
                <a:latin typeface="Times New Roman" pitchFamily="18" charset="0"/>
                <a:cs typeface="Times New Roman" pitchFamily="18" charset="0"/>
              </a:rPr>
              <a:t>Тема: </a:t>
            </a:r>
            <a:r>
              <a:rPr lang="ru-RU" sz="3100" b="1" dirty="0">
                <a:latin typeface="Times New Roman" pitchFamily="18" charset="0"/>
                <a:cs typeface="Times New Roman" pitchFamily="18" charset="0"/>
              </a:rPr>
              <a:t>Р</a:t>
            </a:r>
            <a:r>
              <a:rPr lang="ru-RU" sz="3100" b="1" dirty="0" smtClean="0">
                <a:latin typeface="Times New Roman" pitchFamily="18" charset="0"/>
                <a:cs typeface="Times New Roman" pitchFamily="18" charset="0"/>
              </a:rPr>
              <a:t>еабилитация женщин после естественных родов и кесарева сечения </a:t>
            </a:r>
            <a:r>
              <a:rPr lang="ru-RU" sz="3100" b="1" dirty="0" smtClean="0">
                <a:latin typeface="Times New Roman" pitchFamily="18" charset="0"/>
                <a:cs typeface="Times New Roman" pitchFamily="18" charset="0"/>
              </a:rPr>
              <a:t/>
            </a:r>
            <a:br>
              <a:rPr lang="ru-RU" sz="31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Дисциплина: Основы реабилитации</a:t>
            </a:r>
            <a:endParaRPr lang="ru-RU" sz="1600" b="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286248" y="5286388"/>
            <a:ext cx="4857752" cy="1428760"/>
          </a:xfrm>
        </p:spPr>
        <p:txBody>
          <a:bodyPr>
            <a:normAutofit/>
          </a:bodyPr>
          <a:lstStyle/>
          <a:p>
            <a:pPr algn="r"/>
            <a:r>
              <a:rPr lang="ru-RU" altLang="ru-RU" sz="1700" dirty="0" smtClean="0">
                <a:solidFill>
                  <a:prstClr val="black"/>
                </a:solidFill>
                <a:latin typeface="Times New Roman" pitchFamily="18" charset="0"/>
                <a:cs typeface="Times New Roman" pitchFamily="18" charset="0"/>
              </a:rPr>
              <a:t>Подготовила: студентка </a:t>
            </a:r>
            <a:r>
              <a:rPr lang="ru-RU" altLang="ru-RU" sz="1700" dirty="0" smtClean="0">
                <a:solidFill>
                  <a:prstClr val="black"/>
                </a:solidFill>
                <a:latin typeface="Times New Roman" pitchFamily="18" charset="0"/>
                <a:cs typeface="Times New Roman" pitchFamily="18" charset="0"/>
              </a:rPr>
              <a:t>309 </a:t>
            </a:r>
            <a:r>
              <a:rPr lang="ru-RU" altLang="ru-RU" sz="1700" dirty="0" err="1" smtClean="0">
                <a:solidFill>
                  <a:prstClr val="black"/>
                </a:solidFill>
                <a:latin typeface="Times New Roman" pitchFamily="18" charset="0"/>
                <a:cs typeface="Times New Roman" pitchFamily="18" charset="0"/>
              </a:rPr>
              <a:t>гр</a:t>
            </a:r>
            <a:r>
              <a:rPr lang="ru-RU" altLang="ru-RU" sz="1700" dirty="0" smtClean="0">
                <a:solidFill>
                  <a:prstClr val="black"/>
                </a:solidFill>
                <a:latin typeface="Times New Roman" pitchFamily="18" charset="0"/>
                <a:cs typeface="Times New Roman" pitchFamily="18" charset="0"/>
              </a:rPr>
              <a:t> – 2 подгруппы</a:t>
            </a:r>
            <a:br>
              <a:rPr lang="ru-RU" altLang="ru-RU" sz="1700" dirty="0" smtClean="0">
                <a:solidFill>
                  <a:prstClr val="black"/>
                </a:solidFill>
                <a:latin typeface="Times New Roman" pitchFamily="18" charset="0"/>
                <a:cs typeface="Times New Roman" pitchFamily="18" charset="0"/>
              </a:rPr>
            </a:br>
            <a:r>
              <a:rPr lang="ru-RU" altLang="ru-RU" sz="1700" dirty="0">
                <a:solidFill>
                  <a:prstClr val="black"/>
                </a:solidFill>
                <a:latin typeface="Times New Roman" pitchFamily="18" charset="0"/>
                <a:cs typeface="Times New Roman" pitchFamily="18" charset="0"/>
              </a:rPr>
              <a:t>Специальность: «Сестринское дело»</a:t>
            </a:r>
            <a:br>
              <a:rPr lang="ru-RU" altLang="ru-RU" sz="1700" dirty="0">
                <a:solidFill>
                  <a:prstClr val="black"/>
                </a:solidFill>
                <a:latin typeface="Times New Roman" pitchFamily="18" charset="0"/>
                <a:cs typeface="Times New Roman" pitchFamily="18" charset="0"/>
              </a:rPr>
            </a:br>
            <a:r>
              <a:rPr lang="ru-RU" altLang="ru-RU" sz="1700" dirty="0" smtClean="0">
                <a:solidFill>
                  <a:prstClr val="black"/>
                </a:solidFill>
                <a:latin typeface="Times New Roman" pitchFamily="18" charset="0"/>
                <a:cs typeface="Times New Roman" pitchFamily="18" charset="0"/>
              </a:rPr>
              <a:t>Семёнова Любовь</a:t>
            </a:r>
            <a:r>
              <a:rPr lang="ru-RU" altLang="ru-RU" sz="1700" dirty="0">
                <a:solidFill>
                  <a:prstClr val="black"/>
                </a:solidFill>
                <a:latin typeface="Times New Roman" pitchFamily="18" charset="0"/>
                <a:cs typeface="Times New Roman" pitchFamily="18" charset="0"/>
              </a:rPr>
              <a:t/>
            </a:r>
            <a:br>
              <a:rPr lang="ru-RU" altLang="ru-RU" sz="1700" dirty="0">
                <a:solidFill>
                  <a:prstClr val="black"/>
                </a:solidFill>
                <a:latin typeface="Times New Roman" pitchFamily="18" charset="0"/>
                <a:cs typeface="Times New Roman" pitchFamily="18" charset="0"/>
              </a:rPr>
            </a:br>
            <a:r>
              <a:rPr lang="ru-RU" altLang="ru-RU" sz="1700" dirty="0">
                <a:solidFill>
                  <a:prstClr val="black"/>
                </a:solidFill>
                <a:latin typeface="Times New Roman" pitchFamily="18" charset="0"/>
                <a:cs typeface="Times New Roman" pitchFamily="18" charset="0"/>
              </a:rPr>
              <a:t>Проверила: </a:t>
            </a:r>
            <a:r>
              <a:rPr lang="ru-RU" altLang="ru-RU" sz="1700" dirty="0" smtClean="0">
                <a:solidFill>
                  <a:prstClr val="black"/>
                </a:solidFill>
                <a:latin typeface="Times New Roman" pitchFamily="18" charset="0"/>
                <a:cs typeface="Times New Roman" pitchFamily="18" charset="0"/>
              </a:rPr>
              <a:t>преподаватель </a:t>
            </a:r>
            <a:r>
              <a:rPr lang="ru-RU" altLang="ru-RU" sz="1700" dirty="0" err="1" smtClean="0">
                <a:solidFill>
                  <a:prstClr val="black"/>
                </a:solidFill>
                <a:latin typeface="Times New Roman" pitchFamily="18" charset="0"/>
                <a:cs typeface="Times New Roman" pitchFamily="18" charset="0"/>
              </a:rPr>
              <a:t>Цуканова</a:t>
            </a:r>
            <a:r>
              <a:rPr lang="ru-RU" altLang="ru-RU" sz="1700" dirty="0" smtClean="0">
                <a:solidFill>
                  <a:prstClr val="black"/>
                </a:solidFill>
                <a:latin typeface="Times New Roman" pitchFamily="18" charset="0"/>
                <a:cs typeface="Times New Roman" pitchFamily="18" charset="0"/>
              </a:rPr>
              <a:t> Е.В.</a:t>
            </a:r>
            <a:endParaRPr lang="ru-RU" sz="1700" dirty="0" smtClean="0">
              <a:latin typeface="+mn-lt"/>
            </a:endParaRPr>
          </a:p>
          <a:p>
            <a:pPr algn="r"/>
            <a:endParaRPr lang="ru-RU" dirty="0"/>
          </a:p>
        </p:txBody>
      </p:sp>
      <p:sp>
        <p:nvSpPr>
          <p:cNvPr id="5" name="Прямоугольник 4"/>
          <p:cNvSpPr/>
          <p:nvPr/>
        </p:nvSpPr>
        <p:spPr>
          <a:xfrm>
            <a:off x="785786" y="214290"/>
            <a:ext cx="7715304" cy="1015663"/>
          </a:xfrm>
          <a:prstGeom prst="rect">
            <a:avLst/>
          </a:prstGeom>
        </p:spPr>
        <p:txBody>
          <a:bodyPr wrap="square">
            <a:spAutoFit/>
          </a:bodyPr>
          <a:lstStyle/>
          <a:p>
            <a:pPr algn="ctr">
              <a:defRPr/>
            </a:pPr>
            <a:r>
              <a:rPr lang="ru-RU" sz="1200" b="1" dirty="0">
                <a:latin typeface="Times New Roman" pitchFamily="18" charset="0"/>
                <a:cs typeface="Times New Roman" pitchFamily="18" charset="0"/>
              </a:rPr>
              <a:t>ФЕДЕРАЛЬНОЕ ГОСУДАРСТВЕННОЕ БЮДЖЕТНОЕ ОБРАЗОВАТЕЛЬНОЕ УЧРЕЖДЕНИЕ</a:t>
            </a:r>
            <a:endParaRPr lang="ru-RU" sz="1200" dirty="0">
              <a:latin typeface="Times New Roman" pitchFamily="18" charset="0"/>
              <a:cs typeface="Times New Roman" pitchFamily="18" charset="0"/>
            </a:endParaRPr>
          </a:p>
          <a:p>
            <a:pPr algn="ctr">
              <a:defRPr/>
            </a:pPr>
            <a:r>
              <a:rPr lang="ru-RU" sz="1200" b="1" dirty="0">
                <a:latin typeface="Times New Roman" pitchFamily="18" charset="0"/>
                <a:cs typeface="Times New Roman" pitchFamily="18" charset="0"/>
              </a:rPr>
              <a:t>ВЫСШЕГО  ОБРАЗОВАНИЯ </a:t>
            </a:r>
            <a:r>
              <a:rPr lang="ru-RU" sz="1200" dirty="0">
                <a:latin typeface="Times New Roman" pitchFamily="18" charset="0"/>
                <a:cs typeface="Times New Roman" pitchFamily="18" charset="0"/>
              </a:rPr>
              <a:t>«</a:t>
            </a:r>
            <a:r>
              <a:rPr lang="ru-RU" sz="1200" b="1" dirty="0">
                <a:latin typeface="Times New Roman" pitchFamily="18" charset="0"/>
                <a:cs typeface="Times New Roman" pitchFamily="18" charset="0"/>
              </a:rPr>
              <a:t>КРАСНОЯРСКИЙ  ГОСУДАРСТВЕННЫЙ  МЕДИЦИНСКИЙ  УНИВЕРСИТЕТ ИМЕНИ ПРОФЕССОРА В.Ф. ВОЙНО-ЯСЕНЕЦКОГО»</a:t>
            </a:r>
            <a:endParaRPr lang="ru-RU" sz="1200" dirty="0">
              <a:latin typeface="Times New Roman" pitchFamily="18" charset="0"/>
              <a:cs typeface="Times New Roman" pitchFamily="18" charset="0"/>
            </a:endParaRPr>
          </a:p>
          <a:p>
            <a:pPr algn="ctr">
              <a:defRPr/>
            </a:pPr>
            <a:r>
              <a:rPr lang="ru-RU" sz="1200" b="1" cap="all" dirty="0">
                <a:latin typeface="Times New Roman" pitchFamily="18" charset="0"/>
                <a:cs typeface="Times New Roman" pitchFamily="18" charset="0"/>
              </a:rPr>
              <a:t>МИНИСТЕРСТВА ЗДРАВООХРАНЕНИЯ российской ФЕДЕРАЦИИ</a:t>
            </a:r>
            <a:endParaRPr lang="ru-RU" sz="1200" dirty="0">
              <a:latin typeface="Times New Roman" pitchFamily="18" charset="0"/>
              <a:cs typeface="Times New Roman" pitchFamily="18" charset="0"/>
            </a:endParaRPr>
          </a:p>
          <a:p>
            <a:pPr algn="ctr">
              <a:defRPr/>
            </a:pPr>
            <a:r>
              <a:rPr lang="ru-RU" sz="1200" b="1" cap="all" dirty="0">
                <a:latin typeface="Times New Roman" pitchFamily="18" charset="0"/>
                <a:cs typeface="Times New Roman" pitchFamily="18" charset="0"/>
              </a:rPr>
              <a:t>ФАРМАЦЕВТИЧЕСКИЙ КОЛЛЕДЖ</a:t>
            </a:r>
            <a:endParaRPr lang="ru-RU" sz="1200" dirty="0">
              <a:latin typeface="Times New Roman" pitchFamily="18" charset="0"/>
              <a:cs typeface="Times New Roman" pitchFamily="18" charset="0"/>
            </a:endParaRPr>
          </a:p>
        </p:txBody>
      </p:sp>
      <p:sp>
        <p:nvSpPr>
          <p:cNvPr id="6" name="Прямоугольник 5"/>
          <p:cNvSpPr/>
          <p:nvPr/>
        </p:nvSpPr>
        <p:spPr>
          <a:xfrm>
            <a:off x="3786182" y="6519446"/>
            <a:ext cx="1665136" cy="338554"/>
          </a:xfrm>
          <a:prstGeom prst="rect">
            <a:avLst/>
          </a:prstGeom>
        </p:spPr>
        <p:txBody>
          <a:bodyPr wrap="none">
            <a:spAutoFit/>
          </a:bodyPr>
          <a:lstStyle/>
          <a:p>
            <a:pPr algn="ctr">
              <a:spcBef>
                <a:spcPct val="0"/>
              </a:spcBef>
            </a:pPr>
            <a:r>
              <a:rPr lang="ru-RU" altLang="ru-RU" sz="1600" dirty="0" smtClean="0">
                <a:solidFill>
                  <a:schemeClr val="tx1"/>
                </a:solidFill>
                <a:latin typeface="Times New Roman" panose="02020603050405020304" pitchFamily="18" charset="0"/>
                <a:cs typeface="Times New Roman" panose="02020603050405020304" pitchFamily="18" charset="0"/>
              </a:rPr>
              <a:t>Красноярск 2021</a:t>
            </a:r>
            <a:endParaRPr lang="ru-RU" altLang="ru-RU" sz="16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785652"/>
          </a:xfrm>
          <a:prstGeom prst="rect">
            <a:avLst/>
          </a:prstGeom>
        </p:spPr>
        <p:txBody>
          <a:bodyPr wrap="square">
            <a:spAutoFit/>
          </a:bodyPr>
          <a:lstStyle/>
          <a:p>
            <a:pPr algn="just" fontAlgn="base"/>
            <a:r>
              <a:rPr lang="ru-RU" sz="2000" dirty="0">
                <a:latin typeface="Times New Roman" pitchFamily="18" charset="0"/>
                <a:cs typeface="Times New Roman" pitchFamily="18" charset="0"/>
              </a:rPr>
              <a:t>Кроме ходьбы женщина должна выполнять гимнастику 2-3 раза в день</a:t>
            </a:r>
            <a:r>
              <a:rPr lang="ru-RU" sz="2000" dirty="0" smtClean="0">
                <a:latin typeface="Times New Roman" pitchFamily="18" charset="0"/>
                <a:cs typeface="Times New Roman" pitchFamily="18" charset="0"/>
              </a:rPr>
              <a:t>:</a:t>
            </a:r>
          </a:p>
          <a:p>
            <a:pPr algn="just" fontAlgn="base"/>
            <a:endParaRPr lang="ru-RU" sz="2000" dirty="0">
              <a:latin typeface="Times New Roman" pitchFamily="18" charset="0"/>
              <a:cs typeface="Times New Roman" pitchFamily="18" charset="0"/>
            </a:endParaRPr>
          </a:p>
          <a:p>
            <a:pPr algn="just" fontAlgn="base">
              <a:buFont typeface="Arial" pitchFamily="34" charset="0"/>
              <a:buChar char="•"/>
            </a:pPr>
            <a:r>
              <a:rPr lang="ru-RU" sz="2000" dirty="0" smtClean="0">
                <a:latin typeface="Times New Roman" pitchFamily="18" charset="0"/>
                <a:cs typeface="Times New Roman" pitchFamily="18" charset="0"/>
              </a:rPr>
              <a:t> Массаж </a:t>
            </a:r>
            <a:r>
              <a:rPr lang="ru-RU" sz="2000" dirty="0">
                <a:latin typeface="Times New Roman" pitchFamily="18" charset="0"/>
                <a:cs typeface="Times New Roman" pitchFamily="18" charset="0"/>
              </a:rPr>
              <a:t>живота поглаживающими движениями по часовой стрелке;</a:t>
            </a:r>
          </a:p>
          <a:p>
            <a:pPr algn="just" fontAlgn="base">
              <a:buFont typeface="Arial" pitchFamily="34" charset="0"/>
              <a:buChar char="•"/>
            </a:pPr>
            <a:r>
              <a:rPr lang="ru-RU" sz="2000" dirty="0" smtClean="0">
                <a:latin typeface="Times New Roman" pitchFamily="18" charset="0"/>
                <a:cs typeface="Times New Roman" pitchFamily="18" charset="0"/>
              </a:rPr>
              <a:t> Поглаживающие движения </a:t>
            </a:r>
            <a:r>
              <a:rPr lang="ru-RU" sz="2000" dirty="0">
                <a:latin typeface="Times New Roman" pitchFamily="18" charset="0"/>
                <a:cs typeface="Times New Roman" pitchFamily="18" charset="0"/>
              </a:rPr>
              <a:t>грудной клетки, одна рука с правой стороны, а другая с левой;</a:t>
            </a:r>
          </a:p>
          <a:p>
            <a:pPr algn="just" fontAlgn="base">
              <a:buFont typeface="Arial" pitchFamily="34" charset="0"/>
              <a:buChar char="•"/>
            </a:pPr>
            <a:r>
              <a:rPr lang="ru-RU" sz="2000" dirty="0" smtClean="0">
                <a:latin typeface="Times New Roman" pitchFamily="18" charset="0"/>
                <a:cs typeface="Times New Roman" pitchFamily="18" charset="0"/>
              </a:rPr>
              <a:t> Аккуратный </a:t>
            </a:r>
            <a:r>
              <a:rPr lang="ru-RU" sz="2000" dirty="0">
                <a:latin typeface="Times New Roman" pitchFamily="18" charset="0"/>
                <a:cs typeface="Times New Roman" pitchFamily="18" charset="0"/>
              </a:rPr>
              <a:t>массаж поясницы – поглаживания выполняются сверху вниз;</a:t>
            </a:r>
          </a:p>
          <a:p>
            <a:pPr algn="just" fontAlgn="base">
              <a:buFont typeface="Arial" pitchFamily="34" charset="0"/>
              <a:buChar char="•"/>
            </a:pPr>
            <a:r>
              <a:rPr lang="ru-RU" sz="2000" dirty="0" smtClean="0">
                <a:latin typeface="Times New Roman" pitchFamily="18" charset="0"/>
                <a:cs typeface="Times New Roman" pitchFamily="18" charset="0"/>
              </a:rPr>
              <a:t> Дыхательные </a:t>
            </a:r>
            <a:r>
              <a:rPr lang="ru-RU" sz="2000" dirty="0">
                <a:latin typeface="Times New Roman" pitchFamily="18" charset="0"/>
                <a:cs typeface="Times New Roman" pitchFamily="18" charset="0"/>
              </a:rPr>
              <a:t>упражнения – глубокое грудное дыхание;</a:t>
            </a:r>
          </a:p>
          <a:p>
            <a:pPr algn="just" fontAlgn="base">
              <a:buFont typeface="Arial" pitchFamily="34" charset="0"/>
              <a:buChar char="•"/>
            </a:pPr>
            <a:r>
              <a:rPr lang="ru-RU" sz="2000" dirty="0" smtClean="0">
                <a:latin typeface="Times New Roman" pitchFamily="18" charset="0"/>
                <a:cs typeface="Times New Roman" pitchFamily="18" charset="0"/>
              </a:rPr>
              <a:t> Дыхание </a:t>
            </a:r>
            <a:r>
              <a:rPr lang="ru-RU" sz="2000" dirty="0">
                <a:latin typeface="Times New Roman" pitchFamily="18" charset="0"/>
                <a:cs typeface="Times New Roman" pitchFamily="18" charset="0"/>
              </a:rPr>
              <a:t>животом, при этом необходимо рукой придерживать шов;</a:t>
            </a:r>
          </a:p>
          <a:p>
            <a:pPr algn="just" fontAlgn="base">
              <a:buFont typeface="Arial" pitchFamily="34" charset="0"/>
              <a:buChar char="•"/>
            </a:pPr>
            <a:r>
              <a:rPr lang="ru-RU" sz="2000" dirty="0" smtClean="0">
                <a:latin typeface="Times New Roman" pitchFamily="18" charset="0"/>
                <a:cs typeface="Times New Roman" pitchFamily="18" charset="0"/>
              </a:rPr>
              <a:t> Движения </a:t>
            </a:r>
            <a:r>
              <a:rPr lang="ru-RU" sz="2000" dirty="0">
                <a:latin typeface="Times New Roman" pitchFamily="18" charset="0"/>
                <a:cs typeface="Times New Roman" pitchFamily="18" charset="0"/>
              </a:rPr>
              <a:t>ногами, похожие на скольжение, ноги двигаются поочередно;</a:t>
            </a:r>
          </a:p>
          <a:p>
            <a:pPr algn="just" fontAlgn="base">
              <a:buFont typeface="Arial" pitchFamily="34" charset="0"/>
              <a:buChar char="•"/>
            </a:pPr>
            <a:r>
              <a:rPr lang="ru-RU" sz="2000" dirty="0" smtClean="0">
                <a:latin typeface="Times New Roman" pitchFamily="18" charset="0"/>
                <a:cs typeface="Times New Roman" pitchFamily="18" charset="0"/>
              </a:rPr>
              <a:t> Вращательные </a:t>
            </a:r>
            <a:r>
              <a:rPr lang="ru-RU" sz="2000" dirty="0">
                <a:latin typeface="Times New Roman" pitchFamily="18" charset="0"/>
                <a:cs typeface="Times New Roman" pitchFamily="18" charset="0"/>
              </a:rPr>
              <a:t>движения ступней ног без их отрыва от поверхности кровати</a:t>
            </a:r>
            <a:r>
              <a:rPr lang="ru-RU" sz="2000" dirty="0" smtClean="0">
                <a:latin typeface="Times New Roman" pitchFamily="18" charset="0"/>
                <a:cs typeface="Times New Roman" pitchFamily="18" charset="0"/>
              </a:rPr>
              <a:t>.</a:t>
            </a:r>
          </a:p>
          <a:p>
            <a:pPr algn="just" fontAlgn="base"/>
            <a:endParaRPr lang="ru-RU" sz="2000" dirty="0">
              <a:latin typeface="Times New Roman" pitchFamily="18" charset="0"/>
              <a:cs typeface="Times New Roman" pitchFamily="18" charset="0"/>
            </a:endParaRPr>
          </a:p>
          <a:p>
            <a:pPr algn="just" fontAlgn="base"/>
            <a:r>
              <a:rPr lang="ru-RU" sz="2000" dirty="0">
                <a:latin typeface="Times New Roman" pitchFamily="18" charset="0"/>
                <a:cs typeface="Times New Roman" pitchFamily="18" charset="0"/>
              </a:rPr>
              <a:t>Такая гимнастика выполняется лежа. </a:t>
            </a:r>
          </a:p>
        </p:txBody>
      </p:sp>
      <p:pic>
        <p:nvPicPr>
          <p:cNvPr id="3" name="Рисунок 2" descr="poh8.jpg"/>
          <p:cNvPicPr>
            <a:picLocks noChangeAspect="1"/>
          </p:cNvPicPr>
          <p:nvPr/>
        </p:nvPicPr>
        <p:blipFill>
          <a:blip r:embed="rId2"/>
          <a:stretch>
            <a:fillRect/>
          </a:stretch>
        </p:blipFill>
        <p:spPr>
          <a:xfrm>
            <a:off x="1285852" y="3929066"/>
            <a:ext cx="6953250" cy="25908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632311"/>
          </a:xfrm>
          <a:prstGeom prst="rect">
            <a:avLst/>
          </a:prstGeom>
        </p:spPr>
        <p:txBody>
          <a:bodyPr wrap="square">
            <a:spAutoFit/>
          </a:bodyPr>
          <a:lstStyle/>
          <a:p>
            <a:pPr algn="just"/>
            <a:r>
              <a:rPr lang="ru-RU" sz="2000" b="1" dirty="0" smtClean="0">
                <a:latin typeface="Times New Roman" pitchFamily="18" charset="0"/>
                <a:cs typeface="Times New Roman" pitchFamily="18" charset="0"/>
              </a:rPr>
              <a:t>Питание</a:t>
            </a:r>
          </a:p>
          <a:p>
            <a:pPr algn="just"/>
            <a:endParaRPr lang="ru-RU" sz="2000" dirty="0">
              <a:latin typeface="Times New Roman" pitchFamily="18" charset="0"/>
              <a:cs typeface="Times New Roman" pitchFamily="18" charset="0"/>
            </a:endParaRPr>
          </a:p>
          <a:p>
            <a:pPr algn="just"/>
            <a:r>
              <a:rPr lang="ru-RU" sz="2000" dirty="0">
                <a:latin typeface="Times New Roman" pitchFamily="18" charset="0"/>
                <a:cs typeface="Times New Roman" pitchFamily="18" charset="0"/>
              </a:rPr>
              <a:t>В первый день следует исключить твердую пищу. Скорее всего, женщине придётся обойтись одной водой, которую можно разбавлять фруктовым соком в пропорции 100 мл на 1 воды.</a:t>
            </a:r>
          </a:p>
          <a:p>
            <a:pPr algn="just"/>
            <a:r>
              <a:rPr lang="ru-RU" sz="2000" dirty="0">
                <a:latin typeface="Times New Roman" pitchFamily="18" charset="0"/>
                <a:cs typeface="Times New Roman" pitchFamily="18" charset="0"/>
              </a:rPr>
              <a:t>Выбирать лучше лимонный, так как он поможет восстановить потраченные силы, укрепляет иммунитет, обладает противовоспалительным и обеззараживающим действием. </a:t>
            </a:r>
            <a:r>
              <a:rPr lang="ru-RU" sz="2000" dirty="0">
                <a:latin typeface="Times New Roman" pitchFamily="18" charset="0"/>
                <a:cs typeface="Times New Roman" pitchFamily="18" charset="0"/>
              </a:rPr>
              <a:t>Все остальные питательные вещества, которые нужны для восстановления, женщина получает из капельниц</a:t>
            </a:r>
            <a:r>
              <a:rPr lang="ru-RU" sz="2000" dirty="0" smtClean="0">
                <a:latin typeface="Times New Roman" pitchFamily="18" charset="0"/>
                <a:cs typeface="Times New Roman" pitchFamily="18" charset="0"/>
              </a:rPr>
              <a:t>.</a:t>
            </a:r>
          </a:p>
          <a:p>
            <a:pPr algn="just"/>
            <a:endParaRPr lang="ru-RU" sz="2000" dirty="0">
              <a:latin typeface="Times New Roman" pitchFamily="18" charset="0"/>
              <a:cs typeface="Times New Roman" pitchFamily="18" charset="0"/>
            </a:endParaRPr>
          </a:p>
          <a:p>
            <a:pPr algn="just"/>
            <a:r>
              <a:rPr lang="ru-RU" sz="2000" dirty="0">
                <a:latin typeface="Times New Roman" pitchFamily="18" charset="0"/>
                <a:cs typeface="Times New Roman" pitchFamily="18" charset="0"/>
              </a:rPr>
              <a:t>На второй день список продуктов, которые можно есть, расширяется. </a:t>
            </a:r>
            <a:r>
              <a:rPr lang="ru-RU" sz="2000" dirty="0">
                <a:latin typeface="Times New Roman" pitchFamily="18" charset="0"/>
                <a:cs typeface="Times New Roman" pitchFamily="18" charset="0"/>
              </a:rPr>
              <a:t>К ним относится</a:t>
            </a:r>
            <a:r>
              <a:rPr lang="ru-RU" sz="2000" dirty="0" smtClean="0">
                <a:latin typeface="Times New Roman" pitchFamily="18" charset="0"/>
                <a:cs typeface="Times New Roman" pitchFamily="18" charset="0"/>
              </a:rPr>
              <a:t>:</a:t>
            </a:r>
          </a:p>
          <a:p>
            <a:pPr algn="just"/>
            <a:endParaRPr lang="ru-RU" sz="2000" dirty="0">
              <a:latin typeface="Times New Roman" pitchFamily="18" charset="0"/>
              <a:cs typeface="Times New Roman" pitchFamily="18" charset="0"/>
            </a:endParaRPr>
          </a:p>
          <a:p>
            <a:pPr algn="just">
              <a:buFont typeface="Arial" pitchFamily="34" charset="0"/>
              <a:buChar char="•"/>
            </a:pPr>
            <a:r>
              <a:rPr lang="ru-RU" sz="2000" dirty="0" smtClean="0">
                <a:latin typeface="Times New Roman" pitchFamily="18" charset="0"/>
                <a:cs typeface="Times New Roman" pitchFamily="18" charset="0"/>
              </a:rPr>
              <a:t> мясной </a:t>
            </a:r>
            <a:r>
              <a:rPr lang="ru-RU" sz="2000" dirty="0">
                <a:latin typeface="Times New Roman" pitchFamily="18" charset="0"/>
                <a:cs typeface="Times New Roman" pitchFamily="18" charset="0"/>
              </a:rPr>
              <a:t>бульон на курятине или говядине;</a:t>
            </a:r>
          </a:p>
          <a:p>
            <a:pPr algn="just">
              <a:buFont typeface="Arial" pitchFamily="34" charset="0"/>
              <a:buChar char="•"/>
            </a:pPr>
            <a:r>
              <a:rPr lang="ru-RU" sz="2000" dirty="0" smtClean="0">
                <a:latin typeface="Times New Roman" pitchFamily="18" charset="0"/>
                <a:cs typeface="Times New Roman" pitchFamily="18" charset="0"/>
              </a:rPr>
              <a:t> обезжиренный </a:t>
            </a:r>
            <a:r>
              <a:rPr lang="ru-RU" sz="2000" dirty="0">
                <a:latin typeface="Times New Roman" pitchFamily="18" charset="0"/>
                <a:cs typeface="Times New Roman" pitchFamily="18" charset="0"/>
              </a:rPr>
              <a:t>творог;</a:t>
            </a:r>
          </a:p>
          <a:p>
            <a:pPr algn="just">
              <a:buFont typeface="Arial" pitchFamily="34" charset="0"/>
              <a:buChar char="•"/>
            </a:pPr>
            <a:r>
              <a:rPr lang="ru-RU" sz="2000" dirty="0" smtClean="0">
                <a:latin typeface="Times New Roman" pitchFamily="18" charset="0"/>
                <a:cs typeface="Times New Roman" pitchFamily="18" charset="0"/>
              </a:rPr>
              <a:t> сок</a:t>
            </a:r>
            <a:r>
              <a:rPr lang="ru-RU" sz="2000" dirty="0">
                <a:latin typeface="Times New Roman" pitchFamily="18" charset="0"/>
                <a:cs typeface="Times New Roman" pitchFamily="18" charset="0"/>
              </a:rPr>
              <a:t>, чай, отвар из шиповника, кисель, компот;</a:t>
            </a:r>
          </a:p>
          <a:p>
            <a:pPr algn="just">
              <a:buFont typeface="Arial" pitchFamily="34" charset="0"/>
              <a:buChar char="•"/>
            </a:pPr>
            <a:r>
              <a:rPr lang="ru-RU" sz="2000" dirty="0" smtClean="0">
                <a:latin typeface="Times New Roman" pitchFamily="18" charset="0"/>
                <a:cs typeface="Times New Roman" pitchFamily="18" charset="0"/>
              </a:rPr>
              <a:t> нежирное </a:t>
            </a:r>
            <a:r>
              <a:rPr lang="ru-RU" sz="2000" dirty="0">
                <a:latin typeface="Times New Roman" pitchFamily="18" charset="0"/>
                <a:cs typeface="Times New Roman" pitchFamily="18" charset="0"/>
              </a:rPr>
              <a:t>мясо;</a:t>
            </a:r>
          </a:p>
          <a:p>
            <a:pPr algn="just">
              <a:buFont typeface="Arial" pitchFamily="34" charset="0"/>
              <a:buChar char="•"/>
            </a:pPr>
            <a:r>
              <a:rPr lang="ru-RU" sz="2000" dirty="0" smtClean="0">
                <a:latin typeface="Times New Roman" pitchFamily="18" charset="0"/>
                <a:cs typeface="Times New Roman" pitchFamily="18" charset="0"/>
              </a:rPr>
              <a:t> домашний </a:t>
            </a:r>
            <a:r>
              <a:rPr lang="ru-RU" sz="2000" dirty="0">
                <a:latin typeface="Times New Roman" pitchFamily="18" charset="0"/>
                <a:cs typeface="Times New Roman" pitchFamily="18" charset="0"/>
              </a:rPr>
              <a:t>йогурт без добавок.</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247864"/>
          </a:xfrm>
          <a:prstGeom prst="rect">
            <a:avLst/>
          </a:prstGeom>
        </p:spPr>
        <p:txBody>
          <a:bodyPr wrap="square">
            <a:spAutoFit/>
          </a:bodyPr>
          <a:lstStyle/>
          <a:p>
            <a:pPr algn="just"/>
            <a:r>
              <a:rPr lang="ru-RU" sz="2000" b="1" dirty="0">
                <a:latin typeface="Times New Roman" pitchFamily="18" charset="0"/>
                <a:cs typeface="Times New Roman" pitchFamily="18" charset="0"/>
              </a:rPr>
              <a:t>Швы. </a:t>
            </a:r>
            <a:r>
              <a:rPr lang="ru-RU" sz="2000" b="1" dirty="0" smtClean="0">
                <a:latin typeface="Times New Roman" pitchFamily="18" charset="0"/>
                <a:cs typeface="Times New Roman" pitchFamily="18" charset="0"/>
              </a:rPr>
              <a:t>Уход</a:t>
            </a:r>
          </a:p>
          <a:p>
            <a:pPr algn="just"/>
            <a:endParaRPr lang="ru-RU" sz="2000" dirty="0">
              <a:latin typeface="Times New Roman" pitchFamily="18" charset="0"/>
              <a:cs typeface="Times New Roman" pitchFamily="18" charset="0"/>
            </a:endParaRPr>
          </a:p>
          <a:p>
            <a:pPr algn="just"/>
            <a:r>
              <a:rPr lang="ru-RU" sz="2000" dirty="0">
                <a:latin typeface="Times New Roman" pitchFamily="18" charset="0"/>
                <a:cs typeface="Times New Roman" pitchFamily="18" charset="0"/>
              </a:rPr>
              <a:t>В роддоме обработкой шва будут заниматься медсестры. Когда же их снимут (через 5-8 суток - вам придется делать это самостоятельно. Боль в месте разреза первые 3-4 суток - это нормально. Важно носить послеродовой бандаж и вовремя ходить в туалет. </a:t>
            </a:r>
            <a:r>
              <a:rPr lang="ru-RU" sz="2000" dirty="0">
                <a:latin typeface="Times New Roman" pitchFamily="18" charset="0"/>
                <a:cs typeface="Times New Roman" pitchFamily="18" charset="0"/>
              </a:rPr>
              <a:t>Иногда могут потребоваться и обезболивающие, это тоже не является отклонением</a:t>
            </a:r>
            <a:r>
              <a:rPr lang="ru-RU" sz="2000" dirty="0" smtClean="0">
                <a:latin typeface="Times New Roman" pitchFamily="18" charset="0"/>
                <a:cs typeface="Times New Roman" pitchFamily="18" charset="0"/>
              </a:rPr>
              <a:t>.</a:t>
            </a:r>
          </a:p>
          <a:p>
            <a:pPr algn="just"/>
            <a:endParaRPr lang="ru-RU" sz="2000" dirty="0">
              <a:latin typeface="Times New Roman" pitchFamily="18" charset="0"/>
              <a:cs typeface="Times New Roman" pitchFamily="18" charset="0"/>
            </a:endParaRPr>
          </a:p>
          <a:p>
            <a:pPr algn="just"/>
            <a:r>
              <a:rPr lang="ru-RU" sz="2000" dirty="0">
                <a:latin typeface="Times New Roman" pitchFamily="18" charset="0"/>
                <a:cs typeface="Times New Roman" pitchFamily="18" charset="0"/>
              </a:rPr>
              <a:t>Что нужно делать в домашних условиях</a:t>
            </a:r>
            <a:r>
              <a:rPr lang="ru-RU" sz="2000" dirty="0" smtClean="0">
                <a:latin typeface="Times New Roman" pitchFamily="18" charset="0"/>
                <a:cs typeface="Times New Roman" pitchFamily="18" charset="0"/>
              </a:rPr>
              <a:t>:</a:t>
            </a:r>
          </a:p>
          <a:p>
            <a:pPr algn="just"/>
            <a:endParaRPr lang="ru-RU" sz="2000" dirty="0">
              <a:latin typeface="Times New Roman" pitchFamily="18" charset="0"/>
              <a:cs typeface="Times New Roman" pitchFamily="18" charset="0"/>
            </a:endParaRPr>
          </a:p>
          <a:p>
            <a:pPr algn="just">
              <a:buFont typeface="Arial" pitchFamily="34" charset="0"/>
              <a:buChar char="•"/>
            </a:pPr>
            <a:r>
              <a:rPr lang="ru-RU" sz="2000" dirty="0" smtClean="0">
                <a:latin typeface="Times New Roman" pitchFamily="18" charset="0"/>
                <a:cs typeface="Times New Roman" pitchFamily="18" charset="0"/>
              </a:rPr>
              <a:t> Мыть </a:t>
            </a:r>
            <a:r>
              <a:rPr lang="ru-RU" sz="2000" dirty="0">
                <a:latin typeface="Times New Roman" pitchFamily="18" charset="0"/>
                <a:cs typeface="Times New Roman" pitchFamily="18" charset="0"/>
              </a:rPr>
              <a:t>руки перед каждой обработкой.</a:t>
            </a:r>
            <a:endParaRPr lang="ru-RU" sz="2000" dirty="0">
              <a:latin typeface="Times New Roman" pitchFamily="18" charset="0"/>
              <a:cs typeface="Times New Roman" pitchFamily="18" charset="0"/>
            </a:endParaRPr>
          </a:p>
          <a:p>
            <a:pPr algn="just">
              <a:buFont typeface="Arial" pitchFamily="34" charset="0"/>
              <a:buChar char="•"/>
            </a:pPr>
            <a:r>
              <a:rPr lang="ru-RU" sz="2000" dirty="0" smtClean="0">
                <a:latin typeface="Times New Roman" pitchFamily="18" charset="0"/>
                <a:cs typeface="Times New Roman" pitchFamily="18" charset="0"/>
              </a:rPr>
              <a:t> Шов </a:t>
            </a:r>
            <a:r>
              <a:rPr lang="ru-RU" sz="2000" dirty="0">
                <a:latin typeface="Times New Roman" pitchFamily="18" charset="0"/>
                <a:cs typeface="Times New Roman" pitchFamily="18" charset="0"/>
              </a:rPr>
              <a:t>промывают во время принятия душа специальным гелем и промокают одноразовым бумажным полотенцем. </a:t>
            </a:r>
            <a:r>
              <a:rPr lang="ru-RU" sz="2000" dirty="0">
                <a:latin typeface="Times New Roman" pitchFamily="18" charset="0"/>
                <a:cs typeface="Times New Roman" pitchFamily="18" charset="0"/>
              </a:rPr>
              <a:t>Махровое лучше не использовать - в его складках могут скапливаться микробы.</a:t>
            </a:r>
          </a:p>
          <a:p>
            <a:pPr algn="just">
              <a:buFont typeface="Arial" pitchFamily="34" charset="0"/>
              <a:buChar char="•"/>
            </a:pPr>
            <a:r>
              <a:rPr lang="ru-RU" sz="2000" dirty="0" smtClean="0">
                <a:latin typeface="Times New Roman" pitchFamily="18" charset="0"/>
                <a:cs typeface="Times New Roman" pitchFamily="18" charset="0"/>
              </a:rPr>
              <a:t> После </a:t>
            </a:r>
            <a:r>
              <a:rPr lang="ru-RU" sz="2000" dirty="0">
                <a:latin typeface="Times New Roman" pitchFamily="18" charset="0"/>
                <a:cs typeface="Times New Roman" pitchFamily="18" charset="0"/>
              </a:rPr>
              <a:t>купания поврежденное место обрабатывают </a:t>
            </a:r>
            <a:r>
              <a:rPr lang="ru-RU" sz="2000" dirty="0" err="1">
                <a:latin typeface="Times New Roman" pitchFamily="18" charset="0"/>
                <a:cs typeface="Times New Roman" pitchFamily="18" charset="0"/>
              </a:rPr>
              <a:t>хлоргексидином</a:t>
            </a:r>
            <a:r>
              <a:rPr lang="ru-RU" sz="2000" dirty="0">
                <a:latin typeface="Times New Roman" pitchFamily="18" charset="0"/>
                <a:cs typeface="Times New Roman" pitchFamily="18" charset="0"/>
              </a:rPr>
              <a:t>, разведенной салициловой кислотой или другим дезинфицирующим средством.</a:t>
            </a:r>
          </a:p>
          <a:p>
            <a:pPr algn="just">
              <a:buFont typeface="Arial" pitchFamily="34" charset="0"/>
              <a:buChar char="•"/>
            </a:pPr>
            <a:r>
              <a:rPr lang="ru-RU" sz="2000" dirty="0" smtClean="0">
                <a:latin typeface="Times New Roman" pitchFamily="18" charset="0"/>
                <a:cs typeface="Times New Roman" pitchFamily="18" charset="0"/>
              </a:rPr>
              <a:t> Носить </a:t>
            </a:r>
            <a:r>
              <a:rPr lang="ru-RU" sz="2000" dirty="0">
                <a:latin typeface="Times New Roman" pitchFamily="18" charset="0"/>
                <a:cs typeface="Times New Roman" pitchFamily="18" charset="0"/>
              </a:rPr>
              <a:t>хлопчатобумажное белье подходящего размера. </a:t>
            </a:r>
            <a:r>
              <a:rPr lang="ru-RU" sz="2000" dirty="0">
                <a:latin typeface="Times New Roman" pitchFamily="18" charset="0"/>
                <a:cs typeface="Times New Roman" pitchFamily="18" charset="0"/>
              </a:rPr>
              <a:t>Оно не должно перетягивать кожу, жать и натирать.</a:t>
            </a:r>
          </a:p>
          <a:p>
            <a:pPr algn="just">
              <a:buFont typeface="Arial" pitchFamily="34" charset="0"/>
              <a:buChar char="•"/>
            </a:pPr>
            <a:r>
              <a:rPr lang="ru-RU" sz="2000" dirty="0" smtClean="0">
                <a:latin typeface="Times New Roman" pitchFamily="18" charset="0"/>
                <a:cs typeface="Times New Roman" pitchFamily="18" charset="0"/>
              </a:rPr>
              <a:t> Через </a:t>
            </a:r>
            <a:r>
              <a:rPr lang="ru-RU" sz="2000" dirty="0">
                <a:latin typeface="Times New Roman" pitchFamily="18" charset="0"/>
                <a:cs typeface="Times New Roman" pitchFamily="18" charset="0"/>
              </a:rPr>
              <a:t>2-3 недели после кесарева шов можно начинать мазать регенерирующим гелем - он поможет коже быстрее прийти в норму.</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8860" y="2357430"/>
            <a:ext cx="4500593" cy="646331"/>
          </a:xfrm>
          <a:prstGeom prst="rect">
            <a:avLst/>
          </a:prstGeom>
        </p:spPr>
        <p:txBody>
          <a:bodyPr wrap="square">
            <a:spAutoFit/>
          </a:bodyPr>
          <a:lstStyle/>
          <a:p>
            <a:pPr algn="ctr"/>
            <a:r>
              <a:rPr lang="ru-RU" sz="3600" dirty="0">
                <a:latin typeface="Times New Roman" pitchFamily="18" charset="0"/>
                <a:cs typeface="Times New Roman" pitchFamily="18" charset="0"/>
              </a:rPr>
              <a:t>Спасибо за внимание!</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323439"/>
          </a:xfrm>
          <a:prstGeom prst="rect">
            <a:avLst/>
          </a:prstGeom>
        </p:spPr>
        <p:txBody>
          <a:bodyPr wrap="square">
            <a:spAutoFit/>
          </a:bodyPr>
          <a:lstStyle/>
          <a:p>
            <a:pPr algn="just"/>
            <a:r>
              <a:rPr lang="ru-RU" sz="2000" b="1" dirty="0" smtClean="0">
                <a:latin typeface="Times New Roman" pitchFamily="18" charset="0"/>
                <a:cs typeface="Times New Roman" pitchFamily="18" charset="0"/>
              </a:rPr>
              <a:t>Естественные роды -  </a:t>
            </a:r>
            <a:r>
              <a:rPr lang="ru-RU" sz="2000" dirty="0">
                <a:latin typeface="Times New Roman" pitchFamily="18" charset="0"/>
                <a:cs typeface="Times New Roman" pitchFamily="18" charset="0"/>
              </a:rPr>
              <a:t> физиологический процесс, завершающий беременность человека и заключающийся в появлении схваток, отхождении околоплодных вод, раскрытии шейки матки, конфигурации головки, продвижении плода по родовому каналу и в его выходе вместе с последом.</a:t>
            </a:r>
          </a:p>
        </p:txBody>
      </p:sp>
      <p:pic>
        <p:nvPicPr>
          <p:cNvPr id="3" name="Рисунок 2" descr="Overton_WM-06 (1).jpg"/>
          <p:cNvPicPr>
            <a:picLocks noChangeAspect="1"/>
          </p:cNvPicPr>
          <p:nvPr/>
        </p:nvPicPr>
        <p:blipFill>
          <a:blip r:embed="rId2"/>
          <a:stretch>
            <a:fillRect/>
          </a:stretch>
        </p:blipFill>
        <p:spPr>
          <a:xfrm>
            <a:off x="1000100" y="1643050"/>
            <a:ext cx="7215238" cy="483267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2246769"/>
          </a:xfrm>
          <a:prstGeom prst="rect">
            <a:avLst/>
          </a:prstGeom>
        </p:spPr>
        <p:txBody>
          <a:bodyPr wrap="square">
            <a:spAutoFit/>
          </a:bodyPr>
          <a:lstStyle/>
          <a:p>
            <a:pPr algn="just"/>
            <a:r>
              <a:rPr lang="ru-RU" sz="2000" b="1" dirty="0">
                <a:latin typeface="Times New Roman" pitchFamily="18" charset="0"/>
                <a:cs typeface="Times New Roman" pitchFamily="18" charset="0"/>
              </a:rPr>
              <a:t>Кесарево сечение (КС) (</a:t>
            </a:r>
            <a:r>
              <a:rPr lang="ru-RU" sz="2000" b="1" dirty="0" err="1">
                <a:latin typeface="Times New Roman" pitchFamily="18" charset="0"/>
                <a:cs typeface="Times New Roman" pitchFamily="18" charset="0"/>
              </a:rPr>
              <a:t>caesarean</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section</a:t>
            </a:r>
            <a:r>
              <a:rPr lang="ru-RU" sz="2000" b="1" dirty="0">
                <a:latin typeface="Times New Roman" pitchFamily="18" charset="0"/>
                <a:cs typeface="Times New Roman" pitchFamily="18" charset="0"/>
              </a:rPr>
              <a:t>) </a:t>
            </a:r>
            <a:r>
              <a:rPr lang="ru-RU" sz="2000" dirty="0">
                <a:latin typeface="Times New Roman" pitchFamily="18" charset="0"/>
                <a:cs typeface="Times New Roman" pitchFamily="18" charset="0"/>
              </a:rPr>
              <a:t>- хирургическая операция, при которой рассекается беременная матка, извлекаются плод и послед, восстанавливается целостность стенки матки. </a:t>
            </a:r>
            <a:endParaRPr lang="ru-RU" sz="2000" dirty="0" smtClean="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КС </a:t>
            </a:r>
            <a:r>
              <a:rPr lang="ru-RU" sz="2000" dirty="0">
                <a:latin typeface="Times New Roman" pitchFamily="18" charset="0"/>
                <a:cs typeface="Times New Roman" pitchFamily="18" charset="0"/>
              </a:rPr>
              <a:t>- одна из самых распространенных операций в акушерской практике, относящаяся к неотложным пособиям, которые должен уметь выполнять не только каждый акушер-гинеколог, но и врач любой специальности, владеющий оперативной техникой.</a:t>
            </a:r>
            <a:endParaRPr lang="ru-RU" sz="2000" dirty="0">
              <a:latin typeface="Times New Roman" pitchFamily="18" charset="0"/>
              <a:cs typeface="Times New Roman" pitchFamily="18" charset="0"/>
            </a:endParaRPr>
          </a:p>
        </p:txBody>
      </p:sp>
      <p:pic>
        <p:nvPicPr>
          <p:cNvPr id="3" name="Рисунок 2" descr="photo.jpg"/>
          <p:cNvPicPr>
            <a:picLocks noChangeAspect="1"/>
          </p:cNvPicPr>
          <p:nvPr/>
        </p:nvPicPr>
        <p:blipFill>
          <a:blip r:embed="rId2"/>
          <a:stretch>
            <a:fillRect/>
          </a:stretch>
        </p:blipFill>
        <p:spPr>
          <a:xfrm>
            <a:off x="1321539" y="2262158"/>
            <a:ext cx="6679485" cy="445299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4339650"/>
          </a:xfrm>
          <a:prstGeom prst="rect">
            <a:avLst/>
          </a:prstGeom>
        </p:spPr>
        <p:txBody>
          <a:bodyPr wrap="square">
            <a:spAutoFit/>
          </a:bodyPr>
          <a:lstStyle/>
          <a:p>
            <a:pPr algn="just"/>
            <a:r>
              <a:rPr lang="ru-RU" sz="2000" b="1" dirty="0">
                <a:latin typeface="Times New Roman" pitchFamily="18" charset="0"/>
                <a:cs typeface="Times New Roman" pitchFamily="18" charset="0"/>
              </a:rPr>
              <a:t>Показания для проведения кесарева сечения включают в себя</a:t>
            </a:r>
            <a:r>
              <a:rPr lang="ru-RU" sz="2000" b="1" dirty="0" smtClean="0">
                <a:latin typeface="Times New Roman" pitchFamily="18" charset="0"/>
                <a:cs typeface="Times New Roman" pitchFamily="18" charset="0"/>
              </a:rPr>
              <a:t>:</a:t>
            </a:r>
          </a:p>
          <a:p>
            <a:pPr algn="just"/>
            <a:endParaRPr lang="ru-RU" sz="2000" dirty="0">
              <a:latin typeface="Times New Roman" pitchFamily="18" charset="0"/>
              <a:cs typeface="Times New Roman" pitchFamily="18" charset="0"/>
            </a:endParaRPr>
          </a:p>
          <a:p>
            <a:pPr algn="just"/>
            <a:r>
              <a:rPr lang="ru-RU" sz="2000" dirty="0">
                <a:latin typeface="Times New Roman" pitchFamily="18" charset="0"/>
                <a:cs typeface="Times New Roman" pitchFamily="18" charset="0"/>
              </a:rPr>
              <a:t> 1. Предлежащие плаценты </a:t>
            </a:r>
          </a:p>
          <a:p>
            <a:pPr algn="just"/>
            <a:r>
              <a:rPr lang="ru-RU" sz="2000" dirty="0">
                <a:latin typeface="Times New Roman" pitchFamily="18" charset="0"/>
                <a:cs typeface="Times New Roman" pitchFamily="18" charset="0"/>
              </a:rPr>
              <a:t> 2. Преждевременная отслойка нормально расположенной плаценты;</a:t>
            </a:r>
          </a:p>
          <a:p>
            <a:pPr algn="just"/>
            <a:r>
              <a:rPr lang="ru-RU" sz="2000" dirty="0">
                <a:latin typeface="Times New Roman" pitchFamily="18" charset="0"/>
                <a:cs typeface="Times New Roman" pitchFamily="18" charset="0"/>
              </a:rPr>
              <a:t> 3. Предыдущие операции на матке</a:t>
            </a:r>
          </a:p>
          <a:p>
            <a:pPr algn="just"/>
            <a:r>
              <a:rPr lang="ru-RU" sz="2000" dirty="0">
                <a:latin typeface="Times New Roman" pitchFamily="18" charset="0"/>
                <a:cs typeface="Times New Roman" pitchFamily="18" charset="0"/>
              </a:rPr>
              <a:t> 4. Неправильные положение и </a:t>
            </a:r>
            <a:r>
              <a:rPr lang="ru-RU" sz="2000" dirty="0" err="1">
                <a:latin typeface="Times New Roman" pitchFamily="18" charset="0"/>
                <a:cs typeface="Times New Roman" pitchFamily="18" charset="0"/>
              </a:rPr>
              <a:t>предлежание</a:t>
            </a:r>
            <a:r>
              <a:rPr lang="ru-RU" sz="2000" dirty="0">
                <a:latin typeface="Times New Roman" pitchFamily="18" charset="0"/>
                <a:cs typeface="Times New Roman" pitchFamily="18" charset="0"/>
              </a:rPr>
              <a:t> плода </a:t>
            </a:r>
          </a:p>
          <a:p>
            <a:pPr algn="just"/>
            <a:r>
              <a:rPr lang="ru-RU" sz="2000" dirty="0">
                <a:latin typeface="Times New Roman" pitchFamily="18" charset="0"/>
                <a:cs typeface="Times New Roman" pitchFamily="18" charset="0"/>
              </a:rPr>
              <a:t> 5. Многоплодная беременность </a:t>
            </a:r>
          </a:p>
          <a:p>
            <a:pPr algn="just"/>
            <a:r>
              <a:rPr lang="ru-RU" sz="2000" dirty="0">
                <a:latin typeface="Times New Roman" pitchFamily="18" charset="0"/>
                <a:cs typeface="Times New Roman" pitchFamily="18" charset="0"/>
              </a:rPr>
              <a:t> 6. Анатомические препятствия родам через естественные родовые пути (опухоли шейки матки )</a:t>
            </a:r>
          </a:p>
          <a:p>
            <a:pPr algn="just"/>
            <a:r>
              <a:rPr lang="ru-RU" sz="2000" dirty="0">
                <a:latin typeface="Times New Roman" pitchFamily="18" charset="0"/>
                <a:cs typeface="Times New Roman" pitchFamily="18" charset="0"/>
              </a:rPr>
              <a:t> 7. Угрожающий или начавшийся разрыв матки; </a:t>
            </a:r>
          </a:p>
          <a:p>
            <a:pPr algn="just"/>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8. Беременность </a:t>
            </a:r>
            <a:r>
              <a:rPr lang="ru-RU" sz="2000" dirty="0">
                <a:latin typeface="Times New Roman" pitchFamily="18" charset="0"/>
                <a:cs typeface="Times New Roman" pitchFamily="18" charset="0"/>
              </a:rPr>
              <a:t>сроком 41 неделя и более при отсутствии эффекта от подготовки к родам</a:t>
            </a:r>
          </a:p>
          <a:p>
            <a:endParaRPr lang="ru-RU" dirty="0" smtClean="0"/>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
            <a:ext cx="8929718" cy="4708981"/>
          </a:xfrm>
          <a:prstGeom prst="rect">
            <a:avLst/>
          </a:prstGeom>
        </p:spPr>
        <p:txBody>
          <a:bodyPr wrap="square">
            <a:spAutoFit/>
          </a:bodyPr>
          <a:lstStyle/>
          <a:p>
            <a:pPr algn="just"/>
            <a:r>
              <a:rPr lang="ru-RU" sz="2000" b="1" dirty="0">
                <a:latin typeface="Times New Roman" pitchFamily="18" charset="0"/>
                <a:cs typeface="Times New Roman" pitchFamily="18" charset="0"/>
              </a:rPr>
              <a:t>Реабилитация после естественных родов</a:t>
            </a:r>
          </a:p>
          <a:p>
            <a:pPr algn="just"/>
            <a:endParaRPr lang="ru-RU" sz="2000" dirty="0">
              <a:latin typeface="Times New Roman" pitchFamily="18" charset="0"/>
              <a:cs typeface="Times New Roman" pitchFamily="18" charset="0"/>
            </a:endParaRPr>
          </a:p>
          <a:p>
            <a:pPr algn="just"/>
            <a:r>
              <a:rPr lang="ru-RU" sz="2000" dirty="0">
                <a:latin typeface="Times New Roman" pitchFamily="18" charset="0"/>
                <a:cs typeface="Times New Roman" pitchFamily="18" charset="0"/>
              </a:rPr>
              <a:t>После родов матка не сокращается сразу. Она сокращается постепенно. Ощущения при этом напоминают менструальные боли — это абсолютно нормальная реакция организма. В течение 4 – 6 недель из матки выходят выделения — </a:t>
            </a:r>
            <a:r>
              <a:rPr lang="ru-RU" sz="2000" dirty="0" err="1">
                <a:latin typeface="Times New Roman" pitchFamily="18" charset="0"/>
                <a:cs typeface="Times New Roman" pitchFamily="18" charset="0"/>
              </a:rPr>
              <a:t>лохии</a:t>
            </a:r>
            <a:r>
              <a:rPr lang="ru-RU" sz="2000" dirty="0">
                <a:latin typeface="Times New Roman" pitchFamily="18" charset="0"/>
                <a:cs typeface="Times New Roman" pitchFamily="18" charset="0"/>
              </a:rPr>
              <a:t>. Первую неделю-две — в виде крови, а далее — желтовато-белого цвета. </a:t>
            </a:r>
            <a:r>
              <a:rPr lang="ru-RU" sz="2000" dirty="0">
                <a:latin typeface="Times New Roman" pitchFamily="18" charset="0"/>
                <a:cs typeface="Times New Roman" pitchFamily="18" charset="0"/>
              </a:rPr>
              <a:t>Уже к 6-й неделе выделения приходят в норму</a:t>
            </a:r>
            <a:r>
              <a:rPr lang="ru-RU" sz="2000" dirty="0" smtClean="0">
                <a:latin typeface="Times New Roman" pitchFamily="18" charset="0"/>
                <a:cs typeface="Times New Roman" pitchFamily="18" charset="0"/>
              </a:rPr>
              <a:t>. Рекомендации </a:t>
            </a:r>
            <a:r>
              <a:rPr lang="ru-RU" sz="2000" dirty="0">
                <a:latin typeface="Times New Roman" pitchFamily="18" charset="0"/>
                <a:cs typeface="Times New Roman" pitchFamily="18" charset="0"/>
              </a:rPr>
              <a:t>в этот период</a:t>
            </a:r>
            <a:r>
              <a:rPr lang="ru-RU" sz="2000" dirty="0" smtClean="0">
                <a:latin typeface="Times New Roman" pitchFamily="18" charset="0"/>
                <a:cs typeface="Times New Roman" pitchFamily="18" charset="0"/>
              </a:rPr>
              <a:t>:</a:t>
            </a:r>
          </a:p>
          <a:p>
            <a:pPr algn="just"/>
            <a:endParaRPr lang="ru-RU" sz="2000" dirty="0">
              <a:latin typeface="Times New Roman" pitchFamily="18" charset="0"/>
              <a:cs typeface="Times New Roman" pitchFamily="18" charset="0"/>
            </a:endParaRPr>
          </a:p>
          <a:p>
            <a:pPr algn="just">
              <a:buFont typeface="Arial" pitchFamily="34" charset="0"/>
              <a:buChar char="•"/>
            </a:pPr>
            <a:r>
              <a:rPr lang="ru-RU" sz="2000" dirty="0" smtClean="0">
                <a:latin typeface="Times New Roman" pitchFamily="18" charset="0"/>
                <a:cs typeface="Times New Roman" pitchFamily="18" charset="0"/>
              </a:rPr>
              <a:t> Часто </a:t>
            </a:r>
            <a:r>
              <a:rPr lang="ru-RU" sz="2000" dirty="0">
                <a:latin typeface="Times New Roman" pitchFamily="18" charset="0"/>
                <a:cs typeface="Times New Roman" pitchFamily="18" charset="0"/>
              </a:rPr>
              <a:t>прикладывать ребенка к груди — сосание вызывает интенсивное сокращение матки;</a:t>
            </a:r>
          </a:p>
          <a:p>
            <a:pPr algn="just">
              <a:buFont typeface="Arial" pitchFamily="34" charset="0"/>
              <a:buChar char="•"/>
            </a:pPr>
            <a:r>
              <a:rPr lang="ru-RU" sz="2000" dirty="0" smtClean="0">
                <a:latin typeface="Times New Roman" pitchFamily="18" charset="0"/>
                <a:cs typeface="Times New Roman" pitchFamily="18" charset="0"/>
              </a:rPr>
              <a:t> Почаще </a:t>
            </a:r>
            <a:r>
              <a:rPr lang="ru-RU" sz="2000" dirty="0">
                <a:latin typeface="Times New Roman" pitchFamily="18" charset="0"/>
                <a:cs typeface="Times New Roman" pitchFamily="18" charset="0"/>
              </a:rPr>
              <a:t>выходить на спокойную прогулку — свежий воздух полезен организму, а ходьба помогает матке вернуться к прежним размерам;</a:t>
            </a:r>
          </a:p>
          <a:p>
            <a:pPr algn="just">
              <a:buFont typeface="Arial" pitchFamily="34" charset="0"/>
              <a:buChar char="•"/>
            </a:pPr>
            <a:r>
              <a:rPr lang="ru-RU" sz="2000" dirty="0" smtClean="0">
                <a:latin typeface="Times New Roman" pitchFamily="18" charset="0"/>
                <a:cs typeface="Times New Roman" pitchFamily="18" charset="0"/>
              </a:rPr>
              <a:t> Хотя </a:t>
            </a:r>
            <a:r>
              <a:rPr lang="ru-RU" sz="2000" dirty="0">
                <a:latin typeface="Times New Roman" pitchFamily="18" charset="0"/>
                <a:cs typeface="Times New Roman" pitchFamily="18" charset="0"/>
              </a:rPr>
              <a:t>бы 15 – 20 минут в день лежать на животе, а если получается, то и спать в этой позе</a:t>
            </a:r>
            <a:r>
              <a:rPr lang="ru-RU" dirty="0"/>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
            <a:ext cx="6858000" cy="707886"/>
          </a:xfrm>
          <a:prstGeom prst="rect">
            <a:avLst/>
          </a:prstGeom>
        </p:spPr>
        <p:txBody>
          <a:bodyPr wrap="square">
            <a:spAutoFit/>
          </a:bodyPr>
          <a:lstStyle/>
          <a:p>
            <a:r>
              <a:rPr lang="ru-RU" sz="2000" b="1" dirty="0">
                <a:latin typeface="Times New Roman" pitchFamily="18" charset="0"/>
                <a:cs typeface="Times New Roman" pitchFamily="18" charset="0"/>
              </a:rPr>
              <a:t>Как справиться с болью в спине, мышцах и </a:t>
            </a:r>
            <a:r>
              <a:rPr lang="ru-RU" sz="2000" b="1" dirty="0" smtClean="0">
                <a:latin typeface="Times New Roman" pitchFamily="18" charset="0"/>
                <a:cs typeface="Times New Roman" pitchFamily="18" charset="0"/>
              </a:rPr>
              <a:t>суставах</a:t>
            </a:r>
          </a:p>
          <a:p>
            <a:endParaRPr lang="ru-RU" sz="2000" b="1" dirty="0">
              <a:latin typeface="Times New Roman" pitchFamily="18" charset="0"/>
              <a:cs typeface="Times New Roman" pitchFamily="18" charset="0"/>
            </a:endParaRPr>
          </a:p>
        </p:txBody>
      </p:sp>
      <p:sp>
        <p:nvSpPr>
          <p:cNvPr id="3" name="Прямоугольник 2"/>
          <p:cNvSpPr/>
          <p:nvPr/>
        </p:nvSpPr>
        <p:spPr>
          <a:xfrm>
            <a:off x="0" y="500042"/>
            <a:ext cx="9144000" cy="4708981"/>
          </a:xfrm>
          <a:prstGeom prst="rect">
            <a:avLst/>
          </a:prstGeom>
        </p:spPr>
        <p:txBody>
          <a:bodyPr wrap="square">
            <a:spAutoFit/>
          </a:bodyPr>
          <a:lstStyle/>
          <a:p>
            <a:pPr algn="just"/>
            <a:r>
              <a:rPr lang="ru-RU" sz="2000" dirty="0">
                <a:latin typeface="Times New Roman" pitchFamily="18" charset="0"/>
                <a:cs typeface="Times New Roman" pitchFamily="18" charset="0"/>
              </a:rPr>
              <a:t>Л</a:t>
            </a:r>
            <a:r>
              <a:rPr lang="ru-RU" sz="2000" dirty="0" smtClean="0">
                <a:latin typeface="Times New Roman" pitchFamily="18" charset="0"/>
                <a:cs typeface="Times New Roman" pitchFamily="18" charset="0"/>
              </a:rPr>
              <a:t>ечебная </a:t>
            </a:r>
            <a:r>
              <a:rPr lang="ru-RU" sz="2000" dirty="0">
                <a:latin typeface="Times New Roman" pitchFamily="18" charset="0"/>
                <a:cs typeface="Times New Roman" pitchFamily="18" charset="0"/>
              </a:rPr>
              <a:t>гимнастика. </a:t>
            </a:r>
            <a:r>
              <a:rPr lang="ru-RU" sz="2000" dirty="0">
                <a:latin typeface="Times New Roman" pitchFamily="18" charset="0"/>
                <a:cs typeface="Times New Roman" pitchFamily="18" charset="0"/>
              </a:rPr>
              <a:t>Начинать ее можно через месяц после родов. А до этого поможет применение противовоспалительных мазей — строго после консультации с врачом. Иногда для облегчения самочувствия молодой маме назначают и физиотерапию. </a:t>
            </a:r>
            <a:r>
              <a:rPr lang="ru-RU" sz="2000" dirty="0">
                <a:latin typeface="Times New Roman" pitchFamily="18" charset="0"/>
                <a:cs typeface="Times New Roman" pitchFamily="18" charset="0"/>
              </a:rPr>
              <a:t>При сильных болях специалист может дать направление на МРТ, чтобы убедиться в отсутствии межпозвонковой </a:t>
            </a:r>
            <a:r>
              <a:rPr lang="ru-RU" sz="2000" dirty="0" smtClean="0">
                <a:latin typeface="Times New Roman" pitchFamily="18" charset="0"/>
                <a:cs typeface="Times New Roman" pitchFamily="18" charset="0"/>
              </a:rPr>
              <a:t>грыжи</a:t>
            </a:r>
          </a:p>
          <a:p>
            <a:pPr algn="just"/>
            <a:endParaRPr lang="ru-RU" sz="2000" dirty="0" smtClean="0">
              <a:latin typeface="Times New Roman" pitchFamily="18" charset="0"/>
              <a:cs typeface="Times New Roman" pitchFamily="18" charset="0"/>
            </a:endParaRPr>
          </a:p>
          <a:p>
            <a:pPr algn="just"/>
            <a:r>
              <a:rPr lang="ru-RU" sz="2000" dirty="0">
                <a:latin typeface="Times New Roman" pitchFamily="18" charset="0"/>
                <a:cs typeface="Times New Roman" pitchFamily="18" charset="0"/>
              </a:rPr>
              <a:t> </a:t>
            </a:r>
            <a:r>
              <a:rPr lang="ru-RU" sz="2000" i="1" dirty="0" smtClean="0">
                <a:latin typeface="Times New Roman" pitchFamily="18" charset="0"/>
                <a:cs typeface="Times New Roman" pitchFamily="18" charset="0"/>
              </a:rPr>
              <a:t>Рекомендации родившей женщине: </a:t>
            </a:r>
          </a:p>
          <a:p>
            <a:pPr algn="just"/>
            <a:endParaRPr lang="ru-RU" sz="2000" dirty="0">
              <a:latin typeface="Times New Roman" pitchFamily="18" charset="0"/>
              <a:cs typeface="Times New Roman" pitchFamily="18" charset="0"/>
            </a:endParaRPr>
          </a:p>
          <a:p>
            <a:pPr algn="just">
              <a:buFont typeface="Arial" pitchFamily="34" charset="0"/>
              <a:buChar char="•"/>
            </a:pPr>
            <a:r>
              <a:rPr lang="ru-RU" sz="2000" dirty="0">
                <a:latin typeface="Times New Roman" pitchFamily="18" charset="0"/>
                <a:cs typeface="Times New Roman" pitchFamily="18" charset="0"/>
              </a:rPr>
              <a:t>Избегать поднятия тяжестей в течение полугода после родов;</a:t>
            </a:r>
          </a:p>
          <a:p>
            <a:pPr algn="just">
              <a:buFont typeface="Arial" pitchFamily="34" charset="0"/>
              <a:buChar char="•"/>
            </a:pPr>
            <a:r>
              <a:rPr lang="ru-RU" sz="2000" dirty="0">
                <a:latin typeface="Times New Roman" pitchFamily="18" charset="0"/>
                <a:cs typeface="Times New Roman" pitchFamily="18" charset="0"/>
              </a:rPr>
              <a:t>Следить за весом. Лишние килограммы усиливают боли в спине и замедляют восстановление организма;</a:t>
            </a:r>
          </a:p>
          <a:p>
            <a:pPr algn="just">
              <a:buFont typeface="Arial" pitchFamily="34" charset="0"/>
              <a:buChar char="•"/>
            </a:pPr>
            <a:r>
              <a:rPr lang="ru-RU" sz="2000" dirty="0">
                <a:latin typeface="Times New Roman" pitchFamily="18" charset="0"/>
                <a:cs typeface="Times New Roman" pitchFamily="18" charset="0"/>
              </a:rPr>
              <a:t>Регулярно выполнять легкую лечебную гимнастику;</a:t>
            </a:r>
          </a:p>
          <a:p>
            <a:pPr algn="just">
              <a:buFont typeface="Arial" pitchFamily="34" charset="0"/>
              <a:buChar char="•"/>
            </a:pPr>
            <a:r>
              <a:rPr lang="ru-RU" sz="2000" dirty="0">
                <a:latin typeface="Times New Roman" pitchFamily="18" charset="0"/>
                <a:cs typeface="Times New Roman" pitchFamily="18" charset="0"/>
              </a:rPr>
              <a:t>Исключить резкие подъемы со стула или кровати и избегать прямых наклонов;</a:t>
            </a:r>
          </a:p>
          <a:p>
            <a:pPr algn="just">
              <a:buFont typeface="Arial" pitchFamily="34" charset="0"/>
              <a:buChar char="•"/>
            </a:pPr>
            <a:r>
              <a:rPr lang="ru-RU" sz="2000" dirty="0">
                <a:latin typeface="Times New Roman" pitchFamily="18" charset="0"/>
                <a:cs typeface="Times New Roman" pitchFamily="18" charset="0"/>
              </a:rPr>
              <a:t>Найти удобную позу для кормления;</a:t>
            </a:r>
          </a:p>
          <a:p>
            <a:pPr algn="just">
              <a:buFont typeface="Arial" pitchFamily="34" charset="0"/>
              <a:buChar char="•"/>
            </a:pPr>
            <a:r>
              <a:rPr lang="ru-RU" sz="2000" dirty="0">
                <a:latin typeface="Times New Roman" pitchFamily="18" charset="0"/>
                <a:cs typeface="Times New Roman" pitchFamily="18" charset="0"/>
              </a:rPr>
              <a:t>Подобрать удобный жесткий матрас.</a:t>
            </a:r>
          </a:p>
        </p:txBody>
      </p:sp>
      <p:pic>
        <p:nvPicPr>
          <p:cNvPr id="4" name="Рисунок 3" descr="shutterstock_188637611.jpg"/>
          <p:cNvPicPr>
            <a:picLocks noChangeAspect="1"/>
          </p:cNvPicPr>
          <p:nvPr/>
        </p:nvPicPr>
        <p:blipFill>
          <a:blip r:embed="rId2"/>
          <a:stretch>
            <a:fillRect/>
          </a:stretch>
        </p:blipFill>
        <p:spPr>
          <a:xfrm>
            <a:off x="5000628" y="4500570"/>
            <a:ext cx="3534377" cy="235743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Прямоугольник 1"/>
          <p:cNvSpPr/>
          <p:nvPr/>
        </p:nvSpPr>
        <p:spPr>
          <a:xfrm>
            <a:off x="0" y="0"/>
            <a:ext cx="6858000" cy="707886"/>
          </a:xfrm>
          <a:prstGeom prst="rect">
            <a:avLst/>
          </a:prstGeom>
        </p:spPr>
        <p:txBody>
          <a:bodyPr wrap="square">
            <a:spAutoFit/>
          </a:bodyPr>
          <a:lstStyle/>
          <a:p>
            <a:r>
              <a:rPr lang="ru-RU" sz="2000" b="1" dirty="0">
                <a:latin typeface="Times New Roman" pitchFamily="18" charset="0"/>
                <a:cs typeface="Times New Roman" pitchFamily="18" charset="0"/>
              </a:rPr>
              <a:t>Упражнения, выполняемые в первые 2 дня после </a:t>
            </a:r>
            <a:r>
              <a:rPr lang="ru-RU" sz="2000" b="1" dirty="0" smtClean="0">
                <a:latin typeface="Times New Roman" pitchFamily="18" charset="0"/>
                <a:cs typeface="Times New Roman" pitchFamily="18" charset="0"/>
              </a:rPr>
              <a:t>родов</a:t>
            </a:r>
          </a:p>
          <a:p>
            <a:r>
              <a:rPr lang="ru-RU" sz="2000" b="1" dirty="0" smtClean="0">
                <a:latin typeface="Times New Roman" pitchFamily="18" charset="0"/>
                <a:cs typeface="Times New Roman" pitchFamily="18" charset="0"/>
              </a:rPr>
              <a:t> </a:t>
            </a:r>
            <a:endParaRPr lang="ru-RU" sz="2000" b="1" dirty="0">
              <a:latin typeface="Times New Roman" pitchFamily="18" charset="0"/>
              <a:cs typeface="Times New Roman" pitchFamily="18" charset="0"/>
            </a:endParaRPr>
          </a:p>
        </p:txBody>
      </p:sp>
      <p:sp>
        <p:nvSpPr>
          <p:cNvPr id="3" name="Прямоугольник 2"/>
          <p:cNvSpPr/>
          <p:nvPr/>
        </p:nvSpPr>
        <p:spPr>
          <a:xfrm>
            <a:off x="0" y="500041"/>
            <a:ext cx="9144000" cy="4093428"/>
          </a:xfrm>
          <a:prstGeom prst="rect">
            <a:avLst/>
          </a:prstGeom>
        </p:spPr>
        <p:txBody>
          <a:bodyPr wrap="square">
            <a:spAutoFit/>
          </a:bodyPr>
          <a:lstStyle/>
          <a:p>
            <a:pPr algn="just"/>
            <a:r>
              <a:rPr lang="ru-RU" sz="2000" dirty="0">
                <a:latin typeface="Times New Roman" pitchFamily="18" charset="0"/>
                <a:cs typeface="Times New Roman" pitchFamily="18" charset="0"/>
              </a:rPr>
              <a:t>Упражнение 1. Исходное положение — лежа на спине. Согнуть колени и положить руки на живот. Глубоко вдохнуть через нос, выдохнуть через слегка приоткрытые губы, втягивая при этом живот. Упражнение помогает расслабляться при помощи дыхания.</a:t>
            </a:r>
          </a:p>
          <a:p>
            <a:pPr algn="just"/>
            <a:endParaRPr lang="ru-RU" sz="2000" dirty="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Упражнение </a:t>
            </a:r>
            <a:r>
              <a:rPr lang="ru-RU" sz="2000" dirty="0">
                <a:latin typeface="Times New Roman" pitchFamily="18" charset="0"/>
                <a:cs typeface="Times New Roman" pitchFamily="18" charset="0"/>
              </a:rPr>
              <a:t>2. </a:t>
            </a:r>
            <a:r>
              <a:rPr lang="ru-RU" sz="2000" dirty="0">
                <a:latin typeface="Times New Roman" pitchFamily="18" charset="0"/>
                <a:cs typeface="Times New Roman" pitchFamily="18" charset="0"/>
              </a:rPr>
              <a:t>Исходное положение — лежа на боку, согнув колени. Выдохнуть и втянуть живот, округлив при этом спину. Расслабиться и вернуться в исходное положение. Начинать с 6 повторений, увеличивая их до 20 на каждом боку. </a:t>
            </a:r>
          </a:p>
          <a:p>
            <a:pPr algn="just"/>
            <a:endParaRPr lang="ru-RU" sz="2000" dirty="0">
              <a:latin typeface="Times New Roman" pitchFamily="18" charset="0"/>
              <a:cs typeface="Times New Roman" pitchFamily="18" charset="0"/>
            </a:endParaRPr>
          </a:p>
          <a:p>
            <a:pPr algn="just"/>
            <a:r>
              <a:rPr lang="ru-RU" sz="2000" dirty="0">
                <a:latin typeface="Times New Roman" pitchFamily="18" charset="0"/>
                <a:cs typeface="Times New Roman" pitchFamily="18" charset="0"/>
              </a:rPr>
              <a:t>Упражнение 3. Исходное положение — лежа на спи не, вытянув ноги и раздвинув пятки примерно на 30 см. Согнуть стопы и потянуть их вверх (на себя), затем вниз (вытянуть носочки). Выполнять в быстром темпе в течение 30 с. После этого сделать по 8 вращений одновременно обеими стопами. </a:t>
            </a:r>
          </a:p>
        </p:txBody>
      </p:sp>
      <p:pic>
        <p:nvPicPr>
          <p:cNvPr id="4" name="Рисунок 3" descr="Kak-samostoyatelno-pohudet-posle-rodov-1-1024x887.jpg"/>
          <p:cNvPicPr>
            <a:picLocks noChangeAspect="1"/>
          </p:cNvPicPr>
          <p:nvPr/>
        </p:nvPicPr>
        <p:blipFill>
          <a:blip r:embed="rId3"/>
          <a:stretch>
            <a:fillRect/>
          </a:stretch>
        </p:blipFill>
        <p:spPr>
          <a:xfrm>
            <a:off x="6097153" y="4357694"/>
            <a:ext cx="3046847" cy="2500306"/>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
            <a:ext cx="6858000" cy="707886"/>
          </a:xfrm>
          <a:prstGeom prst="rect">
            <a:avLst/>
          </a:prstGeom>
        </p:spPr>
        <p:txBody>
          <a:bodyPr wrap="square">
            <a:spAutoFit/>
          </a:bodyPr>
          <a:lstStyle/>
          <a:p>
            <a:pPr fontAlgn="base"/>
            <a:r>
              <a:rPr lang="ru-RU" sz="2000" b="1" dirty="0">
                <a:latin typeface="Times New Roman" pitchFamily="18" charset="0"/>
                <a:cs typeface="Times New Roman" pitchFamily="18" charset="0"/>
              </a:rPr>
              <a:t>Восстановление в первые дни после кесарева </a:t>
            </a:r>
            <a:r>
              <a:rPr lang="ru-RU" sz="2000" b="1" dirty="0" smtClean="0">
                <a:latin typeface="Times New Roman" pitchFamily="18" charset="0"/>
                <a:cs typeface="Times New Roman" pitchFamily="18" charset="0"/>
              </a:rPr>
              <a:t>сечения</a:t>
            </a:r>
          </a:p>
          <a:p>
            <a:pPr fontAlgn="base"/>
            <a:endParaRPr lang="ru-RU" sz="2000" b="1" dirty="0">
              <a:latin typeface="Times New Roman" pitchFamily="18" charset="0"/>
              <a:cs typeface="Times New Roman" pitchFamily="18" charset="0"/>
            </a:endParaRPr>
          </a:p>
        </p:txBody>
      </p:sp>
      <p:sp>
        <p:nvSpPr>
          <p:cNvPr id="3" name="Прямоугольник 2"/>
          <p:cNvSpPr/>
          <p:nvPr/>
        </p:nvSpPr>
        <p:spPr>
          <a:xfrm>
            <a:off x="0" y="571480"/>
            <a:ext cx="9144000" cy="1938992"/>
          </a:xfrm>
          <a:prstGeom prst="rect">
            <a:avLst/>
          </a:prstGeom>
        </p:spPr>
        <p:txBody>
          <a:bodyPr wrap="square">
            <a:spAutoFit/>
          </a:bodyPr>
          <a:lstStyle/>
          <a:p>
            <a:pPr algn="just" fontAlgn="base"/>
            <a:r>
              <a:rPr lang="ru-RU" sz="2000" dirty="0">
                <a:latin typeface="Times New Roman" pitchFamily="18" charset="0"/>
                <a:cs typeface="Times New Roman" pitchFamily="18" charset="0"/>
              </a:rPr>
              <a:t>Процесс восстановления после кесарева проходит долго. В </a:t>
            </a:r>
            <a:r>
              <a:rPr lang="ru-RU" sz="2000" dirty="0">
                <a:latin typeface="Times New Roman" pitchFamily="18" charset="0"/>
                <a:cs typeface="Times New Roman" pitchFamily="18" charset="0"/>
              </a:rPr>
              <a:t>первый день молодая мама пребывает в палате интенсивной терапии под наблюдением медперсонала. </a:t>
            </a:r>
            <a:r>
              <a:rPr lang="ru-RU" sz="2000" dirty="0">
                <a:latin typeface="Times New Roman" pitchFamily="18" charset="0"/>
                <a:cs typeface="Times New Roman" pitchFamily="18" charset="0"/>
              </a:rPr>
              <a:t>Первые часы после операции ей запрещено подниматься и ходить – это обязательное условие для всех рожениц после оперативного </a:t>
            </a:r>
            <a:r>
              <a:rPr lang="ru-RU" sz="2000" dirty="0" err="1">
                <a:latin typeface="Times New Roman" pitchFamily="18" charset="0"/>
                <a:cs typeface="Times New Roman" pitchFamily="18" charset="0"/>
              </a:rPr>
              <a:t>родоразрешения</a:t>
            </a:r>
            <a:r>
              <a:rPr lang="ru-RU" sz="2000" dirty="0">
                <a:latin typeface="Times New Roman" pitchFamily="18" charset="0"/>
                <a:cs typeface="Times New Roman" pitchFamily="18" charset="0"/>
              </a:rPr>
              <a:t>. </a:t>
            </a:r>
            <a:r>
              <a:rPr lang="ru-RU" sz="2000" dirty="0">
                <a:latin typeface="Times New Roman" pitchFamily="18" charset="0"/>
                <a:cs typeface="Times New Roman" pitchFamily="18" charset="0"/>
              </a:rPr>
              <a:t>При нормальном самочувствии и отсутствии осложнений новорожденного приносят матери через 8 часов после родов</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pic>
        <p:nvPicPr>
          <p:cNvPr id="4" name="Рисунок 3" descr="0c523536d23e7c4115837ee0459c93e4.jpg"/>
          <p:cNvPicPr>
            <a:picLocks noChangeAspect="1"/>
          </p:cNvPicPr>
          <p:nvPr/>
        </p:nvPicPr>
        <p:blipFill>
          <a:blip r:embed="rId2"/>
          <a:stretch>
            <a:fillRect/>
          </a:stretch>
        </p:blipFill>
        <p:spPr>
          <a:xfrm>
            <a:off x="1500166" y="2571744"/>
            <a:ext cx="6250857" cy="395292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631216"/>
          </a:xfrm>
          <a:prstGeom prst="rect">
            <a:avLst/>
          </a:prstGeom>
        </p:spPr>
        <p:txBody>
          <a:bodyPr wrap="square">
            <a:spAutoFit/>
          </a:bodyPr>
          <a:lstStyle/>
          <a:p>
            <a:pPr algn="just"/>
            <a:r>
              <a:rPr lang="ru-RU" sz="2000" dirty="0">
                <a:latin typeface="Times New Roman" pitchFamily="18" charset="0"/>
                <a:cs typeface="Times New Roman" pitchFamily="18" charset="0"/>
              </a:rPr>
              <a:t>Со второго дня молодая мама может впервые встать, начать ходить и прикладывать ребенка к груди. С третьего дня разрешается садиться. Все это время младший медицинский персонал проводит обработку швов антисептиками. Дальнейшие рекомендации восстановлению после кесарева по уходу за швом пациентка получит от врача при выписке из роддома.</a:t>
            </a:r>
          </a:p>
        </p:txBody>
      </p:sp>
      <p:sp>
        <p:nvSpPr>
          <p:cNvPr id="3" name="Прямоугольник 2"/>
          <p:cNvSpPr/>
          <p:nvPr/>
        </p:nvSpPr>
        <p:spPr>
          <a:xfrm>
            <a:off x="0" y="2000240"/>
            <a:ext cx="6858000" cy="400110"/>
          </a:xfrm>
          <a:prstGeom prst="rect">
            <a:avLst/>
          </a:prstGeom>
        </p:spPr>
        <p:txBody>
          <a:bodyPr wrap="square">
            <a:spAutoFit/>
          </a:bodyPr>
          <a:lstStyle/>
          <a:p>
            <a:pPr fontAlgn="base"/>
            <a:r>
              <a:rPr lang="ru-RU" sz="2000" b="1" dirty="0">
                <a:latin typeface="Times New Roman" pitchFamily="18" charset="0"/>
                <a:cs typeface="Times New Roman" pitchFamily="18" charset="0"/>
              </a:rPr>
              <a:t>Что категорически нельзя делать после операции?</a:t>
            </a:r>
          </a:p>
        </p:txBody>
      </p:sp>
      <p:sp>
        <p:nvSpPr>
          <p:cNvPr id="4" name="Прямоугольник 3"/>
          <p:cNvSpPr/>
          <p:nvPr/>
        </p:nvSpPr>
        <p:spPr>
          <a:xfrm>
            <a:off x="0" y="2714620"/>
            <a:ext cx="9144000" cy="2554545"/>
          </a:xfrm>
          <a:prstGeom prst="rect">
            <a:avLst/>
          </a:prstGeom>
        </p:spPr>
        <p:txBody>
          <a:bodyPr wrap="square">
            <a:spAutoFit/>
          </a:bodyPr>
          <a:lstStyle/>
          <a:p>
            <a:pPr algn="just" fontAlgn="base"/>
            <a:r>
              <a:rPr lang="ru-RU" sz="2000" dirty="0">
                <a:latin typeface="Times New Roman" pitchFamily="18" charset="0"/>
                <a:cs typeface="Times New Roman" pitchFamily="18" charset="0"/>
              </a:rPr>
              <a:t>После оперативных родов нужно отказаться от любой интенсивной физической активности. Разрешено лишь вставать и неспешно ходить, делая перерывы каждые 15 минут.</a:t>
            </a:r>
          </a:p>
          <a:p>
            <a:pPr algn="just" fontAlgn="base"/>
            <a:r>
              <a:rPr lang="ru-RU" sz="2000" dirty="0">
                <a:latin typeface="Times New Roman" pitchFamily="18" charset="0"/>
                <a:cs typeface="Times New Roman" pitchFamily="18" charset="0"/>
              </a:rPr>
              <a:t>В остальное время желательно лежать. После выписки основные заботы по дому и часть ухода за ребенком лучше доверить близкому родственнику или помощнику. Если пренебречь этими требованиями, повышается вероятность послеродовых осложнений, таких как расхождение шва, боли, маточные кровотечения.</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58</TotalTime>
  <Words>1087</Words>
  <Application>Microsoft Office PowerPoint</Application>
  <PresentationFormat>Экран (4:3)</PresentationFormat>
  <Paragraphs>86</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Тема: Реабилитация женщин после естественных родов и кесарева сечения   Дисциплина: Основы реабилитации</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Реабилитация женщин после естественных родов и кесарева сечения   Дисциплина: Основы реабилитации</dc:title>
  <dc:creator>79339</dc:creator>
  <cp:lastModifiedBy>79339</cp:lastModifiedBy>
  <cp:revision>22</cp:revision>
  <dcterms:created xsi:type="dcterms:W3CDTF">2021-05-20T07:25:21Z</dcterms:created>
  <dcterms:modified xsi:type="dcterms:W3CDTF">2021-05-20T08:24:16Z</dcterms:modified>
</cp:coreProperties>
</file>