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15" r:id="rId3"/>
    <p:sldMasterId id="2147483744" r:id="rId4"/>
  </p:sldMasterIdLst>
  <p:notesMasterIdLst>
    <p:notesMasterId r:id="rId66"/>
  </p:notesMasterIdLst>
  <p:handoutMasterIdLst>
    <p:handoutMasterId r:id="rId67"/>
  </p:handoutMasterIdLst>
  <p:sldIdLst>
    <p:sldId id="1251" r:id="rId5"/>
    <p:sldId id="1252" r:id="rId6"/>
    <p:sldId id="894" r:id="rId7"/>
    <p:sldId id="1127" r:id="rId8"/>
    <p:sldId id="1241" r:id="rId9"/>
    <p:sldId id="1135" r:id="rId10"/>
    <p:sldId id="1243" r:id="rId11"/>
    <p:sldId id="1137" r:id="rId12"/>
    <p:sldId id="1138" r:id="rId13"/>
    <p:sldId id="1139" r:id="rId14"/>
    <p:sldId id="1140" r:id="rId15"/>
    <p:sldId id="1141" r:id="rId16"/>
    <p:sldId id="1255" r:id="rId17"/>
    <p:sldId id="1142" r:id="rId18"/>
    <p:sldId id="1143" r:id="rId19"/>
    <p:sldId id="1145" r:id="rId20"/>
    <p:sldId id="1244" r:id="rId21"/>
    <p:sldId id="1148" r:id="rId22"/>
    <p:sldId id="1149" r:id="rId23"/>
    <p:sldId id="1151" r:id="rId24"/>
    <p:sldId id="1155" r:id="rId25"/>
    <p:sldId id="1157" r:id="rId26"/>
    <p:sldId id="1158" r:id="rId27"/>
    <p:sldId id="1160" r:id="rId28"/>
    <p:sldId id="1245" r:id="rId29"/>
    <p:sldId id="1167" r:id="rId30"/>
    <p:sldId id="1246" r:id="rId31"/>
    <p:sldId id="1169" r:id="rId32"/>
    <p:sldId id="1173" r:id="rId33"/>
    <p:sldId id="1256" r:id="rId34"/>
    <p:sldId id="1247" r:id="rId35"/>
    <p:sldId id="1183" r:id="rId36"/>
    <p:sldId id="1257" r:id="rId37"/>
    <p:sldId id="1184" r:id="rId38"/>
    <p:sldId id="1185" r:id="rId39"/>
    <p:sldId id="1186" r:id="rId40"/>
    <p:sldId id="1187" r:id="rId41"/>
    <p:sldId id="1189" r:id="rId42"/>
    <p:sldId id="1191" r:id="rId43"/>
    <p:sldId id="1206" r:id="rId44"/>
    <p:sldId id="1222" r:id="rId45"/>
    <p:sldId id="1224" r:id="rId46"/>
    <p:sldId id="1253" r:id="rId47"/>
    <p:sldId id="1254" r:id="rId48"/>
    <p:sldId id="1227" r:id="rId49"/>
    <p:sldId id="1235" r:id="rId50"/>
    <p:sldId id="1248" r:id="rId51"/>
    <p:sldId id="1100" r:id="rId52"/>
    <p:sldId id="1039" r:id="rId53"/>
    <p:sldId id="1048" r:id="rId54"/>
    <p:sldId id="1260" r:id="rId55"/>
    <p:sldId id="1050" r:id="rId56"/>
    <p:sldId id="1259" r:id="rId57"/>
    <p:sldId id="1261" r:id="rId58"/>
    <p:sldId id="1051" r:id="rId59"/>
    <p:sldId id="1053" r:id="rId60"/>
    <p:sldId id="1056" r:id="rId61"/>
    <p:sldId id="1064" r:id="rId62"/>
    <p:sldId id="1102" r:id="rId63"/>
    <p:sldId id="470" r:id="rId64"/>
    <p:sldId id="1250" r:id="rId65"/>
  </p:sldIdLst>
  <p:sldSz cx="9144000" cy="6858000" type="screen4x3"/>
  <p:notesSz cx="6858000" cy="99456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00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1" autoAdjust="0"/>
    <p:restoredTop sz="91771" autoAdjust="0"/>
  </p:normalViewPr>
  <p:slideViewPr>
    <p:cSldViewPr>
      <p:cViewPr varScale="1">
        <p:scale>
          <a:sx n="78" d="100"/>
          <a:sy n="78" d="100"/>
        </p:scale>
        <p:origin x="1565"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0117A8-42B5-43EE-9B65-5D50F87F37CF}" type="doc">
      <dgm:prSet loTypeId="urn:microsoft.com/office/officeart/2005/8/layout/vList3" loCatId="list" qsTypeId="urn:microsoft.com/office/officeart/2005/8/quickstyle/simple3" qsCatId="simple" csTypeId="urn:microsoft.com/office/officeart/2005/8/colors/colorful5" csCatId="colorful" phldr="1"/>
      <dgm:spPr/>
    </dgm:pt>
    <dgm:pt modelId="{7C75ADDA-35E4-46AE-B234-6FB0F21C59FB}">
      <dgm:prSet phldrT="[Текст]"/>
      <dgm:spPr/>
      <dgm:t>
        <a:bodyPr/>
        <a:lstStyle/>
        <a:p>
          <a:r>
            <a:rPr lang="en-US" dirty="0" smtClean="0"/>
            <a:t>modifying reagent (compounds of an inhibitor with a complex [ES] to form an inactive or slowly reacting ternary complex [E / S])</a:t>
          </a:r>
          <a:endParaRPr lang="ru-RU" dirty="0"/>
        </a:p>
      </dgm:t>
    </dgm:pt>
    <dgm:pt modelId="{D02F78D3-52F8-487A-BC79-A400788BD2EA}" type="parTrans" cxnId="{9A6F9C74-66FA-4BF5-AA1F-7660C8D82591}">
      <dgm:prSet/>
      <dgm:spPr/>
      <dgm:t>
        <a:bodyPr/>
        <a:lstStyle/>
        <a:p>
          <a:endParaRPr lang="ru-RU"/>
        </a:p>
      </dgm:t>
    </dgm:pt>
    <dgm:pt modelId="{917CDEB8-1105-4C2F-B061-036691D5B823}" type="sibTrans" cxnId="{9A6F9C74-66FA-4BF5-AA1F-7660C8D82591}">
      <dgm:prSet/>
      <dgm:spPr/>
      <dgm:t>
        <a:bodyPr/>
        <a:lstStyle/>
        <a:p>
          <a:endParaRPr lang="ru-RU"/>
        </a:p>
      </dgm:t>
    </dgm:pt>
    <dgm:pt modelId="{76514697-1618-4ADF-B20E-698468CE278A}">
      <dgm:prSet phldrT="[Текст]" custT="1"/>
      <dgm:spPr/>
      <dgm:t>
        <a:bodyPr/>
        <a:lstStyle/>
        <a:p>
          <a:r>
            <a:rPr lang="en-US" sz="3200" dirty="0" smtClean="0"/>
            <a:t>inhibition by excess substrate</a:t>
          </a:r>
          <a:endParaRPr lang="ru-RU" sz="3200" dirty="0"/>
        </a:p>
      </dgm:t>
    </dgm:pt>
    <dgm:pt modelId="{AAB2A024-DC8B-4826-B468-0C97DC6BC9F7}" type="parTrans" cxnId="{78114F35-ED4C-4E36-B7FC-05FAFA44EB3C}">
      <dgm:prSet/>
      <dgm:spPr/>
      <dgm:t>
        <a:bodyPr/>
        <a:lstStyle/>
        <a:p>
          <a:endParaRPr lang="ru-RU"/>
        </a:p>
      </dgm:t>
    </dgm:pt>
    <dgm:pt modelId="{D54A37D5-CE97-4AB8-95CA-860A3F9C5253}" type="sibTrans" cxnId="{78114F35-ED4C-4E36-B7FC-05FAFA44EB3C}">
      <dgm:prSet/>
      <dgm:spPr/>
      <dgm:t>
        <a:bodyPr/>
        <a:lstStyle/>
        <a:p>
          <a:endParaRPr lang="ru-RU"/>
        </a:p>
      </dgm:t>
    </dgm:pt>
    <dgm:pt modelId="{2974026F-149D-4FD8-9258-1F4073315E1B}">
      <dgm:prSet phldrT="[Текст]" custT="1"/>
      <dgm:spPr/>
      <dgm:t>
        <a:bodyPr/>
        <a:lstStyle/>
        <a:p>
          <a:r>
            <a:rPr lang="en-US" sz="3600" dirty="0" smtClean="0"/>
            <a:t>Suicidal substrate</a:t>
          </a:r>
          <a:endParaRPr lang="ru-RU" sz="3600" dirty="0"/>
        </a:p>
      </dgm:t>
    </dgm:pt>
    <dgm:pt modelId="{03E23772-6CA5-4177-AD2D-7F1482CEE0FB}" type="parTrans" cxnId="{527D8F1E-0364-4D97-BB54-25BE47EEA6B8}">
      <dgm:prSet/>
      <dgm:spPr/>
      <dgm:t>
        <a:bodyPr/>
        <a:lstStyle/>
        <a:p>
          <a:endParaRPr lang="ru-RU"/>
        </a:p>
      </dgm:t>
    </dgm:pt>
    <dgm:pt modelId="{B30B9146-C8BA-4A04-BBEE-E6C22553674C}" type="sibTrans" cxnId="{527D8F1E-0364-4D97-BB54-25BE47EEA6B8}">
      <dgm:prSet/>
      <dgm:spPr/>
      <dgm:t>
        <a:bodyPr/>
        <a:lstStyle/>
        <a:p>
          <a:endParaRPr lang="ru-RU"/>
        </a:p>
      </dgm:t>
    </dgm:pt>
    <dgm:pt modelId="{380D33CD-0173-4D8F-A1C3-F666DB6AFF35}" type="pres">
      <dgm:prSet presAssocID="{860117A8-42B5-43EE-9B65-5D50F87F37CF}" presName="linearFlow" presStyleCnt="0">
        <dgm:presLayoutVars>
          <dgm:dir/>
          <dgm:resizeHandles val="exact"/>
        </dgm:presLayoutVars>
      </dgm:prSet>
      <dgm:spPr/>
    </dgm:pt>
    <dgm:pt modelId="{38745BA6-994F-41BE-A384-B2593D2E5DEC}" type="pres">
      <dgm:prSet presAssocID="{7C75ADDA-35E4-46AE-B234-6FB0F21C59FB}" presName="composite" presStyleCnt="0"/>
      <dgm:spPr/>
    </dgm:pt>
    <dgm:pt modelId="{0A878F13-8896-4D30-86BB-5D0A81413B2E}" type="pres">
      <dgm:prSet presAssocID="{7C75ADDA-35E4-46AE-B234-6FB0F21C59FB}" presName="imgShp" presStyleLbl="fgImgPlace1" presStyleIdx="0" presStyleCnt="3" custLinFactNeighborX="-39978"/>
      <dgm:spPr>
        <a:blipFill rotWithShape="1">
          <a:blip xmlns:r="http://schemas.openxmlformats.org/officeDocument/2006/relationships" r:embed="rId1"/>
          <a:stretch>
            <a:fillRect/>
          </a:stretch>
        </a:blipFill>
      </dgm:spPr>
    </dgm:pt>
    <dgm:pt modelId="{E86A6DC6-E866-447E-84CA-0BB25718A544}" type="pres">
      <dgm:prSet presAssocID="{7C75ADDA-35E4-46AE-B234-6FB0F21C59FB}" presName="txShp" presStyleLbl="node1" presStyleIdx="0" presStyleCnt="3" custScaleX="127486" custLinFactNeighborX="10679">
        <dgm:presLayoutVars>
          <dgm:bulletEnabled val="1"/>
        </dgm:presLayoutVars>
      </dgm:prSet>
      <dgm:spPr/>
      <dgm:t>
        <a:bodyPr/>
        <a:lstStyle/>
        <a:p>
          <a:endParaRPr lang="ru-RU"/>
        </a:p>
      </dgm:t>
    </dgm:pt>
    <dgm:pt modelId="{E958F7BD-762E-4B0F-8B1C-701661B03C97}" type="pres">
      <dgm:prSet presAssocID="{917CDEB8-1105-4C2F-B061-036691D5B823}" presName="spacing" presStyleCnt="0"/>
      <dgm:spPr/>
    </dgm:pt>
    <dgm:pt modelId="{7B82E92A-1738-4654-8BCF-040D219D22BA}" type="pres">
      <dgm:prSet presAssocID="{76514697-1618-4ADF-B20E-698468CE278A}" presName="composite" presStyleCnt="0"/>
      <dgm:spPr/>
    </dgm:pt>
    <dgm:pt modelId="{3A258675-78DF-4A03-B1ED-77B74C1DEB48}" type="pres">
      <dgm:prSet presAssocID="{76514697-1618-4ADF-B20E-698468CE278A}" presName="imgShp" presStyleLbl="fgImgPlace1" presStyleIdx="1" presStyleCnt="3" custLinFactNeighborX="-39978"/>
      <dgm:spPr>
        <a:blipFill rotWithShape="1">
          <a:blip xmlns:r="http://schemas.openxmlformats.org/officeDocument/2006/relationships" r:embed="rId2"/>
          <a:stretch>
            <a:fillRect/>
          </a:stretch>
        </a:blipFill>
      </dgm:spPr>
    </dgm:pt>
    <dgm:pt modelId="{2C7F9CCE-E27E-4174-BD6A-1B91E56F7090}" type="pres">
      <dgm:prSet presAssocID="{76514697-1618-4ADF-B20E-698468CE278A}" presName="txShp" presStyleLbl="node1" presStyleIdx="1" presStyleCnt="3" custScaleX="127486" custLinFactNeighborX="10679">
        <dgm:presLayoutVars>
          <dgm:bulletEnabled val="1"/>
        </dgm:presLayoutVars>
      </dgm:prSet>
      <dgm:spPr/>
      <dgm:t>
        <a:bodyPr/>
        <a:lstStyle/>
        <a:p>
          <a:endParaRPr lang="ru-RU"/>
        </a:p>
      </dgm:t>
    </dgm:pt>
    <dgm:pt modelId="{745E76D1-2891-4697-A355-D5AF4BC87CDB}" type="pres">
      <dgm:prSet presAssocID="{D54A37D5-CE97-4AB8-95CA-860A3F9C5253}" presName="spacing" presStyleCnt="0"/>
      <dgm:spPr/>
    </dgm:pt>
    <dgm:pt modelId="{2B31CB48-DB97-462F-93E3-FAB2E8B52883}" type="pres">
      <dgm:prSet presAssocID="{2974026F-149D-4FD8-9258-1F4073315E1B}" presName="composite" presStyleCnt="0"/>
      <dgm:spPr/>
    </dgm:pt>
    <dgm:pt modelId="{F09C6922-82A7-4A3F-ADC9-C50D3C1677E2}" type="pres">
      <dgm:prSet presAssocID="{2974026F-149D-4FD8-9258-1F4073315E1B}" presName="imgShp" presStyleLbl="fgImgPlace1" presStyleIdx="2" presStyleCnt="3" custLinFactNeighborX="-39978"/>
      <dgm:spPr>
        <a:blipFill rotWithShape="1">
          <a:blip xmlns:r="http://schemas.openxmlformats.org/officeDocument/2006/relationships" r:embed="rId3"/>
          <a:stretch>
            <a:fillRect/>
          </a:stretch>
        </a:blipFill>
      </dgm:spPr>
    </dgm:pt>
    <dgm:pt modelId="{6CFD6801-07C5-4235-A5C8-63985B572AE1}" type="pres">
      <dgm:prSet presAssocID="{2974026F-149D-4FD8-9258-1F4073315E1B}" presName="txShp" presStyleLbl="node1" presStyleIdx="2" presStyleCnt="3" custScaleX="127486" custLinFactNeighborX="10679">
        <dgm:presLayoutVars>
          <dgm:bulletEnabled val="1"/>
        </dgm:presLayoutVars>
      </dgm:prSet>
      <dgm:spPr/>
      <dgm:t>
        <a:bodyPr/>
        <a:lstStyle/>
        <a:p>
          <a:endParaRPr lang="ru-RU"/>
        </a:p>
      </dgm:t>
    </dgm:pt>
  </dgm:ptLst>
  <dgm:cxnLst>
    <dgm:cxn modelId="{9A6F9C74-66FA-4BF5-AA1F-7660C8D82591}" srcId="{860117A8-42B5-43EE-9B65-5D50F87F37CF}" destId="{7C75ADDA-35E4-46AE-B234-6FB0F21C59FB}" srcOrd="0" destOrd="0" parTransId="{D02F78D3-52F8-487A-BC79-A400788BD2EA}" sibTransId="{917CDEB8-1105-4C2F-B061-036691D5B823}"/>
    <dgm:cxn modelId="{3833CD13-5D11-4FC0-B65E-E3CD0B7DAF28}" type="presOf" srcId="{2974026F-149D-4FD8-9258-1F4073315E1B}" destId="{6CFD6801-07C5-4235-A5C8-63985B572AE1}" srcOrd="0" destOrd="0" presId="urn:microsoft.com/office/officeart/2005/8/layout/vList3"/>
    <dgm:cxn modelId="{78D80A82-2EB4-453C-9DA3-65931DDEAA27}" type="presOf" srcId="{7C75ADDA-35E4-46AE-B234-6FB0F21C59FB}" destId="{E86A6DC6-E866-447E-84CA-0BB25718A544}" srcOrd="0" destOrd="0" presId="urn:microsoft.com/office/officeart/2005/8/layout/vList3"/>
    <dgm:cxn modelId="{527D8F1E-0364-4D97-BB54-25BE47EEA6B8}" srcId="{860117A8-42B5-43EE-9B65-5D50F87F37CF}" destId="{2974026F-149D-4FD8-9258-1F4073315E1B}" srcOrd="2" destOrd="0" parTransId="{03E23772-6CA5-4177-AD2D-7F1482CEE0FB}" sibTransId="{B30B9146-C8BA-4A04-BBEE-E6C22553674C}"/>
    <dgm:cxn modelId="{052B5F84-C4EA-43C2-934B-89B04330B201}" type="presOf" srcId="{860117A8-42B5-43EE-9B65-5D50F87F37CF}" destId="{380D33CD-0173-4D8F-A1C3-F666DB6AFF35}" srcOrd="0" destOrd="0" presId="urn:microsoft.com/office/officeart/2005/8/layout/vList3"/>
    <dgm:cxn modelId="{78114F35-ED4C-4E36-B7FC-05FAFA44EB3C}" srcId="{860117A8-42B5-43EE-9B65-5D50F87F37CF}" destId="{76514697-1618-4ADF-B20E-698468CE278A}" srcOrd="1" destOrd="0" parTransId="{AAB2A024-DC8B-4826-B468-0C97DC6BC9F7}" sibTransId="{D54A37D5-CE97-4AB8-95CA-860A3F9C5253}"/>
    <dgm:cxn modelId="{3957ADEC-8702-4198-B063-D2B7125F8BE9}" type="presOf" srcId="{76514697-1618-4ADF-B20E-698468CE278A}" destId="{2C7F9CCE-E27E-4174-BD6A-1B91E56F7090}" srcOrd="0" destOrd="0" presId="urn:microsoft.com/office/officeart/2005/8/layout/vList3"/>
    <dgm:cxn modelId="{886A6270-34C2-4283-8C60-35553A29063A}" type="presParOf" srcId="{380D33CD-0173-4D8F-A1C3-F666DB6AFF35}" destId="{38745BA6-994F-41BE-A384-B2593D2E5DEC}" srcOrd="0" destOrd="0" presId="urn:microsoft.com/office/officeart/2005/8/layout/vList3"/>
    <dgm:cxn modelId="{7CC09571-4773-4192-8885-EB85FF3CB728}" type="presParOf" srcId="{38745BA6-994F-41BE-A384-B2593D2E5DEC}" destId="{0A878F13-8896-4D30-86BB-5D0A81413B2E}" srcOrd="0" destOrd="0" presId="urn:microsoft.com/office/officeart/2005/8/layout/vList3"/>
    <dgm:cxn modelId="{6FF7B1FA-4445-4962-8055-9DAE8FECBE70}" type="presParOf" srcId="{38745BA6-994F-41BE-A384-B2593D2E5DEC}" destId="{E86A6DC6-E866-447E-84CA-0BB25718A544}" srcOrd="1" destOrd="0" presId="urn:microsoft.com/office/officeart/2005/8/layout/vList3"/>
    <dgm:cxn modelId="{09B536EB-62E7-4E22-A6D3-F51A391DBB3E}" type="presParOf" srcId="{380D33CD-0173-4D8F-A1C3-F666DB6AFF35}" destId="{E958F7BD-762E-4B0F-8B1C-701661B03C97}" srcOrd="1" destOrd="0" presId="urn:microsoft.com/office/officeart/2005/8/layout/vList3"/>
    <dgm:cxn modelId="{B591DB34-9E0C-4D0E-996D-F0918C55FA90}" type="presParOf" srcId="{380D33CD-0173-4D8F-A1C3-F666DB6AFF35}" destId="{7B82E92A-1738-4654-8BCF-040D219D22BA}" srcOrd="2" destOrd="0" presId="urn:microsoft.com/office/officeart/2005/8/layout/vList3"/>
    <dgm:cxn modelId="{76AEE3B5-F569-43DF-9884-1E336B65C91C}" type="presParOf" srcId="{7B82E92A-1738-4654-8BCF-040D219D22BA}" destId="{3A258675-78DF-4A03-B1ED-77B74C1DEB48}" srcOrd="0" destOrd="0" presId="urn:microsoft.com/office/officeart/2005/8/layout/vList3"/>
    <dgm:cxn modelId="{C9C8465C-BC65-4010-BD3D-42F3471A6712}" type="presParOf" srcId="{7B82E92A-1738-4654-8BCF-040D219D22BA}" destId="{2C7F9CCE-E27E-4174-BD6A-1B91E56F7090}" srcOrd="1" destOrd="0" presId="urn:microsoft.com/office/officeart/2005/8/layout/vList3"/>
    <dgm:cxn modelId="{AB94A8B2-4489-479C-9178-AE6E06C4BB95}" type="presParOf" srcId="{380D33CD-0173-4D8F-A1C3-F666DB6AFF35}" destId="{745E76D1-2891-4697-A355-D5AF4BC87CDB}" srcOrd="3" destOrd="0" presId="urn:microsoft.com/office/officeart/2005/8/layout/vList3"/>
    <dgm:cxn modelId="{8B992B73-BC03-4534-9420-3B2F9CF492D5}" type="presParOf" srcId="{380D33CD-0173-4D8F-A1C3-F666DB6AFF35}" destId="{2B31CB48-DB97-462F-93E3-FAB2E8B52883}" srcOrd="4" destOrd="0" presId="urn:microsoft.com/office/officeart/2005/8/layout/vList3"/>
    <dgm:cxn modelId="{0CFB2F73-810D-4BDD-BACF-7F780179F24A}" type="presParOf" srcId="{2B31CB48-DB97-462F-93E3-FAB2E8B52883}" destId="{F09C6922-82A7-4A3F-ADC9-C50D3C1677E2}" srcOrd="0" destOrd="0" presId="urn:microsoft.com/office/officeart/2005/8/layout/vList3"/>
    <dgm:cxn modelId="{85CE618E-1765-4CB8-9513-786A12E27655}" type="presParOf" srcId="{2B31CB48-DB97-462F-93E3-FAB2E8B52883}" destId="{6CFD6801-07C5-4235-A5C8-63985B572AE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A6DC6-E866-447E-84CA-0BB25718A544}">
      <dsp:nvSpPr>
        <dsp:cNvPr id="0" name=""/>
        <dsp:cNvSpPr/>
      </dsp:nvSpPr>
      <dsp:spPr>
        <a:xfrm rot="10800000">
          <a:off x="1331918" y="243"/>
          <a:ext cx="7660977" cy="1661426"/>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2643" tIns="99060" rIns="184912" bIns="99060" numCol="1" spcCol="1270" anchor="ctr" anchorCtr="0">
          <a:noAutofit/>
        </a:bodyPr>
        <a:lstStyle/>
        <a:p>
          <a:pPr lvl="0" algn="ctr" defTabSz="1155700">
            <a:lnSpc>
              <a:spcPct val="90000"/>
            </a:lnSpc>
            <a:spcBef>
              <a:spcPct val="0"/>
            </a:spcBef>
            <a:spcAft>
              <a:spcPct val="35000"/>
            </a:spcAft>
          </a:pPr>
          <a:r>
            <a:rPr lang="en-US" sz="2600" kern="1200" dirty="0" smtClean="0"/>
            <a:t>modifying reagent (compounds of an inhibitor with a complex [ES] to form an inactive or slowly reacting ternary complex [E / S])</a:t>
          </a:r>
          <a:endParaRPr lang="ru-RU" sz="2600" kern="1200" dirty="0"/>
        </a:p>
      </dsp:txBody>
      <dsp:txXfrm rot="10800000">
        <a:off x="1747274" y="243"/>
        <a:ext cx="7245621" cy="1661426"/>
      </dsp:txXfrm>
    </dsp:sp>
    <dsp:sp modelId="{0A878F13-8896-4D30-86BB-5D0A81413B2E}">
      <dsp:nvSpPr>
        <dsp:cNvPr id="0" name=""/>
        <dsp:cNvSpPr/>
      </dsp:nvSpPr>
      <dsp:spPr>
        <a:xfrm>
          <a:off x="21124" y="243"/>
          <a:ext cx="1661426" cy="1661426"/>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C7F9CCE-E27E-4174-BD6A-1B91E56F7090}">
      <dsp:nvSpPr>
        <dsp:cNvPr id="0" name=""/>
        <dsp:cNvSpPr/>
      </dsp:nvSpPr>
      <dsp:spPr>
        <a:xfrm rot="10800000">
          <a:off x="1331918" y="2157618"/>
          <a:ext cx="7660977" cy="1661426"/>
        </a:xfrm>
        <a:prstGeom prst="homePlat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2643"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t>inhibition by excess substrate</a:t>
          </a:r>
          <a:endParaRPr lang="ru-RU" sz="3200" kern="1200" dirty="0"/>
        </a:p>
      </dsp:txBody>
      <dsp:txXfrm rot="10800000">
        <a:off x="1747274" y="2157618"/>
        <a:ext cx="7245621" cy="1661426"/>
      </dsp:txXfrm>
    </dsp:sp>
    <dsp:sp modelId="{3A258675-78DF-4A03-B1ED-77B74C1DEB48}">
      <dsp:nvSpPr>
        <dsp:cNvPr id="0" name=""/>
        <dsp:cNvSpPr/>
      </dsp:nvSpPr>
      <dsp:spPr>
        <a:xfrm>
          <a:off x="21124" y="2157618"/>
          <a:ext cx="1661426" cy="1661426"/>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CFD6801-07C5-4235-A5C8-63985B572AE1}">
      <dsp:nvSpPr>
        <dsp:cNvPr id="0" name=""/>
        <dsp:cNvSpPr/>
      </dsp:nvSpPr>
      <dsp:spPr>
        <a:xfrm rot="10800000">
          <a:off x="1331918" y="4314993"/>
          <a:ext cx="7660977" cy="1661426"/>
        </a:xfrm>
        <a:prstGeom prst="homePlat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2643"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Suicidal substrate</a:t>
          </a:r>
          <a:endParaRPr lang="ru-RU" sz="3600" kern="1200" dirty="0"/>
        </a:p>
      </dsp:txBody>
      <dsp:txXfrm rot="10800000">
        <a:off x="1747274" y="4314993"/>
        <a:ext cx="7245621" cy="1661426"/>
      </dsp:txXfrm>
    </dsp:sp>
    <dsp:sp modelId="{F09C6922-82A7-4A3F-ADC9-C50D3C1677E2}">
      <dsp:nvSpPr>
        <dsp:cNvPr id="0" name=""/>
        <dsp:cNvSpPr/>
      </dsp:nvSpPr>
      <dsp:spPr>
        <a:xfrm>
          <a:off x="21124" y="4314993"/>
          <a:ext cx="1661426" cy="1661426"/>
        </a:xfrm>
        <a:prstGeom prst="ellipse">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0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6809"/>
          </a:xfrm>
          <a:prstGeom prst="rect">
            <a:avLst/>
          </a:prstGeom>
        </p:spPr>
        <p:txBody>
          <a:bodyPr vert="horz" lIns="91440" tIns="45720" rIns="91440" bIns="45720" rtlCol="0"/>
          <a:lstStyle>
            <a:lvl1pPr algn="r">
              <a:defRPr sz="1200"/>
            </a:lvl1pPr>
          </a:lstStyle>
          <a:p>
            <a:fld id="{A55F633D-9BC2-4211-A2E7-9AC94502565E}" type="datetimeFigureOut">
              <a:rPr lang="ru-RU" smtClean="0"/>
              <a:t>11.09.2023</a:t>
            </a:fld>
            <a:endParaRPr lang="ru-RU"/>
          </a:p>
        </p:txBody>
      </p:sp>
      <p:sp>
        <p:nvSpPr>
          <p:cNvPr id="4" name="Нижний колонтитул 3"/>
          <p:cNvSpPr>
            <a:spLocks noGrp="1"/>
          </p:cNvSpPr>
          <p:nvPr>
            <p:ph type="ftr" sz="quarter" idx="2"/>
          </p:nvPr>
        </p:nvSpPr>
        <p:spPr>
          <a:xfrm>
            <a:off x="0" y="9447292"/>
            <a:ext cx="2971800" cy="496809"/>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7292"/>
            <a:ext cx="2971800" cy="496809"/>
          </a:xfrm>
          <a:prstGeom prst="rect">
            <a:avLst/>
          </a:prstGeom>
        </p:spPr>
        <p:txBody>
          <a:bodyPr vert="horz" lIns="91440" tIns="45720" rIns="91440" bIns="45720" rtlCol="0" anchor="b"/>
          <a:lstStyle>
            <a:lvl1pPr algn="r">
              <a:defRPr sz="1200"/>
            </a:lvl1pPr>
          </a:lstStyle>
          <a:p>
            <a:fld id="{184CB2B4-07FB-4F19-8EF6-C640DE668905}" type="slidenum">
              <a:rPr lang="ru-RU" smtClean="0"/>
              <a:t>‹#›</a:t>
            </a:fld>
            <a:endParaRPr lang="ru-RU"/>
          </a:p>
        </p:txBody>
      </p:sp>
    </p:spTree>
    <p:extLst>
      <p:ext uri="{BB962C8B-B14F-4D97-AF65-F5344CB8AC3E}">
        <p14:creationId xmlns:p14="http://schemas.microsoft.com/office/powerpoint/2010/main" val="2253140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28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285"/>
          </a:xfrm>
          <a:prstGeom prst="rect">
            <a:avLst/>
          </a:prstGeom>
        </p:spPr>
        <p:txBody>
          <a:bodyPr vert="horz" lIns="91440" tIns="45720" rIns="91440" bIns="45720" rtlCol="0"/>
          <a:lstStyle>
            <a:lvl1pPr algn="r">
              <a:defRPr sz="1200"/>
            </a:lvl1pPr>
          </a:lstStyle>
          <a:p>
            <a:fld id="{E8E5ADF6-20AE-454B-8344-F3923D69BAC8}" type="datetimeFigureOut">
              <a:rPr lang="ru-RU" smtClean="0"/>
              <a:t>11.09.2023</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6677"/>
            <a:ext cx="2971800" cy="49728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6677"/>
            <a:ext cx="2971800" cy="497285"/>
          </a:xfrm>
          <a:prstGeom prst="rect">
            <a:avLst/>
          </a:prstGeom>
        </p:spPr>
        <p:txBody>
          <a:bodyPr vert="horz" lIns="91440" tIns="45720" rIns="91440" bIns="45720" rtlCol="0" anchor="b"/>
          <a:lstStyle>
            <a:lvl1pPr algn="r">
              <a:defRPr sz="1200"/>
            </a:lvl1pPr>
          </a:lstStyle>
          <a:p>
            <a:fld id="{F0A08EDD-5377-47A3-A04F-C321747DAF9D}" type="slidenum">
              <a:rPr lang="ru-RU" smtClean="0"/>
              <a:t>‹#›</a:t>
            </a:fld>
            <a:endParaRPr lang="ru-RU"/>
          </a:p>
        </p:txBody>
      </p:sp>
    </p:spTree>
    <p:extLst>
      <p:ext uri="{BB962C8B-B14F-4D97-AF65-F5344CB8AC3E}">
        <p14:creationId xmlns:p14="http://schemas.microsoft.com/office/powerpoint/2010/main" val="96761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ln/>
        </p:spPr>
      </p:sp>
      <p:sp>
        <p:nvSpPr>
          <p:cNvPr id="101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86372" name="Номер слайда 3"/>
          <p:cNvSpPr>
            <a:spLocks noGrp="1"/>
          </p:cNvSpPr>
          <p:nvPr>
            <p:ph type="sldNum" sz="quarter" idx="5"/>
          </p:nvPr>
        </p:nvSpPr>
        <p:spPr/>
        <p:txBody>
          <a:bodyPr/>
          <a:lstStyle/>
          <a:p>
            <a:pPr>
              <a:defRPr/>
            </a:pPr>
            <a:fld id="{15168812-CC22-4D88-821A-E71D48D6E700}" type="slidenum">
              <a:rPr lang="en-US" smtClean="0"/>
              <a:pPr>
                <a:defRPr/>
              </a:pPr>
              <a:t>2</a:t>
            </a:fld>
            <a:endParaRPr lang="en-US" smtClean="0"/>
          </a:p>
        </p:txBody>
      </p:sp>
    </p:spTree>
    <p:extLst>
      <p:ext uri="{BB962C8B-B14F-4D97-AF65-F5344CB8AC3E}">
        <p14:creationId xmlns:p14="http://schemas.microsoft.com/office/powerpoint/2010/main" val="2551850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688BBA8-4BFF-44C2-B05E-F02A575D3B86}" type="slidenum">
              <a:rPr lang="ru-RU" altLang="ru-RU" smtClean="0"/>
              <a:pPr eaLnBrk="1" hangingPunct="1"/>
              <a:t>28</a:t>
            </a:fld>
            <a:endParaRPr lang="ru-RU" altLang="ru-RU"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188110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7D0194F-D343-4605-AC90-597958680F24}" type="slidenum">
              <a:rPr lang="ru-RU" altLang="ru-RU" smtClean="0">
                <a:solidFill>
                  <a:prstClr val="black"/>
                </a:solidFill>
              </a:rPr>
              <a:pPr eaLnBrk="1" hangingPunct="1"/>
              <a:t>30</a:t>
            </a:fld>
            <a:endParaRPr lang="ru-RU" altLang="ru-RU" smtClean="0">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545724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A08EDD-5377-47A3-A04F-C321747DAF9D}" type="slidenum">
              <a:rPr lang="ru-RU" smtClean="0"/>
              <a:t>32</a:t>
            </a:fld>
            <a:endParaRPr lang="ru-RU"/>
          </a:p>
        </p:txBody>
      </p:sp>
    </p:spTree>
    <p:extLst>
      <p:ext uri="{BB962C8B-B14F-4D97-AF65-F5344CB8AC3E}">
        <p14:creationId xmlns:p14="http://schemas.microsoft.com/office/powerpoint/2010/main" val="1432684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16B24E1-C063-4856-92F3-8A90FC7FA4CB}" type="slidenum">
              <a:rPr lang="ru-RU" altLang="ru-RU" smtClean="0"/>
              <a:pPr eaLnBrk="1" hangingPunct="1"/>
              <a:t>40</a:t>
            </a:fld>
            <a:endParaRPr lang="ru-RU" altLang="ru-RU"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3652166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E16AAAF-B8F0-4161-B2AF-B095D60029EC}" type="slidenum">
              <a:rPr lang="ru-RU" altLang="ru-RU" smtClean="0"/>
              <a:pPr eaLnBrk="1" hangingPunct="1"/>
              <a:t>44</a:t>
            </a:fld>
            <a:endParaRPr lang="ru-RU" altLang="ru-RU"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1351615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CE0DCA6-0464-4F82-8999-DD5F078B52BB}" type="slidenum">
              <a:rPr lang="ru-RU" altLang="ru-RU" smtClean="0">
                <a:solidFill>
                  <a:srgbClr val="000000"/>
                </a:solidFill>
              </a:rPr>
              <a:pPr eaLnBrk="1" hangingPunct="1"/>
              <a:t>45</a:t>
            </a:fld>
            <a:endParaRPr lang="ru-RU" altLang="ru-RU" smtClean="0">
              <a:solidFill>
                <a:srgbClr val="000000"/>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2670876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7BE53A-E48E-49DA-A14F-87625542E588}" type="slidenum">
              <a:rPr lang="ru-RU" altLang="ru-RU" smtClean="0"/>
              <a:pPr eaLnBrk="1" hangingPunct="1"/>
              <a:t>46</a:t>
            </a:fld>
            <a:endParaRPr lang="ru-RU" altLang="ru-RU"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315632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29D69D38-EB12-40E6-B5A7-E64A202E26E7}" type="slidenum">
              <a:rPr lang="ru-RU" altLang="ru-RU" smtClean="0">
                <a:latin typeface="Arial" pitchFamily="34" charset="0"/>
              </a:rPr>
              <a:pPr eaLnBrk="1" hangingPunct="1"/>
              <a:t>4</a:t>
            </a:fld>
            <a:endParaRPr lang="ru-RU" altLang="ru-RU"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Tree>
    <p:extLst>
      <p:ext uri="{BB962C8B-B14F-4D97-AF65-F5344CB8AC3E}">
        <p14:creationId xmlns:p14="http://schemas.microsoft.com/office/powerpoint/2010/main" val="230446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E16AAAF-B8F0-4161-B2AF-B095D60029EC}" type="slidenum">
              <a:rPr lang="ru-RU" altLang="ru-RU" smtClean="0"/>
              <a:pPr eaLnBrk="1" hangingPunct="1"/>
              <a:t>6</a:t>
            </a:fld>
            <a:endParaRPr lang="ru-RU" altLang="ru-RU"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smtClean="0"/>
          </a:p>
        </p:txBody>
      </p:sp>
    </p:spTree>
    <p:extLst>
      <p:ext uri="{BB962C8B-B14F-4D97-AF65-F5344CB8AC3E}">
        <p14:creationId xmlns:p14="http://schemas.microsoft.com/office/powerpoint/2010/main" val="2976206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A0ADC0A-9351-4A64-8134-49F515EE5E2E}" type="slidenum">
              <a:rPr lang="ru-RU" altLang="ru-RU" smtClean="0"/>
              <a:pPr eaLnBrk="1" hangingPunct="1"/>
              <a:t>8</a:t>
            </a:fld>
            <a:endParaRPr lang="ru-RU" altLang="ru-RU"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140534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A0ADC0A-9351-4A64-8134-49F515EE5E2E}" type="slidenum">
              <a:rPr lang="ru-RU" altLang="ru-RU" smtClean="0"/>
              <a:pPr eaLnBrk="1" hangingPunct="1"/>
              <a:t>9</a:t>
            </a:fld>
            <a:endParaRPr lang="ru-RU" altLang="ru-RU"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4206681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8DB916-07BC-4483-87D9-C55DF4C37234}" type="slidenum">
              <a:rPr lang="ru-RU" altLang="ru-RU" smtClean="0"/>
              <a:pPr eaLnBrk="1" hangingPunct="1"/>
              <a:t>11</a:t>
            </a:fld>
            <a:endParaRPr lang="ru-RU" altLang="ru-RU"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2999213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067C6D62-2A94-4260-92A1-E34859CE6888}" type="slidenum">
              <a:rPr lang="ru-RU" altLang="ru-RU" smtClean="0">
                <a:latin typeface="Arial" pitchFamily="34" charset="0"/>
              </a:rPr>
              <a:pPr eaLnBrk="1" hangingPunct="1"/>
              <a:t>20</a:t>
            </a:fld>
            <a:endParaRPr lang="ru-RU" altLang="ru-RU" smtClean="0">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Tree>
    <p:extLst>
      <p:ext uri="{BB962C8B-B14F-4D97-AF65-F5344CB8AC3E}">
        <p14:creationId xmlns:p14="http://schemas.microsoft.com/office/powerpoint/2010/main" val="1677137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B7917B1-D4D6-4B7C-891B-288B0E9B3FCB}" type="slidenum">
              <a:rPr lang="ru-RU" altLang="ru-RU" smtClean="0">
                <a:solidFill>
                  <a:srgbClr val="000000"/>
                </a:solidFill>
              </a:rPr>
              <a:pPr eaLnBrk="1" hangingPunct="1"/>
              <a:t>22</a:t>
            </a:fld>
            <a:endParaRPr lang="ru-RU" altLang="ru-RU" smtClean="0">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2821642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D0A4909-9603-4F06-8E85-C7A43EB2BECA}" type="slidenum">
              <a:rPr lang="ru-RU" altLang="ru-RU" smtClean="0">
                <a:solidFill>
                  <a:srgbClr val="000000"/>
                </a:solidFill>
              </a:rPr>
              <a:pPr eaLnBrk="1" hangingPunct="1"/>
              <a:t>24</a:t>
            </a:fld>
            <a:endParaRPr lang="ru-RU" altLang="ru-RU" smtClean="0">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580758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01625" y="228600"/>
            <a:ext cx="8540750" cy="5870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CBE4ADF-113B-4F4E-8B3D-2D187F57EF65}" type="slidenum">
              <a:rPr lang="ru-RU"/>
              <a:pPr>
                <a:defRPr/>
              </a:pPr>
              <a:t>‹#›</a:t>
            </a:fld>
            <a:endParaRPr lang="ru-RU"/>
          </a:p>
        </p:txBody>
      </p:sp>
    </p:spTree>
    <p:extLst>
      <p:ext uri="{BB962C8B-B14F-4D97-AF65-F5344CB8AC3E}">
        <p14:creationId xmlns:p14="http://schemas.microsoft.com/office/powerpoint/2010/main" val="65747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6103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2505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2224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0037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127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3713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104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2343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934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0066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8965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43127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488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63511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0498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9699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689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11.09.2023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67212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0531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3630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136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5540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01625" y="228600"/>
            <a:ext cx="8540750" cy="5870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304800" y="6245225"/>
            <a:ext cx="2286000" cy="476250"/>
          </a:xfrm>
        </p:spPr>
        <p:txBody>
          <a:bodyPr/>
          <a:lstStyle>
            <a:lvl1pPr>
              <a:defRPr/>
            </a:lvl1pPr>
          </a:lstStyle>
          <a:p>
            <a:pPr>
              <a:defRPr/>
            </a:pPr>
            <a:endParaRPr lang="ru-RU">
              <a:solidFill>
                <a:prstClr val="black">
                  <a:tint val="75000"/>
                </a:prstClr>
              </a:solidFill>
            </a:endParaRPr>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prstClr val="black">
                  <a:tint val="75000"/>
                </a:prstClr>
              </a:solidFill>
            </a:endParaRPr>
          </a:p>
        </p:txBody>
      </p:sp>
      <p:sp>
        <p:nvSpPr>
          <p:cNvPr id="5" name="Номер слайда 4"/>
          <p:cNvSpPr>
            <a:spLocks noGrp="1"/>
          </p:cNvSpPr>
          <p:nvPr>
            <p:ph type="sldNum" sz="quarter" idx="12"/>
          </p:nvPr>
        </p:nvSpPr>
        <p:spPr>
          <a:xfrm>
            <a:off x="6553200" y="6245225"/>
            <a:ext cx="2286000" cy="476250"/>
          </a:xfrm>
        </p:spPr>
        <p:txBody>
          <a:bodyPr/>
          <a:lstStyle>
            <a:lvl1pPr>
              <a:defRPr/>
            </a:lvl1pPr>
          </a:lstStyle>
          <a:p>
            <a:pPr>
              <a:defRPr/>
            </a:pPr>
            <a:fld id="{8860ABCD-8015-4DCB-A309-AA79AA9E9F8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26198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9832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71440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2095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8334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11.09.2023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17646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1118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52993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75895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23327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911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736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01625" y="228600"/>
            <a:ext cx="8540750" cy="5870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BE4ADF-113B-4F4E-8B3D-2D187F57EF6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30854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150938" y="214313"/>
            <a:ext cx="7793037" cy="1462087"/>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11826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51450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11826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51450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1"/>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FB5BE2D0-E061-42E5-AB4F-899F6B43651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68863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11.09.2023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11.09.2023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11.09.2023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11.09.2023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11.09.2023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11.09.2023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732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841694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11.09.2023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541963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gif"/></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7.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1398841"/>
            <a:ext cx="9144000" cy="4062651"/>
          </a:xfrm>
          <a:prstGeom prst="rect">
            <a:avLst/>
          </a:prstGeom>
          <a:noFill/>
          <a:ln w="9525">
            <a:noFill/>
            <a:miter lim="800000"/>
            <a:headEnd/>
            <a:tailEnd/>
          </a:ln>
          <a:effectLst/>
        </p:spPr>
        <p:txBody>
          <a:bodyPr anchor="ctr">
            <a:spAutoFit/>
          </a:bodyPr>
          <a:lstStyle/>
          <a:p>
            <a:pPr algn="ctr" eaLnBrk="0" hangingPunct="0">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a:t>
            </a:r>
            <a:r>
              <a:rPr lang="en-US" dirty="0" smtClean="0">
                <a:solidFill>
                  <a:prstClr val="black"/>
                </a:solidFill>
              </a:rPr>
              <a:t>University</a:t>
            </a:r>
            <a:endParaRPr lang="ru-RU" dirty="0" smtClean="0">
              <a:solidFill>
                <a:prstClr val="black"/>
              </a:solidFill>
            </a:endParaRPr>
          </a:p>
          <a:p>
            <a:pPr algn="ctr" eaLnBrk="0" hangingPunct="0">
              <a:defRPr/>
            </a:pPr>
            <a:endParaRPr lang="ru-RU" dirty="0">
              <a:solidFill>
                <a:prstClr val="black"/>
              </a:solidFill>
            </a:endParaRPr>
          </a:p>
          <a:p>
            <a:pPr algn="ctr">
              <a:defRPr/>
            </a:pP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Topic: </a:t>
            </a:r>
            <a:r>
              <a:rPr lang="en-GB"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Enzymes</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Regulation of their action.</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US" sz="2800" dirty="0">
                <a:solidFill>
                  <a:prstClr val="black"/>
                </a:solidFill>
                <a:latin typeface="Arial" pitchFamily="34" charset="0"/>
                <a:ea typeface="Times New Roman" pitchFamily="18" charset="0"/>
                <a:cs typeface="Arial" pitchFamily="34" charset="0"/>
              </a:rPr>
              <a:t>Lecture No. 2</a:t>
            </a:r>
            <a:r>
              <a:rPr lang="en-US" sz="2800" dirty="0" smtClean="0">
                <a:solidFill>
                  <a:prstClr val="black"/>
                </a:solidFill>
                <a:latin typeface="Arial" pitchFamily="34" charset="0"/>
                <a:ea typeface="Times New Roman" pitchFamily="18" charset="0"/>
                <a:cs typeface="Arial" pitchFamily="34" charset="0"/>
              </a:rPr>
              <a:t> </a:t>
            </a:r>
            <a:r>
              <a:rPr lang="en-US" sz="2800" dirty="0">
                <a:solidFill>
                  <a:prstClr val="black"/>
                </a:solidFill>
                <a:latin typeface="Arial" pitchFamily="34" charset="0"/>
                <a:ea typeface="Times New Roman" pitchFamily="18" charset="0"/>
                <a:cs typeface="Arial" pitchFamily="34" charset="0"/>
              </a:rPr>
              <a:t>on the discipline </a:t>
            </a:r>
            <a:r>
              <a:rPr lang="en-US" sz="2800" dirty="0" smtClean="0">
                <a:solidFill>
                  <a:prstClr val="black"/>
                </a:solidFill>
                <a:latin typeface="Arial" pitchFamily="34" charset="0"/>
                <a:ea typeface="Times New Roman" pitchFamily="18" charset="0"/>
                <a:cs typeface="Arial" pitchFamily="34" charset="0"/>
              </a:rPr>
              <a:t>"biochemistry</a:t>
            </a:r>
            <a:r>
              <a:rPr lang="en-US" sz="2800" dirty="0">
                <a:solidFill>
                  <a:prstClr val="black"/>
                </a:solidFill>
                <a:latin typeface="Arial" pitchFamily="34" charset="0"/>
                <a:ea typeface="Times New Roman" pitchFamily="18" charset="0"/>
                <a:cs typeface="Arial" pitchFamily="34" charset="0"/>
              </a:rPr>
              <a:t>" for 2nd year students</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GB" sz="2800" dirty="0" smtClean="0">
                <a:solidFill>
                  <a:prstClr val="black"/>
                </a:solidFill>
                <a:latin typeface="Arial" pitchFamily="34" charset="0"/>
                <a:ea typeface="Times New Roman" pitchFamily="18" charset="0"/>
                <a:cs typeface="Arial" pitchFamily="34" charset="0"/>
              </a:rPr>
              <a:t>Lecturer: </a:t>
            </a:r>
            <a:r>
              <a:rPr lang="en-GB" sz="2800" dirty="0" err="1" smtClean="0">
                <a:solidFill>
                  <a:prstClr val="black"/>
                </a:solidFill>
                <a:latin typeface="Arial" pitchFamily="34" charset="0"/>
                <a:ea typeface="Times New Roman" pitchFamily="18" charset="0"/>
                <a:cs typeface="Arial" pitchFamily="34" charset="0"/>
              </a:rPr>
              <a:t>Panina</a:t>
            </a:r>
            <a:r>
              <a:rPr lang="en-GB" sz="2800" dirty="0" smtClean="0">
                <a:solidFill>
                  <a:prstClr val="black"/>
                </a:solidFill>
                <a:latin typeface="Arial" pitchFamily="34" charset="0"/>
                <a:ea typeface="Times New Roman" pitchFamily="18" charset="0"/>
                <a:cs typeface="Arial" pitchFamily="34" charset="0"/>
              </a:rPr>
              <a:t> </a:t>
            </a:r>
            <a:r>
              <a:rPr lang="en-GB" sz="2800" dirty="0" err="1" smtClean="0">
                <a:solidFill>
                  <a:prstClr val="black"/>
                </a:solidFill>
                <a:latin typeface="Arial" pitchFamily="34" charset="0"/>
                <a:ea typeface="Times New Roman" pitchFamily="18" charset="0"/>
                <a:cs typeface="Arial" pitchFamily="34" charset="0"/>
              </a:rPr>
              <a:t>Yu.A</a:t>
            </a:r>
            <a:r>
              <a:rPr lang="en-GB" sz="2800" dirty="0" smtClean="0">
                <a:solidFill>
                  <a:prstClr val="black"/>
                </a:solidFill>
                <a:latin typeface="Arial" pitchFamily="34" charset="0"/>
                <a:ea typeface="Times New Roman" pitchFamily="18" charset="0"/>
                <a:cs typeface="Arial" pitchFamily="34" charset="0"/>
              </a:rPr>
              <a:t>.</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dirty="0">
              <a:solidFill>
                <a:prstClr val="black"/>
              </a:solidFill>
              <a:latin typeface="Arial" pitchFamily="34" charset="0"/>
              <a:cs typeface="Arial" pitchFamily="34" charset="0"/>
            </a:endParaRPr>
          </a:p>
          <a:p>
            <a:pPr algn="ctr" eaLnBrk="0" hangingPunct="0">
              <a:defRPr/>
            </a:pPr>
            <a:r>
              <a:rPr lang="en-GB" sz="2000" dirty="0" smtClean="0">
                <a:solidFill>
                  <a:prstClr val="black"/>
                </a:solidFill>
                <a:latin typeface="Arial" pitchFamily="34" charset="0"/>
                <a:ea typeface="Times New Roman" pitchFamily="18" charset="0"/>
                <a:cs typeface="Arial" pitchFamily="34" charset="0"/>
              </a:rPr>
              <a:t>Krasnoyarsk</a:t>
            </a:r>
            <a:r>
              <a:rPr lang="ru-RU" sz="2000" dirty="0" smtClean="0">
                <a:solidFill>
                  <a:prstClr val="black"/>
                </a:solidFill>
                <a:latin typeface="Arial" pitchFamily="34" charset="0"/>
                <a:ea typeface="Times New Roman" pitchFamily="18" charset="0"/>
                <a:cs typeface="Arial" pitchFamily="34" charset="0"/>
              </a:rPr>
              <a:t>, </a:t>
            </a:r>
            <a:r>
              <a:rPr lang="ru-RU" sz="2000" dirty="0" smtClean="0">
                <a:solidFill>
                  <a:prstClr val="black"/>
                </a:solidFill>
                <a:latin typeface="Arial" pitchFamily="34" charset="0"/>
                <a:ea typeface="Times New Roman" pitchFamily="18" charset="0"/>
                <a:cs typeface="Arial" pitchFamily="34" charset="0"/>
              </a:rPr>
              <a:t>202</a:t>
            </a:r>
            <a:r>
              <a:rPr lang="en-GB" sz="2000" dirty="0">
                <a:solidFill>
                  <a:prstClr val="black"/>
                </a:solidFill>
                <a:latin typeface="Arial" pitchFamily="34" charset="0"/>
                <a:ea typeface="Times New Roman" pitchFamily="18" charset="0"/>
                <a:cs typeface="Arial" pitchFamily="34" charset="0"/>
              </a:rPr>
              <a:t>3</a:t>
            </a:r>
            <a:endParaRPr lang="ru-RU"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6966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Объект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512" y="649338"/>
            <a:ext cx="8851484" cy="5904656"/>
          </a:xfrm>
        </p:spPr>
      </p:pic>
      <p:sp>
        <p:nvSpPr>
          <p:cNvPr id="155651" name="TextBox 7"/>
          <p:cNvSpPr txBox="1">
            <a:spLocks noChangeArrowheads="1"/>
          </p:cNvSpPr>
          <p:nvPr/>
        </p:nvSpPr>
        <p:spPr bwMode="auto">
          <a:xfrm>
            <a:off x="7181432" y="6553994"/>
            <a:ext cx="19637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FontTx/>
              <a:buNone/>
            </a:pPr>
            <a:r>
              <a:rPr lang="en-US" altLang="ru-RU" sz="1200" i="1" dirty="0">
                <a:solidFill>
                  <a:srgbClr val="000000"/>
                </a:solidFill>
              </a:rPr>
              <a:t>www.sitemaker.umich.edu</a:t>
            </a:r>
          </a:p>
          <a:p>
            <a:pPr fontAlgn="base">
              <a:spcBef>
                <a:spcPct val="0"/>
              </a:spcBef>
              <a:spcAft>
                <a:spcPct val="0"/>
              </a:spcAft>
              <a:buClrTx/>
              <a:buSzTx/>
              <a:buFontTx/>
              <a:buNone/>
            </a:pPr>
            <a:endParaRPr lang="ru-RU" altLang="ru-RU" sz="1800" dirty="0">
              <a:solidFill>
                <a:srgbClr val="000000"/>
              </a:solidFill>
            </a:endParaRPr>
          </a:p>
        </p:txBody>
      </p:sp>
      <p:sp>
        <p:nvSpPr>
          <p:cNvPr id="4" name="TextBox 1"/>
          <p:cNvSpPr txBox="1">
            <a:spLocks noChangeArrowheads="1"/>
          </p:cNvSpPr>
          <p:nvPr/>
        </p:nvSpPr>
        <p:spPr bwMode="auto">
          <a:xfrm>
            <a:off x="0" y="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cs typeface="Arial" pitchFamily="34" charset="0"/>
              </a:defRPr>
            </a:lvl1pPr>
            <a:lvl2pPr marL="742950" indent="-285750">
              <a:defRPr>
                <a:solidFill>
                  <a:schemeClr val="tx1"/>
                </a:solidFill>
                <a:latin typeface="Garamond" pitchFamily="18" charset="0"/>
                <a:cs typeface="Arial" pitchFamily="34" charset="0"/>
              </a:defRPr>
            </a:lvl2pPr>
            <a:lvl3pPr marL="1143000" indent="-228600">
              <a:defRPr>
                <a:solidFill>
                  <a:schemeClr val="tx1"/>
                </a:solidFill>
                <a:latin typeface="Garamond" pitchFamily="18" charset="0"/>
                <a:cs typeface="Arial" pitchFamily="34" charset="0"/>
              </a:defRPr>
            </a:lvl3pPr>
            <a:lvl4pPr marL="1600200" indent="-228600">
              <a:defRPr>
                <a:solidFill>
                  <a:schemeClr val="tx1"/>
                </a:solidFill>
                <a:latin typeface="Garamond" pitchFamily="18" charset="0"/>
                <a:cs typeface="Arial" pitchFamily="34" charset="0"/>
              </a:defRPr>
            </a:lvl4pPr>
            <a:lvl5pPr marL="2057400" indent="-22860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algn="ctr" fontAlgn="base">
              <a:spcBef>
                <a:spcPct val="0"/>
              </a:spcBef>
              <a:spcAft>
                <a:spcPct val="0"/>
              </a:spcAft>
            </a:pPr>
            <a:r>
              <a:rPr lang="en-US" altLang="ru-RU" sz="3200" b="1" dirty="0">
                <a:solidFill>
                  <a:srgbClr val="FF0000"/>
                </a:solidFill>
                <a:latin typeface="Arial" pitchFamily="34" charset="0"/>
              </a:rPr>
              <a:t>The mechanism of action of steroid hormones: enhancing protein biosynthesis</a:t>
            </a:r>
            <a:endParaRPr lang="ru-RU" altLang="ru-RU" sz="3200" b="1" dirty="0">
              <a:solidFill>
                <a:srgbClr val="FF0000"/>
              </a:solidFill>
              <a:latin typeface="Arial" pitchFamily="34" charset="0"/>
            </a:endParaRPr>
          </a:p>
        </p:txBody>
      </p:sp>
    </p:spTree>
    <p:extLst>
      <p:ext uri="{BB962C8B-B14F-4D97-AF65-F5344CB8AC3E}">
        <p14:creationId xmlns:p14="http://schemas.microsoft.com/office/powerpoint/2010/main" val="4204182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179388" y="179388"/>
            <a:ext cx="8821737" cy="860425"/>
          </a:xfrm>
          <a:prstGeom prst="rect">
            <a:avLst/>
          </a:prstGeom>
          <a:noFill/>
          <a:ln w="9525">
            <a:noFill/>
            <a:miter lim="800000"/>
            <a:headEnd/>
            <a:tailEnd/>
          </a:ln>
          <a:effectLst/>
        </p:spPr>
        <p:txBody>
          <a:bodyPr>
            <a:spAutoFit/>
          </a:bodyPr>
          <a:lstStyle/>
          <a:p>
            <a:pPr algn="ctr">
              <a:lnSpc>
                <a:spcPct val="90000"/>
              </a:lnSpc>
              <a:spcBef>
                <a:spcPct val="20000"/>
              </a:spcBef>
              <a:buClr>
                <a:schemeClr val="hlink"/>
              </a:buClr>
              <a:buSzPct val="70000"/>
              <a:buFont typeface="Wingdings" pitchFamily="2" charset="2"/>
              <a:buNone/>
              <a:defRPr/>
            </a:pPr>
            <a:r>
              <a:rPr lang="en-US" sz="2800" b="1" i="1" dirty="0">
                <a:effectLst>
                  <a:outerShdw blurRad="38100" dist="38100" dir="2700000" algn="tl">
                    <a:srgbClr val="000000"/>
                  </a:outerShdw>
                </a:effectLst>
              </a:rPr>
              <a:t>Regulation without changing the amount of enzyme (qualitative regulation)</a:t>
            </a:r>
            <a:endParaRPr lang="ru-RU" sz="2800" b="1" i="1" dirty="0">
              <a:effectLst>
                <a:outerShdw blurRad="38100" dist="38100" dir="2700000" algn="tl">
                  <a:srgbClr val="000000"/>
                </a:outerShdw>
              </a:effectLst>
            </a:endParaRPr>
          </a:p>
        </p:txBody>
      </p:sp>
      <p:sp>
        <p:nvSpPr>
          <p:cNvPr id="7171" name="Прямоугольник 1"/>
          <p:cNvSpPr>
            <a:spLocks noChangeArrowheads="1"/>
          </p:cNvSpPr>
          <p:nvPr/>
        </p:nvSpPr>
        <p:spPr bwMode="auto">
          <a:xfrm>
            <a:off x="146050" y="4826698"/>
            <a:ext cx="88201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3200" b="1" dirty="0"/>
              <a:t>Types of effectors (ligands):</a:t>
            </a:r>
          </a:p>
          <a:p>
            <a:pPr algn="just" eaLnBrk="1" hangingPunct="1"/>
            <a:r>
              <a:rPr lang="en-US" altLang="ru-RU" sz="3200" dirty="0"/>
              <a:t>-positive (activators)</a:t>
            </a:r>
          </a:p>
          <a:p>
            <a:pPr algn="just" eaLnBrk="1" hangingPunct="1"/>
            <a:r>
              <a:rPr lang="en-US" altLang="ru-RU" sz="3200" dirty="0"/>
              <a:t>-negative (inhibitors, blockers, </a:t>
            </a:r>
            <a:r>
              <a:rPr lang="en-US" altLang="ru-RU" sz="3200" dirty="0" err="1"/>
              <a:t>inactivators</a:t>
            </a:r>
            <a:r>
              <a:rPr lang="en-US" altLang="ru-RU" sz="3200" b="1" dirty="0"/>
              <a:t>).</a:t>
            </a:r>
            <a:endParaRPr lang="ru-RU" altLang="ru-RU" sz="3200" dirty="0"/>
          </a:p>
        </p:txBody>
      </p:sp>
      <p:pic>
        <p:nvPicPr>
          <p:cNvPr id="2" name="Рисунок 1"/>
          <p:cNvPicPr>
            <a:picLocks noChangeAspect="1"/>
          </p:cNvPicPr>
          <p:nvPr/>
        </p:nvPicPr>
        <p:blipFill>
          <a:blip r:embed="rId3"/>
          <a:stretch>
            <a:fillRect/>
          </a:stretch>
        </p:blipFill>
        <p:spPr>
          <a:xfrm>
            <a:off x="1346200" y="1196752"/>
            <a:ext cx="5746080" cy="3555067"/>
          </a:xfrm>
          <a:prstGeom prst="rect">
            <a:avLst/>
          </a:prstGeom>
        </p:spPr>
      </p:pic>
    </p:spTree>
    <p:extLst>
      <p:ext uri="{BB962C8B-B14F-4D97-AF65-F5344CB8AC3E}">
        <p14:creationId xmlns:p14="http://schemas.microsoft.com/office/powerpoint/2010/main" val="3094882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059"/>
            <a:ext cx="9144000" cy="1143000"/>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NON-SPECIFIC MECHANISMS OF REGULATION OF ENZYME ACTIVITY IN THE CELL</a:t>
            </a:r>
            <a:endParaRPr lang="ru-RU" sz="2800"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179512" y="1268760"/>
            <a:ext cx="8784976" cy="4525963"/>
          </a:xfrm>
        </p:spPr>
        <p:txBody>
          <a:bodyPr>
            <a:noAutofit/>
          </a:bodyPr>
          <a:lstStyle/>
          <a:p>
            <a:pPr algn="just"/>
            <a:r>
              <a:rPr lang="en-US" sz="2400" dirty="0" smtClean="0">
                <a:solidFill>
                  <a:srgbClr val="FF0000"/>
                </a:solidFill>
                <a:latin typeface="Arial" panose="020B0604020202020204" pitchFamily="34" charset="0"/>
                <a:cs typeface="Arial" panose="020B0604020202020204" pitchFamily="34" charset="0"/>
              </a:rPr>
              <a:t>AVAILABILITY </a:t>
            </a:r>
            <a:r>
              <a:rPr lang="en-US" sz="2400" dirty="0">
                <a:solidFill>
                  <a:srgbClr val="FF0000"/>
                </a:solidFill>
                <a:latin typeface="Arial" panose="020B0604020202020204" pitchFamily="34" charset="0"/>
                <a:cs typeface="Arial" panose="020B0604020202020204" pitchFamily="34" charset="0"/>
              </a:rPr>
              <a:t>OF SUBSTRATE AND / OR COFACTOR. </a:t>
            </a:r>
            <a:r>
              <a:rPr lang="en-US" sz="2400" dirty="0">
                <a:latin typeface="Arial" panose="020B0604020202020204" pitchFamily="34" charset="0"/>
                <a:cs typeface="Arial" panose="020B0604020202020204" pitchFamily="34" charset="0"/>
              </a:rPr>
              <a:t>At a constant temperature, the rate of a chemical reaction is proportional to the product of the concentration of the reactants.</a:t>
            </a:r>
          </a:p>
          <a:p>
            <a:pPr algn="just"/>
            <a:endParaRPr lang="en-US" sz="2400" dirty="0">
              <a:solidFill>
                <a:srgbClr val="FF0000"/>
              </a:solidFill>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r>
              <a:rPr lang="en-US" sz="2400" dirty="0" smtClean="0">
                <a:solidFill>
                  <a:srgbClr val="FF0000"/>
                </a:solidFill>
                <a:latin typeface="Arial" panose="020B0604020202020204" pitchFamily="34" charset="0"/>
                <a:cs typeface="Arial" panose="020B0604020202020204" pitchFamily="34" charset="0"/>
              </a:rPr>
              <a:t>CHANGE </a:t>
            </a:r>
            <a:r>
              <a:rPr lang="en-US" sz="2400" dirty="0">
                <a:solidFill>
                  <a:srgbClr val="FF0000"/>
                </a:solidFill>
                <a:latin typeface="Arial" panose="020B0604020202020204" pitchFamily="34" charset="0"/>
                <a:cs typeface="Arial" panose="020B0604020202020204" pitchFamily="34" charset="0"/>
              </a:rPr>
              <a:t>IN THE QUANTITY OF ENZYME </a:t>
            </a:r>
            <a:r>
              <a:rPr lang="en-US" sz="2400" dirty="0">
                <a:latin typeface="Arial" panose="020B0604020202020204" pitchFamily="34" charset="0"/>
                <a:cs typeface="Arial" panose="020B0604020202020204" pitchFamily="34" charset="0"/>
              </a:rPr>
              <a:t>- may occur as a result of an increase or decrease in its synthesis. The change in the rate of enzyme synthesis usually depends on the amount of certain hormones or the reaction substrate</a:t>
            </a:r>
            <a:r>
              <a:rPr lang="en-US" sz="2400" dirty="0">
                <a:solidFill>
                  <a:srgbClr val="FF0000"/>
                </a:solidFill>
                <a:latin typeface="Arial" panose="020B0604020202020204" pitchFamily="34" charset="0"/>
                <a:cs typeface="Arial" panose="020B0604020202020204" pitchFamily="34" charset="0"/>
              </a:rPr>
              <a:t>.</a:t>
            </a:r>
            <a:endParaRPr lang="ru-RU"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673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solidFill>
                  <a:srgbClr val="FF0000"/>
                </a:solidFill>
                <a:latin typeface="Arial" panose="020B0604020202020204" pitchFamily="34" charset="0"/>
                <a:cs typeface="Arial" panose="020B0604020202020204" pitchFamily="34" charset="0"/>
              </a:rPr>
              <a:t>COMPARTMENTALIZATION</a:t>
            </a:r>
            <a:endParaRPr lang="ru-RU" dirty="0"/>
          </a:p>
        </p:txBody>
      </p:sp>
      <p:sp>
        <p:nvSpPr>
          <p:cNvPr id="3" name="Объект 2"/>
          <p:cNvSpPr>
            <a:spLocks noGrp="1"/>
          </p:cNvSpPr>
          <p:nvPr>
            <p:ph idx="1"/>
          </p:nvPr>
        </p:nvSpPr>
        <p:spPr/>
        <p:txBody>
          <a:bodyPr/>
          <a:lstStyle/>
          <a:p>
            <a:r>
              <a:rPr lang="en-US" dirty="0">
                <a:latin typeface="Arial" panose="020B0604020202020204" pitchFamily="34" charset="0"/>
                <a:cs typeface="Arial" panose="020B0604020202020204" pitchFamily="34" charset="0"/>
              </a:rPr>
              <a:t>localization of enzymes and their substrates in one compartment - in the endoplasmic reticulum, mitochondria, lysosomes.</a:t>
            </a:r>
          </a:p>
          <a:p>
            <a:endParaRPr lang="ru-RU" dirty="0"/>
          </a:p>
        </p:txBody>
      </p:sp>
      <p:pic>
        <p:nvPicPr>
          <p:cNvPr id="4" name="Рисунок 3"/>
          <p:cNvPicPr>
            <a:picLocks noChangeAspect="1"/>
          </p:cNvPicPr>
          <p:nvPr/>
        </p:nvPicPr>
        <p:blipFill>
          <a:blip r:embed="rId2"/>
          <a:stretch>
            <a:fillRect/>
          </a:stretch>
        </p:blipFill>
        <p:spPr>
          <a:xfrm>
            <a:off x="4499992" y="3429000"/>
            <a:ext cx="4004320" cy="3140485"/>
          </a:xfrm>
          <a:prstGeom prst="rect">
            <a:avLst/>
          </a:prstGeom>
        </p:spPr>
      </p:pic>
    </p:spTree>
    <p:extLst>
      <p:ext uri="{BB962C8B-B14F-4D97-AF65-F5344CB8AC3E}">
        <p14:creationId xmlns:p14="http://schemas.microsoft.com/office/powerpoint/2010/main" val="224804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856"/>
            <a:ext cx="9036496" cy="1143000"/>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SPECIFIC MECHANISMS OF REGULATION OF ENZYME ACTIVITY IN THE CELL</a:t>
            </a:r>
            <a:endParaRPr lang="ru-RU" sz="2800" dirty="0"/>
          </a:p>
        </p:txBody>
      </p:sp>
      <p:sp>
        <p:nvSpPr>
          <p:cNvPr id="3" name="Объект 2"/>
          <p:cNvSpPr>
            <a:spLocks noGrp="1"/>
          </p:cNvSpPr>
          <p:nvPr>
            <p:ph idx="1"/>
          </p:nvPr>
        </p:nvSpPr>
        <p:spPr>
          <a:xfrm>
            <a:off x="179512" y="1556792"/>
            <a:ext cx="8784976" cy="4929411"/>
          </a:xfrm>
        </p:spPr>
        <p:txBody>
          <a:bodyPr>
            <a:normAutofit/>
          </a:bodyPr>
          <a:lstStyle/>
          <a:p>
            <a:pPr algn="just"/>
            <a:r>
              <a:rPr lang="en-US" sz="2400" b="1" dirty="0">
                <a:latin typeface="Arial" pitchFamily="34" charset="0"/>
                <a:cs typeface="Arial" pitchFamily="34" charset="0"/>
              </a:rPr>
              <a:t>1. ALLOSTERIC REGULATION</a:t>
            </a:r>
          </a:p>
          <a:p>
            <a:pPr algn="just"/>
            <a:endParaRPr lang="en-US" sz="2400" b="1" dirty="0">
              <a:latin typeface="Arial" pitchFamily="34" charset="0"/>
              <a:cs typeface="Arial" pitchFamily="34" charset="0"/>
            </a:endParaRPr>
          </a:p>
          <a:p>
            <a:pPr algn="just"/>
            <a:r>
              <a:rPr lang="en-US" sz="2400" b="1" dirty="0">
                <a:latin typeface="Arial" pitchFamily="34" charset="0"/>
                <a:cs typeface="Arial" pitchFamily="34" charset="0"/>
              </a:rPr>
              <a:t>2. COVALENT (CHEMICAL) MODIFICATION</a:t>
            </a:r>
          </a:p>
          <a:p>
            <a:pPr algn="just"/>
            <a:endParaRPr lang="en-US" sz="2400" b="1" dirty="0">
              <a:latin typeface="Arial" pitchFamily="34" charset="0"/>
              <a:cs typeface="Arial" pitchFamily="34" charset="0"/>
            </a:endParaRPr>
          </a:p>
          <a:p>
            <a:pPr algn="just"/>
            <a:r>
              <a:rPr lang="en-US" sz="2400" b="1" dirty="0">
                <a:latin typeface="Arial" pitchFamily="34" charset="0"/>
                <a:cs typeface="Arial" pitchFamily="34" charset="0"/>
              </a:rPr>
              <a:t>3.LIMITED (PARTIAL) PROZYME PROTEOLYSIS</a:t>
            </a:r>
          </a:p>
          <a:p>
            <a:pPr algn="just"/>
            <a:endParaRPr lang="en-US" sz="2400" b="1" dirty="0">
              <a:latin typeface="Arial" pitchFamily="34" charset="0"/>
              <a:cs typeface="Arial" pitchFamily="34" charset="0"/>
            </a:endParaRPr>
          </a:p>
          <a:p>
            <a:pPr algn="just"/>
            <a:r>
              <a:rPr lang="en-US" sz="2400" b="1" dirty="0">
                <a:latin typeface="Arial" pitchFamily="34" charset="0"/>
                <a:cs typeface="Arial" pitchFamily="34" charset="0"/>
              </a:rPr>
              <a:t>4. PROTEIN-PROTEIN INTERACTION</a:t>
            </a:r>
            <a:endParaRPr lang="ru-RU" sz="2000" b="1" dirty="0">
              <a:latin typeface="Arial" pitchFamily="34" charset="0"/>
              <a:cs typeface="Arial" pitchFamily="34" charset="0"/>
            </a:endParaRPr>
          </a:p>
        </p:txBody>
      </p:sp>
    </p:spTree>
    <p:extLst>
      <p:ext uri="{BB962C8B-B14F-4D97-AF65-F5344CB8AC3E}">
        <p14:creationId xmlns:p14="http://schemas.microsoft.com/office/powerpoint/2010/main" val="1955714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0"/>
            <a:ext cx="7783082" cy="1628800"/>
          </a:xfrm>
        </p:spPr>
        <p:txBody>
          <a:bodyPr>
            <a:noAutofit/>
          </a:bodyPr>
          <a:lstStyle/>
          <a:p>
            <a:r>
              <a:rPr lang="en-US" sz="2800" dirty="0">
                <a:solidFill>
                  <a:srgbClr val="FF0000"/>
                </a:solidFill>
                <a:latin typeface="Arial" panose="020B0604020202020204" pitchFamily="34" charset="0"/>
                <a:cs typeface="Arial" panose="020B0604020202020204" pitchFamily="34" charset="0"/>
              </a:rPr>
              <a:t>CHANGES IN ENZYME ACTIVITY OCCURRING WITH ANY OF SPECIFIC MECHANISMS</a:t>
            </a:r>
            <a:endParaRPr lang="ru-RU" sz="2800" dirty="0"/>
          </a:p>
        </p:txBody>
      </p:sp>
      <p:sp>
        <p:nvSpPr>
          <p:cNvPr id="5" name="TextBox 4"/>
          <p:cNvSpPr txBox="1"/>
          <p:nvPr/>
        </p:nvSpPr>
        <p:spPr>
          <a:xfrm>
            <a:off x="179512" y="1412776"/>
            <a:ext cx="8784976" cy="2862322"/>
          </a:xfrm>
          <a:prstGeom prst="rect">
            <a:avLst/>
          </a:prstGeom>
          <a:noFill/>
        </p:spPr>
        <p:txBody>
          <a:bodyPr wrap="square" rtlCol="0">
            <a:spAutoFit/>
          </a:bodyPr>
          <a:lstStyle/>
          <a:p>
            <a:r>
              <a:rPr lang="en-US" sz="3600" b="1" dirty="0"/>
              <a:t>-Specific action of the regulatory mechanism</a:t>
            </a:r>
          </a:p>
          <a:p>
            <a:r>
              <a:rPr lang="en-US" sz="3600" dirty="0"/>
              <a:t>-There is a change in the conformation of the enzyme as a whole</a:t>
            </a:r>
          </a:p>
          <a:p>
            <a:r>
              <a:rPr lang="en-US" sz="3600" dirty="0" smtClean="0"/>
              <a:t>-</a:t>
            </a:r>
            <a:r>
              <a:rPr lang="en-US" sz="3600" dirty="0"/>
              <a:t> </a:t>
            </a:r>
            <a:r>
              <a:rPr lang="en-US" sz="3600" dirty="0" smtClean="0"/>
              <a:t>therefore</a:t>
            </a:r>
            <a:r>
              <a:rPr lang="en-US" sz="3600" dirty="0"/>
              <a:t>, the conformation of the active center of the enzyme, which</a:t>
            </a:r>
            <a:endParaRPr lang="ru-RU" sz="3600" dirty="0"/>
          </a:p>
        </p:txBody>
      </p:sp>
      <p:cxnSp>
        <p:nvCxnSpPr>
          <p:cNvPr id="7" name="Прямая со стрелкой 6"/>
          <p:cNvCxnSpPr>
            <a:stCxn id="5" idx="2"/>
          </p:cNvCxnSpPr>
          <p:nvPr/>
        </p:nvCxnSpPr>
        <p:spPr>
          <a:xfrm flipH="1">
            <a:off x="1979712" y="4829096"/>
            <a:ext cx="2592288" cy="4721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5" idx="2"/>
          </p:cNvCxnSpPr>
          <p:nvPr/>
        </p:nvCxnSpPr>
        <p:spPr>
          <a:xfrm>
            <a:off x="4572000" y="4829096"/>
            <a:ext cx="2448272" cy="4721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5304859"/>
            <a:ext cx="4195829" cy="1323439"/>
          </a:xfrm>
          <a:prstGeom prst="rect">
            <a:avLst/>
          </a:prstGeom>
          <a:noFill/>
        </p:spPr>
        <p:txBody>
          <a:bodyPr wrap="none" rtlCol="0">
            <a:spAutoFit/>
          </a:bodyPr>
          <a:lstStyle/>
          <a:p>
            <a:pPr algn="ctr"/>
            <a:r>
              <a:rPr lang="en-US" sz="4000" dirty="0"/>
              <a:t>↑ affinity of E for S</a:t>
            </a:r>
          </a:p>
          <a:p>
            <a:pPr algn="ctr"/>
            <a:r>
              <a:rPr lang="en-US" sz="4000" dirty="0"/>
              <a:t>(activation E)</a:t>
            </a:r>
            <a:endParaRPr lang="ru-RU" sz="4000" dirty="0"/>
          </a:p>
        </p:txBody>
      </p:sp>
      <p:sp>
        <p:nvSpPr>
          <p:cNvPr id="13" name="TextBox 12"/>
          <p:cNvSpPr txBox="1"/>
          <p:nvPr/>
        </p:nvSpPr>
        <p:spPr>
          <a:xfrm>
            <a:off x="4860032" y="5301208"/>
            <a:ext cx="4254691" cy="1323439"/>
          </a:xfrm>
          <a:prstGeom prst="rect">
            <a:avLst/>
          </a:prstGeom>
          <a:noFill/>
        </p:spPr>
        <p:txBody>
          <a:bodyPr wrap="none" rtlCol="0">
            <a:spAutoFit/>
          </a:bodyPr>
          <a:lstStyle/>
          <a:p>
            <a:pPr algn="ctr"/>
            <a:r>
              <a:rPr lang="en-US" sz="4000" dirty="0"/>
              <a:t>↓ affinity of E for S</a:t>
            </a:r>
          </a:p>
          <a:p>
            <a:pPr algn="ctr"/>
            <a:r>
              <a:rPr lang="en-US" sz="4000" dirty="0"/>
              <a:t>(inhibition E)</a:t>
            </a:r>
            <a:endParaRPr lang="ru-RU" sz="4000" dirty="0"/>
          </a:p>
        </p:txBody>
      </p:sp>
    </p:spTree>
    <p:extLst>
      <p:ext uri="{BB962C8B-B14F-4D97-AF65-F5344CB8AC3E}">
        <p14:creationId xmlns:p14="http://schemas.microsoft.com/office/powerpoint/2010/main" val="3628658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80120" y="125761"/>
            <a:ext cx="7884368" cy="1143000"/>
          </a:xfrm>
        </p:spPr>
        <p:txBody>
          <a:bodyPr>
            <a:noAutofit/>
          </a:bodyPr>
          <a:lstStyle/>
          <a:p>
            <a:r>
              <a:rPr lang="en-US" sz="3200" dirty="0">
                <a:solidFill>
                  <a:srgbClr val="FF0000"/>
                </a:solidFill>
                <a:latin typeface="Arial" panose="020B0604020202020204" pitchFamily="34" charset="0"/>
                <a:cs typeface="Arial" panose="020B0604020202020204" pitchFamily="34" charset="0"/>
              </a:rPr>
              <a:t>CHANGES IN ENZYME ACTIVITY AT ALLOSTERIC MECHANISM</a:t>
            </a:r>
            <a:endParaRPr lang="ru-RU" sz="3200" dirty="0"/>
          </a:p>
        </p:txBody>
      </p:sp>
      <p:sp>
        <p:nvSpPr>
          <p:cNvPr id="5" name="TextBox 4"/>
          <p:cNvSpPr txBox="1"/>
          <p:nvPr/>
        </p:nvSpPr>
        <p:spPr>
          <a:xfrm>
            <a:off x="179512" y="1412776"/>
            <a:ext cx="8784976" cy="3416320"/>
          </a:xfrm>
          <a:prstGeom prst="rect">
            <a:avLst/>
          </a:prstGeom>
          <a:noFill/>
        </p:spPr>
        <p:txBody>
          <a:bodyPr wrap="square" rtlCol="0">
            <a:spAutoFit/>
          </a:bodyPr>
          <a:lstStyle/>
          <a:p>
            <a:r>
              <a:rPr lang="en-US" sz="3600" b="1" dirty="0">
                <a:solidFill>
                  <a:srgbClr val="FF0000"/>
                </a:solidFill>
              </a:rPr>
              <a:t>-Allosteric regulator binds to the regulatory (allosteric) </a:t>
            </a:r>
            <a:r>
              <a:rPr lang="en-US" sz="3600" b="1" dirty="0" smtClean="0">
                <a:solidFill>
                  <a:srgbClr val="FF0000"/>
                </a:solidFill>
              </a:rPr>
              <a:t>site</a:t>
            </a:r>
            <a:endParaRPr lang="en-US" sz="3600" b="1" dirty="0">
              <a:solidFill>
                <a:srgbClr val="FF0000"/>
              </a:solidFill>
            </a:endParaRPr>
          </a:p>
          <a:p>
            <a:r>
              <a:rPr lang="en-US" sz="3600" b="1" dirty="0"/>
              <a:t>-There is a change in the conformation of the enzyme as a whole</a:t>
            </a:r>
          </a:p>
          <a:p>
            <a:r>
              <a:rPr lang="en-US" sz="3600" b="1" dirty="0" smtClean="0"/>
              <a:t>-therefore</a:t>
            </a:r>
            <a:r>
              <a:rPr lang="en-US" sz="3600" b="1" dirty="0"/>
              <a:t>, the conformation of the active </a:t>
            </a:r>
            <a:r>
              <a:rPr lang="en-US" sz="3600" b="1" dirty="0" smtClean="0"/>
              <a:t>site </a:t>
            </a:r>
            <a:r>
              <a:rPr lang="en-US" sz="3600" b="1" dirty="0"/>
              <a:t>of the enzyme, which</a:t>
            </a:r>
            <a:endParaRPr lang="ru-RU" sz="3600" dirty="0"/>
          </a:p>
        </p:txBody>
      </p:sp>
      <p:cxnSp>
        <p:nvCxnSpPr>
          <p:cNvPr id="7" name="Прямая со стрелкой 6"/>
          <p:cNvCxnSpPr>
            <a:stCxn id="5" idx="2"/>
          </p:cNvCxnSpPr>
          <p:nvPr/>
        </p:nvCxnSpPr>
        <p:spPr>
          <a:xfrm flipH="1">
            <a:off x="1979712" y="4829096"/>
            <a:ext cx="2592288" cy="4721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5" idx="2"/>
          </p:cNvCxnSpPr>
          <p:nvPr/>
        </p:nvCxnSpPr>
        <p:spPr>
          <a:xfrm>
            <a:off x="4572000" y="4829096"/>
            <a:ext cx="2448272" cy="4721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5301208"/>
            <a:ext cx="4195829" cy="1323439"/>
          </a:xfrm>
          <a:prstGeom prst="rect">
            <a:avLst/>
          </a:prstGeom>
          <a:noFill/>
        </p:spPr>
        <p:txBody>
          <a:bodyPr wrap="none" rtlCol="0">
            <a:spAutoFit/>
          </a:bodyPr>
          <a:lstStyle/>
          <a:p>
            <a:pPr algn="ctr"/>
            <a:r>
              <a:rPr lang="en-US" sz="4000" dirty="0">
                <a:solidFill>
                  <a:prstClr val="black"/>
                </a:solidFill>
              </a:rPr>
              <a:t>↑ affinity of E for S</a:t>
            </a:r>
          </a:p>
          <a:p>
            <a:pPr algn="ctr"/>
            <a:r>
              <a:rPr lang="en-US" sz="4000" dirty="0">
                <a:solidFill>
                  <a:prstClr val="black"/>
                </a:solidFill>
              </a:rPr>
              <a:t>(activation E)</a:t>
            </a:r>
            <a:endParaRPr lang="ru-RU" sz="4000" dirty="0">
              <a:solidFill>
                <a:prstClr val="black"/>
              </a:solidFill>
            </a:endParaRPr>
          </a:p>
        </p:txBody>
      </p:sp>
      <p:sp>
        <p:nvSpPr>
          <p:cNvPr id="13" name="TextBox 12"/>
          <p:cNvSpPr txBox="1"/>
          <p:nvPr/>
        </p:nvSpPr>
        <p:spPr>
          <a:xfrm>
            <a:off x="4860032" y="5301208"/>
            <a:ext cx="4254691" cy="1323439"/>
          </a:xfrm>
          <a:prstGeom prst="rect">
            <a:avLst/>
          </a:prstGeom>
          <a:noFill/>
        </p:spPr>
        <p:txBody>
          <a:bodyPr wrap="none" rtlCol="0">
            <a:spAutoFit/>
          </a:bodyPr>
          <a:lstStyle/>
          <a:p>
            <a:pPr algn="ctr"/>
            <a:r>
              <a:rPr lang="en-US" sz="4000" dirty="0">
                <a:solidFill>
                  <a:prstClr val="black"/>
                </a:solidFill>
              </a:rPr>
              <a:t>↓ affinity of E for S</a:t>
            </a:r>
          </a:p>
          <a:p>
            <a:pPr algn="ctr"/>
            <a:r>
              <a:rPr lang="en-US" sz="4000" dirty="0">
                <a:solidFill>
                  <a:prstClr val="black"/>
                </a:solidFill>
              </a:rPr>
              <a:t>(inhibition E)</a:t>
            </a:r>
            <a:endParaRPr lang="ru-RU" sz="4000" dirty="0">
              <a:solidFill>
                <a:prstClr val="black"/>
              </a:solidFill>
            </a:endParaRPr>
          </a:p>
        </p:txBody>
      </p:sp>
    </p:spTree>
    <p:extLst>
      <p:ext uri="{BB962C8B-B14F-4D97-AF65-F5344CB8AC3E}">
        <p14:creationId xmlns:p14="http://schemas.microsoft.com/office/powerpoint/2010/main" val="3556339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6304" y="274638"/>
            <a:ext cx="9091391" cy="6182147"/>
          </a:xfrm>
          <a:prstGeom prst="rect">
            <a:avLst/>
          </a:prstGeom>
        </p:spPr>
      </p:pic>
    </p:spTree>
    <p:extLst>
      <p:ext uri="{BB962C8B-B14F-4D97-AF65-F5344CB8AC3E}">
        <p14:creationId xmlns:p14="http://schemas.microsoft.com/office/powerpoint/2010/main" val="2027964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50" y="17373"/>
            <a:ext cx="9121350" cy="675323"/>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ALLOSTERIC ACTIVATION</a:t>
            </a:r>
            <a:endParaRPr lang="ru-RU" sz="2800" dirty="0"/>
          </a:p>
        </p:txBody>
      </p:sp>
      <p:pic>
        <p:nvPicPr>
          <p:cNvPr id="9218" name="Picture 2" descr="E:\БИОХИМИЯ (к занятиям)\К биохимии\Картинки к биохимии\Ферменты\IncompatibleWhisperedFossa-size_restricte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068857"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752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50" y="17373"/>
            <a:ext cx="9121350" cy="675323"/>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ALLOSTERIC INHIBITION</a:t>
            </a:r>
            <a:endParaRPr lang="ru-RU" sz="2800" dirty="0"/>
          </a:p>
        </p:txBody>
      </p:sp>
      <p:pic>
        <p:nvPicPr>
          <p:cNvPr id="10242" name="Picture 2" descr="E:\БИОХИМИЯ (к занятиям)\К биохимии\Картинки к биохимии\Ферменты\Bvb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60299"/>
            <a:ext cx="8318905" cy="626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541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4424" y="-74851"/>
            <a:ext cx="3903634" cy="646331"/>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Lecture plan:</a:t>
            </a:r>
            <a:endPar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mn-cs"/>
            </a:endParaRPr>
          </a:p>
        </p:txBody>
      </p:sp>
      <p:sp>
        <p:nvSpPr>
          <p:cNvPr id="5123" name="TextBox 4"/>
          <p:cNvSpPr txBox="1">
            <a:spLocks noChangeArrowheads="1"/>
          </p:cNvSpPr>
          <p:nvPr/>
        </p:nvSpPr>
        <p:spPr bwMode="auto">
          <a:xfrm>
            <a:off x="144463" y="692696"/>
            <a:ext cx="896404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ru-RU" sz="2200" b="1" dirty="0">
                <a:latin typeface="Arial" charset="0"/>
              </a:rPr>
              <a:t>Relevance of the topic.</a:t>
            </a:r>
          </a:p>
          <a:p>
            <a:pPr eaLnBrk="1" hangingPunct="1">
              <a:spcBef>
                <a:spcPct val="0"/>
              </a:spcBef>
              <a:buFont typeface="Calibri" pitchFamily="34" charset="0"/>
              <a:buAutoNum type="arabicPeriod"/>
            </a:pPr>
            <a:endParaRPr lang="en-US" altLang="ru-RU" sz="2200" b="1" dirty="0">
              <a:latin typeface="Arial" charset="0"/>
            </a:endParaRPr>
          </a:p>
          <a:p>
            <a:pPr eaLnBrk="1" hangingPunct="1">
              <a:spcBef>
                <a:spcPct val="0"/>
              </a:spcBef>
              <a:buFont typeface="Calibri" pitchFamily="34" charset="0"/>
              <a:buAutoNum type="arabicPeriod"/>
            </a:pPr>
            <a:r>
              <a:rPr lang="en-US" altLang="ru-RU" sz="2200" dirty="0">
                <a:latin typeface="Arial" charset="0"/>
              </a:rPr>
              <a:t>Dependence of enzyme activity </a:t>
            </a:r>
            <a:endParaRPr lang="en-US" altLang="ru-RU" sz="2200" dirty="0" smtClean="0">
              <a:latin typeface="Arial" charset="0"/>
            </a:endParaRP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Qualitative regulation</a:t>
            </a: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Quantitative regulation</a:t>
            </a:r>
          </a:p>
          <a:p>
            <a:pPr eaLnBrk="1" hangingPunct="1">
              <a:spcBef>
                <a:spcPct val="0"/>
              </a:spcBef>
              <a:buFont typeface="Calibri" pitchFamily="34" charset="0"/>
              <a:buAutoNum type="arabicPeriod"/>
            </a:pPr>
            <a:endParaRPr lang="en-US" altLang="ru-RU" sz="2200" dirty="0" smtClean="0">
              <a:latin typeface="Arial" charset="0"/>
            </a:endParaRPr>
          </a:p>
          <a:p>
            <a:pPr eaLnBrk="1" hangingPunct="1">
              <a:spcBef>
                <a:spcPct val="0"/>
              </a:spcBef>
              <a:buFont typeface="Calibri" pitchFamily="34" charset="0"/>
              <a:buAutoNum type="arabicPeriod"/>
            </a:pPr>
            <a:r>
              <a:rPr lang="en-US" altLang="ru-RU" sz="2200" dirty="0" smtClean="0">
                <a:latin typeface="Arial" charset="0"/>
              </a:rPr>
              <a:t>Types of inhibition</a:t>
            </a: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Enzyme chain reaction and key enzymes</a:t>
            </a: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Medical enzymology</a:t>
            </a:r>
            <a:endParaRPr lang="en-US" altLang="ru-RU" sz="2200" dirty="0">
              <a:latin typeface="Arial" charset="0"/>
            </a:endParaRP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b="1" dirty="0" smtClean="0">
                <a:latin typeface="Arial" charset="0"/>
              </a:rPr>
              <a:t> </a:t>
            </a:r>
            <a:r>
              <a:rPr lang="en-US" altLang="ru-RU" sz="2200" b="1" dirty="0">
                <a:latin typeface="Arial" charset="0"/>
              </a:rPr>
              <a:t>Conclusion</a:t>
            </a:r>
            <a:endParaRPr lang="ru-RU" altLang="ru-RU" sz="2200" b="1" dirty="0">
              <a:latin typeface="Arial" charset="0"/>
            </a:endParaRPr>
          </a:p>
        </p:txBody>
      </p:sp>
    </p:spTree>
    <p:extLst>
      <p:ext uri="{BB962C8B-B14F-4D97-AF65-F5344CB8AC3E}">
        <p14:creationId xmlns:p14="http://schemas.microsoft.com/office/powerpoint/2010/main" val="797527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67544" y="32048"/>
            <a:ext cx="8229600" cy="1143000"/>
          </a:xfrm>
        </p:spPr>
        <p:txBody>
          <a:bodyPr>
            <a:noAutofit/>
          </a:bodyPr>
          <a:lstStyle/>
          <a:p>
            <a:r>
              <a:rPr lang="en-US" altLang="ru-RU" dirty="0">
                <a:solidFill>
                  <a:schemeClr val="hlink"/>
                </a:solidFill>
              </a:rPr>
              <a:t>Allosteric </a:t>
            </a:r>
            <a:r>
              <a:rPr lang="en-US" altLang="ru-RU" dirty="0" smtClean="0">
                <a:solidFill>
                  <a:schemeClr val="hlink"/>
                </a:solidFill>
              </a:rPr>
              <a:t>site </a:t>
            </a:r>
            <a:r>
              <a:rPr lang="en-US" altLang="ru-RU" dirty="0">
                <a:solidFill>
                  <a:schemeClr val="hlink"/>
                </a:solidFill>
              </a:rPr>
              <a:t>- regulatory </a:t>
            </a:r>
            <a:r>
              <a:rPr lang="en-US" altLang="ru-RU" dirty="0" smtClean="0">
                <a:solidFill>
                  <a:schemeClr val="hlink"/>
                </a:solidFill>
              </a:rPr>
              <a:t>site:</a:t>
            </a:r>
            <a:endParaRPr lang="ru-RU" altLang="ru-RU" dirty="0" smtClean="0">
              <a:solidFill>
                <a:schemeClr val="hlink"/>
              </a:solidFill>
            </a:endParaRPr>
          </a:p>
        </p:txBody>
      </p:sp>
      <p:pic>
        <p:nvPicPr>
          <p:cNvPr id="63492" name="Содержимое 4" descr="untitled.bmp"/>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635896" y="1844824"/>
            <a:ext cx="5508104" cy="3835946"/>
          </a:xfrm>
        </p:spPr>
      </p:pic>
      <p:sp>
        <p:nvSpPr>
          <p:cNvPr id="63491" name="Rectangle 3"/>
          <p:cNvSpPr>
            <a:spLocks noGrp="1" noChangeArrowheads="1"/>
          </p:cNvSpPr>
          <p:nvPr>
            <p:ph sz="half" idx="1"/>
          </p:nvPr>
        </p:nvSpPr>
        <p:spPr>
          <a:xfrm>
            <a:off x="0" y="1916832"/>
            <a:ext cx="4094162" cy="4114800"/>
          </a:xfrm>
        </p:spPr>
        <p:txBody>
          <a:bodyPr>
            <a:normAutofit fontScale="92500"/>
          </a:bodyPr>
          <a:lstStyle/>
          <a:p>
            <a:pPr>
              <a:lnSpc>
                <a:spcPct val="90000"/>
              </a:lnSpc>
            </a:pPr>
            <a:r>
              <a:rPr lang="en-US" altLang="ru-RU" b="1" dirty="0"/>
              <a:t>The regulatory (allosteric) </a:t>
            </a:r>
            <a:r>
              <a:rPr lang="en-US" altLang="ru-RU" b="1" dirty="0" smtClean="0"/>
              <a:t>site </a:t>
            </a:r>
            <a:r>
              <a:rPr lang="en-US" altLang="ru-RU" b="1" dirty="0"/>
              <a:t>binds the effectors.</a:t>
            </a:r>
          </a:p>
          <a:p>
            <a:pPr>
              <a:lnSpc>
                <a:spcPct val="90000"/>
              </a:lnSpc>
            </a:pPr>
            <a:endParaRPr lang="en-US" altLang="ru-RU" b="1" dirty="0"/>
          </a:p>
          <a:p>
            <a:pPr>
              <a:lnSpc>
                <a:spcPct val="90000"/>
              </a:lnSpc>
            </a:pPr>
            <a:r>
              <a:rPr lang="en-US" altLang="ru-RU" b="1" dirty="0"/>
              <a:t>Effectors can either facilitate the binding of the substrate to the active site, or hinder it.</a:t>
            </a:r>
          </a:p>
          <a:p>
            <a:pPr>
              <a:lnSpc>
                <a:spcPct val="90000"/>
              </a:lnSpc>
            </a:pPr>
            <a:endParaRPr lang="en-US" altLang="ru-RU" b="1" dirty="0"/>
          </a:p>
          <a:p>
            <a:pPr>
              <a:lnSpc>
                <a:spcPct val="90000"/>
              </a:lnSpc>
            </a:pPr>
            <a:r>
              <a:rPr lang="en-US" altLang="ru-RU" b="1" dirty="0"/>
              <a:t>Enzymes of this type are called allosteric.</a:t>
            </a:r>
            <a:endParaRPr lang="ru-RU" altLang="ru-RU" sz="2000" dirty="0" smtClean="0">
              <a:solidFill>
                <a:schemeClr val="folHlink"/>
              </a:solidFill>
            </a:endParaRPr>
          </a:p>
        </p:txBody>
      </p:sp>
    </p:spTree>
    <p:extLst>
      <p:ext uri="{BB962C8B-B14F-4D97-AF65-F5344CB8AC3E}">
        <p14:creationId xmlns:p14="http://schemas.microsoft.com/office/powerpoint/2010/main" val="3526780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77" y="70800"/>
            <a:ext cx="9121350" cy="675323"/>
          </a:xfrm>
        </p:spPr>
        <p:txBody>
          <a:bodyPr>
            <a:normAutofit fontScale="90000"/>
          </a:bodyPr>
          <a:lstStyle/>
          <a:p>
            <a:r>
              <a:rPr lang="en-US" sz="2800" dirty="0">
                <a:solidFill>
                  <a:srgbClr val="FF0000"/>
                </a:solidFill>
                <a:latin typeface="Arial" panose="020B0604020202020204" pitchFamily="34" charset="0"/>
                <a:cs typeface="Arial" panose="020B0604020202020204" pitchFamily="34" charset="0"/>
              </a:rPr>
              <a:t>ALLOSTERIC REGULATION: the effect of cooperative interaction</a:t>
            </a:r>
            <a:endParaRPr lang="ru-RU" sz="2800" dirty="0"/>
          </a:p>
        </p:txBody>
      </p:sp>
      <p:pic>
        <p:nvPicPr>
          <p:cNvPr id="11266" name="Picture 2" descr="E:\БИОХИМИЯ (к занятиям)\МАТЕРИАЛЫ из прошлых лет\Химия биохимия\!МОИ РЕСУРСЫ к занятиям\Статическая биохимия\Лекции по статике\Окончат-2 курс-2019-2020 год\06-Лекция 6 по ферментам\ezgif.com-video-to-gif(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544" y="746123"/>
            <a:ext cx="8316416" cy="611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7562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971600" y="0"/>
            <a:ext cx="7993013" cy="860425"/>
          </a:xfrm>
          <a:prstGeom prst="rect">
            <a:avLst/>
          </a:prstGeom>
          <a:noFill/>
          <a:ln w="9525">
            <a:noFill/>
            <a:miter lim="800000"/>
            <a:headEnd/>
            <a:tailEnd/>
          </a:ln>
          <a:effectLst/>
        </p:spPr>
        <p:txBody>
          <a:bodyPr wrap="square">
            <a:spAutoFit/>
          </a:bodyPr>
          <a:lstStyle/>
          <a:p>
            <a:pPr algn="ctr">
              <a:lnSpc>
                <a:spcPct val="90000"/>
              </a:lnSpc>
              <a:spcBef>
                <a:spcPct val="20000"/>
              </a:spcBef>
              <a:buClr>
                <a:srgbClr val="0000FF"/>
              </a:buClr>
              <a:buSzPct val="70000"/>
              <a:buFont typeface="Wingdings" pitchFamily="2" charset="2"/>
              <a:buNone/>
              <a:defRPr/>
            </a:pPr>
            <a:r>
              <a:rPr lang="en-US" sz="2800" b="1" i="1" dirty="0">
                <a:solidFill>
                  <a:prstClr val="black"/>
                </a:solidFill>
                <a:effectLst>
                  <a:outerShdw blurRad="38100" dist="38100" dir="2700000" algn="tl">
                    <a:srgbClr val="000000"/>
                  </a:outerShdw>
                </a:effectLst>
              </a:rPr>
              <a:t>Allosteric mechanism of regulation of enzyme activity</a:t>
            </a:r>
            <a:endParaRPr lang="ru-RU" sz="2800" b="1" i="1" dirty="0">
              <a:solidFill>
                <a:prstClr val="black"/>
              </a:solidFill>
              <a:effectLst>
                <a:outerShdw blurRad="38100" dist="38100" dir="2700000" algn="tl">
                  <a:srgbClr val="000000"/>
                </a:outerShdw>
              </a:effectLst>
            </a:endParaRPr>
          </a:p>
        </p:txBody>
      </p:sp>
      <p:sp>
        <p:nvSpPr>
          <p:cNvPr id="10243" name="Прямоугольник 2"/>
          <p:cNvSpPr>
            <a:spLocks noChangeArrowheads="1"/>
          </p:cNvSpPr>
          <p:nvPr/>
        </p:nvSpPr>
        <p:spPr bwMode="auto">
          <a:xfrm>
            <a:off x="250825" y="980728"/>
            <a:ext cx="3586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2400" b="1" dirty="0" err="1"/>
              <a:t>Heterotropic</a:t>
            </a:r>
            <a:r>
              <a:rPr lang="en-US" altLang="ru-RU" sz="2400" b="1" dirty="0"/>
              <a:t> regulation</a:t>
            </a:r>
            <a:endParaRPr lang="ru-RU" altLang="ru-RU" sz="2400" b="1" dirty="0"/>
          </a:p>
        </p:txBody>
      </p:sp>
      <p:sp>
        <p:nvSpPr>
          <p:cNvPr id="10244" name="Прямоугольник 4"/>
          <p:cNvSpPr>
            <a:spLocks noChangeArrowheads="1"/>
          </p:cNvSpPr>
          <p:nvPr/>
        </p:nvSpPr>
        <p:spPr bwMode="auto">
          <a:xfrm>
            <a:off x="4895850" y="980728"/>
            <a:ext cx="3482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2400" b="1" dirty="0" err="1"/>
              <a:t>Homotropic</a:t>
            </a:r>
            <a:r>
              <a:rPr lang="en-US" altLang="ru-RU" sz="2400" b="1" dirty="0"/>
              <a:t> regulation</a:t>
            </a:r>
            <a:endParaRPr lang="ru-RU" altLang="ru-RU" sz="2400" b="1" dirty="0"/>
          </a:p>
        </p:txBody>
      </p:sp>
      <p:pic>
        <p:nvPicPr>
          <p:cNvPr id="102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6" y="5050334"/>
            <a:ext cx="4248150" cy="114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7" name="TextBox 5"/>
          <p:cNvSpPr txBox="1">
            <a:spLocks noChangeArrowheads="1"/>
          </p:cNvSpPr>
          <p:nvPr/>
        </p:nvSpPr>
        <p:spPr bwMode="auto">
          <a:xfrm>
            <a:off x="47625" y="6167264"/>
            <a:ext cx="4403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b="1" dirty="0" err="1"/>
              <a:t>Retroinhibition</a:t>
            </a:r>
            <a:r>
              <a:rPr lang="en-US" altLang="ru-RU" b="1" dirty="0"/>
              <a:t> (negative feedback)</a:t>
            </a:r>
            <a:endParaRPr lang="ru-RU" altLang="ru-RU" dirty="0"/>
          </a:p>
        </p:txBody>
      </p:sp>
      <p:pic>
        <p:nvPicPr>
          <p:cNvPr id="102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33" y="2364693"/>
            <a:ext cx="4017963"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Прямоугольник 6"/>
          <p:cNvSpPr>
            <a:spLocks noChangeArrowheads="1"/>
          </p:cNvSpPr>
          <p:nvPr/>
        </p:nvSpPr>
        <p:spPr bwMode="auto">
          <a:xfrm>
            <a:off x="122124" y="3485468"/>
            <a:ext cx="52529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err="1"/>
              <a:t>Foractivation</a:t>
            </a:r>
            <a:r>
              <a:rPr lang="en-US" altLang="ru-RU" b="1" dirty="0"/>
              <a:t> (positive </a:t>
            </a:r>
            <a:r>
              <a:rPr lang="en-US" altLang="ru-RU" b="1" dirty="0" smtClean="0"/>
              <a:t>feedback)</a:t>
            </a:r>
            <a:endParaRPr lang="ru-RU" altLang="ru-RU" dirty="0"/>
          </a:p>
        </p:txBody>
      </p:sp>
      <p:sp>
        <p:nvSpPr>
          <p:cNvPr id="10250" name="Прямоугольник 7"/>
          <p:cNvSpPr>
            <a:spLocks noChangeArrowheads="1"/>
          </p:cNvSpPr>
          <p:nvPr/>
        </p:nvSpPr>
        <p:spPr bwMode="auto">
          <a:xfrm>
            <a:off x="4898276" y="1474316"/>
            <a:ext cx="4056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dirty="0"/>
              <a:t>substrate - activator for "own" enzyme</a:t>
            </a:r>
            <a:endParaRPr lang="ru-RU" altLang="ru-RU" dirty="0"/>
          </a:p>
        </p:txBody>
      </p:sp>
      <p:pic>
        <p:nvPicPr>
          <p:cNvPr id="1025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6376" y="2335376"/>
            <a:ext cx="401796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7"/>
          <p:cNvSpPr>
            <a:spLocks noChangeArrowheads="1"/>
          </p:cNvSpPr>
          <p:nvPr/>
        </p:nvSpPr>
        <p:spPr bwMode="auto">
          <a:xfrm>
            <a:off x="41638" y="1514804"/>
            <a:ext cx="4494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dirty="0"/>
              <a:t>substrate - an activator for the "other" enzyme (most often located at the end of the enzymatic chain)</a:t>
            </a:r>
            <a:endParaRPr lang="ru-RU" altLang="ru-RU" dirty="0"/>
          </a:p>
        </p:txBody>
      </p:sp>
      <p:sp>
        <p:nvSpPr>
          <p:cNvPr id="14" name="Прямоугольник 7"/>
          <p:cNvSpPr>
            <a:spLocks noChangeArrowheads="1"/>
          </p:cNvSpPr>
          <p:nvPr/>
        </p:nvSpPr>
        <p:spPr bwMode="auto">
          <a:xfrm>
            <a:off x="41638" y="4176464"/>
            <a:ext cx="4494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dirty="0"/>
              <a:t>product - an inhibitor of the reaction for the "other" enzyme (most often for the "initial")</a:t>
            </a:r>
            <a:endParaRPr lang="ru-RU" altLang="ru-RU" dirty="0"/>
          </a:p>
        </p:txBody>
      </p:sp>
      <p:sp>
        <p:nvSpPr>
          <p:cNvPr id="2" name="Прямоугольник 1"/>
          <p:cNvSpPr/>
          <p:nvPr/>
        </p:nvSpPr>
        <p:spPr>
          <a:xfrm>
            <a:off x="4737737" y="4365104"/>
            <a:ext cx="4377139" cy="1631216"/>
          </a:xfrm>
          <a:prstGeom prst="rect">
            <a:avLst/>
          </a:prstGeom>
        </p:spPr>
        <p:txBody>
          <a:bodyPr wrap="square">
            <a:spAutoFit/>
          </a:bodyPr>
          <a:lstStyle/>
          <a:p>
            <a:pPr algn="ctr"/>
            <a:r>
              <a:rPr lang="en-US" sz="2000" dirty="0">
                <a:solidFill>
                  <a:srgbClr val="000022"/>
                </a:solidFill>
                <a:latin typeface="Helvetica Neue"/>
              </a:rPr>
              <a:t>Allosteric enzymes in the enzymatic chain are most often the "key" enzymes (the course of many subsequent reactions depends on their activity)</a:t>
            </a:r>
            <a:endParaRPr lang="ru-RU" sz="2000" dirty="0"/>
          </a:p>
        </p:txBody>
      </p:sp>
    </p:spTree>
    <p:extLst>
      <p:ext uri="{BB962C8B-B14F-4D97-AF65-F5344CB8AC3E}">
        <p14:creationId xmlns:p14="http://schemas.microsoft.com/office/powerpoint/2010/main" val="1159297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784976" cy="706090"/>
          </a:xfrm>
        </p:spPr>
        <p:txBody>
          <a:bodyPr>
            <a:normAutofit/>
          </a:bodyPr>
          <a:lstStyle/>
          <a:p>
            <a:r>
              <a:rPr lang="en-US" sz="2800" smtClean="0">
                <a:solidFill>
                  <a:srgbClr val="FF0000"/>
                </a:solidFill>
                <a:latin typeface="Arial" panose="020B0604020202020204" pitchFamily="34" charset="0"/>
                <a:cs typeface="Arial" panose="020B0604020202020204" pitchFamily="34" charset="0"/>
              </a:rPr>
              <a:t>COVALENT (CHEMICAL) MODIFICATION</a:t>
            </a:r>
            <a:endParaRPr lang="ru-RU" sz="2800" dirty="0"/>
          </a:p>
        </p:txBody>
      </p:sp>
      <p:sp>
        <p:nvSpPr>
          <p:cNvPr id="3" name="Объект 2"/>
          <p:cNvSpPr>
            <a:spLocks noGrp="1"/>
          </p:cNvSpPr>
          <p:nvPr>
            <p:ph idx="1"/>
          </p:nvPr>
        </p:nvSpPr>
        <p:spPr>
          <a:xfrm>
            <a:off x="35496" y="620688"/>
            <a:ext cx="9036496" cy="4525963"/>
          </a:xfrm>
        </p:spPr>
        <p:txBody>
          <a:bodyPr>
            <a:normAutofit/>
          </a:bodyPr>
          <a:lstStyle/>
          <a:p>
            <a:pPr algn="just"/>
            <a:r>
              <a:rPr lang="en-US" sz="2400" smtClean="0">
                <a:solidFill>
                  <a:srgbClr val="002060"/>
                </a:solidFill>
                <a:latin typeface="Arial" pitchFamily="34" charset="0"/>
                <a:cs typeface="Arial" pitchFamily="34" charset="0"/>
              </a:rPr>
              <a:t>consists in the reversible attachment or cleavage of a certain group, due to which the conformation of the enzyme as a whole, its active center changes, and the activity of the enzyme changes (increases or is blocked). Most often, such a group is phosphoric acid, less often methyl groups. Enzymes can be phosphorylated or dephosphorylated.</a:t>
            </a:r>
            <a:endParaRPr lang="ru-RU" dirty="0"/>
          </a:p>
        </p:txBody>
      </p:sp>
      <p:pic>
        <p:nvPicPr>
          <p:cNvPr id="8" name="Рисунок 7"/>
          <p:cNvPicPr>
            <a:picLocks noChangeAspect="1"/>
          </p:cNvPicPr>
          <p:nvPr/>
        </p:nvPicPr>
        <p:blipFill>
          <a:blip r:embed="rId2"/>
          <a:stretch>
            <a:fillRect/>
          </a:stretch>
        </p:blipFill>
        <p:spPr>
          <a:xfrm>
            <a:off x="2123728" y="3212976"/>
            <a:ext cx="4225652" cy="3267838"/>
          </a:xfrm>
          <a:prstGeom prst="rect">
            <a:avLst/>
          </a:prstGeom>
        </p:spPr>
      </p:pic>
    </p:spTree>
    <p:extLst>
      <p:ext uri="{BB962C8B-B14F-4D97-AF65-F5344CB8AC3E}">
        <p14:creationId xmlns:p14="http://schemas.microsoft.com/office/powerpoint/2010/main" val="905710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51" name="Rectangle 11"/>
          <p:cNvSpPr>
            <a:spLocks noChangeArrowheads="1"/>
          </p:cNvSpPr>
          <p:nvPr/>
        </p:nvSpPr>
        <p:spPr bwMode="auto">
          <a:xfrm>
            <a:off x="1712913" y="404813"/>
            <a:ext cx="6854825" cy="585787"/>
          </a:xfrm>
          <a:prstGeom prst="rect">
            <a:avLst/>
          </a:prstGeom>
          <a:noFill/>
          <a:ln w="9525">
            <a:noFill/>
            <a:miter lim="800000"/>
            <a:headEnd/>
            <a:tailEnd/>
          </a:ln>
          <a:effectLst/>
        </p:spPr>
        <p:txBody>
          <a:bodyPr>
            <a:spAutoFit/>
          </a:bodyPr>
          <a:lstStyle/>
          <a:p>
            <a:pPr>
              <a:lnSpc>
                <a:spcPct val="90000"/>
              </a:lnSpc>
              <a:spcBef>
                <a:spcPct val="20000"/>
              </a:spcBef>
              <a:buClr>
                <a:srgbClr val="0000FF"/>
              </a:buClr>
              <a:buSzPct val="70000"/>
              <a:buFont typeface="Wingdings" pitchFamily="2" charset="2"/>
              <a:buNone/>
              <a:defRPr/>
            </a:pPr>
            <a:r>
              <a:rPr lang="en-US" sz="3600" b="1" i="1" dirty="0">
                <a:solidFill>
                  <a:prstClr val="black"/>
                </a:solidFill>
                <a:effectLst>
                  <a:outerShdw blurRad="38100" dist="38100" dir="2700000" algn="tl">
                    <a:srgbClr val="000000"/>
                  </a:outerShdw>
                </a:effectLst>
              </a:rPr>
              <a:t>Chemical modification</a:t>
            </a:r>
            <a:endParaRPr lang="ru-RU" sz="3600" b="1" i="1" dirty="0">
              <a:solidFill>
                <a:prstClr val="black"/>
              </a:solidFill>
              <a:effectLst>
                <a:outerShdw blurRad="38100" dist="38100" dir="2700000" algn="tl">
                  <a:srgbClr val="000000"/>
                </a:outerShdw>
              </a:effectLst>
            </a:endParaRPr>
          </a:p>
        </p:txBody>
      </p:sp>
      <p:sp>
        <p:nvSpPr>
          <p:cNvPr id="11267" name="Freeform 4"/>
          <p:cNvSpPr>
            <a:spLocks noChangeAspect="1"/>
          </p:cNvSpPr>
          <p:nvPr/>
        </p:nvSpPr>
        <p:spPr bwMode="auto">
          <a:xfrm>
            <a:off x="4643438" y="1384300"/>
            <a:ext cx="2181225" cy="1989138"/>
          </a:xfrm>
          <a:custGeom>
            <a:avLst/>
            <a:gdLst>
              <a:gd name="T0" fmla="*/ 2147483647 w 916"/>
              <a:gd name="T1" fmla="*/ 2147483647 h 835"/>
              <a:gd name="T2" fmla="*/ 2147483647 w 916"/>
              <a:gd name="T3" fmla="*/ 2147483647 h 835"/>
              <a:gd name="T4" fmla="*/ 2147483647 w 916"/>
              <a:gd name="T5" fmla="*/ 2147483647 h 835"/>
              <a:gd name="T6" fmla="*/ 2147483647 w 916"/>
              <a:gd name="T7" fmla="*/ 2147483647 h 835"/>
              <a:gd name="T8" fmla="*/ 2147483647 w 916"/>
              <a:gd name="T9" fmla="*/ 2147483647 h 835"/>
              <a:gd name="T10" fmla="*/ 2147483647 w 916"/>
              <a:gd name="T11" fmla="*/ 2147483647 h 835"/>
              <a:gd name="T12" fmla="*/ 2147483647 w 916"/>
              <a:gd name="T13" fmla="*/ 2147483647 h 835"/>
              <a:gd name="T14" fmla="*/ 2147483647 w 916"/>
              <a:gd name="T15" fmla="*/ 2147483647 h 835"/>
              <a:gd name="T16" fmla="*/ 2147483647 w 916"/>
              <a:gd name="T17" fmla="*/ 2147483647 h 835"/>
              <a:gd name="T18" fmla="*/ 2147483647 w 916"/>
              <a:gd name="T19" fmla="*/ 2147483647 h 835"/>
              <a:gd name="T20" fmla="*/ 2147483647 w 916"/>
              <a:gd name="T21" fmla="*/ 2147483647 h 835"/>
              <a:gd name="T22" fmla="*/ 2147483647 w 916"/>
              <a:gd name="T23" fmla="*/ 2147483647 h 835"/>
              <a:gd name="T24" fmla="*/ 2147483647 w 916"/>
              <a:gd name="T25" fmla="*/ 2147483647 h 835"/>
              <a:gd name="T26" fmla="*/ 2147483647 w 916"/>
              <a:gd name="T27" fmla="*/ 2147483647 h 835"/>
              <a:gd name="T28" fmla="*/ 2147483647 w 916"/>
              <a:gd name="T29" fmla="*/ 2147483647 h 835"/>
              <a:gd name="T30" fmla="*/ 2147483647 w 916"/>
              <a:gd name="T31" fmla="*/ 2147483647 h 835"/>
              <a:gd name="T32" fmla="*/ 2147483647 w 916"/>
              <a:gd name="T33" fmla="*/ 2147483647 h 835"/>
              <a:gd name="T34" fmla="*/ 0 w 916"/>
              <a:gd name="T35" fmla="*/ 2147483647 h 835"/>
              <a:gd name="T36" fmla="*/ 2147483647 w 916"/>
              <a:gd name="T37" fmla="*/ 2147483647 h 835"/>
              <a:gd name="T38" fmla="*/ 2147483647 w 916"/>
              <a:gd name="T39" fmla="*/ 2147483647 h 835"/>
              <a:gd name="T40" fmla="*/ 2147483647 w 916"/>
              <a:gd name="T41" fmla="*/ 2147483647 h 835"/>
              <a:gd name="T42" fmla="*/ 2147483647 w 916"/>
              <a:gd name="T43" fmla="*/ 2147483647 h 835"/>
              <a:gd name="T44" fmla="*/ 2147483647 w 916"/>
              <a:gd name="T45" fmla="*/ 2147483647 h 835"/>
              <a:gd name="T46" fmla="*/ 2147483647 w 916"/>
              <a:gd name="T47" fmla="*/ 2147483647 h 835"/>
              <a:gd name="T48" fmla="*/ 2147483647 w 916"/>
              <a:gd name="T49" fmla="*/ 2147483647 h 835"/>
              <a:gd name="T50" fmla="*/ 2147483647 w 916"/>
              <a:gd name="T51" fmla="*/ 2147483647 h 835"/>
              <a:gd name="T52" fmla="*/ 2147483647 w 916"/>
              <a:gd name="T53" fmla="*/ 2147483647 h 835"/>
              <a:gd name="T54" fmla="*/ 2147483647 w 916"/>
              <a:gd name="T55" fmla="*/ 2147483647 h 835"/>
              <a:gd name="T56" fmla="*/ 2147483647 w 916"/>
              <a:gd name="T57" fmla="*/ 0 h 835"/>
              <a:gd name="T58" fmla="*/ 2147483647 w 916"/>
              <a:gd name="T59" fmla="*/ 2147483647 h 835"/>
              <a:gd name="T60" fmla="*/ 2147483647 w 916"/>
              <a:gd name="T61" fmla="*/ 2147483647 h 835"/>
              <a:gd name="T62" fmla="*/ 2147483647 w 916"/>
              <a:gd name="T63" fmla="*/ 2147483647 h 835"/>
              <a:gd name="T64" fmla="*/ 2147483647 w 916"/>
              <a:gd name="T65" fmla="*/ 2147483647 h 835"/>
              <a:gd name="T66" fmla="*/ 2147483647 w 916"/>
              <a:gd name="T67" fmla="*/ 2147483647 h 835"/>
              <a:gd name="T68" fmla="*/ 2147483647 w 916"/>
              <a:gd name="T69" fmla="*/ 2147483647 h 835"/>
              <a:gd name="T70" fmla="*/ 2147483647 w 916"/>
              <a:gd name="T71" fmla="*/ 2147483647 h 835"/>
              <a:gd name="T72" fmla="*/ 2147483647 w 916"/>
              <a:gd name="T73" fmla="*/ 2147483647 h 835"/>
              <a:gd name="T74" fmla="*/ 2147483647 w 916"/>
              <a:gd name="T75" fmla="*/ 2147483647 h 8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16"/>
              <a:gd name="T115" fmla="*/ 0 h 835"/>
              <a:gd name="T116" fmla="*/ 916 w 916"/>
              <a:gd name="T117" fmla="*/ 835 h 8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16" h="835">
                <a:moveTo>
                  <a:pt x="910" y="560"/>
                </a:moveTo>
                <a:cubicBezTo>
                  <a:pt x="904" y="571"/>
                  <a:pt x="900" y="587"/>
                  <a:pt x="895" y="598"/>
                </a:cubicBezTo>
                <a:cubicBezTo>
                  <a:pt x="887" y="612"/>
                  <a:pt x="871" y="636"/>
                  <a:pt x="857" y="655"/>
                </a:cubicBezTo>
                <a:cubicBezTo>
                  <a:pt x="842" y="674"/>
                  <a:pt x="821" y="696"/>
                  <a:pt x="802" y="708"/>
                </a:cubicBezTo>
                <a:cubicBezTo>
                  <a:pt x="794" y="722"/>
                  <a:pt x="776" y="735"/>
                  <a:pt x="759" y="748"/>
                </a:cubicBezTo>
                <a:cubicBezTo>
                  <a:pt x="740" y="760"/>
                  <a:pt x="730" y="763"/>
                  <a:pt x="713" y="773"/>
                </a:cubicBezTo>
                <a:cubicBezTo>
                  <a:pt x="695" y="783"/>
                  <a:pt x="688" y="786"/>
                  <a:pt x="659" y="798"/>
                </a:cubicBezTo>
                <a:cubicBezTo>
                  <a:pt x="602" y="817"/>
                  <a:pt x="556" y="828"/>
                  <a:pt x="517" y="831"/>
                </a:cubicBezTo>
                <a:cubicBezTo>
                  <a:pt x="477" y="833"/>
                  <a:pt x="451" y="835"/>
                  <a:pt x="416" y="830"/>
                </a:cubicBezTo>
                <a:cubicBezTo>
                  <a:pt x="381" y="825"/>
                  <a:pt x="361" y="822"/>
                  <a:pt x="342" y="817"/>
                </a:cubicBezTo>
                <a:cubicBezTo>
                  <a:pt x="322" y="813"/>
                  <a:pt x="299" y="805"/>
                  <a:pt x="264" y="789"/>
                </a:cubicBezTo>
                <a:cubicBezTo>
                  <a:pt x="217" y="772"/>
                  <a:pt x="218" y="768"/>
                  <a:pt x="197" y="756"/>
                </a:cubicBezTo>
                <a:cubicBezTo>
                  <a:pt x="176" y="744"/>
                  <a:pt x="160" y="729"/>
                  <a:pt x="141" y="714"/>
                </a:cubicBezTo>
                <a:cubicBezTo>
                  <a:pt x="131" y="700"/>
                  <a:pt x="126" y="704"/>
                  <a:pt x="97" y="670"/>
                </a:cubicBezTo>
                <a:cubicBezTo>
                  <a:pt x="68" y="635"/>
                  <a:pt x="68" y="635"/>
                  <a:pt x="55" y="613"/>
                </a:cubicBezTo>
                <a:cubicBezTo>
                  <a:pt x="43" y="591"/>
                  <a:pt x="36" y="571"/>
                  <a:pt x="26" y="550"/>
                </a:cubicBezTo>
                <a:cubicBezTo>
                  <a:pt x="21" y="537"/>
                  <a:pt x="13" y="513"/>
                  <a:pt x="8" y="493"/>
                </a:cubicBezTo>
                <a:cubicBezTo>
                  <a:pt x="4" y="468"/>
                  <a:pt x="3" y="454"/>
                  <a:pt x="0" y="428"/>
                </a:cubicBezTo>
                <a:cubicBezTo>
                  <a:pt x="1" y="392"/>
                  <a:pt x="3" y="370"/>
                  <a:pt x="5" y="361"/>
                </a:cubicBezTo>
                <a:cubicBezTo>
                  <a:pt x="6" y="352"/>
                  <a:pt x="14" y="313"/>
                  <a:pt x="18" y="304"/>
                </a:cubicBezTo>
                <a:cubicBezTo>
                  <a:pt x="24" y="288"/>
                  <a:pt x="35" y="260"/>
                  <a:pt x="45" y="240"/>
                </a:cubicBezTo>
                <a:cubicBezTo>
                  <a:pt x="52" y="225"/>
                  <a:pt x="66" y="204"/>
                  <a:pt x="78" y="188"/>
                </a:cubicBezTo>
                <a:cubicBezTo>
                  <a:pt x="89" y="175"/>
                  <a:pt x="105" y="157"/>
                  <a:pt x="116" y="144"/>
                </a:cubicBezTo>
                <a:cubicBezTo>
                  <a:pt x="126" y="134"/>
                  <a:pt x="143" y="120"/>
                  <a:pt x="155" y="108"/>
                </a:cubicBezTo>
                <a:cubicBezTo>
                  <a:pt x="166" y="96"/>
                  <a:pt x="191" y="75"/>
                  <a:pt x="207" y="72"/>
                </a:cubicBezTo>
                <a:cubicBezTo>
                  <a:pt x="228" y="61"/>
                  <a:pt x="247" y="51"/>
                  <a:pt x="267" y="42"/>
                </a:cubicBezTo>
                <a:cubicBezTo>
                  <a:pt x="281" y="36"/>
                  <a:pt x="306" y="28"/>
                  <a:pt x="323" y="22"/>
                </a:cubicBezTo>
                <a:cubicBezTo>
                  <a:pt x="339" y="16"/>
                  <a:pt x="362" y="15"/>
                  <a:pt x="386" y="8"/>
                </a:cubicBezTo>
                <a:cubicBezTo>
                  <a:pt x="426" y="3"/>
                  <a:pt x="458" y="2"/>
                  <a:pt x="475" y="0"/>
                </a:cubicBezTo>
                <a:cubicBezTo>
                  <a:pt x="541" y="6"/>
                  <a:pt x="555" y="3"/>
                  <a:pt x="590" y="14"/>
                </a:cubicBezTo>
                <a:cubicBezTo>
                  <a:pt x="627" y="24"/>
                  <a:pt x="628" y="25"/>
                  <a:pt x="667" y="38"/>
                </a:cubicBezTo>
                <a:cubicBezTo>
                  <a:pt x="692" y="46"/>
                  <a:pt x="710" y="54"/>
                  <a:pt x="736" y="67"/>
                </a:cubicBezTo>
                <a:cubicBezTo>
                  <a:pt x="756" y="79"/>
                  <a:pt x="787" y="101"/>
                  <a:pt x="810" y="123"/>
                </a:cubicBezTo>
                <a:cubicBezTo>
                  <a:pt x="825" y="140"/>
                  <a:pt x="864" y="178"/>
                  <a:pt x="875" y="197"/>
                </a:cubicBezTo>
                <a:cubicBezTo>
                  <a:pt x="878" y="209"/>
                  <a:pt x="873" y="187"/>
                  <a:pt x="894" y="234"/>
                </a:cubicBezTo>
                <a:cubicBezTo>
                  <a:pt x="916" y="279"/>
                  <a:pt x="899" y="247"/>
                  <a:pt x="903" y="255"/>
                </a:cubicBezTo>
                <a:cubicBezTo>
                  <a:pt x="796" y="310"/>
                  <a:pt x="734" y="367"/>
                  <a:pt x="685" y="389"/>
                </a:cubicBezTo>
                <a:cubicBezTo>
                  <a:pt x="786" y="459"/>
                  <a:pt x="869" y="525"/>
                  <a:pt x="910" y="560"/>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grpSp>
        <p:nvGrpSpPr>
          <p:cNvPr id="2" name="Group 52"/>
          <p:cNvGrpSpPr>
            <a:grpSpLocks/>
          </p:cNvGrpSpPr>
          <p:nvPr/>
        </p:nvGrpSpPr>
        <p:grpSpPr bwMode="auto">
          <a:xfrm>
            <a:off x="20638" y="5008563"/>
            <a:ext cx="1800225" cy="1103312"/>
            <a:chOff x="150" y="2090"/>
            <a:chExt cx="1133" cy="695"/>
          </a:xfrm>
        </p:grpSpPr>
        <p:sp>
          <p:nvSpPr>
            <p:cNvPr id="11299" name="AutoShape 34"/>
            <p:cNvSpPr>
              <a:spLocks noChangeArrowheads="1"/>
            </p:cNvSpPr>
            <p:nvPr/>
          </p:nvSpPr>
          <p:spPr bwMode="auto">
            <a:xfrm>
              <a:off x="150" y="2090"/>
              <a:ext cx="1133" cy="695"/>
            </a:xfrm>
            <a:prstGeom prst="irregularSeal2">
              <a:avLst/>
            </a:prstGeom>
            <a:solidFill>
              <a:srgbClr val="CCFF33"/>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11300" name="Rectangle 35"/>
            <p:cNvSpPr>
              <a:spLocks noChangeArrowheads="1"/>
            </p:cNvSpPr>
            <p:nvPr/>
          </p:nvSpPr>
          <p:spPr bwMode="auto">
            <a:xfrm>
              <a:off x="399" y="2249"/>
              <a:ext cx="6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dirty="0">
                  <a:solidFill>
                    <a:srgbClr val="FF9933"/>
                  </a:solidFill>
                </a:rPr>
                <a:t> </a:t>
              </a:r>
              <a:r>
                <a:rPr lang="ru-RU" altLang="ru-RU" sz="3200" b="1" dirty="0" smtClean="0">
                  <a:solidFill>
                    <a:srgbClr val="FF0066"/>
                  </a:solidFill>
                </a:rPr>
                <a:t>АТ</a:t>
              </a:r>
              <a:r>
                <a:rPr lang="en-GB" altLang="ru-RU" sz="3200" b="1" dirty="0" smtClean="0">
                  <a:solidFill>
                    <a:srgbClr val="FF0066"/>
                  </a:solidFill>
                </a:rPr>
                <a:t>P</a:t>
              </a:r>
              <a:endParaRPr lang="ru-RU" altLang="ru-RU" sz="3200" dirty="0">
                <a:solidFill>
                  <a:srgbClr val="FF0066"/>
                </a:solidFill>
              </a:endParaRPr>
            </a:p>
          </p:txBody>
        </p:sp>
      </p:grpSp>
      <p:grpSp>
        <p:nvGrpSpPr>
          <p:cNvPr id="3" name="Group 45"/>
          <p:cNvGrpSpPr>
            <a:grpSpLocks/>
          </p:cNvGrpSpPr>
          <p:nvPr/>
        </p:nvGrpSpPr>
        <p:grpSpPr bwMode="auto">
          <a:xfrm>
            <a:off x="468313" y="3279775"/>
            <a:ext cx="1839912" cy="812800"/>
            <a:chOff x="295" y="1026"/>
            <a:chExt cx="1159" cy="512"/>
          </a:xfrm>
        </p:grpSpPr>
        <p:sp>
          <p:nvSpPr>
            <p:cNvPr id="11297" name="AutoShape 36"/>
            <p:cNvSpPr>
              <a:spLocks noChangeArrowheads="1"/>
            </p:cNvSpPr>
            <p:nvPr/>
          </p:nvSpPr>
          <p:spPr bwMode="auto">
            <a:xfrm>
              <a:off x="295" y="1026"/>
              <a:ext cx="1159" cy="512"/>
            </a:xfrm>
            <a:prstGeom prst="flowChartPreparation">
              <a:avLst/>
            </a:prstGeom>
            <a:solidFill>
              <a:srgbClr val="00FF00"/>
            </a:solidFill>
            <a:ln w="9525" algn="ctr">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11298" name="Rectangle 37"/>
            <p:cNvSpPr>
              <a:spLocks noChangeArrowheads="1"/>
            </p:cNvSpPr>
            <p:nvPr/>
          </p:nvSpPr>
          <p:spPr bwMode="auto">
            <a:xfrm>
              <a:off x="368" y="1188"/>
              <a:ext cx="98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1600" b="1" dirty="0">
                  <a:solidFill>
                    <a:srgbClr val="FF0066"/>
                  </a:solidFill>
                </a:rPr>
                <a:t>Protein kinase</a:t>
              </a:r>
              <a:endParaRPr lang="ru-RU" altLang="ru-RU" sz="1600" dirty="0">
                <a:solidFill>
                  <a:srgbClr val="FF0066"/>
                </a:solidFill>
              </a:endParaRPr>
            </a:p>
          </p:txBody>
        </p:sp>
      </p:grpSp>
      <p:sp>
        <p:nvSpPr>
          <p:cNvPr id="189478" name="Rectangle 38"/>
          <p:cNvSpPr>
            <a:spLocks noChangeArrowheads="1"/>
          </p:cNvSpPr>
          <p:nvPr/>
        </p:nvSpPr>
        <p:spPr bwMode="auto">
          <a:xfrm>
            <a:off x="2549525" y="5033963"/>
            <a:ext cx="15573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FF9933"/>
                </a:solidFill>
              </a:rPr>
              <a:t> </a:t>
            </a:r>
            <a:r>
              <a:rPr lang="ru-RU" altLang="ru-RU" sz="3200" b="1">
                <a:solidFill>
                  <a:srgbClr val="800080"/>
                </a:solidFill>
              </a:rPr>
              <a:t>Н</a:t>
            </a:r>
            <a:r>
              <a:rPr lang="ru-RU" altLang="ru-RU" sz="3600" b="1" baseline="-25000">
                <a:solidFill>
                  <a:srgbClr val="800080"/>
                </a:solidFill>
              </a:rPr>
              <a:t>3</a:t>
            </a:r>
            <a:r>
              <a:rPr lang="ru-RU" altLang="ru-RU" sz="3200" b="1">
                <a:solidFill>
                  <a:srgbClr val="800080"/>
                </a:solidFill>
              </a:rPr>
              <a:t>РО</a:t>
            </a:r>
            <a:r>
              <a:rPr lang="ru-RU" altLang="ru-RU" sz="3600" b="1" baseline="-25000">
                <a:solidFill>
                  <a:srgbClr val="800080"/>
                </a:solidFill>
              </a:rPr>
              <a:t>4</a:t>
            </a:r>
            <a:endParaRPr lang="ru-RU" altLang="ru-RU" sz="3200">
              <a:solidFill>
                <a:srgbClr val="800080"/>
              </a:solidFill>
            </a:endParaRPr>
          </a:p>
        </p:txBody>
      </p:sp>
      <p:grpSp>
        <p:nvGrpSpPr>
          <p:cNvPr id="4" name="Group 42"/>
          <p:cNvGrpSpPr>
            <a:grpSpLocks/>
          </p:cNvGrpSpPr>
          <p:nvPr/>
        </p:nvGrpSpPr>
        <p:grpSpPr bwMode="auto">
          <a:xfrm>
            <a:off x="6627813" y="1976438"/>
            <a:ext cx="627062" cy="709612"/>
            <a:chOff x="4672" y="1888"/>
            <a:chExt cx="395" cy="447"/>
          </a:xfrm>
        </p:grpSpPr>
        <p:sp>
          <p:nvSpPr>
            <p:cNvPr id="11295" name="Freeform 40"/>
            <p:cNvSpPr>
              <a:spLocks/>
            </p:cNvSpPr>
            <p:nvPr/>
          </p:nvSpPr>
          <p:spPr bwMode="auto">
            <a:xfrm>
              <a:off x="4672" y="1888"/>
              <a:ext cx="395" cy="447"/>
            </a:xfrm>
            <a:custGeom>
              <a:avLst/>
              <a:gdLst>
                <a:gd name="T0" fmla="*/ 0 w 395"/>
                <a:gd name="T1" fmla="*/ 193 h 447"/>
                <a:gd name="T2" fmla="*/ 130 w 395"/>
                <a:gd name="T3" fmla="*/ 9 h 447"/>
                <a:gd name="T4" fmla="*/ 351 w 395"/>
                <a:gd name="T5" fmla="*/ 4 h 447"/>
                <a:gd name="T6" fmla="*/ 387 w 395"/>
                <a:gd name="T7" fmla="*/ 135 h 447"/>
                <a:gd name="T8" fmla="*/ 393 w 395"/>
                <a:gd name="T9" fmla="*/ 225 h 447"/>
                <a:gd name="T10" fmla="*/ 388 w 395"/>
                <a:gd name="T11" fmla="*/ 315 h 447"/>
                <a:gd name="T12" fmla="*/ 360 w 395"/>
                <a:gd name="T13" fmla="*/ 447 h 447"/>
                <a:gd name="T14" fmla="*/ 139 w 395"/>
                <a:gd name="T15" fmla="*/ 429 h 447"/>
                <a:gd name="T16" fmla="*/ 0 w 395"/>
                <a:gd name="T17" fmla="*/ 193 h 4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5"/>
                <a:gd name="T28" fmla="*/ 0 h 447"/>
                <a:gd name="T29" fmla="*/ 395 w 395"/>
                <a:gd name="T30" fmla="*/ 447 h 4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5" h="447">
                  <a:moveTo>
                    <a:pt x="0" y="193"/>
                  </a:moveTo>
                  <a:cubicBezTo>
                    <a:pt x="20" y="162"/>
                    <a:pt x="75" y="68"/>
                    <a:pt x="130" y="9"/>
                  </a:cubicBezTo>
                  <a:cubicBezTo>
                    <a:pt x="217" y="0"/>
                    <a:pt x="313" y="4"/>
                    <a:pt x="351" y="4"/>
                  </a:cubicBezTo>
                  <a:cubicBezTo>
                    <a:pt x="381" y="76"/>
                    <a:pt x="378" y="81"/>
                    <a:pt x="387" y="135"/>
                  </a:cubicBezTo>
                  <a:cubicBezTo>
                    <a:pt x="388" y="175"/>
                    <a:pt x="395" y="183"/>
                    <a:pt x="393" y="225"/>
                  </a:cubicBezTo>
                  <a:cubicBezTo>
                    <a:pt x="392" y="250"/>
                    <a:pt x="391" y="259"/>
                    <a:pt x="388" y="315"/>
                  </a:cubicBezTo>
                  <a:cubicBezTo>
                    <a:pt x="384" y="334"/>
                    <a:pt x="368" y="437"/>
                    <a:pt x="360" y="447"/>
                  </a:cubicBezTo>
                  <a:cubicBezTo>
                    <a:pt x="243" y="437"/>
                    <a:pt x="238" y="433"/>
                    <a:pt x="139" y="429"/>
                  </a:cubicBezTo>
                  <a:cubicBezTo>
                    <a:pt x="112" y="390"/>
                    <a:pt x="57" y="304"/>
                    <a:pt x="0" y="193"/>
                  </a:cubicBezTo>
                  <a:close/>
                </a:path>
              </a:pathLst>
            </a:custGeom>
            <a:solidFill>
              <a:srgbClr val="CC99FF"/>
            </a:solidFill>
            <a:ln w="9525">
              <a:solidFill>
                <a:schemeClr val="tx1"/>
              </a:solidFill>
              <a:round/>
              <a:headEnd/>
              <a:tailEnd/>
            </a:ln>
          </p:spPr>
          <p:txBody>
            <a:bodyPr/>
            <a:lstStyle/>
            <a:p>
              <a:endParaRPr lang="ru-RU"/>
            </a:p>
          </p:txBody>
        </p:sp>
        <p:sp>
          <p:nvSpPr>
            <p:cNvPr id="11296" name="Rectangle 41"/>
            <p:cNvSpPr>
              <a:spLocks noChangeArrowheads="1"/>
            </p:cNvSpPr>
            <p:nvPr/>
          </p:nvSpPr>
          <p:spPr bwMode="auto">
            <a:xfrm>
              <a:off x="4694" y="1956"/>
              <a:ext cx="31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0000FF"/>
                  </a:solidFill>
                </a:rPr>
                <a:t> </a:t>
              </a:r>
              <a:r>
                <a:rPr lang="en-US" altLang="ru-RU" sz="3200" b="1">
                  <a:solidFill>
                    <a:srgbClr val="FFFFFF"/>
                  </a:solidFill>
                </a:rPr>
                <a:t>S</a:t>
              </a:r>
              <a:endParaRPr lang="ru-RU" altLang="ru-RU" sz="3200">
                <a:solidFill>
                  <a:srgbClr val="FFFFFF"/>
                </a:solidFill>
              </a:endParaRPr>
            </a:p>
          </p:txBody>
        </p:sp>
      </p:grpSp>
      <p:sp>
        <p:nvSpPr>
          <p:cNvPr id="189487" name="AutoShape 47"/>
          <p:cNvSpPr>
            <a:spLocks noChangeArrowheads="1"/>
          </p:cNvSpPr>
          <p:nvPr/>
        </p:nvSpPr>
        <p:spPr bwMode="auto">
          <a:xfrm rot="5400000">
            <a:off x="600075" y="4208463"/>
            <a:ext cx="1074737" cy="433388"/>
          </a:xfrm>
          <a:prstGeom prst="rightArrow">
            <a:avLst>
              <a:gd name="adj1" fmla="val 56389"/>
              <a:gd name="adj2" fmla="val 38415"/>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189489" name="Rectangle 49"/>
          <p:cNvSpPr>
            <a:spLocks noChangeArrowheads="1"/>
          </p:cNvSpPr>
          <p:nvPr/>
        </p:nvSpPr>
        <p:spPr bwMode="auto">
          <a:xfrm>
            <a:off x="2554288" y="5677535"/>
            <a:ext cx="12176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3200" b="1" dirty="0">
                <a:solidFill>
                  <a:srgbClr val="1F497D"/>
                </a:solidFill>
              </a:rPr>
              <a:t> </a:t>
            </a:r>
            <a:r>
              <a:rPr lang="ru-RU" altLang="ru-RU" sz="3200" b="1" dirty="0" smtClean="0">
                <a:solidFill>
                  <a:srgbClr val="1F497D"/>
                </a:solidFill>
              </a:rPr>
              <a:t>А</a:t>
            </a:r>
            <a:r>
              <a:rPr lang="en-GB" altLang="ru-RU" sz="3200" b="1" dirty="0" smtClean="0">
                <a:solidFill>
                  <a:srgbClr val="1F497D"/>
                </a:solidFill>
              </a:rPr>
              <a:t>DP</a:t>
            </a:r>
            <a:endParaRPr lang="ru-RU" altLang="ru-RU" sz="3200" dirty="0">
              <a:solidFill>
                <a:srgbClr val="1F497D"/>
              </a:solidFill>
            </a:endParaRPr>
          </a:p>
        </p:txBody>
      </p:sp>
      <p:grpSp>
        <p:nvGrpSpPr>
          <p:cNvPr id="5" name="Group 53"/>
          <p:cNvGrpSpPr>
            <a:grpSpLocks/>
          </p:cNvGrpSpPr>
          <p:nvPr/>
        </p:nvGrpSpPr>
        <p:grpSpPr bwMode="auto">
          <a:xfrm>
            <a:off x="1547813" y="5149850"/>
            <a:ext cx="973137" cy="920750"/>
            <a:chOff x="1283" y="2114"/>
            <a:chExt cx="507" cy="580"/>
          </a:xfrm>
        </p:grpSpPr>
        <p:sp>
          <p:nvSpPr>
            <p:cNvPr id="11293" name="AutoShape 50"/>
            <p:cNvSpPr>
              <a:spLocks noChangeArrowheads="1"/>
            </p:cNvSpPr>
            <p:nvPr/>
          </p:nvSpPr>
          <p:spPr bwMode="auto">
            <a:xfrm rot="-673427">
              <a:off x="1283" y="2114"/>
              <a:ext cx="507" cy="273"/>
            </a:xfrm>
            <a:prstGeom prst="rightArrow">
              <a:avLst>
                <a:gd name="adj1" fmla="val 29667"/>
                <a:gd name="adj2" fmla="val 45259"/>
              </a:avLst>
            </a:prstGeom>
            <a:solidFill>
              <a:srgbClr val="CCFF33"/>
            </a:solidFill>
            <a:ln w="9525" algn="ctr">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11294" name="AutoShape 51"/>
            <p:cNvSpPr>
              <a:spLocks noChangeArrowheads="1"/>
            </p:cNvSpPr>
            <p:nvPr/>
          </p:nvSpPr>
          <p:spPr bwMode="auto">
            <a:xfrm rot="576259">
              <a:off x="1283" y="2421"/>
              <a:ext cx="507" cy="273"/>
            </a:xfrm>
            <a:prstGeom prst="rightArrow">
              <a:avLst>
                <a:gd name="adj1" fmla="val 29667"/>
                <a:gd name="adj2" fmla="val 45259"/>
              </a:avLst>
            </a:prstGeom>
            <a:solidFill>
              <a:srgbClr val="CCFF33"/>
            </a:solidFill>
            <a:ln w="9525" algn="ctr">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grpSp>
      <p:sp>
        <p:nvSpPr>
          <p:cNvPr id="11275" name="Freeform 39"/>
          <p:cNvSpPr>
            <a:spLocks noChangeAspect="1"/>
          </p:cNvSpPr>
          <p:nvPr/>
        </p:nvSpPr>
        <p:spPr bwMode="auto">
          <a:xfrm>
            <a:off x="4759325" y="3389313"/>
            <a:ext cx="2181225" cy="1989137"/>
          </a:xfrm>
          <a:custGeom>
            <a:avLst/>
            <a:gdLst>
              <a:gd name="T0" fmla="*/ 2147483647 w 1374"/>
              <a:gd name="T1" fmla="*/ 2147483647 h 1253"/>
              <a:gd name="T2" fmla="*/ 2147483647 w 1374"/>
              <a:gd name="T3" fmla="*/ 2147483647 h 1253"/>
              <a:gd name="T4" fmla="*/ 2147483647 w 1374"/>
              <a:gd name="T5" fmla="*/ 2147483647 h 1253"/>
              <a:gd name="T6" fmla="*/ 2147483647 w 1374"/>
              <a:gd name="T7" fmla="*/ 2147483647 h 1253"/>
              <a:gd name="T8" fmla="*/ 2147483647 w 1374"/>
              <a:gd name="T9" fmla="*/ 2147483647 h 1253"/>
              <a:gd name="T10" fmla="*/ 2147483647 w 1374"/>
              <a:gd name="T11" fmla="*/ 2147483647 h 1253"/>
              <a:gd name="T12" fmla="*/ 2147483647 w 1374"/>
              <a:gd name="T13" fmla="*/ 2147483647 h 1253"/>
              <a:gd name="T14" fmla="*/ 2147483647 w 1374"/>
              <a:gd name="T15" fmla="*/ 2147483647 h 1253"/>
              <a:gd name="T16" fmla="*/ 2147483647 w 1374"/>
              <a:gd name="T17" fmla="*/ 2147483647 h 1253"/>
              <a:gd name="T18" fmla="*/ 2147483647 w 1374"/>
              <a:gd name="T19" fmla="*/ 2147483647 h 1253"/>
              <a:gd name="T20" fmla="*/ 2147483647 w 1374"/>
              <a:gd name="T21" fmla="*/ 2147483647 h 1253"/>
              <a:gd name="T22" fmla="*/ 2147483647 w 1374"/>
              <a:gd name="T23" fmla="*/ 2147483647 h 1253"/>
              <a:gd name="T24" fmla="*/ 2147483647 w 1374"/>
              <a:gd name="T25" fmla="*/ 2147483647 h 1253"/>
              <a:gd name="T26" fmla="*/ 2147483647 w 1374"/>
              <a:gd name="T27" fmla="*/ 2147483647 h 1253"/>
              <a:gd name="T28" fmla="*/ 2147483647 w 1374"/>
              <a:gd name="T29" fmla="*/ 2147483647 h 1253"/>
              <a:gd name="T30" fmla="*/ 2147483647 w 1374"/>
              <a:gd name="T31" fmla="*/ 2147483647 h 1253"/>
              <a:gd name="T32" fmla="*/ 2147483647 w 1374"/>
              <a:gd name="T33" fmla="*/ 2147483647 h 1253"/>
              <a:gd name="T34" fmla="*/ 0 w 1374"/>
              <a:gd name="T35" fmla="*/ 2147483647 h 1253"/>
              <a:gd name="T36" fmla="*/ 2147483647 w 1374"/>
              <a:gd name="T37" fmla="*/ 2147483647 h 1253"/>
              <a:gd name="T38" fmla="*/ 2147483647 w 1374"/>
              <a:gd name="T39" fmla="*/ 2147483647 h 1253"/>
              <a:gd name="T40" fmla="*/ 2147483647 w 1374"/>
              <a:gd name="T41" fmla="*/ 2147483647 h 1253"/>
              <a:gd name="T42" fmla="*/ 2147483647 w 1374"/>
              <a:gd name="T43" fmla="*/ 2147483647 h 1253"/>
              <a:gd name="T44" fmla="*/ 2147483647 w 1374"/>
              <a:gd name="T45" fmla="*/ 2147483647 h 1253"/>
              <a:gd name="T46" fmla="*/ 2147483647 w 1374"/>
              <a:gd name="T47" fmla="*/ 2147483647 h 1253"/>
              <a:gd name="T48" fmla="*/ 2147483647 w 1374"/>
              <a:gd name="T49" fmla="*/ 2147483647 h 1253"/>
              <a:gd name="T50" fmla="*/ 2147483647 w 1374"/>
              <a:gd name="T51" fmla="*/ 2147483647 h 1253"/>
              <a:gd name="T52" fmla="*/ 2147483647 w 1374"/>
              <a:gd name="T53" fmla="*/ 2147483647 h 1253"/>
              <a:gd name="T54" fmla="*/ 2147483647 w 1374"/>
              <a:gd name="T55" fmla="*/ 2147483647 h 1253"/>
              <a:gd name="T56" fmla="*/ 2147483647 w 1374"/>
              <a:gd name="T57" fmla="*/ 0 h 1253"/>
              <a:gd name="T58" fmla="*/ 2147483647 w 1374"/>
              <a:gd name="T59" fmla="*/ 2147483647 h 1253"/>
              <a:gd name="T60" fmla="*/ 2147483647 w 1374"/>
              <a:gd name="T61" fmla="*/ 2147483647 h 1253"/>
              <a:gd name="T62" fmla="*/ 2147483647 w 1374"/>
              <a:gd name="T63" fmla="*/ 2147483647 h 1253"/>
              <a:gd name="T64" fmla="*/ 2147483647 w 1374"/>
              <a:gd name="T65" fmla="*/ 2147483647 h 1253"/>
              <a:gd name="T66" fmla="*/ 2147483647 w 1374"/>
              <a:gd name="T67" fmla="*/ 2147483647 h 1253"/>
              <a:gd name="T68" fmla="*/ 2147483647 w 1374"/>
              <a:gd name="T69" fmla="*/ 2147483647 h 1253"/>
              <a:gd name="T70" fmla="*/ 2147483647 w 1374"/>
              <a:gd name="T71" fmla="*/ 2147483647 h 1253"/>
              <a:gd name="T72" fmla="*/ 2147483647 w 1374"/>
              <a:gd name="T73" fmla="*/ 2147483647 h 1253"/>
              <a:gd name="T74" fmla="*/ 2147483647 w 1374"/>
              <a:gd name="T75" fmla="*/ 2147483647 h 1253"/>
              <a:gd name="T76" fmla="*/ 2147483647 w 1374"/>
              <a:gd name="T77" fmla="*/ 2147483647 h 1253"/>
              <a:gd name="T78" fmla="*/ 2147483647 w 1374"/>
              <a:gd name="T79" fmla="*/ 2147483647 h 12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4"/>
              <a:gd name="T121" fmla="*/ 0 h 1253"/>
              <a:gd name="T122" fmla="*/ 1374 w 1374"/>
              <a:gd name="T123" fmla="*/ 1253 h 12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4" h="1253">
                <a:moveTo>
                  <a:pt x="1365" y="840"/>
                </a:moveTo>
                <a:cubicBezTo>
                  <a:pt x="1356" y="857"/>
                  <a:pt x="1350" y="881"/>
                  <a:pt x="1343" y="897"/>
                </a:cubicBezTo>
                <a:cubicBezTo>
                  <a:pt x="1331" y="918"/>
                  <a:pt x="1307" y="954"/>
                  <a:pt x="1286" y="983"/>
                </a:cubicBezTo>
                <a:cubicBezTo>
                  <a:pt x="1263" y="1011"/>
                  <a:pt x="1232" y="1044"/>
                  <a:pt x="1203" y="1062"/>
                </a:cubicBezTo>
                <a:cubicBezTo>
                  <a:pt x="1191" y="1083"/>
                  <a:pt x="1164" y="1103"/>
                  <a:pt x="1139" y="1122"/>
                </a:cubicBezTo>
                <a:cubicBezTo>
                  <a:pt x="1110" y="1140"/>
                  <a:pt x="1095" y="1145"/>
                  <a:pt x="1070" y="1160"/>
                </a:cubicBezTo>
                <a:cubicBezTo>
                  <a:pt x="1043" y="1175"/>
                  <a:pt x="1032" y="1179"/>
                  <a:pt x="989" y="1197"/>
                </a:cubicBezTo>
                <a:cubicBezTo>
                  <a:pt x="903" y="1226"/>
                  <a:pt x="834" y="1242"/>
                  <a:pt x="776" y="1247"/>
                </a:cubicBezTo>
                <a:cubicBezTo>
                  <a:pt x="716" y="1250"/>
                  <a:pt x="677" y="1253"/>
                  <a:pt x="624" y="1245"/>
                </a:cubicBezTo>
                <a:cubicBezTo>
                  <a:pt x="572" y="1238"/>
                  <a:pt x="542" y="1233"/>
                  <a:pt x="513" y="1226"/>
                </a:cubicBezTo>
                <a:cubicBezTo>
                  <a:pt x="483" y="1220"/>
                  <a:pt x="449" y="1208"/>
                  <a:pt x="396" y="1184"/>
                </a:cubicBezTo>
                <a:cubicBezTo>
                  <a:pt x="326" y="1158"/>
                  <a:pt x="327" y="1152"/>
                  <a:pt x="296" y="1134"/>
                </a:cubicBezTo>
                <a:cubicBezTo>
                  <a:pt x="264" y="1116"/>
                  <a:pt x="240" y="1094"/>
                  <a:pt x="212" y="1071"/>
                </a:cubicBezTo>
                <a:cubicBezTo>
                  <a:pt x="197" y="1050"/>
                  <a:pt x="189" y="1056"/>
                  <a:pt x="146" y="1005"/>
                </a:cubicBezTo>
                <a:cubicBezTo>
                  <a:pt x="102" y="953"/>
                  <a:pt x="102" y="953"/>
                  <a:pt x="83" y="920"/>
                </a:cubicBezTo>
                <a:cubicBezTo>
                  <a:pt x="65" y="887"/>
                  <a:pt x="54" y="857"/>
                  <a:pt x="39" y="825"/>
                </a:cubicBezTo>
                <a:cubicBezTo>
                  <a:pt x="32" y="806"/>
                  <a:pt x="20" y="770"/>
                  <a:pt x="12" y="740"/>
                </a:cubicBezTo>
                <a:cubicBezTo>
                  <a:pt x="6" y="702"/>
                  <a:pt x="5" y="681"/>
                  <a:pt x="0" y="642"/>
                </a:cubicBezTo>
                <a:cubicBezTo>
                  <a:pt x="2" y="588"/>
                  <a:pt x="5" y="555"/>
                  <a:pt x="8" y="542"/>
                </a:cubicBezTo>
                <a:cubicBezTo>
                  <a:pt x="9" y="528"/>
                  <a:pt x="21" y="470"/>
                  <a:pt x="27" y="456"/>
                </a:cubicBezTo>
                <a:cubicBezTo>
                  <a:pt x="36" y="432"/>
                  <a:pt x="53" y="390"/>
                  <a:pt x="68" y="360"/>
                </a:cubicBezTo>
                <a:cubicBezTo>
                  <a:pt x="78" y="338"/>
                  <a:pt x="99" y="306"/>
                  <a:pt x="117" y="282"/>
                </a:cubicBezTo>
                <a:cubicBezTo>
                  <a:pt x="134" y="263"/>
                  <a:pt x="158" y="236"/>
                  <a:pt x="174" y="216"/>
                </a:cubicBezTo>
                <a:cubicBezTo>
                  <a:pt x="189" y="201"/>
                  <a:pt x="215" y="180"/>
                  <a:pt x="233" y="162"/>
                </a:cubicBezTo>
                <a:cubicBezTo>
                  <a:pt x="249" y="144"/>
                  <a:pt x="287" y="113"/>
                  <a:pt x="311" y="108"/>
                </a:cubicBezTo>
                <a:cubicBezTo>
                  <a:pt x="342" y="92"/>
                  <a:pt x="371" y="77"/>
                  <a:pt x="401" y="63"/>
                </a:cubicBezTo>
                <a:cubicBezTo>
                  <a:pt x="422" y="54"/>
                  <a:pt x="459" y="42"/>
                  <a:pt x="485" y="33"/>
                </a:cubicBezTo>
                <a:cubicBezTo>
                  <a:pt x="509" y="24"/>
                  <a:pt x="543" y="23"/>
                  <a:pt x="579" y="12"/>
                </a:cubicBezTo>
                <a:cubicBezTo>
                  <a:pt x="639" y="5"/>
                  <a:pt x="687" y="3"/>
                  <a:pt x="713" y="0"/>
                </a:cubicBezTo>
                <a:cubicBezTo>
                  <a:pt x="812" y="9"/>
                  <a:pt x="833" y="5"/>
                  <a:pt x="885" y="21"/>
                </a:cubicBezTo>
                <a:cubicBezTo>
                  <a:pt x="941" y="36"/>
                  <a:pt x="942" y="38"/>
                  <a:pt x="1001" y="57"/>
                </a:cubicBezTo>
                <a:cubicBezTo>
                  <a:pt x="1038" y="69"/>
                  <a:pt x="1065" y="81"/>
                  <a:pt x="1104" y="101"/>
                </a:cubicBezTo>
                <a:cubicBezTo>
                  <a:pt x="1134" y="119"/>
                  <a:pt x="1181" y="152"/>
                  <a:pt x="1215" y="185"/>
                </a:cubicBezTo>
                <a:cubicBezTo>
                  <a:pt x="1238" y="210"/>
                  <a:pt x="1296" y="267"/>
                  <a:pt x="1313" y="296"/>
                </a:cubicBezTo>
                <a:cubicBezTo>
                  <a:pt x="1317" y="314"/>
                  <a:pt x="1310" y="281"/>
                  <a:pt x="1341" y="351"/>
                </a:cubicBezTo>
                <a:cubicBezTo>
                  <a:pt x="1374" y="419"/>
                  <a:pt x="1351" y="381"/>
                  <a:pt x="1357" y="393"/>
                </a:cubicBezTo>
                <a:cubicBezTo>
                  <a:pt x="1303" y="395"/>
                  <a:pt x="1268" y="388"/>
                  <a:pt x="1160" y="397"/>
                </a:cubicBezTo>
                <a:cubicBezTo>
                  <a:pt x="1058" y="520"/>
                  <a:pt x="1096" y="479"/>
                  <a:pt x="1028" y="584"/>
                </a:cubicBezTo>
                <a:cubicBezTo>
                  <a:pt x="1090" y="713"/>
                  <a:pt x="1099" y="728"/>
                  <a:pt x="1168" y="821"/>
                </a:cubicBezTo>
                <a:cubicBezTo>
                  <a:pt x="1276" y="830"/>
                  <a:pt x="1325" y="828"/>
                  <a:pt x="1365" y="840"/>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grpSp>
        <p:nvGrpSpPr>
          <p:cNvPr id="11276" name="Группа 45"/>
          <p:cNvGrpSpPr>
            <a:grpSpLocks/>
          </p:cNvGrpSpPr>
          <p:nvPr/>
        </p:nvGrpSpPr>
        <p:grpSpPr bwMode="auto">
          <a:xfrm>
            <a:off x="3843338" y="1384300"/>
            <a:ext cx="1157287" cy="501650"/>
            <a:chOff x="3887788" y="2665413"/>
            <a:chExt cx="1157288" cy="501650"/>
          </a:xfrm>
        </p:grpSpPr>
        <p:sp>
          <p:nvSpPr>
            <p:cNvPr id="11290" name="Rectangle 24"/>
            <p:cNvSpPr>
              <a:spLocks noChangeArrowheads="1"/>
            </p:cNvSpPr>
            <p:nvPr/>
          </p:nvSpPr>
          <p:spPr bwMode="auto">
            <a:xfrm>
              <a:off x="4216400" y="2665413"/>
              <a:ext cx="5048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0000FF"/>
                  </a:solidFill>
                </a:rPr>
                <a:t> </a:t>
              </a:r>
              <a:r>
                <a:rPr lang="ru-RU" altLang="ru-RU" sz="3200" b="1">
                  <a:solidFill>
                    <a:srgbClr val="800080"/>
                  </a:solidFill>
                </a:rPr>
                <a:t>О</a:t>
              </a:r>
              <a:endParaRPr lang="ru-RU" altLang="ru-RU" sz="3200">
                <a:solidFill>
                  <a:srgbClr val="800080"/>
                </a:solidFill>
              </a:endParaRPr>
            </a:p>
          </p:txBody>
        </p:sp>
        <p:sp>
          <p:nvSpPr>
            <p:cNvPr id="11291" name="Line 25"/>
            <p:cNvSpPr>
              <a:spLocks noChangeShapeType="1"/>
            </p:cNvSpPr>
            <p:nvPr/>
          </p:nvSpPr>
          <p:spPr bwMode="auto">
            <a:xfrm>
              <a:off x="4721226" y="2976563"/>
              <a:ext cx="323850" cy="19050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2" name="Rectangle 27"/>
            <p:cNvSpPr>
              <a:spLocks noChangeArrowheads="1"/>
            </p:cNvSpPr>
            <p:nvPr/>
          </p:nvSpPr>
          <p:spPr bwMode="auto">
            <a:xfrm>
              <a:off x="3887788" y="2665413"/>
              <a:ext cx="5048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FF9933"/>
                  </a:solidFill>
                </a:rPr>
                <a:t> </a:t>
              </a:r>
              <a:r>
                <a:rPr lang="ru-RU" altLang="ru-RU" sz="3200" b="1">
                  <a:solidFill>
                    <a:srgbClr val="800080"/>
                  </a:solidFill>
                </a:rPr>
                <a:t>Н</a:t>
              </a:r>
              <a:endParaRPr lang="ru-RU" altLang="ru-RU" sz="3200">
                <a:solidFill>
                  <a:srgbClr val="800080"/>
                </a:solidFill>
              </a:endParaRPr>
            </a:p>
          </p:txBody>
        </p:sp>
      </p:grpSp>
      <p:grpSp>
        <p:nvGrpSpPr>
          <p:cNvPr id="11277" name="Группа 46"/>
          <p:cNvGrpSpPr>
            <a:grpSpLocks/>
          </p:cNvGrpSpPr>
          <p:nvPr/>
        </p:nvGrpSpPr>
        <p:grpSpPr bwMode="auto">
          <a:xfrm>
            <a:off x="2554288" y="3355975"/>
            <a:ext cx="2446337" cy="809625"/>
            <a:chOff x="2636838" y="2327275"/>
            <a:chExt cx="2446344" cy="809621"/>
          </a:xfrm>
        </p:grpSpPr>
        <p:sp>
          <p:nvSpPr>
            <p:cNvPr id="11286" name="Line 57"/>
            <p:cNvSpPr>
              <a:spLocks noChangeShapeType="1"/>
            </p:cNvSpPr>
            <p:nvPr/>
          </p:nvSpPr>
          <p:spPr bwMode="auto">
            <a:xfrm>
              <a:off x="4759332" y="2946396"/>
              <a:ext cx="323850" cy="19050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87" name="Rectangle 28"/>
            <p:cNvSpPr>
              <a:spLocks noChangeArrowheads="1"/>
            </p:cNvSpPr>
            <p:nvPr/>
          </p:nvSpPr>
          <p:spPr bwMode="auto">
            <a:xfrm>
              <a:off x="2636838" y="2327275"/>
              <a:ext cx="17335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FF9933"/>
                  </a:solidFill>
                </a:rPr>
                <a:t> </a:t>
              </a:r>
              <a:r>
                <a:rPr lang="ru-RU" altLang="ru-RU" sz="3200" b="1">
                  <a:solidFill>
                    <a:srgbClr val="800080"/>
                  </a:solidFill>
                </a:rPr>
                <a:t>Н</a:t>
              </a:r>
              <a:r>
                <a:rPr lang="ru-RU" altLang="ru-RU" sz="3600" b="1" baseline="-25000">
                  <a:solidFill>
                    <a:srgbClr val="800080"/>
                  </a:solidFill>
                </a:rPr>
                <a:t>2</a:t>
              </a:r>
              <a:r>
                <a:rPr lang="ru-RU" altLang="ru-RU" sz="3200" b="1">
                  <a:solidFill>
                    <a:srgbClr val="800080"/>
                  </a:solidFill>
                </a:rPr>
                <a:t>О</a:t>
              </a:r>
              <a:r>
                <a:rPr lang="ru-RU" altLang="ru-RU" sz="3600" b="1" baseline="-25000">
                  <a:solidFill>
                    <a:srgbClr val="800080"/>
                  </a:solidFill>
                </a:rPr>
                <a:t>3</a:t>
              </a:r>
              <a:r>
                <a:rPr lang="ru-RU" altLang="ru-RU" sz="3200" b="1">
                  <a:solidFill>
                    <a:srgbClr val="800080"/>
                  </a:solidFill>
                </a:rPr>
                <a:t>Р</a:t>
              </a:r>
              <a:endParaRPr lang="ru-RU" altLang="ru-RU" sz="3200">
                <a:solidFill>
                  <a:srgbClr val="800080"/>
                </a:solidFill>
              </a:endParaRPr>
            </a:p>
          </p:txBody>
        </p:sp>
        <p:sp>
          <p:nvSpPr>
            <p:cNvPr id="11288" name="Rectangle 62"/>
            <p:cNvSpPr>
              <a:spLocks noChangeArrowheads="1"/>
            </p:cNvSpPr>
            <p:nvPr/>
          </p:nvSpPr>
          <p:spPr bwMode="auto">
            <a:xfrm>
              <a:off x="4254507" y="2619370"/>
              <a:ext cx="5048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0000FF"/>
                  </a:solidFill>
                </a:rPr>
                <a:t> </a:t>
              </a:r>
              <a:r>
                <a:rPr lang="ru-RU" altLang="ru-RU" sz="3200" b="1">
                  <a:solidFill>
                    <a:srgbClr val="800080"/>
                  </a:solidFill>
                </a:rPr>
                <a:t>О</a:t>
              </a:r>
              <a:endParaRPr lang="ru-RU" altLang="ru-RU" sz="3200">
                <a:solidFill>
                  <a:srgbClr val="800080"/>
                </a:solidFill>
              </a:endParaRPr>
            </a:p>
          </p:txBody>
        </p:sp>
        <p:sp>
          <p:nvSpPr>
            <p:cNvPr id="11289" name="Freeform 70"/>
            <p:cNvSpPr>
              <a:spLocks/>
            </p:cNvSpPr>
            <p:nvPr/>
          </p:nvSpPr>
          <p:spPr bwMode="auto">
            <a:xfrm>
              <a:off x="4191000" y="2657475"/>
              <a:ext cx="198437" cy="114300"/>
            </a:xfrm>
            <a:custGeom>
              <a:avLst/>
              <a:gdLst>
                <a:gd name="T0" fmla="*/ 0 w 171"/>
                <a:gd name="T1" fmla="*/ 0 h 98"/>
                <a:gd name="T2" fmla="*/ 2147483647 w 171"/>
                <a:gd name="T3" fmla="*/ 2147483647 h 98"/>
                <a:gd name="T4" fmla="*/ 0 60000 65536"/>
                <a:gd name="T5" fmla="*/ 0 60000 65536"/>
                <a:gd name="T6" fmla="*/ 0 w 171"/>
                <a:gd name="T7" fmla="*/ 0 h 98"/>
                <a:gd name="T8" fmla="*/ 171 w 171"/>
                <a:gd name="T9" fmla="*/ 98 h 98"/>
              </a:gdLst>
              <a:ahLst/>
              <a:cxnLst>
                <a:cxn ang="T4">
                  <a:pos x="T0" y="T1"/>
                </a:cxn>
                <a:cxn ang="T5">
                  <a:pos x="T2" y="T3"/>
                </a:cxn>
              </a:cxnLst>
              <a:rect l="T6" t="T7" r="T8" b="T9"/>
              <a:pathLst>
                <a:path w="171" h="98">
                  <a:moveTo>
                    <a:pt x="0" y="0"/>
                  </a:moveTo>
                  <a:lnTo>
                    <a:pt x="171" y="98"/>
                  </a:lnTo>
                </a:path>
              </a:pathLst>
            </a:custGeom>
            <a:noFill/>
            <a:ln w="762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sp>
        <p:nvSpPr>
          <p:cNvPr id="189513" name="AutoShape 73"/>
          <p:cNvSpPr>
            <a:spLocks noChangeArrowheads="1"/>
          </p:cNvSpPr>
          <p:nvPr/>
        </p:nvSpPr>
        <p:spPr bwMode="auto">
          <a:xfrm rot="2969361">
            <a:off x="1769269" y="4180681"/>
            <a:ext cx="1225550" cy="433388"/>
          </a:xfrm>
          <a:prstGeom prst="rightArrow">
            <a:avLst>
              <a:gd name="adj1" fmla="val 56389"/>
              <a:gd name="adj2" fmla="val 41697"/>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grpSp>
        <p:nvGrpSpPr>
          <p:cNvPr id="8" name="Group 42"/>
          <p:cNvGrpSpPr>
            <a:grpSpLocks/>
          </p:cNvGrpSpPr>
          <p:nvPr/>
        </p:nvGrpSpPr>
        <p:grpSpPr bwMode="auto">
          <a:xfrm>
            <a:off x="6348413" y="3975100"/>
            <a:ext cx="627062" cy="709613"/>
            <a:chOff x="4672" y="1888"/>
            <a:chExt cx="395" cy="447"/>
          </a:xfrm>
        </p:grpSpPr>
        <p:sp>
          <p:nvSpPr>
            <p:cNvPr id="11284" name="Freeform 40"/>
            <p:cNvSpPr>
              <a:spLocks/>
            </p:cNvSpPr>
            <p:nvPr/>
          </p:nvSpPr>
          <p:spPr bwMode="auto">
            <a:xfrm>
              <a:off x="4672" y="1888"/>
              <a:ext cx="395" cy="447"/>
            </a:xfrm>
            <a:custGeom>
              <a:avLst/>
              <a:gdLst>
                <a:gd name="T0" fmla="*/ 0 w 395"/>
                <a:gd name="T1" fmla="*/ 193 h 447"/>
                <a:gd name="T2" fmla="*/ 130 w 395"/>
                <a:gd name="T3" fmla="*/ 9 h 447"/>
                <a:gd name="T4" fmla="*/ 351 w 395"/>
                <a:gd name="T5" fmla="*/ 4 h 447"/>
                <a:gd name="T6" fmla="*/ 387 w 395"/>
                <a:gd name="T7" fmla="*/ 135 h 447"/>
                <a:gd name="T8" fmla="*/ 393 w 395"/>
                <a:gd name="T9" fmla="*/ 225 h 447"/>
                <a:gd name="T10" fmla="*/ 388 w 395"/>
                <a:gd name="T11" fmla="*/ 315 h 447"/>
                <a:gd name="T12" fmla="*/ 360 w 395"/>
                <a:gd name="T13" fmla="*/ 447 h 447"/>
                <a:gd name="T14" fmla="*/ 139 w 395"/>
                <a:gd name="T15" fmla="*/ 429 h 447"/>
                <a:gd name="T16" fmla="*/ 0 w 395"/>
                <a:gd name="T17" fmla="*/ 193 h 4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5"/>
                <a:gd name="T28" fmla="*/ 0 h 447"/>
                <a:gd name="T29" fmla="*/ 395 w 395"/>
                <a:gd name="T30" fmla="*/ 447 h 4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5" h="447">
                  <a:moveTo>
                    <a:pt x="0" y="193"/>
                  </a:moveTo>
                  <a:cubicBezTo>
                    <a:pt x="20" y="162"/>
                    <a:pt x="75" y="68"/>
                    <a:pt x="130" y="9"/>
                  </a:cubicBezTo>
                  <a:cubicBezTo>
                    <a:pt x="217" y="0"/>
                    <a:pt x="313" y="4"/>
                    <a:pt x="351" y="4"/>
                  </a:cubicBezTo>
                  <a:cubicBezTo>
                    <a:pt x="381" y="76"/>
                    <a:pt x="378" y="81"/>
                    <a:pt x="387" y="135"/>
                  </a:cubicBezTo>
                  <a:cubicBezTo>
                    <a:pt x="388" y="175"/>
                    <a:pt x="395" y="183"/>
                    <a:pt x="393" y="225"/>
                  </a:cubicBezTo>
                  <a:cubicBezTo>
                    <a:pt x="392" y="250"/>
                    <a:pt x="391" y="259"/>
                    <a:pt x="388" y="315"/>
                  </a:cubicBezTo>
                  <a:cubicBezTo>
                    <a:pt x="384" y="334"/>
                    <a:pt x="368" y="437"/>
                    <a:pt x="360" y="447"/>
                  </a:cubicBezTo>
                  <a:cubicBezTo>
                    <a:pt x="243" y="437"/>
                    <a:pt x="238" y="433"/>
                    <a:pt x="139" y="429"/>
                  </a:cubicBezTo>
                  <a:cubicBezTo>
                    <a:pt x="112" y="390"/>
                    <a:pt x="57" y="304"/>
                    <a:pt x="0" y="193"/>
                  </a:cubicBezTo>
                  <a:close/>
                </a:path>
              </a:pathLst>
            </a:custGeom>
            <a:solidFill>
              <a:srgbClr val="CC99FF"/>
            </a:solidFill>
            <a:ln w="9525">
              <a:solidFill>
                <a:schemeClr val="tx1"/>
              </a:solidFill>
              <a:round/>
              <a:headEnd/>
              <a:tailEnd/>
            </a:ln>
          </p:spPr>
          <p:txBody>
            <a:bodyPr/>
            <a:lstStyle/>
            <a:p>
              <a:endParaRPr lang="ru-RU"/>
            </a:p>
          </p:txBody>
        </p:sp>
        <p:sp>
          <p:nvSpPr>
            <p:cNvPr id="11285" name="Rectangle 41"/>
            <p:cNvSpPr>
              <a:spLocks noChangeArrowheads="1"/>
            </p:cNvSpPr>
            <p:nvPr/>
          </p:nvSpPr>
          <p:spPr bwMode="auto">
            <a:xfrm>
              <a:off x="4694" y="1956"/>
              <a:ext cx="31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0000FF"/>
                  </a:solidFill>
                </a:rPr>
                <a:t> </a:t>
              </a:r>
              <a:r>
                <a:rPr lang="en-US" altLang="ru-RU" sz="3200" b="1">
                  <a:solidFill>
                    <a:srgbClr val="FFFFFF"/>
                  </a:solidFill>
                </a:rPr>
                <a:t>S</a:t>
              </a:r>
              <a:endParaRPr lang="ru-RU" altLang="ru-RU" sz="3200">
                <a:solidFill>
                  <a:srgbClr val="FFFFFF"/>
                </a:solidFill>
              </a:endParaRPr>
            </a:p>
          </p:txBody>
        </p:sp>
      </p:grpSp>
      <p:sp>
        <p:nvSpPr>
          <p:cNvPr id="51" name="AutoShape 73"/>
          <p:cNvSpPr>
            <a:spLocks noChangeArrowheads="1"/>
          </p:cNvSpPr>
          <p:nvPr/>
        </p:nvSpPr>
        <p:spPr bwMode="auto">
          <a:xfrm rot="-2960757">
            <a:off x="3825082" y="4525169"/>
            <a:ext cx="1225550" cy="433387"/>
          </a:xfrm>
          <a:prstGeom prst="rightArrow">
            <a:avLst>
              <a:gd name="adj1" fmla="val 56389"/>
              <a:gd name="adj2" fmla="val 41698"/>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11281" name="Прямоугольник 5"/>
          <p:cNvSpPr>
            <a:spLocks noChangeArrowheads="1"/>
          </p:cNvSpPr>
          <p:nvPr/>
        </p:nvSpPr>
        <p:spPr bwMode="auto">
          <a:xfrm>
            <a:off x="4171950" y="577215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2400" dirty="0"/>
              <a:t>phosphorylation</a:t>
            </a:r>
          </a:p>
          <a:p>
            <a:pPr eaLnBrk="1" hangingPunct="1"/>
            <a:r>
              <a:rPr lang="en-US" altLang="ru-RU" sz="2400" dirty="0" err="1"/>
              <a:t>dephosphorylation</a:t>
            </a:r>
            <a:endParaRPr lang="ru-RU" altLang="ru-RU" sz="2400" dirty="0"/>
          </a:p>
        </p:txBody>
      </p:sp>
      <p:sp>
        <p:nvSpPr>
          <p:cNvPr id="11282" name="Прямоугольник 6"/>
          <p:cNvSpPr>
            <a:spLocks noChangeArrowheads="1"/>
          </p:cNvSpPr>
          <p:nvPr/>
        </p:nvSpPr>
        <p:spPr bwMode="auto">
          <a:xfrm>
            <a:off x="319088" y="1201738"/>
            <a:ext cx="2390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dirty="0"/>
              <a:t>Covalent modification</a:t>
            </a:r>
            <a:endParaRPr lang="ru-RU" altLang="ru-RU" dirty="0"/>
          </a:p>
        </p:txBody>
      </p:sp>
      <p:sp>
        <p:nvSpPr>
          <p:cNvPr id="11283" name="Прямоугольник 8"/>
          <p:cNvSpPr>
            <a:spLocks noChangeArrowheads="1"/>
          </p:cNvSpPr>
          <p:nvPr/>
        </p:nvSpPr>
        <p:spPr bwMode="auto">
          <a:xfrm>
            <a:off x="55563" y="1639888"/>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dirty="0"/>
              <a:t>glycogen phosphorylase is active in a phosphorylated state,</a:t>
            </a:r>
          </a:p>
          <a:p>
            <a:pPr eaLnBrk="1" hangingPunct="1"/>
            <a:endParaRPr lang="en-US" altLang="ru-RU" dirty="0"/>
          </a:p>
          <a:p>
            <a:pPr eaLnBrk="1" hangingPunct="1"/>
            <a:r>
              <a:rPr lang="en-US" altLang="ru-RU" dirty="0"/>
              <a:t>glycogen synthase - active in a dephosphorylated state</a:t>
            </a:r>
            <a:endParaRPr lang="ru-RU" altLang="ru-RU" dirty="0"/>
          </a:p>
        </p:txBody>
      </p:sp>
    </p:spTree>
    <p:extLst>
      <p:ext uri="{BB962C8B-B14F-4D97-AF65-F5344CB8AC3E}">
        <p14:creationId xmlns:p14="http://schemas.microsoft.com/office/powerpoint/2010/main" val="3703520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3000"/>
                                        <p:tgtEl>
                                          <p:spTgt spid="189451"/>
                                        </p:tgtEl>
                                      </p:cBhvr>
                                    </p:animEffect>
                                    <p:anim calcmode="lin" valueType="num">
                                      <p:cBhvr>
                                        <p:cTn id="8" dur="3000" fill="hold"/>
                                        <p:tgtEl>
                                          <p:spTgt spid="189451"/>
                                        </p:tgtEl>
                                        <p:attrNameLst>
                                          <p:attrName>ppt_x</p:attrName>
                                        </p:attrNameLst>
                                      </p:cBhvr>
                                      <p:tavLst>
                                        <p:tav tm="0">
                                          <p:val>
                                            <p:strVal val="#ppt_x"/>
                                          </p:val>
                                        </p:tav>
                                        <p:tav tm="100000">
                                          <p:val>
                                            <p:strVal val="#ppt_x"/>
                                          </p:val>
                                        </p:tav>
                                      </p:tavLst>
                                    </p:anim>
                                    <p:anim calcmode="lin" valueType="num">
                                      <p:cBhvr>
                                        <p:cTn id="9" dur="3000" fill="hold"/>
                                        <p:tgtEl>
                                          <p:spTgt spid="18945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23" presetClass="entr" presetSubtype="16" fill="hold" nodeType="afterEffect">
                                  <p:stCondLst>
                                    <p:cond delay="2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0" fill="hold"/>
                                        <p:tgtEl>
                                          <p:spTgt spid="4"/>
                                        </p:tgtEl>
                                        <p:attrNameLst>
                                          <p:attrName>ppt_w</p:attrName>
                                        </p:attrNameLst>
                                      </p:cBhvr>
                                      <p:tavLst>
                                        <p:tav tm="0">
                                          <p:val>
                                            <p:fltVal val="0"/>
                                          </p:val>
                                        </p:tav>
                                        <p:tav tm="100000">
                                          <p:val>
                                            <p:strVal val="#ppt_w"/>
                                          </p:val>
                                        </p:tav>
                                      </p:tavLst>
                                    </p:anim>
                                    <p:anim calcmode="lin" valueType="num">
                                      <p:cBhvr>
                                        <p:cTn id="14" dur="3000" fill="hold"/>
                                        <p:tgtEl>
                                          <p:spTgt spid="4"/>
                                        </p:tgtEl>
                                        <p:attrNameLst>
                                          <p:attrName>ppt_h</p:attrName>
                                        </p:attrNameLst>
                                      </p:cBhvr>
                                      <p:tavLst>
                                        <p:tav tm="0">
                                          <p:val>
                                            <p:fltVal val="0"/>
                                          </p:val>
                                        </p:tav>
                                        <p:tav tm="100000">
                                          <p:val>
                                            <p:strVal val="#ppt_h"/>
                                          </p:val>
                                        </p:tav>
                                      </p:tavLst>
                                    </p:anim>
                                  </p:childTnLst>
                                </p:cTn>
                              </p:par>
                            </p:childTnLst>
                          </p:cTn>
                        </p:par>
                        <p:par>
                          <p:cTn id="15" fill="hold" nodeType="afterGroup">
                            <p:stCondLst>
                              <p:cond delay="8500"/>
                            </p:stCondLst>
                            <p:childTnLst>
                              <p:par>
                                <p:cTn id="16" presetID="0" presetClass="path" presetSubtype="0" accel="50000" decel="50000" fill="hold" nodeType="afterEffect">
                                  <p:stCondLst>
                                    <p:cond delay="0"/>
                                  </p:stCondLst>
                                  <p:childTnLst>
                                    <p:animMotion origin="layout" path="M 1.38889E-6 4.81481E-6 C -0.02136 -0.00209 -0.04236 -0.00394 -0.05504 -0.0169 C -0.06771 -0.02987 -0.0632 -0.06713 -0.07604 -0.07801 C -0.08889 -0.08889 -0.12014 -0.08195 -0.13177 -0.08288 " pathEditMode="relative" rAng="0" ptsTypes="aaaa">
                                      <p:cBhvr>
                                        <p:cTn id="17" dur="3000" fill="hold"/>
                                        <p:tgtEl>
                                          <p:spTgt spid="4"/>
                                        </p:tgtEl>
                                        <p:attrNameLst>
                                          <p:attrName>ppt_x</p:attrName>
                                          <p:attrName>ppt_y</p:attrName>
                                        </p:attrNameLst>
                                      </p:cBhvr>
                                      <p:rCtr x="-6597" y="-4444"/>
                                    </p:animMotion>
                                  </p:childTnLst>
                                </p:cTn>
                              </p:par>
                            </p:childTnLst>
                          </p:cTn>
                        </p:par>
                        <p:par>
                          <p:cTn id="18" fill="hold" nodeType="afterGroup">
                            <p:stCondLst>
                              <p:cond delay="11500"/>
                            </p:stCondLst>
                            <p:childTnLst>
                              <p:par>
                                <p:cTn id="19" presetID="32" presetClass="emph" presetSubtype="0" repeatCount="3000" fill="hold" nodeType="afterEffect">
                                  <p:stCondLst>
                                    <p:cond delay="0"/>
                                  </p:stCondLst>
                                  <p:childTnLst>
                                    <p:animClr clrSpc="rgb" dir="cw">
                                      <p:cBhvr override="childStyle">
                                        <p:cTn id="20" dur="50" fill="hold"/>
                                        <p:tgtEl>
                                          <p:spTgt spid="4"/>
                                        </p:tgtEl>
                                        <p:attrNameLst>
                                          <p:attrName>style.color</p:attrName>
                                        </p:attrNameLst>
                                      </p:cBhvr>
                                      <p:to>
                                        <a:schemeClr val="accent2"/>
                                      </p:to>
                                    </p:animClr>
                                    <p:animClr clrSpc="rgb" dir="cw">
                                      <p:cBhvr>
                                        <p:cTn id="21" dur="50" fill="hold"/>
                                        <p:tgtEl>
                                          <p:spTgt spid="4"/>
                                        </p:tgtEl>
                                        <p:attrNameLst>
                                          <p:attrName>fillcolor</p:attrName>
                                        </p:attrNameLst>
                                      </p:cBhvr>
                                      <p:to>
                                        <a:schemeClr val="accent2"/>
                                      </p:to>
                                    </p:animClr>
                                    <p:set>
                                      <p:cBhvr>
                                        <p:cTn id="22" dur="50" fill="hold"/>
                                        <p:tgtEl>
                                          <p:spTgt spid="4"/>
                                        </p:tgtEl>
                                        <p:attrNameLst>
                                          <p:attrName>fill.type</p:attrName>
                                        </p:attrNameLst>
                                      </p:cBhvr>
                                      <p:to>
                                        <p:strVal val="solid"/>
                                      </p:to>
                                    </p:set>
                                    <p:set>
                                      <p:cBhvr>
                                        <p:cTn id="23" dur="50" fill="hold"/>
                                        <p:tgtEl>
                                          <p:spTgt spid="4"/>
                                        </p:tgtEl>
                                        <p:attrNameLst>
                                          <p:attrName>fill.on</p:attrName>
                                        </p:attrNameLst>
                                      </p:cBhvr>
                                      <p:to>
                                        <p:strVal val="true"/>
                                      </p:to>
                                    </p:set>
                                    <p:animRot by="120000">
                                      <p:cBhvr>
                                        <p:cTn id="24" dur="50" fill="hold">
                                          <p:stCondLst>
                                            <p:cond delay="0"/>
                                          </p:stCondLst>
                                        </p:cTn>
                                        <p:tgtEl>
                                          <p:spTgt spid="4"/>
                                        </p:tgtEl>
                                        <p:attrNameLst>
                                          <p:attrName>r</p:attrName>
                                        </p:attrNameLst>
                                      </p:cBhvr>
                                    </p:animRot>
                                    <p:animRot by="-240000">
                                      <p:cBhvr>
                                        <p:cTn id="25" dur="100" fill="hold">
                                          <p:stCondLst>
                                            <p:cond delay="100"/>
                                          </p:stCondLst>
                                        </p:cTn>
                                        <p:tgtEl>
                                          <p:spTgt spid="4"/>
                                        </p:tgtEl>
                                        <p:attrNameLst>
                                          <p:attrName>r</p:attrName>
                                        </p:attrNameLst>
                                      </p:cBhvr>
                                    </p:animRot>
                                    <p:animRot by="240000">
                                      <p:cBhvr>
                                        <p:cTn id="26" dur="100" fill="hold">
                                          <p:stCondLst>
                                            <p:cond delay="200"/>
                                          </p:stCondLst>
                                        </p:cTn>
                                        <p:tgtEl>
                                          <p:spTgt spid="4"/>
                                        </p:tgtEl>
                                        <p:attrNameLst>
                                          <p:attrName>r</p:attrName>
                                        </p:attrNameLst>
                                      </p:cBhvr>
                                    </p:animRot>
                                    <p:animRot by="-240000">
                                      <p:cBhvr>
                                        <p:cTn id="27" dur="100" fill="hold">
                                          <p:stCondLst>
                                            <p:cond delay="300"/>
                                          </p:stCondLst>
                                        </p:cTn>
                                        <p:tgtEl>
                                          <p:spTgt spid="4"/>
                                        </p:tgtEl>
                                        <p:attrNameLst>
                                          <p:attrName>r</p:attrName>
                                        </p:attrNameLst>
                                      </p:cBhvr>
                                    </p:animRot>
                                    <p:animRot by="120000">
                                      <p:cBhvr>
                                        <p:cTn id="28" dur="100" fill="hold">
                                          <p:stCondLst>
                                            <p:cond delay="400"/>
                                          </p:stCondLst>
                                        </p:cTn>
                                        <p:tgtEl>
                                          <p:spTgt spid="4"/>
                                        </p:tgtEl>
                                        <p:attrNameLst>
                                          <p:attrName>r</p:attrName>
                                        </p:attrNameLst>
                                      </p:cBhvr>
                                    </p:animRot>
                                  </p:childTnLst>
                                </p:cTn>
                              </p:par>
                            </p:childTnLst>
                          </p:cTn>
                        </p:par>
                        <p:par>
                          <p:cTn id="29" fill="hold" nodeType="afterGroup">
                            <p:stCondLst>
                              <p:cond delay="130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0"/>
                                        <p:tgtEl>
                                          <p:spTgt spid="2"/>
                                        </p:tgtEl>
                                      </p:cBhvr>
                                    </p:animEffect>
                                  </p:childTnLst>
                                </p:cTn>
                              </p:par>
                            </p:childTnLst>
                          </p:cTn>
                        </p:par>
                        <p:par>
                          <p:cTn id="33" fill="hold" nodeType="afterGroup">
                            <p:stCondLst>
                              <p:cond delay="15000"/>
                            </p:stCondLst>
                            <p:childTnLst>
                              <p:par>
                                <p:cTn id="34" presetID="53"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3000" fill="hold"/>
                                        <p:tgtEl>
                                          <p:spTgt spid="3"/>
                                        </p:tgtEl>
                                        <p:attrNameLst>
                                          <p:attrName>ppt_w</p:attrName>
                                        </p:attrNameLst>
                                      </p:cBhvr>
                                      <p:tavLst>
                                        <p:tav tm="0">
                                          <p:val>
                                            <p:fltVal val="0"/>
                                          </p:val>
                                        </p:tav>
                                        <p:tav tm="100000">
                                          <p:val>
                                            <p:strVal val="#ppt_w"/>
                                          </p:val>
                                        </p:tav>
                                      </p:tavLst>
                                    </p:anim>
                                    <p:anim calcmode="lin" valueType="num">
                                      <p:cBhvr>
                                        <p:cTn id="37" dur="3000" fill="hold"/>
                                        <p:tgtEl>
                                          <p:spTgt spid="3"/>
                                        </p:tgtEl>
                                        <p:attrNameLst>
                                          <p:attrName>ppt_h</p:attrName>
                                        </p:attrNameLst>
                                      </p:cBhvr>
                                      <p:tavLst>
                                        <p:tav tm="0">
                                          <p:val>
                                            <p:fltVal val="0"/>
                                          </p:val>
                                        </p:tav>
                                        <p:tav tm="100000">
                                          <p:val>
                                            <p:strVal val="#ppt_h"/>
                                          </p:val>
                                        </p:tav>
                                      </p:tavLst>
                                    </p:anim>
                                    <p:animEffect transition="in" filter="fade">
                                      <p:cBhvr>
                                        <p:cTn id="38" dur="3000"/>
                                        <p:tgtEl>
                                          <p:spTgt spid="3"/>
                                        </p:tgtEl>
                                      </p:cBhvr>
                                    </p:animEffect>
                                  </p:childTnLst>
                                </p:cTn>
                              </p:par>
                            </p:childTnLst>
                          </p:cTn>
                        </p:par>
                        <p:par>
                          <p:cTn id="39" fill="hold" nodeType="afterGroup">
                            <p:stCondLst>
                              <p:cond delay="18000"/>
                            </p:stCondLst>
                            <p:childTnLst>
                              <p:par>
                                <p:cTn id="40" presetID="10" presetClass="entr" presetSubtype="0" fill="hold" grpId="0" nodeType="afterEffect">
                                  <p:stCondLst>
                                    <p:cond delay="0"/>
                                  </p:stCondLst>
                                  <p:childTnLst>
                                    <p:set>
                                      <p:cBhvr>
                                        <p:cTn id="41" dur="1" fill="hold">
                                          <p:stCondLst>
                                            <p:cond delay="0"/>
                                          </p:stCondLst>
                                        </p:cTn>
                                        <p:tgtEl>
                                          <p:spTgt spid="189487"/>
                                        </p:tgtEl>
                                        <p:attrNameLst>
                                          <p:attrName>style.visibility</p:attrName>
                                        </p:attrNameLst>
                                      </p:cBhvr>
                                      <p:to>
                                        <p:strVal val="visible"/>
                                      </p:to>
                                    </p:set>
                                    <p:animEffect transition="in" filter="fade">
                                      <p:cBhvr>
                                        <p:cTn id="42" dur="500"/>
                                        <p:tgtEl>
                                          <p:spTgt spid="189487"/>
                                        </p:tgtEl>
                                      </p:cBhvr>
                                    </p:animEffect>
                                  </p:childTnLst>
                                </p:cTn>
                              </p:par>
                            </p:childTnLst>
                          </p:cTn>
                        </p:par>
                        <p:par>
                          <p:cTn id="43" fill="hold" nodeType="afterGroup">
                            <p:stCondLst>
                              <p:cond delay="18500"/>
                            </p:stCondLst>
                            <p:childTnLst>
                              <p:par>
                                <p:cTn id="44" presetID="35" presetClass="emph" presetSubtype="0" repeatCount="3000" fill="hold" grpId="1" nodeType="afterEffect">
                                  <p:stCondLst>
                                    <p:cond delay="0"/>
                                  </p:stCondLst>
                                  <p:childTnLst>
                                    <p:anim calcmode="discrete" valueType="str">
                                      <p:cBhvr>
                                        <p:cTn id="45" dur="1000" fill="hold"/>
                                        <p:tgtEl>
                                          <p:spTgt spid="189487"/>
                                        </p:tgtEl>
                                        <p:attrNameLst>
                                          <p:attrName>style.visibility</p:attrName>
                                        </p:attrNameLst>
                                      </p:cBhvr>
                                      <p:tavLst>
                                        <p:tav tm="0">
                                          <p:val>
                                            <p:strVal val="hidden"/>
                                          </p:val>
                                        </p:tav>
                                        <p:tav tm="50000">
                                          <p:val>
                                            <p:strVal val="visible"/>
                                          </p:val>
                                        </p:tav>
                                      </p:tavLst>
                                    </p:anim>
                                  </p:childTnLst>
                                </p:cTn>
                              </p:par>
                            </p:childTnLst>
                          </p:cTn>
                        </p:par>
                        <p:par>
                          <p:cTn id="46" fill="hold" nodeType="afterGroup">
                            <p:stCondLst>
                              <p:cond delay="215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000"/>
                                        <p:tgtEl>
                                          <p:spTgt spid="5"/>
                                        </p:tgtEl>
                                      </p:cBhvr>
                                    </p:animEffect>
                                  </p:childTnLst>
                                </p:cTn>
                              </p:par>
                            </p:childTnLst>
                          </p:cTn>
                        </p:par>
                        <p:par>
                          <p:cTn id="50" fill="hold" nodeType="afterGroup">
                            <p:stCondLst>
                              <p:cond delay="23500"/>
                            </p:stCondLst>
                            <p:childTnLst>
                              <p:par>
                                <p:cTn id="51" presetID="35" presetClass="emph" presetSubtype="0" repeatCount="3000" fill="hold" nodeType="afterEffect">
                                  <p:stCondLst>
                                    <p:cond delay="0"/>
                                  </p:stCondLst>
                                  <p:childTnLst>
                                    <p:anim calcmode="discrete" valueType="str">
                                      <p:cBhvr>
                                        <p:cTn id="52" dur="1000" fill="hold"/>
                                        <p:tgtEl>
                                          <p:spTgt spid="5"/>
                                        </p:tgtEl>
                                        <p:attrNameLst>
                                          <p:attrName>style.visibility</p:attrName>
                                        </p:attrNameLst>
                                      </p:cBhvr>
                                      <p:tavLst>
                                        <p:tav tm="0">
                                          <p:val>
                                            <p:strVal val="hidden"/>
                                          </p:val>
                                        </p:tav>
                                        <p:tav tm="50000">
                                          <p:val>
                                            <p:strVal val="visible"/>
                                          </p:val>
                                        </p:tav>
                                      </p:tavLst>
                                    </p:anim>
                                  </p:childTnLst>
                                </p:cTn>
                              </p:par>
                              <p:par>
                                <p:cTn id="53" presetID="35" presetClass="emph" presetSubtype="0" repeatCount="3000" fill="hold" nodeType="withEffect">
                                  <p:stCondLst>
                                    <p:cond delay="0"/>
                                  </p:stCondLst>
                                  <p:childTnLst>
                                    <p:anim calcmode="discrete" valueType="str">
                                      <p:cBhvr>
                                        <p:cTn id="54" dur="1000" fill="hold"/>
                                        <p:tgtEl>
                                          <p:spTgt spid="2"/>
                                        </p:tgtEl>
                                        <p:attrNameLst>
                                          <p:attrName>style.visibility</p:attrName>
                                        </p:attrNameLst>
                                      </p:cBhvr>
                                      <p:tavLst>
                                        <p:tav tm="0">
                                          <p:val>
                                            <p:strVal val="hidden"/>
                                          </p:val>
                                        </p:tav>
                                        <p:tav tm="50000">
                                          <p:val>
                                            <p:strVal val="visible"/>
                                          </p:val>
                                        </p:tav>
                                      </p:tavLst>
                                    </p:anim>
                                  </p:childTnLst>
                                </p:cTn>
                              </p:par>
                            </p:childTnLst>
                          </p:cTn>
                        </p:par>
                        <p:par>
                          <p:cTn id="55" fill="hold" nodeType="afterGroup">
                            <p:stCondLst>
                              <p:cond delay="26500"/>
                            </p:stCondLst>
                            <p:childTnLst>
                              <p:par>
                                <p:cTn id="56" presetID="10" presetClass="exit" presetSubtype="0" fill="hold" nodeType="afterEffect">
                                  <p:stCondLst>
                                    <p:cond delay="0"/>
                                  </p:stCondLst>
                                  <p:childTnLst>
                                    <p:animEffect transition="out" filter="fade">
                                      <p:cBhvr>
                                        <p:cTn id="57" dur="2000"/>
                                        <p:tgtEl>
                                          <p:spTgt spid="5"/>
                                        </p:tgtEl>
                                      </p:cBhvr>
                                    </p:animEffect>
                                    <p:set>
                                      <p:cBhvr>
                                        <p:cTn id="58" dur="1" fill="hold">
                                          <p:stCondLst>
                                            <p:cond delay="1999"/>
                                          </p:stCondLst>
                                        </p:cTn>
                                        <p:tgtEl>
                                          <p:spTgt spid="5"/>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2000"/>
                                        <p:tgtEl>
                                          <p:spTgt spid="189487"/>
                                        </p:tgtEl>
                                      </p:cBhvr>
                                    </p:animEffect>
                                    <p:set>
                                      <p:cBhvr>
                                        <p:cTn id="61" dur="1" fill="hold">
                                          <p:stCondLst>
                                            <p:cond delay="1999"/>
                                          </p:stCondLst>
                                        </p:cTn>
                                        <p:tgtEl>
                                          <p:spTgt spid="189487"/>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2000"/>
                                        <p:tgtEl>
                                          <p:spTgt spid="2"/>
                                        </p:tgtEl>
                                      </p:cBhvr>
                                    </p:animEffect>
                                    <p:set>
                                      <p:cBhvr>
                                        <p:cTn id="64" dur="1" fill="hold">
                                          <p:stCondLst>
                                            <p:cond delay="1999"/>
                                          </p:stCondLst>
                                        </p:cTn>
                                        <p:tgtEl>
                                          <p:spTgt spid="2"/>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189478"/>
                                        </p:tgtEl>
                                        <p:attrNameLst>
                                          <p:attrName>style.visibility</p:attrName>
                                        </p:attrNameLst>
                                      </p:cBhvr>
                                      <p:to>
                                        <p:strVal val="visible"/>
                                      </p:to>
                                    </p:set>
                                    <p:animEffect transition="in" filter="fade">
                                      <p:cBhvr>
                                        <p:cTn id="67" dur="2000"/>
                                        <p:tgtEl>
                                          <p:spTgt spid="18947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9489"/>
                                        </p:tgtEl>
                                        <p:attrNameLst>
                                          <p:attrName>style.visibility</p:attrName>
                                        </p:attrNameLst>
                                      </p:cBhvr>
                                      <p:to>
                                        <p:strVal val="visible"/>
                                      </p:to>
                                    </p:set>
                                    <p:animEffect transition="in" filter="fade">
                                      <p:cBhvr>
                                        <p:cTn id="70" dur="2000"/>
                                        <p:tgtEl>
                                          <p:spTgt spid="189489"/>
                                        </p:tgtEl>
                                      </p:cBhvr>
                                    </p:animEffect>
                                  </p:childTnLst>
                                </p:cTn>
                              </p:par>
                              <p:par>
                                <p:cTn id="71" presetID="0" presetClass="path" presetSubtype="0" accel="50000" decel="50000" fill="hold" grpId="2" nodeType="withEffect">
                                  <p:stCondLst>
                                    <p:cond delay="0"/>
                                  </p:stCondLst>
                                  <p:childTnLst>
                                    <p:animMotion origin="layout" path="M 0.0 0.0 C 0.04132 0.00208 0.08282 0.0044 0.1066 -0.00093 C 0.13039 -0.00625 0.13664 -0.02709 0.14254 -0.03218 " pathEditMode="relative" ptsTypes="aaA">
                                      <p:cBhvr>
                                        <p:cTn id="72" dur="3000" fill="hold"/>
                                        <p:tgtEl>
                                          <p:spTgt spid="189478"/>
                                        </p:tgtEl>
                                        <p:attrNameLst>
                                          <p:attrName>ppt_x</p:attrName>
                                          <p:attrName>ppt_y</p:attrName>
                                        </p:attrNameLst>
                                      </p:cBhvr>
                                    </p:animMotion>
                                  </p:childTnLst>
                                </p:cTn>
                              </p:par>
                              <p:par>
                                <p:cTn id="73" presetID="0" presetClass="path" presetSubtype="0" accel="50000" decel="50000" fill="hold" grpId="1" nodeType="withEffect">
                                  <p:stCondLst>
                                    <p:cond delay="0"/>
                                  </p:stCondLst>
                                  <p:childTnLst>
                                    <p:animMotion origin="layout" path="M 0.0 0.0 C 0.03107 -0.00324 0.06215 -0.00648 0.08489 0.00393 C 0.10764 0.01435 0.14531 0.0419 0.13646 0.06273 C 0.1276 0.08356 0.07969 0.10648 0.03194 0.1294 " pathEditMode="relative" ptsTypes="aaaA">
                                      <p:cBhvr>
                                        <p:cTn id="74" dur="3000" fill="hold"/>
                                        <p:tgtEl>
                                          <p:spTgt spid="189489"/>
                                        </p:tgtEl>
                                        <p:attrNameLst>
                                          <p:attrName>ppt_x</p:attrName>
                                          <p:attrName>ppt_y</p:attrName>
                                        </p:attrNameLst>
                                      </p:cBhvr>
                                    </p:animMotion>
                                  </p:childTnLst>
                                </p:cTn>
                              </p:par>
                            </p:childTnLst>
                          </p:cTn>
                        </p:par>
                        <p:par>
                          <p:cTn id="75" fill="hold" nodeType="afterGroup">
                            <p:stCondLst>
                              <p:cond delay="29500"/>
                            </p:stCondLst>
                            <p:childTnLst>
                              <p:par>
                                <p:cTn id="76" presetID="10" presetClass="entr" presetSubtype="0" fill="hold" grpId="0" nodeType="afterEffect">
                                  <p:stCondLst>
                                    <p:cond delay="0"/>
                                  </p:stCondLst>
                                  <p:childTnLst>
                                    <p:set>
                                      <p:cBhvr>
                                        <p:cTn id="77" dur="1" fill="hold">
                                          <p:stCondLst>
                                            <p:cond delay="0"/>
                                          </p:stCondLst>
                                        </p:cTn>
                                        <p:tgtEl>
                                          <p:spTgt spid="189513"/>
                                        </p:tgtEl>
                                        <p:attrNameLst>
                                          <p:attrName>style.visibility</p:attrName>
                                        </p:attrNameLst>
                                      </p:cBhvr>
                                      <p:to>
                                        <p:strVal val="visible"/>
                                      </p:to>
                                    </p:set>
                                    <p:animEffect transition="in" filter="fade">
                                      <p:cBhvr>
                                        <p:cTn id="78" dur="500"/>
                                        <p:tgtEl>
                                          <p:spTgt spid="189513"/>
                                        </p:tgtEl>
                                      </p:cBhvr>
                                    </p:animEffect>
                                  </p:childTnLst>
                                </p:cTn>
                              </p:par>
                            </p:childTnLst>
                          </p:cTn>
                        </p:par>
                        <p:par>
                          <p:cTn id="79" fill="hold" nodeType="afterGroup">
                            <p:stCondLst>
                              <p:cond delay="30000"/>
                            </p:stCondLst>
                            <p:childTnLst>
                              <p:par>
                                <p:cTn id="80" presetID="35" presetClass="emph" presetSubtype="0" repeatCount="3000" fill="hold" grpId="1" nodeType="afterEffect">
                                  <p:stCondLst>
                                    <p:cond delay="0"/>
                                  </p:stCondLst>
                                  <p:childTnLst>
                                    <p:anim calcmode="discrete" valueType="str">
                                      <p:cBhvr>
                                        <p:cTn id="81" dur="1000" fill="hold"/>
                                        <p:tgtEl>
                                          <p:spTgt spid="189513"/>
                                        </p:tgtEl>
                                        <p:attrNameLst>
                                          <p:attrName>style.visibility</p:attrName>
                                        </p:attrNameLst>
                                      </p:cBhvr>
                                      <p:tavLst>
                                        <p:tav tm="0">
                                          <p:val>
                                            <p:strVal val="hidden"/>
                                          </p:val>
                                        </p:tav>
                                        <p:tav tm="50000">
                                          <p:val>
                                            <p:strVal val="visible"/>
                                          </p:val>
                                        </p:tav>
                                      </p:tavLst>
                                    </p:anim>
                                  </p:childTnLst>
                                </p:cTn>
                              </p:par>
                            </p:childTnLst>
                          </p:cTn>
                        </p:par>
                        <p:par>
                          <p:cTn id="82" fill="hold" nodeType="afterGroup">
                            <p:stCondLst>
                              <p:cond delay="33000"/>
                            </p:stCondLst>
                            <p:childTnLst>
                              <p:par>
                                <p:cTn id="83" presetID="0" presetClass="path" presetSubtype="0" accel="50000" decel="50000" fill="hold" grpId="1" nodeType="afterEffect">
                                  <p:stCondLst>
                                    <p:cond delay="0"/>
                                  </p:stCondLst>
                                  <p:childTnLst>
                                    <p:animMotion origin="layout" path="M 0.14254 -0.03218 C 0.14966 -0.05694 0.17744 -0.15046 0.18664 -0.18148 " pathEditMode="relative" rAng="0" ptsTypes="aa">
                                      <p:cBhvr>
                                        <p:cTn id="84" dur="2000" fill="hold"/>
                                        <p:tgtEl>
                                          <p:spTgt spid="189478"/>
                                        </p:tgtEl>
                                        <p:attrNameLst>
                                          <p:attrName>ppt_x</p:attrName>
                                          <p:attrName>ppt_y</p:attrName>
                                        </p:attrNameLst>
                                      </p:cBhvr>
                                      <p:rCtr x="2205" y="-7477"/>
                                    </p:animMotion>
                                  </p:childTnLst>
                                </p:cTn>
                              </p:par>
                            </p:childTnLst>
                          </p:cTn>
                        </p:par>
                        <p:par>
                          <p:cTn id="85" fill="hold" nodeType="afterGroup">
                            <p:stCondLst>
                              <p:cond delay="35000"/>
                            </p:stCondLst>
                            <p:childTnLst>
                              <p:par>
                                <p:cTn id="86" presetID="10" presetClass="exit" presetSubtype="0" fill="hold" grpId="2" nodeType="afterEffect">
                                  <p:stCondLst>
                                    <p:cond delay="0"/>
                                  </p:stCondLst>
                                  <p:childTnLst>
                                    <p:animEffect transition="out" filter="fade">
                                      <p:cBhvr>
                                        <p:cTn id="87" dur="2000"/>
                                        <p:tgtEl>
                                          <p:spTgt spid="189513"/>
                                        </p:tgtEl>
                                      </p:cBhvr>
                                    </p:animEffect>
                                    <p:set>
                                      <p:cBhvr>
                                        <p:cTn id="88" dur="1" fill="hold">
                                          <p:stCondLst>
                                            <p:cond delay="1999"/>
                                          </p:stCondLst>
                                        </p:cTn>
                                        <p:tgtEl>
                                          <p:spTgt spid="18951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2000"/>
                                        <p:tgtEl>
                                          <p:spTgt spid="189478"/>
                                        </p:tgtEl>
                                      </p:cBhvr>
                                    </p:animEffect>
                                    <p:set>
                                      <p:cBhvr>
                                        <p:cTn id="91" dur="1" fill="hold">
                                          <p:stCondLst>
                                            <p:cond delay="1999"/>
                                          </p:stCondLst>
                                        </p:cTn>
                                        <p:tgtEl>
                                          <p:spTgt spid="189478"/>
                                        </p:tgtEl>
                                        <p:attrNameLst>
                                          <p:attrName>style.visibility</p:attrName>
                                        </p:attrNameLst>
                                      </p:cBhvr>
                                      <p:to>
                                        <p:strVal val="hidden"/>
                                      </p:to>
                                    </p:set>
                                  </p:childTnLst>
                                </p:cTn>
                              </p:par>
                            </p:childTnLst>
                          </p:cTn>
                        </p:par>
                        <p:par>
                          <p:cTn id="92" fill="hold" nodeType="afterGroup">
                            <p:stCondLst>
                              <p:cond delay="37000"/>
                            </p:stCondLst>
                            <p:childTnLst>
                              <p:par>
                                <p:cTn id="93" presetID="0" presetClass="path" presetSubtype="0" accel="50000" decel="50000" fill="hold" nodeType="afterEffect">
                                  <p:stCondLst>
                                    <p:cond delay="0"/>
                                  </p:stCondLst>
                                  <p:childTnLst>
                                    <p:animMotion origin="layout" path="M -0.13212 -0.08311 L -0.16406 -0.08311 " pathEditMode="relative" rAng="0" ptsTypes="AA">
                                      <p:cBhvr>
                                        <p:cTn id="94" dur="2000" fill="hold"/>
                                        <p:tgtEl>
                                          <p:spTgt spid="4"/>
                                        </p:tgtEl>
                                        <p:attrNameLst>
                                          <p:attrName>ppt_x</p:attrName>
                                          <p:attrName>ppt_y</p:attrName>
                                        </p:attrNameLst>
                                      </p:cBhvr>
                                      <p:rCtr x="-1597" y="0"/>
                                    </p:animMotion>
                                  </p:childTnLst>
                                </p:cTn>
                              </p:par>
                            </p:childTnLst>
                          </p:cTn>
                        </p:par>
                        <p:par>
                          <p:cTn id="95" fill="hold" nodeType="afterGroup">
                            <p:stCondLst>
                              <p:cond delay="39000"/>
                            </p:stCondLst>
                            <p:childTnLst>
                              <p:par>
                                <p:cTn id="96" presetID="23" presetClass="entr" presetSubtype="16" fill="hold" nodeType="afterEffect">
                                  <p:stCondLst>
                                    <p:cond delay="2500"/>
                                  </p:stCondLst>
                                  <p:childTnLst>
                                    <p:set>
                                      <p:cBhvr>
                                        <p:cTn id="97" dur="1" fill="hold">
                                          <p:stCondLst>
                                            <p:cond delay="0"/>
                                          </p:stCondLst>
                                        </p:cTn>
                                        <p:tgtEl>
                                          <p:spTgt spid="8"/>
                                        </p:tgtEl>
                                        <p:attrNameLst>
                                          <p:attrName>style.visibility</p:attrName>
                                        </p:attrNameLst>
                                      </p:cBhvr>
                                      <p:to>
                                        <p:strVal val="visible"/>
                                      </p:to>
                                    </p:set>
                                    <p:anim calcmode="lin" valueType="num">
                                      <p:cBhvr>
                                        <p:cTn id="98" dur="3000" fill="hold"/>
                                        <p:tgtEl>
                                          <p:spTgt spid="8"/>
                                        </p:tgtEl>
                                        <p:attrNameLst>
                                          <p:attrName>ppt_w</p:attrName>
                                        </p:attrNameLst>
                                      </p:cBhvr>
                                      <p:tavLst>
                                        <p:tav tm="0">
                                          <p:val>
                                            <p:fltVal val="0"/>
                                          </p:val>
                                        </p:tav>
                                        <p:tav tm="100000">
                                          <p:val>
                                            <p:strVal val="#ppt_w"/>
                                          </p:val>
                                        </p:tav>
                                      </p:tavLst>
                                    </p:anim>
                                    <p:anim calcmode="lin" valueType="num">
                                      <p:cBhvr>
                                        <p:cTn id="99" dur="3000" fill="hold"/>
                                        <p:tgtEl>
                                          <p:spTgt spid="8"/>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44500"/>
                            </p:stCondLst>
                            <p:childTnLst>
                              <p:par>
                                <p:cTn id="101" presetID="0" presetClass="path" presetSubtype="0" accel="50000" decel="50000" fill="hold" nodeType="afterEffect">
                                  <p:stCondLst>
                                    <p:cond delay="0"/>
                                  </p:stCondLst>
                                  <p:childTnLst>
                                    <p:animMotion origin="layout" path="M 1.38889E-6 4.81481E-6 C -0.02136 -0.00209 -0.04236 -0.00394 -0.05504 -0.0169 C -0.06771 -0.02987 -0.0632 -0.06713 -0.07604 -0.07801 C -0.08889 -0.08889 -0.12014 -0.08195 -0.13177 -0.08288 " pathEditMode="relative" rAng="0" ptsTypes="aaaa">
                                      <p:cBhvr>
                                        <p:cTn id="102" dur="3000" fill="hold"/>
                                        <p:tgtEl>
                                          <p:spTgt spid="8"/>
                                        </p:tgtEl>
                                        <p:attrNameLst>
                                          <p:attrName>ppt_x</p:attrName>
                                          <p:attrName>ppt_y</p:attrName>
                                        </p:attrNameLst>
                                      </p:cBhvr>
                                      <p:rCtr x="-6597" y="-4444"/>
                                    </p:animMotion>
                                  </p:childTnLst>
                                </p:cTn>
                              </p:par>
                            </p:childTnLst>
                          </p:cTn>
                        </p:par>
                        <p:par>
                          <p:cTn id="103" fill="hold" nodeType="afterGroup">
                            <p:stCondLst>
                              <p:cond delay="47500"/>
                            </p:stCondLst>
                            <p:childTnLst>
                              <p:par>
                                <p:cTn id="104" presetID="32" presetClass="emph" presetSubtype="0" repeatCount="3000" fill="hold" nodeType="afterEffect">
                                  <p:stCondLst>
                                    <p:cond delay="0"/>
                                  </p:stCondLst>
                                  <p:childTnLst>
                                    <p:animClr clrSpc="rgb" dir="cw">
                                      <p:cBhvr override="childStyle">
                                        <p:cTn id="105" dur="50" fill="hold"/>
                                        <p:tgtEl>
                                          <p:spTgt spid="8"/>
                                        </p:tgtEl>
                                        <p:attrNameLst>
                                          <p:attrName>style.color</p:attrName>
                                        </p:attrNameLst>
                                      </p:cBhvr>
                                      <p:to>
                                        <a:schemeClr val="accent2"/>
                                      </p:to>
                                    </p:animClr>
                                    <p:animClr clrSpc="rgb" dir="cw">
                                      <p:cBhvr>
                                        <p:cTn id="106" dur="50" fill="hold"/>
                                        <p:tgtEl>
                                          <p:spTgt spid="8"/>
                                        </p:tgtEl>
                                        <p:attrNameLst>
                                          <p:attrName>fillcolor</p:attrName>
                                        </p:attrNameLst>
                                      </p:cBhvr>
                                      <p:to>
                                        <a:schemeClr val="accent2"/>
                                      </p:to>
                                    </p:animClr>
                                    <p:set>
                                      <p:cBhvr>
                                        <p:cTn id="107" dur="50" fill="hold"/>
                                        <p:tgtEl>
                                          <p:spTgt spid="8"/>
                                        </p:tgtEl>
                                        <p:attrNameLst>
                                          <p:attrName>fill.type</p:attrName>
                                        </p:attrNameLst>
                                      </p:cBhvr>
                                      <p:to>
                                        <p:strVal val="solid"/>
                                      </p:to>
                                    </p:set>
                                    <p:set>
                                      <p:cBhvr>
                                        <p:cTn id="108" dur="50" fill="hold"/>
                                        <p:tgtEl>
                                          <p:spTgt spid="8"/>
                                        </p:tgtEl>
                                        <p:attrNameLst>
                                          <p:attrName>fill.on</p:attrName>
                                        </p:attrNameLst>
                                      </p:cBhvr>
                                      <p:to>
                                        <p:strVal val="true"/>
                                      </p:to>
                                    </p:set>
                                    <p:animRot by="120000">
                                      <p:cBhvr>
                                        <p:cTn id="109" dur="50" fill="hold">
                                          <p:stCondLst>
                                            <p:cond delay="0"/>
                                          </p:stCondLst>
                                        </p:cTn>
                                        <p:tgtEl>
                                          <p:spTgt spid="8"/>
                                        </p:tgtEl>
                                        <p:attrNameLst>
                                          <p:attrName>r</p:attrName>
                                        </p:attrNameLst>
                                      </p:cBhvr>
                                    </p:animRot>
                                    <p:animRot by="-240000">
                                      <p:cBhvr>
                                        <p:cTn id="110" dur="100" fill="hold">
                                          <p:stCondLst>
                                            <p:cond delay="100"/>
                                          </p:stCondLst>
                                        </p:cTn>
                                        <p:tgtEl>
                                          <p:spTgt spid="8"/>
                                        </p:tgtEl>
                                        <p:attrNameLst>
                                          <p:attrName>r</p:attrName>
                                        </p:attrNameLst>
                                      </p:cBhvr>
                                    </p:animRot>
                                    <p:animRot by="240000">
                                      <p:cBhvr>
                                        <p:cTn id="111" dur="100" fill="hold">
                                          <p:stCondLst>
                                            <p:cond delay="200"/>
                                          </p:stCondLst>
                                        </p:cTn>
                                        <p:tgtEl>
                                          <p:spTgt spid="8"/>
                                        </p:tgtEl>
                                        <p:attrNameLst>
                                          <p:attrName>r</p:attrName>
                                        </p:attrNameLst>
                                      </p:cBhvr>
                                    </p:animRot>
                                    <p:animRot by="-240000">
                                      <p:cBhvr>
                                        <p:cTn id="112" dur="100" fill="hold">
                                          <p:stCondLst>
                                            <p:cond delay="300"/>
                                          </p:stCondLst>
                                        </p:cTn>
                                        <p:tgtEl>
                                          <p:spTgt spid="8"/>
                                        </p:tgtEl>
                                        <p:attrNameLst>
                                          <p:attrName>r</p:attrName>
                                        </p:attrNameLst>
                                      </p:cBhvr>
                                    </p:animRot>
                                    <p:animRot by="120000">
                                      <p:cBhvr>
                                        <p:cTn id="113" dur="100" fill="hold">
                                          <p:stCondLst>
                                            <p:cond delay="400"/>
                                          </p:stCondLst>
                                        </p:cTn>
                                        <p:tgtEl>
                                          <p:spTgt spid="8"/>
                                        </p:tgtEl>
                                        <p:attrNameLst>
                                          <p:attrName>r</p:attrName>
                                        </p:attrNameLst>
                                      </p:cBhvr>
                                    </p:animRot>
                                  </p:childTnLst>
                                </p:cTn>
                              </p:par>
                            </p:childTnLst>
                          </p:cTn>
                        </p:par>
                        <p:par>
                          <p:cTn id="114" fill="hold" nodeType="afterGroup">
                            <p:stCondLst>
                              <p:cond delay="49000"/>
                            </p:stCondLst>
                            <p:childTnLst>
                              <p:par>
                                <p:cTn id="115" presetID="0" presetClass="path" presetSubtype="0" accel="50000" decel="50000" fill="hold" nodeType="afterEffect">
                                  <p:stCondLst>
                                    <p:cond delay="0"/>
                                  </p:stCondLst>
                                  <p:childTnLst>
                                    <p:animMotion origin="layout" path="M -0.13212 -0.08311 L -0.16406 -0.08311 " pathEditMode="relative" rAng="0" ptsTypes="AA">
                                      <p:cBhvr>
                                        <p:cTn id="116" dur="2000" fill="hold"/>
                                        <p:tgtEl>
                                          <p:spTgt spid="8"/>
                                        </p:tgtEl>
                                        <p:attrNameLst>
                                          <p:attrName>ppt_x</p:attrName>
                                          <p:attrName>ppt_y</p:attrName>
                                        </p:attrNameLst>
                                      </p:cBhvr>
                                      <p:rCtr x="-1597" y="0"/>
                                    </p:animMotion>
                                  </p:childTnLst>
                                </p:cTn>
                              </p:par>
                            </p:childTnLst>
                          </p:cTn>
                        </p:par>
                        <p:par>
                          <p:cTn id="117" fill="hold" nodeType="afterGroup">
                            <p:stCondLst>
                              <p:cond delay="51000"/>
                            </p:stCondLst>
                            <p:childTnLst>
                              <p:par>
                                <p:cTn id="118" presetID="10" presetClass="entr" presetSubtype="0" fill="hold" grpId="0" nodeType="after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childTnLst>
                          </p:cTn>
                        </p:par>
                        <p:par>
                          <p:cTn id="121" fill="hold" nodeType="afterGroup">
                            <p:stCondLst>
                              <p:cond delay="51500"/>
                            </p:stCondLst>
                            <p:childTnLst>
                              <p:par>
                                <p:cTn id="122" presetID="35" presetClass="emph" presetSubtype="0" repeatCount="3000" fill="hold" grpId="1" nodeType="afterEffect">
                                  <p:stCondLst>
                                    <p:cond delay="0"/>
                                  </p:stCondLst>
                                  <p:childTnLst>
                                    <p:anim calcmode="discrete" valueType="str">
                                      <p:cBhvr>
                                        <p:cTn id="123" dur="1000" fill="hold"/>
                                        <p:tgtEl>
                                          <p:spTgt spid="51"/>
                                        </p:tgtEl>
                                        <p:attrNameLst>
                                          <p:attrName>style.visibility</p:attrName>
                                        </p:attrNameLst>
                                      </p:cBhvr>
                                      <p:tavLst>
                                        <p:tav tm="0">
                                          <p:val>
                                            <p:strVal val="hidden"/>
                                          </p:val>
                                        </p:tav>
                                        <p:tav tm="50000">
                                          <p:val>
                                            <p:strVal val="visible"/>
                                          </p:val>
                                        </p:tav>
                                      </p:tavLst>
                                    </p:anim>
                                  </p:childTnLst>
                                </p:cTn>
                              </p:par>
                            </p:childTnLst>
                          </p:cTn>
                        </p:par>
                        <p:par>
                          <p:cTn id="124" fill="hold" nodeType="afterGroup">
                            <p:stCondLst>
                              <p:cond delay="54500"/>
                            </p:stCondLst>
                            <p:childTnLst>
                              <p:par>
                                <p:cTn id="125" presetID="10" presetClass="exit" presetSubtype="0" fill="hold" grpId="2" nodeType="afterEffect">
                                  <p:stCondLst>
                                    <p:cond delay="0"/>
                                  </p:stCondLst>
                                  <p:childTnLst>
                                    <p:animEffect transition="out" filter="fade">
                                      <p:cBhvr>
                                        <p:cTn id="126" dur="2000"/>
                                        <p:tgtEl>
                                          <p:spTgt spid="51"/>
                                        </p:tgtEl>
                                      </p:cBhvr>
                                    </p:animEffect>
                                    <p:set>
                                      <p:cBhvr>
                                        <p:cTn id="127" dur="1" fill="hold">
                                          <p:stCondLst>
                                            <p:cond delay="19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P spid="189478" grpId="0"/>
      <p:bldP spid="189478" grpId="1"/>
      <p:bldP spid="189478" grpId="2"/>
      <p:bldP spid="189487" grpId="0" animBg="1"/>
      <p:bldP spid="189487" grpId="1" animBg="1"/>
      <p:bldP spid="189487" grpId="2" animBg="1"/>
      <p:bldP spid="189489" grpId="0"/>
      <p:bldP spid="189489" grpId="1"/>
      <p:bldP spid="189513" grpId="0" animBg="1"/>
      <p:bldP spid="189513" grpId="1" animBg="1"/>
      <p:bldP spid="189513" grpId="2" animBg="1"/>
      <p:bldP spid="51" grpId="0" animBg="1"/>
      <p:bldP spid="51" grpId="1" animBg="1"/>
      <p:bldP spid="51"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63688" y="0"/>
            <a:ext cx="5781040" cy="6858000"/>
          </a:xfrm>
          <a:prstGeom prst="rect">
            <a:avLst/>
          </a:prstGeom>
        </p:spPr>
      </p:pic>
    </p:spTree>
    <p:extLst>
      <p:ext uri="{BB962C8B-B14F-4D97-AF65-F5344CB8AC3E}">
        <p14:creationId xmlns:p14="http://schemas.microsoft.com/office/powerpoint/2010/main" val="2440570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856"/>
            <a:ext cx="8229600" cy="808856"/>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LIMITED (PARTIAL) PROTEOLYSIS</a:t>
            </a:r>
            <a:endParaRPr lang="ru-RU" sz="2800" dirty="0"/>
          </a:p>
        </p:txBody>
      </p:sp>
      <p:sp>
        <p:nvSpPr>
          <p:cNvPr id="3" name="Объект 2"/>
          <p:cNvSpPr>
            <a:spLocks noGrp="1"/>
          </p:cNvSpPr>
          <p:nvPr>
            <p:ph idx="1"/>
          </p:nvPr>
        </p:nvSpPr>
        <p:spPr>
          <a:xfrm>
            <a:off x="179512" y="764704"/>
            <a:ext cx="8784976" cy="4929411"/>
          </a:xfrm>
        </p:spPr>
        <p:txBody>
          <a:bodyPr>
            <a:normAutofit/>
          </a:bodyPr>
          <a:lstStyle/>
          <a:p>
            <a:pPr algn="just"/>
            <a:r>
              <a:rPr lang="en-US" sz="2000" dirty="0">
                <a:solidFill>
                  <a:srgbClr val="002060"/>
                </a:solidFill>
                <a:latin typeface="Arial" pitchFamily="34" charset="0"/>
                <a:cs typeface="Arial" pitchFamily="34" charset="0"/>
              </a:rPr>
              <a:t>The type of regulation typical of </a:t>
            </a:r>
            <a:r>
              <a:rPr lang="en-US" sz="2000" dirty="0" err="1">
                <a:solidFill>
                  <a:srgbClr val="002060"/>
                </a:solidFill>
                <a:latin typeface="Arial" pitchFamily="34" charset="0"/>
                <a:cs typeface="Arial" pitchFamily="34" charset="0"/>
              </a:rPr>
              <a:t>zymoenzymes</a:t>
            </a:r>
            <a:r>
              <a:rPr lang="en-US" sz="2000" dirty="0">
                <a:solidFill>
                  <a:srgbClr val="002060"/>
                </a:solidFill>
                <a:latin typeface="Arial" pitchFamily="34" charset="0"/>
                <a:cs typeface="Arial" pitchFamily="34" charset="0"/>
              </a:rPr>
              <a:t> (inactive enzymes)</a:t>
            </a:r>
          </a:p>
          <a:p>
            <a:pPr algn="just"/>
            <a:r>
              <a:rPr lang="en-US" sz="2000" dirty="0">
                <a:solidFill>
                  <a:srgbClr val="002060"/>
                </a:solidFill>
                <a:latin typeface="Arial" pitchFamily="34" charset="0"/>
                <a:cs typeface="Arial" pitchFamily="34" charset="0"/>
              </a:rPr>
              <a:t>the synthesis of enzymes occurs in the form of a larger precursor and when it enters the right place, this enzyme is activated through the cleavage of one or more peptide fragments from it</a:t>
            </a:r>
          </a:p>
          <a:p>
            <a:pPr algn="just"/>
            <a:r>
              <a:rPr lang="en-US" sz="2000" dirty="0">
                <a:solidFill>
                  <a:srgbClr val="002060"/>
                </a:solidFill>
                <a:latin typeface="Arial" pitchFamily="34" charset="0"/>
                <a:cs typeface="Arial" pitchFamily="34" charset="0"/>
              </a:rPr>
              <a:t>an example of enzymes - enzymes of the gastrointestinal tract:</a:t>
            </a:r>
          </a:p>
          <a:p>
            <a:pPr algn="just"/>
            <a:r>
              <a:rPr lang="en-US" sz="2000" dirty="0">
                <a:solidFill>
                  <a:srgbClr val="002060"/>
                </a:solidFill>
                <a:latin typeface="Arial" pitchFamily="34" charset="0"/>
                <a:cs typeface="Arial" pitchFamily="34" charset="0"/>
              </a:rPr>
              <a:t>inactive </a:t>
            </a:r>
            <a:r>
              <a:rPr lang="en-US" sz="2000" dirty="0" err="1">
                <a:solidFill>
                  <a:srgbClr val="002060"/>
                </a:solidFill>
                <a:latin typeface="Arial" pitchFamily="34" charset="0"/>
                <a:cs typeface="Arial" pitchFamily="34" charset="0"/>
              </a:rPr>
              <a:t>prepepsin</a:t>
            </a:r>
            <a:r>
              <a:rPr lang="en-US" sz="2000" dirty="0">
                <a:solidFill>
                  <a:srgbClr val="002060"/>
                </a:solidFill>
                <a:latin typeface="Arial" pitchFamily="34" charset="0"/>
                <a:cs typeface="Arial" pitchFamily="34" charset="0"/>
              </a:rPr>
              <a:t> (pepsinogen) → active pepsin</a:t>
            </a:r>
          </a:p>
          <a:p>
            <a:pPr algn="just"/>
            <a:r>
              <a:rPr lang="en-US" sz="2000" dirty="0">
                <a:solidFill>
                  <a:srgbClr val="002060"/>
                </a:solidFill>
                <a:latin typeface="Arial" pitchFamily="34" charset="0"/>
                <a:cs typeface="Arial" pitchFamily="34" charset="0"/>
              </a:rPr>
              <a:t>inactive </a:t>
            </a:r>
            <a:r>
              <a:rPr lang="en-US" sz="2000" dirty="0" err="1">
                <a:solidFill>
                  <a:srgbClr val="002060"/>
                </a:solidFill>
                <a:latin typeface="Arial" pitchFamily="34" charset="0"/>
                <a:cs typeface="Arial" pitchFamily="34" charset="0"/>
              </a:rPr>
              <a:t>protrypsin</a:t>
            </a:r>
            <a:r>
              <a:rPr lang="en-US" sz="2000" dirty="0">
                <a:solidFill>
                  <a:srgbClr val="002060"/>
                </a:solidFill>
                <a:latin typeface="Arial" pitchFamily="34" charset="0"/>
                <a:cs typeface="Arial" pitchFamily="34" charset="0"/>
              </a:rPr>
              <a:t> (trypsinogen) → active trypsin</a:t>
            </a:r>
            <a:endParaRPr lang="ru-RU" sz="2000" dirty="0">
              <a:solidFill>
                <a:srgbClr val="002060"/>
              </a:solidFill>
              <a:latin typeface="Arial" pitchFamily="34" charset="0"/>
              <a:cs typeface="Arial" pitchFamily="34" charset="0"/>
            </a:endParaRPr>
          </a:p>
        </p:txBody>
      </p:sp>
      <p:pic>
        <p:nvPicPr>
          <p:cNvPr id="4" name="Рисунок 3"/>
          <p:cNvPicPr>
            <a:picLocks noChangeAspect="1"/>
          </p:cNvPicPr>
          <p:nvPr/>
        </p:nvPicPr>
        <p:blipFill>
          <a:blip r:embed="rId2"/>
          <a:stretch>
            <a:fillRect/>
          </a:stretch>
        </p:blipFill>
        <p:spPr>
          <a:xfrm>
            <a:off x="2051720" y="3429000"/>
            <a:ext cx="5801122" cy="3194590"/>
          </a:xfrm>
          <a:prstGeom prst="rect">
            <a:avLst/>
          </a:prstGeom>
        </p:spPr>
      </p:pic>
    </p:spTree>
    <p:extLst>
      <p:ext uri="{BB962C8B-B14F-4D97-AF65-F5344CB8AC3E}">
        <p14:creationId xmlns:p14="http://schemas.microsoft.com/office/powerpoint/2010/main" val="509309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43608" y="150304"/>
            <a:ext cx="7280899" cy="6707696"/>
          </a:xfrm>
          <a:prstGeom prst="rect">
            <a:avLst/>
          </a:prstGeom>
        </p:spPr>
      </p:pic>
    </p:spTree>
    <p:extLst>
      <p:ext uri="{BB962C8B-B14F-4D97-AF65-F5344CB8AC3E}">
        <p14:creationId xmlns:p14="http://schemas.microsoft.com/office/powerpoint/2010/main" val="2679500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442863" y="0"/>
            <a:ext cx="8229600" cy="1143000"/>
          </a:xfrm>
        </p:spPr>
        <p:txBody>
          <a:bodyPr/>
          <a:lstStyle/>
          <a:p>
            <a:r>
              <a:rPr lang="en-US" altLang="ru-RU" sz="3600" b="1" dirty="0"/>
              <a:t>Limited (partial) proteolysis</a:t>
            </a:r>
            <a:endParaRPr lang="ru-RU" altLang="ru-RU" sz="3600" dirty="0" smtClean="0"/>
          </a:p>
        </p:txBody>
      </p:sp>
      <p:sp>
        <p:nvSpPr>
          <p:cNvPr id="193544" name="Freeform 8"/>
          <p:cNvSpPr>
            <a:spLocks/>
          </p:cNvSpPr>
          <p:nvPr/>
        </p:nvSpPr>
        <p:spPr bwMode="auto">
          <a:xfrm>
            <a:off x="7639050" y="2698750"/>
            <a:ext cx="722313" cy="1268413"/>
          </a:xfrm>
          <a:custGeom>
            <a:avLst/>
            <a:gdLst>
              <a:gd name="T0" fmla="*/ 2147483647 w 455"/>
              <a:gd name="T1" fmla="*/ 0 h 799"/>
              <a:gd name="T2" fmla="*/ 2147483647 w 455"/>
              <a:gd name="T3" fmla="*/ 2147483647 h 799"/>
              <a:gd name="T4" fmla="*/ 2147483647 w 455"/>
              <a:gd name="T5" fmla="*/ 2147483647 h 799"/>
              <a:gd name="T6" fmla="*/ 2147483647 w 455"/>
              <a:gd name="T7" fmla="*/ 2147483647 h 799"/>
              <a:gd name="T8" fmla="*/ 2147483647 w 455"/>
              <a:gd name="T9" fmla="*/ 2147483647 h 799"/>
              <a:gd name="T10" fmla="*/ 2147483647 w 455"/>
              <a:gd name="T11" fmla="*/ 2147483647 h 799"/>
              <a:gd name="T12" fmla="*/ 2147483647 w 455"/>
              <a:gd name="T13" fmla="*/ 2147483647 h 799"/>
              <a:gd name="T14" fmla="*/ 2147483647 w 455"/>
              <a:gd name="T15" fmla="*/ 2147483647 h 799"/>
              <a:gd name="T16" fmla="*/ 2147483647 w 455"/>
              <a:gd name="T17" fmla="*/ 2147483647 h 799"/>
              <a:gd name="T18" fmla="*/ 2147483647 w 455"/>
              <a:gd name="T19" fmla="*/ 2147483647 h 799"/>
              <a:gd name="T20" fmla="*/ 2147483647 w 455"/>
              <a:gd name="T21" fmla="*/ 2147483647 h 799"/>
              <a:gd name="T22" fmla="*/ 2147483647 w 455"/>
              <a:gd name="T23" fmla="*/ 2147483647 h 799"/>
              <a:gd name="T24" fmla="*/ 2147483647 w 455"/>
              <a:gd name="T25" fmla="*/ 2147483647 h 799"/>
              <a:gd name="T26" fmla="*/ 2147483647 w 455"/>
              <a:gd name="T27" fmla="*/ 2147483647 h 799"/>
              <a:gd name="T28" fmla="*/ 2147483647 w 455"/>
              <a:gd name="T29" fmla="*/ 2147483647 h 799"/>
              <a:gd name="T30" fmla="*/ 2147483647 w 455"/>
              <a:gd name="T31" fmla="*/ 2147483647 h 799"/>
              <a:gd name="T32" fmla="*/ 2147483647 w 455"/>
              <a:gd name="T33" fmla="*/ 2147483647 h 799"/>
              <a:gd name="T34" fmla="*/ 2147483647 w 455"/>
              <a:gd name="T35" fmla="*/ 2147483647 h 799"/>
              <a:gd name="T36" fmla="*/ 2147483647 w 455"/>
              <a:gd name="T37" fmla="*/ 2147483647 h 799"/>
              <a:gd name="T38" fmla="*/ 2147483647 w 455"/>
              <a:gd name="T39" fmla="*/ 2147483647 h 7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5"/>
              <a:gd name="T61" fmla="*/ 0 h 799"/>
              <a:gd name="T62" fmla="*/ 455 w 455"/>
              <a:gd name="T63" fmla="*/ 799 h 7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5" h="799">
                <a:moveTo>
                  <a:pt x="202" y="0"/>
                </a:moveTo>
                <a:cubicBezTo>
                  <a:pt x="293" y="43"/>
                  <a:pt x="268" y="31"/>
                  <a:pt x="330" y="33"/>
                </a:cubicBezTo>
                <a:cubicBezTo>
                  <a:pt x="392" y="35"/>
                  <a:pt x="454" y="91"/>
                  <a:pt x="443" y="106"/>
                </a:cubicBezTo>
                <a:cubicBezTo>
                  <a:pt x="455" y="127"/>
                  <a:pt x="430" y="156"/>
                  <a:pt x="400" y="159"/>
                </a:cubicBezTo>
                <a:cubicBezTo>
                  <a:pt x="370" y="162"/>
                  <a:pt x="325" y="138"/>
                  <a:pt x="263" y="124"/>
                </a:cubicBezTo>
                <a:cubicBezTo>
                  <a:pt x="201" y="110"/>
                  <a:pt x="58" y="65"/>
                  <a:pt x="29" y="76"/>
                </a:cubicBezTo>
                <a:cubicBezTo>
                  <a:pt x="0" y="87"/>
                  <a:pt x="29" y="184"/>
                  <a:pt x="86" y="190"/>
                </a:cubicBezTo>
                <a:cubicBezTo>
                  <a:pt x="143" y="196"/>
                  <a:pt x="339" y="96"/>
                  <a:pt x="370" y="113"/>
                </a:cubicBezTo>
                <a:cubicBezTo>
                  <a:pt x="401" y="130"/>
                  <a:pt x="310" y="261"/>
                  <a:pt x="275" y="292"/>
                </a:cubicBezTo>
                <a:cubicBezTo>
                  <a:pt x="240" y="323"/>
                  <a:pt x="185" y="279"/>
                  <a:pt x="158" y="301"/>
                </a:cubicBezTo>
                <a:cubicBezTo>
                  <a:pt x="131" y="323"/>
                  <a:pt x="93" y="412"/>
                  <a:pt x="115" y="424"/>
                </a:cubicBezTo>
                <a:cubicBezTo>
                  <a:pt x="137" y="436"/>
                  <a:pt x="252" y="377"/>
                  <a:pt x="290" y="373"/>
                </a:cubicBezTo>
                <a:cubicBezTo>
                  <a:pt x="328" y="369"/>
                  <a:pt x="342" y="387"/>
                  <a:pt x="341" y="401"/>
                </a:cubicBezTo>
                <a:cubicBezTo>
                  <a:pt x="340" y="415"/>
                  <a:pt x="302" y="436"/>
                  <a:pt x="281" y="457"/>
                </a:cubicBezTo>
                <a:cubicBezTo>
                  <a:pt x="260" y="478"/>
                  <a:pt x="212" y="507"/>
                  <a:pt x="215" y="526"/>
                </a:cubicBezTo>
                <a:cubicBezTo>
                  <a:pt x="218" y="545"/>
                  <a:pt x="293" y="553"/>
                  <a:pt x="302" y="574"/>
                </a:cubicBezTo>
                <a:cubicBezTo>
                  <a:pt x="311" y="595"/>
                  <a:pt x="294" y="635"/>
                  <a:pt x="272" y="652"/>
                </a:cubicBezTo>
                <a:cubicBezTo>
                  <a:pt x="250" y="669"/>
                  <a:pt x="179" y="663"/>
                  <a:pt x="173" y="676"/>
                </a:cubicBezTo>
                <a:cubicBezTo>
                  <a:pt x="167" y="689"/>
                  <a:pt x="213" y="712"/>
                  <a:pt x="236" y="733"/>
                </a:cubicBezTo>
                <a:cubicBezTo>
                  <a:pt x="259" y="754"/>
                  <a:pt x="310" y="736"/>
                  <a:pt x="308" y="799"/>
                </a:cubicBezTo>
              </a:path>
            </a:pathLst>
          </a:custGeom>
          <a:noFill/>
          <a:ln w="79375">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3546" name="Freeform 10"/>
          <p:cNvSpPr>
            <a:spLocks/>
          </p:cNvSpPr>
          <p:nvPr/>
        </p:nvSpPr>
        <p:spPr bwMode="auto">
          <a:xfrm>
            <a:off x="7551738" y="1273175"/>
            <a:ext cx="1135062" cy="1439863"/>
          </a:xfrm>
          <a:custGeom>
            <a:avLst/>
            <a:gdLst>
              <a:gd name="T0" fmla="*/ 2147483647 w 715"/>
              <a:gd name="T1" fmla="*/ 0 h 907"/>
              <a:gd name="T2" fmla="*/ 2147483647 w 715"/>
              <a:gd name="T3" fmla="*/ 2147483647 h 907"/>
              <a:gd name="T4" fmla="*/ 2147483647 w 715"/>
              <a:gd name="T5" fmla="*/ 2147483647 h 907"/>
              <a:gd name="T6" fmla="*/ 2147483647 w 715"/>
              <a:gd name="T7" fmla="*/ 2147483647 h 907"/>
              <a:gd name="T8" fmla="*/ 2147483647 w 715"/>
              <a:gd name="T9" fmla="*/ 2147483647 h 907"/>
              <a:gd name="T10" fmla="*/ 2147483647 w 715"/>
              <a:gd name="T11" fmla="*/ 2147483647 h 907"/>
              <a:gd name="T12" fmla="*/ 2147483647 w 715"/>
              <a:gd name="T13" fmla="*/ 2147483647 h 907"/>
              <a:gd name="T14" fmla="*/ 2147483647 w 715"/>
              <a:gd name="T15" fmla="*/ 2147483647 h 907"/>
              <a:gd name="T16" fmla="*/ 2147483647 w 715"/>
              <a:gd name="T17" fmla="*/ 2147483647 h 907"/>
              <a:gd name="T18" fmla="*/ 2147483647 w 715"/>
              <a:gd name="T19" fmla="*/ 2147483647 h 907"/>
              <a:gd name="T20" fmla="*/ 2147483647 w 715"/>
              <a:gd name="T21" fmla="*/ 2147483647 h 907"/>
              <a:gd name="T22" fmla="*/ 2147483647 w 715"/>
              <a:gd name="T23" fmla="*/ 2147483647 h 907"/>
              <a:gd name="T24" fmla="*/ 2147483647 w 715"/>
              <a:gd name="T25" fmla="*/ 2147483647 h 907"/>
              <a:gd name="T26" fmla="*/ 2147483647 w 715"/>
              <a:gd name="T27" fmla="*/ 2147483647 h 907"/>
              <a:gd name="T28" fmla="*/ 2147483647 w 715"/>
              <a:gd name="T29" fmla="*/ 2147483647 h 907"/>
              <a:gd name="T30" fmla="*/ 2147483647 w 715"/>
              <a:gd name="T31" fmla="*/ 2147483647 h 907"/>
              <a:gd name="T32" fmla="*/ 2147483647 w 715"/>
              <a:gd name="T33" fmla="*/ 2147483647 h 907"/>
              <a:gd name="T34" fmla="*/ 2147483647 w 715"/>
              <a:gd name="T35" fmla="*/ 2147483647 h 907"/>
              <a:gd name="T36" fmla="*/ 2147483647 w 715"/>
              <a:gd name="T37" fmla="*/ 2147483647 h 907"/>
              <a:gd name="T38" fmla="*/ 2147483647 w 715"/>
              <a:gd name="T39" fmla="*/ 2147483647 h 907"/>
              <a:gd name="T40" fmla="*/ 2147483647 w 715"/>
              <a:gd name="T41" fmla="*/ 2147483647 h 9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5"/>
              <a:gd name="T64" fmla="*/ 0 h 907"/>
              <a:gd name="T65" fmla="*/ 715 w 715"/>
              <a:gd name="T66" fmla="*/ 907 h 9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5" h="907">
                <a:moveTo>
                  <a:pt x="269" y="0"/>
                </a:moveTo>
                <a:cubicBezTo>
                  <a:pt x="153" y="88"/>
                  <a:pt x="38" y="177"/>
                  <a:pt x="19" y="249"/>
                </a:cubicBezTo>
                <a:cubicBezTo>
                  <a:pt x="0" y="321"/>
                  <a:pt x="84" y="389"/>
                  <a:pt x="156" y="431"/>
                </a:cubicBezTo>
                <a:cubicBezTo>
                  <a:pt x="228" y="473"/>
                  <a:pt x="367" y="525"/>
                  <a:pt x="450" y="499"/>
                </a:cubicBezTo>
                <a:cubicBezTo>
                  <a:pt x="533" y="473"/>
                  <a:pt x="643" y="340"/>
                  <a:pt x="654" y="272"/>
                </a:cubicBezTo>
                <a:cubicBezTo>
                  <a:pt x="665" y="204"/>
                  <a:pt x="590" y="113"/>
                  <a:pt x="518" y="90"/>
                </a:cubicBezTo>
                <a:cubicBezTo>
                  <a:pt x="446" y="67"/>
                  <a:pt x="303" y="72"/>
                  <a:pt x="224" y="136"/>
                </a:cubicBezTo>
                <a:cubicBezTo>
                  <a:pt x="145" y="200"/>
                  <a:pt x="4" y="381"/>
                  <a:pt x="42" y="476"/>
                </a:cubicBezTo>
                <a:cubicBezTo>
                  <a:pt x="80" y="571"/>
                  <a:pt x="344" y="692"/>
                  <a:pt x="450" y="703"/>
                </a:cubicBezTo>
                <a:cubicBezTo>
                  <a:pt x="556" y="714"/>
                  <a:pt x="639" y="589"/>
                  <a:pt x="677" y="544"/>
                </a:cubicBezTo>
                <a:cubicBezTo>
                  <a:pt x="715" y="499"/>
                  <a:pt x="711" y="472"/>
                  <a:pt x="677" y="431"/>
                </a:cubicBezTo>
                <a:cubicBezTo>
                  <a:pt x="643" y="390"/>
                  <a:pt x="552" y="295"/>
                  <a:pt x="473" y="295"/>
                </a:cubicBezTo>
                <a:cubicBezTo>
                  <a:pt x="394" y="295"/>
                  <a:pt x="265" y="382"/>
                  <a:pt x="201" y="431"/>
                </a:cubicBezTo>
                <a:cubicBezTo>
                  <a:pt x="137" y="480"/>
                  <a:pt x="102" y="536"/>
                  <a:pt x="87" y="589"/>
                </a:cubicBezTo>
                <a:cubicBezTo>
                  <a:pt x="72" y="642"/>
                  <a:pt x="72" y="706"/>
                  <a:pt x="110" y="748"/>
                </a:cubicBezTo>
                <a:cubicBezTo>
                  <a:pt x="148" y="790"/>
                  <a:pt x="235" y="843"/>
                  <a:pt x="314" y="839"/>
                </a:cubicBezTo>
                <a:cubicBezTo>
                  <a:pt x="393" y="835"/>
                  <a:pt x="544" y="751"/>
                  <a:pt x="586" y="725"/>
                </a:cubicBezTo>
                <a:cubicBezTo>
                  <a:pt x="628" y="699"/>
                  <a:pt x="598" y="699"/>
                  <a:pt x="564" y="680"/>
                </a:cubicBezTo>
                <a:cubicBezTo>
                  <a:pt x="530" y="661"/>
                  <a:pt x="454" y="590"/>
                  <a:pt x="382" y="612"/>
                </a:cubicBezTo>
                <a:cubicBezTo>
                  <a:pt x="310" y="634"/>
                  <a:pt x="155" y="762"/>
                  <a:pt x="134" y="811"/>
                </a:cubicBezTo>
                <a:cubicBezTo>
                  <a:pt x="113" y="860"/>
                  <a:pt x="232" y="887"/>
                  <a:pt x="258" y="907"/>
                </a:cubicBezTo>
              </a:path>
            </a:pathLst>
          </a:custGeom>
          <a:noFill/>
          <a:ln w="793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3549" name="Freeform 13"/>
          <p:cNvSpPr>
            <a:spLocks/>
          </p:cNvSpPr>
          <p:nvPr/>
        </p:nvSpPr>
        <p:spPr bwMode="auto">
          <a:xfrm>
            <a:off x="1176338" y="1371600"/>
            <a:ext cx="1770062" cy="1500188"/>
          </a:xfrm>
          <a:custGeom>
            <a:avLst/>
            <a:gdLst>
              <a:gd name="T0" fmla="*/ 2147483647 w 1115"/>
              <a:gd name="T1" fmla="*/ 2147483647 h 945"/>
              <a:gd name="T2" fmla="*/ 2147483647 w 1115"/>
              <a:gd name="T3" fmla="*/ 2147483647 h 945"/>
              <a:gd name="T4" fmla="*/ 2147483647 w 1115"/>
              <a:gd name="T5" fmla="*/ 2147483647 h 945"/>
              <a:gd name="T6" fmla="*/ 2147483647 w 1115"/>
              <a:gd name="T7" fmla="*/ 2147483647 h 945"/>
              <a:gd name="T8" fmla="*/ 2147483647 w 1115"/>
              <a:gd name="T9" fmla="*/ 2147483647 h 945"/>
              <a:gd name="T10" fmla="*/ 2147483647 w 1115"/>
              <a:gd name="T11" fmla="*/ 2147483647 h 945"/>
              <a:gd name="T12" fmla="*/ 2147483647 w 1115"/>
              <a:gd name="T13" fmla="*/ 2147483647 h 945"/>
              <a:gd name="T14" fmla="*/ 2147483647 w 1115"/>
              <a:gd name="T15" fmla="*/ 2147483647 h 945"/>
              <a:gd name="T16" fmla="*/ 2147483647 w 1115"/>
              <a:gd name="T17" fmla="*/ 2147483647 h 945"/>
              <a:gd name="T18" fmla="*/ 2147483647 w 1115"/>
              <a:gd name="T19" fmla="*/ 2147483647 h 945"/>
              <a:gd name="T20" fmla="*/ 2147483647 w 1115"/>
              <a:gd name="T21" fmla="*/ 2147483647 h 945"/>
              <a:gd name="T22" fmla="*/ 2147483647 w 1115"/>
              <a:gd name="T23" fmla="*/ 2147483647 h 945"/>
              <a:gd name="T24" fmla="*/ 2147483647 w 1115"/>
              <a:gd name="T25" fmla="*/ 2147483647 h 945"/>
              <a:gd name="T26" fmla="*/ 2147483647 w 1115"/>
              <a:gd name="T27" fmla="*/ 2147483647 h 945"/>
              <a:gd name="T28" fmla="*/ 2147483647 w 1115"/>
              <a:gd name="T29" fmla="*/ 2147483647 h 945"/>
              <a:gd name="T30" fmla="*/ 2147483647 w 1115"/>
              <a:gd name="T31" fmla="*/ 2147483647 h 945"/>
              <a:gd name="T32" fmla="*/ 2147483647 w 1115"/>
              <a:gd name="T33" fmla="*/ 2147483647 h 945"/>
              <a:gd name="T34" fmla="*/ 2147483647 w 1115"/>
              <a:gd name="T35" fmla="*/ 2147483647 h 945"/>
              <a:gd name="T36" fmla="*/ 2147483647 w 1115"/>
              <a:gd name="T37" fmla="*/ 2147483647 h 945"/>
              <a:gd name="T38" fmla="*/ 2147483647 w 1115"/>
              <a:gd name="T39" fmla="*/ 2147483647 h 945"/>
              <a:gd name="T40" fmla="*/ 2147483647 w 1115"/>
              <a:gd name="T41" fmla="*/ 2147483647 h 945"/>
              <a:gd name="T42" fmla="*/ 2147483647 w 1115"/>
              <a:gd name="T43" fmla="*/ 2147483647 h 945"/>
              <a:gd name="T44" fmla="*/ 2147483647 w 1115"/>
              <a:gd name="T45" fmla="*/ 2147483647 h 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5"/>
              <a:gd name="T70" fmla="*/ 0 h 945"/>
              <a:gd name="T71" fmla="*/ 1115 w 1115"/>
              <a:gd name="T72" fmla="*/ 945 h 9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5" h="945">
                <a:moveTo>
                  <a:pt x="727" y="496"/>
                </a:moveTo>
                <a:cubicBezTo>
                  <a:pt x="732" y="479"/>
                  <a:pt x="716" y="421"/>
                  <a:pt x="756" y="395"/>
                </a:cubicBezTo>
                <a:cubicBezTo>
                  <a:pt x="796" y="369"/>
                  <a:pt x="929" y="388"/>
                  <a:pt x="970" y="341"/>
                </a:cubicBezTo>
                <a:cubicBezTo>
                  <a:pt x="1011" y="294"/>
                  <a:pt x="1034" y="169"/>
                  <a:pt x="1004" y="113"/>
                </a:cubicBezTo>
                <a:cubicBezTo>
                  <a:pt x="974" y="57"/>
                  <a:pt x="872" y="0"/>
                  <a:pt x="788" y="7"/>
                </a:cubicBezTo>
                <a:cubicBezTo>
                  <a:pt x="704" y="14"/>
                  <a:pt x="598" y="123"/>
                  <a:pt x="501" y="155"/>
                </a:cubicBezTo>
                <a:cubicBezTo>
                  <a:pt x="404" y="187"/>
                  <a:pt x="284" y="137"/>
                  <a:pt x="204" y="201"/>
                </a:cubicBezTo>
                <a:cubicBezTo>
                  <a:pt x="124" y="265"/>
                  <a:pt x="0" y="446"/>
                  <a:pt x="22" y="541"/>
                </a:cubicBezTo>
                <a:cubicBezTo>
                  <a:pt x="44" y="636"/>
                  <a:pt x="259" y="755"/>
                  <a:pt x="338" y="774"/>
                </a:cubicBezTo>
                <a:cubicBezTo>
                  <a:pt x="417" y="793"/>
                  <a:pt x="481" y="697"/>
                  <a:pt x="496" y="654"/>
                </a:cubicBezTo>
                <a:cubicBezTo>
                  <a:pt x="511" y="611"/>
                  <a:pt x="451" y="556"/>
                  <a:pt x="429" y="515"/>
                </a:cubicBezTo>
                <a:cubicBezTo>
                  <a:pt x="407" y="474"/>
                  <a:pt x="403" y="412"/>
                  <a:pt x="362" y="409"/>
                </a:cubicBezTo>
                <a:cubicBezTo>
                  <a:pt x="321" y="406"/>
                  <a:pt x="230" y="455"/>
                  <a:pt x="181" y="496"/>
                </a:cubicBezTo>
                <a:cubicBezTo>
                  <a:pt x="132" y="537"/>
                  <a:pt x="82" y="601"/>
                  <a:pt x="67" y="654"/>
                </a:cubicBezTo>
                <a:cubicBezTo>
                  <a:pt x="52" y="707"/>
                  <a:pt x="52" y="771"/>
                  <a:pt x="90" y="813"/>
                </a:cubicBezTo>
                <a:cubicBezTo>
                  <a:pt x="128" y="855"/>
                  <a:pt x="222" y="897"/>
                  <a:pt x="294" y="904"/>
                </a:cubicBezTo>
                <a:cubicBezTo>
                  <a:pt x="366" y="911"/>
                  <a:pt x="414" y="851"/>
                  <a:pt x="525" y="855"/>
                </a:cubicBezTo>
                <a:cubicBezTo>
                  <a:pt x="636" y="859"/>
                  <a:pt x="866" y="945"/>
                  <a:pt x="962" y="927"/>
                </a:cubicBezTo>
                <a:cubicBezTo>
                  <a:pt x="1058" y="909"/>
                  <a:pt x="1089" y="803"/>
                  <a:pt x="1102" y="749"/>
                </a:cubicBezTo>
                <a:cubicBezTo>
                  <a:pt x="1115" y="695"/>
                  <a:pt x="1086" y="622"/>
                  <a:pt x="1042" y="603"/>
                </a:cubicBezTo>
                <a:cubicBezTo>
                  <a:pt x="998" y="584"/>
                  <a:pt x="886" y="639"/>
                  <a:pt x="837" y="635"/>
                </a:cubicBezTo>
                <a:cubicBezTo>
                  <a:pt x="788" y="631"/>
                  <a:pt x="764" y="602"/>
                  <a:pt x="746" y="577"/>
                </a:cubicBezTo>
                <a:cubicBezTo>
                  <a:pt x="728" y="552"/>
                  <a:pt x="732" y="506"/>
                  <a:pt x="728" y="487"/>
                </a:cubicBezTo>
              </a:path>
            </a:pathLst>
          </a:custGeom>
          <a:noFill/>
          <a:ln w="793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3564" name="Rectangle 28"/>
          <p:cNvSpPr>
            <a:spLocks noChangeArrowheads="1"/>
          </p:cNvSpPr>
          <p:nvPr/>
        </p:nvSpPr>
        <p:spPr bwMode="auto">
          <a:xfrm>
            <a:off x="2454275" y="4731256"/>
            <a:ext cx="1641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1600" b="1" dirty="0">
                <a:solidFill>
                  <a:srgbClr val="FF0000"/>
                </a:solidFill>
              </a:rPr>
              <a:t>Oligopeptide (polypeptide)</a:t>
            </a:r>
            <a:endParaRPr lang="ru-RU" altLang="ru-RU" dirty="0">
              <a:solidFill>
                <a:srgbClr val="FF0000"/>
              </a:solidFill>
            </a:endParaRPr>
          </a:p>
        </p:txBody>
      </p:sp>
      <p:sp>
        <p:nvSpPr>
          <p:cNvPr id="20" name="Freeform 8"/>
          <p:cNvSpPr>
            <a:spLocks/>
          </p:cNvSpPr>
          <p:nvPr/>
        </p:nvSpPr>
        <p:spPr bwMode="auto">
          <a:xfrm>
            <a:off x="5827713" y="2698750"/>
            <a:ext cx="722312" cy="1268413"/>
          </a:xfrm>
          <a:custGeom>
            <a:avLst/>
            <a:gdLst>
              <a:gd name="T0" fmla="*/ 2147483647 w 455"/>
              <a:gd name="T1" fmla="*/ 0 h 799"/>
              <a:gd name="T2" fmla="*/ 2147483647 w 455"/>
              <a:gd name="T3" fmla="*/ 2147483647 h 799"/>
              <a:gd name="T4" fmla="*/ 2147483647 w 455"/>
              <a:gd name="T5" fmla="*/ 2147483647 h 799"/>
              <a:gd name="T6" fmla="*/ 2147483647 w 455"/>
              <a:gd name="T7" fmla="*/ 2147483647 h 799"/>
              <a:gd name="T8" fmla="*/ 2147483647 w 455"/>
              <a:gd name="T9" fmla="*/ 2147483647 h 799"/>
              <a:gd name="T10" fmla="*/ 2147483647 w 455"/>
              <a:gd name="T11" fmla="*/ 2147483647 h 799"/>
              <a:gd name="T12" fmla="*/ 2147483647 w 455"/>
              <a:gd name="T13" fmla="*/ 2147483647 h 799"/>
              <a:gd name="T14" fmla="*/ 2147483647 w 455"/>
              <a:gd name="T15" fmla="*/ 2147483647 h 799"/>
              <a:gd name="T16" fmla="*/ 2147483647 w 455"/>
              <a:gd name="T17" fmla="*/ 2147483647 h 799"/>
              <a:gd name="T18" fmla="*/ 2147483647 w 455"/>
              <a:gd name="T19" fmla="*/ 2147483647 h 799"/>
              <a:gd name="T20" fmla="*/ 2147483647 w 455"/>
              <a:gd name="T21" fmla="*/ 2147483647 h 799"/>
              <a:gd name="T22" fmla="*/ 2147483647 w 455"/>
              <a:gd name="T23" fmla="*/ 2147483647 h 799"/>
              <a:gd name="T24" fmla="*/ 2147483647 w 455"/>
              <a:gd name="T25" fmla="*/ 2147483647 h 799"/>
              <a:gd name="T26" fmla="*/ 2147483647 w 455"/>
              <a:gd name="T27" fmla="*/ 2147483647 h 799"/>
              <a:gd name="T28" fmla="*/ 2147483647 w 455"/>
              <a:gd name="T29" fmla="*/ 2147483647 h 799"/>
              <a:gd name="T30" fmla="*/ 2147483647 w 455"/>
              <a:gd name="T31" fmla="*/ 2147483647 h 799"/>
              <a:gd name="T32" fmla="*/ 2147483647 w 455"/>
              <a:gd name="T33" fmla="*/ 2147483647 h 799"/>
              <a:gd name="T34" fmla="*/ 2147483647 w 455"/>
              <a:gd name="T35" fmla="*/ 2147483647 h 799"/>
              <a:gd name="T36" fmla="*/ 2147483647 w 455"/>
              <a:gd name="T37" fmla="*/ 2147483647 h 799"/>
              <a:gd name="T38" fmla="*/ 2147483647 w 455"/>
              <a:gd name="T39" fmla="*/ 2147483647 h 7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5"/>
              <a:gd name="T61" fmla="*/ 0 h 799"/>
              <a:gd name="T62" fmla="*/ 455 w 455"/>
              <a:gd name="T63" fmla="*/ 799 h 7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5" h="799">
                <a:moveTo>
                  <a:pt x="202" y="0"/>
                </a:moveTo>
                <a:cubicBezTo>
                  <a:pt x="293" y="43"/>
                  <a:pt x="268" y="31"/>
                  <a:pt x="330" y="33"/>
                </a:cubicBezTo>
                <a:cubicBezTo>
                  <a:pt x="392" y="35"/>
                  <a:pt x="454" y="91"/>
                  <a:pt x="443" y="106"/>
                </a:cubicBezTo>
                <a:cubicBezTo>
                  <a:pt x="455" y="127"/>
                  <a:pt x="430" y="156"/>
                  <a:pt x="400" y="159"/>
                </a:cubicBezTo>
                <a:cubicBezTo>
                  <a:pt x="370" y="162"/>
                  <a:pt x="325" y="138"/>
                  <a:pt x="263" y="124"/>
                </a:cubicBezTo>
                <a:cubicBezTo>
                  <a:pt x="201" y="110"/>
                  <a:pt x="58" y="65"/>
                  <a:pt x="29" y="76"/>
                </a:cubicBezTo>
                <a:cubicBezTo>
                  <a:pt x="0" y="87"/>
                  <a:pt x="29" y="184"/>
                  <a:pt x="86" y="190"/>
                </a:cubicBezTo>
                <a:cubicBezTo>
                  <a:pt x="143" y="196"/>
                  <a:pt x="339" y="96"/>
                  <a:pt x="370" y="113"/>
                </a:cubicBezTo>
                <a:cubicBezTo>
                  <a:pt x="401" y="130"/>
                  <a:pt x="310" y="261"/>
                  <a:pt x="275" y="292"/>
                </a:cubicBezTo>
                <a:cubicBezTo>
                  <a:pt x="240" y="323"/>
                  <a:pt x="185" y="279"/>
                  <a:pt x="158" y="301"/>
                </a:cubicBezTo>
                <a:cubicBezTo>
                  <a:pt x="131" y="323"/>
                  <a:pt x="93" y="412"/>
                  <a:pt x="115" y="424"/>
                </a:cubicBezTo>
                <a:cubicBezTo>
                  <a:pt x="137" y="436"/>
                  <a:pt x="252" y="377"/>
                  <a:pt x="290" y="373"/>
                </a:cubicBezTo>
                <a:cubicBezTo>
                  <a:pt x="328" y="369"/>
                  <a:pt x="342" y="387"/>
                  <a:pt x="341" y="401"/>
                </a:cubicBezTo>
                <a:cubicBezTo>
                  <a:pt x="340" y="415"/>
                  <a:pt x="302" y="436"/>
                  <a:pt x="281" y="457"/>
                </a:cubicBezTo>
                <a:cubicBezTo>
                  <a:pt x="260" y="478"/>
                  <a:pt x="212" y="507"/>
                  <a:pt x="215" y="526"/>
                </a:cubicBezTo>
                <a:cubicBezTo>
                  <a:pt x="218" y="545"/>
                  <a:pt x="293" y="553"/>
                  <a:pt x="302" y="574"/>
                </a:cubicBezTo>
                <a:cubicBezTo>
                  <a:pt x="311" y="595"/>
                  <a:pt x="294" y="635"/>
                  <a:pt x="272" y="652"/>
                </a:cubicBezTo>
                <a:cubicBezTo>
                  <a:pt x="250" y="669"/>
                  <a:pt x="179" y="663"/>
                  <a:pt x="173" y="676"/>
                </a:cubicBezTo>
                <a:cubicBezTo>
                  <a:pt x="167" y="689"/>
                  <a:pt x="213" y="712"/>
                  <a:pt x="236" y="733"/>
                </a:cubicBezTo>
                <a:cubicBezTo>
                  <a:pt x="259" y="754"/>
                  <a:pt x="310" y="736"/>
                  <a:pt x="308" y="799"/>
                </a:cubicBezTo>
              </a:path>
            </a:pathLst>
          </a:custGeom>
          <a:noFill/>
          <a:ln w="79375">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1" name="Freeform 10"/>
          <p:cNvSpPr>
            <a:spLocks/>
          </p:cNvSpPr>
          <p:nvPr/>
        </p:nvSpPr>
        <p:spPr bwMode="auto">
          <a:xfrm>
            <a:off x="5740400" y="1273175"/>
            <a:ext cx="1135063" cy="1439863"/>
          </a:xfrm>
          <a:custGeom>
            <a:avLst/>
            <a:gdLst>
              <a:gd name="T0" fmla="*/ 2147483647 w 715"/>
              <a:gd name="T1" fmla="*/ 0 h 907"/>
              <a:gd name="T2" fmla="*/ 2147483647 w 715"/>
              <a:gd name="T3" fmla="*/ 2147483647 h 907"/>
              <a:gd name="T4" fmla="*/ 2147483647 w 715"/>
              <a:gd name="T5" fmla="*/ 2147483647 h 907"/>
              <a:gd name="T6" fmla="*/ 2147483647 w 715"/>
              <a:gd name="T7" fmla="*/ 2147483647 h 907"/>
              <a:gd name="T8" fmla="*/ 2147483647 w 715"/>
              <a:gd name="T9" fmla="*/ 2147483647 h 907"/>
              <a:gd name="T10" fmla="*/ 2147483647 w 715"/>
              <a:gd name="T11" fmla="*/ 2147483647 h 907"/>
              <a:gd name="T12" fmla="*/ 2147483647 w 715"/>
              <a:gd name="T13" fmla="*/ 2147483647 h 907"/>
              <a:gd name="T14" fmla="*/ 2147483647 w 715"/>
              <a:gd name="T15" fmla="*/ 2147483647 h 907"/>
              <a:gd name="T16" fmla="*/ 2147483647 w 715"/>
              <a:gd name="T17" fmla="*/ 2147483647 h 907"/>
              <a:gd name="T18" fmla="*/ 2147483647 w 715"/>
              <a:gd name="T19" fmla="*/ 2147483647 h 907"/>
              <a:gd name="T20" fmla="*/ 2147483647 w 715"/>
              <a:gd name="T21" fmla="*/ 2147483647 h 907"/>
              <a:gd name="T22" fmla="*/ 2147483647 w 715"/>
              <a:gd name="T23" fmla="*/ 2147483647 h 907"/>
              <a:gd name="T24" fmla="*/ 2147483647 w 715"/>
              <a:gd name="T25" fmla="*/ 2147483647 h 907"/>
              <a:gd name="T26" fmla="*/ 2147483647 w 715"/>
              <a:gd name="T27" fmla="*/ 2147483647 h 907"/>
              <a:gd name="T28" fmla="*/ 2147483647 w 715"/>
              <a:gd name="T29" fmla="*/ 2147483647 h 907"/>
              <a:gd name="T30" fmla="*/ 2147483647 w 715"/>
              <a:gd name="T31" fmla="*/ 2147483647 h 907"/>
              <a:gd name="T32" fmla="*/ 2147483647 w 715"/>
              <a:gd name="T33" fmla="*/ 2147483647 h 907"/>
              <a:gd name="T34" fmla="*/ 2147483647 w 715"/>
              <a:gd name="T35" fmla="*/ 2147483647 h 907"/>
              <a:gd name="T36" fmla="*/ 2147483647 w 715"/>
              <a:gd name="T37" fmla="*/ 2147483647 h 907"/>
              <a:gd name="T38" fmla="*/ 2147483647 w 715"/>
              <a:gd name="T39" fmla="*/ 2147483647 h 907"/>
              <a:gd name="T40" fmla="*/ 2147483647 w 715"/>
              <a:gd name="T41" fmla="*/ 2147483647 h 9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5"/>
              <a:gd name="T64" fmla="*/ 0 h 907"/>
              <a:gd name="T65" fmla="*/ 715 w 715"/>
              <a:gd name="T66" fmla="*/ 907 h 9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5" h="907">
                <a:moveTo>
                  <a:pt x="269" y="0"/>
                </a:moveTo>
                <a:cubicBezTo>
                  <a:pt x="153" y="88"/>
                  <a:pt x="38" y="177"/>
                  <a:pt x="19" y="249"/>
                </a:cubicBezTo>
                <a:cubicBezTo>
                  <a:pt x="0" y="321"/>
                  <a:pt x="84" y="389"/>
                  <a:pt x="156" y="431"/>
                </a:cubicBezTo>
                <a:cubicBezTo>
                  <a:pt x="228" y="473"/>
                  <a:pt x="367" y="525"/>
                  <a:pt x="450" y="499"/>
                </a:cubicBezTo>
                <a:cubicBezTo>
                  <a:pt x="533" y="473"/>
                  <a:pt x="643" y="340"/>
                  <a:pt x="654" y="272"/>
                </a:cubicBezTo>
                <a:cubicBezTo>
                  <a:pt x="665" y="204"/>
                  <a:pt x="590" y="113"/>
                  <a:pt x="518" y="90"/>
                </a:cubicBezTo>
                <a:cubicBezTo>
                  <a:pt x="446" y="67"/>
                  <a:pt x="303" y="72"/>
                  <a:pt x="224" y="136"/>
                </a:cubicBezTo>
                <a:cubicBezTo>
                  <a:pt x="145" y="200"/>
                  <a:pt x="4" y="381"/>
                  <a:pt x="42" y="476"/>
                </a:cubicBezTo>
                <a:cubicBezTo>
                  <a:pt x="80" y="571"/>
                  <a:pt x="344" y="692"/>
                  <a:pt x="450" y="703"/>
                </a:cubicBezTo>
                <a:cubicBezTo>
                  <a:pt x="556" y="714"/>
                  <a:pt x="639" y="589"/>
                  <a:pt x="677" y="544"/>
                </a:cubicBezTo>
                <a:cubicBezTo>
                  <a:pt x="715" y="499"/>
                  <a:pt x="711" y="472"/>
                  <a:pt x="677" y="431"/>
                </a:cubicBezTo>
                <a:cubicBezTo>
                  <a:pt x="643" y="390"/>
                  <a:pt x="552" y="295"/>
                  <a:pt x="473" y="295"/>
                </a:cubicBezTo>
                <a:cubicBezTo>
                  <a:pt x="394" y="295"/>
                  <a:pt x="265" y="382"/>
                  <a:pt x="201" y="431"/>
                </a:cubicBezTo>
                <a:cubicBezTo>
                  <a:pt x="137" y="480"/>
                  <a:pt x="102" y="536"/>
                  <a:pt x="87" y="589"/>
                </a:cubicBezTo>
                <a:cubicBezTo>
                  <a:pt x="72" y="642"/>
                  <a:pt x="72" y="706"/>
                  <a:pt x="110" y="748"/>
                </a:cubicBezTo>
                <a:cubicBezTo>
                  <a:pt x="148" y="790"/>
                  <a:pt x="235" y="843"/>
                  <a:pt x="314" y="839"/>
                </a:cubicBezTo>
                <a:cubicBezTo>
                  <a:pt x="393" y="835"/>
                  <a:pt x="544" y="751"/>
                  <a:pt x="586" y="725"/>
                </a:cubicBezTo>
                <a:cubicBezTo>
                  <a:pt x="628" y="699"/>
                  <a:pt x="598" y="699"/>
                  <a:pt x="564" y="680"/>
                </a:cubicBezTo>
                <a:cubicBezTo>
                  <a:pt x="530" y="661"/>
                  <a:pt x="454" y="590"/>
                  <a:pt x="382" y="612"/>
                </a:cubicBezTo>
                <a:cubicBezTo>
                  <a:pt x="310" y="634"/>
                  <a:pt x="155" y="762"/>
                  <a:pt x="134" y="811"/>
                </a:cubicBezTo>
                <a:cubicBezTo>
                  <a:pt x="113" y="860"/>
                  <a:pt x="232" y="887"/>
                  <a:pt x="258" y="907"/>
                </a:cubicBezTo>
              </a:path>
            </a:pathLst>
          </a:custGeom>
          <a:noFill/>
          <a:ln w="793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nvGrpSpPr>
          <p:cNvPr id="2" name="Group 25"/>
          <p:cNvGrpSpPr>
            <a:grpSpLocks/>
          </p:cNvGrpSpPr>
          <p:nvPr/>
        </p:nvGrpSpPr>
        <p:grpSpPr bwMode="auto">
          <a:xfrm>
            <a:off x="5010150" y="2355850"/>
            <a:ext cx="2352675" cy="635000"/>
            <a:chOff x="2222" y="2001"/>
            <a:chExt cx="1482" cy="400"/>
          </a:xfrm>
        </p:grpSpPr>
        <p:sp>
          <p:nvSpPr>
            <p:cNvPr id="19473" name="Freeform 21"/>
            <p:cNvSpPr>
              <a:spLocks noChangeAspect="1"/>
            </p:cNvSpPr>
            <p:nvPr/>
          </p:nvSpPr>
          <p:spPr bwMode="auto">
            <a:xfrm>
              <a:off x="2222" y="2001"/>
              <a:ext cx="1482" cy="400"/>
            </a:xfrm>
            <a:custGeom>
              <a:avLst/>
              <a:gdLst>
                <a:gd name="T0" fmla="*/ 64 w 1482"/>
                <a:gd name="T1" fmla="*/ 14 h 400"/>
                <a:gd name="T2" fmla="*/ 1386 w 1482"/>
                <a:gd name="T3" fmla="*/ 13 h 400"/>
                <a:gd name="T4" fmla="*/ 1482 w 1482"/>
                <a:gd name="T5" fmla="*/ 305 h 400"/>
                <a:gd name="T6" fmla="*/ 1403 w 1482"/>
                <a:gd name="T7" fmla="*/ 399 h 400"/>
                <a:gd name="T8" fmla="*/ 1308 w 1482"/>
                <a:gd name="T9" fmla="*/ 319 h 400"/>
                <a:gd name="T10" fmla="*/ 1248 w 1482"/>
                <a:gd name="T11" fmla="*/ 400 h 400"/>
                <a:gd name="T12" fmla="*/ 1146 w 1482"/>
                <a:gd name="T13" fmla="*/ 313 h 400"/>
                <a:gd name="T14" fmla="*/ 1041 w 1482"/>
                <a:gd name="T15" fmla="*/ 394 h 400"/>
                <a:gd name="T16" fmla="*/ 942 w 1482"/>
                <a:gd name="T17" fmla="*/ 316 h 400"/>
                <a:gd name="T18" fmla="*/ 840 w 1482"/>
                <a:gd name="T19" fmla="*/ 400 h 400"/>
                <a:gd name="T20" fmla="*/ 709 w 1482"/>
                <a:gd name="T21" fmla="*/ 322 h 400"/>
                <a:gd name="T22" fmla="*/ 603 w 1482"/>
                <a:gd name="T23" fmla="*/ 400 h 400"/>
                <a:gd name="T24" fmla="*/ 489 w 1482"/>
                <a:gd name="T25" fmla="*/ 316 h 400"/>
                <a:gd name="T26" fmla="*/ 369 w 1482"/>
                <a:gd name="T27" fmla="*/ 400 h 400"/>
                <a:gd name="T28" fmla="*/ 258 w 1482"/>
                <a:gd name="T29" fmla="*/ 313 h 400"/>
                <a:gd name="T30" fmla="*/ 174 w 1482"/>
                <a:gd name="T31" fmla="*/ 400 h 400"/>
                <a:gd name="T32" fmla="*/ 93 w 1482"/>
                <a:gd name="T33" fmla="*/ 316 h 400"/>
                <a:gd name="T34" fmla="*/ 0 w 1482"/>
                <a:gd name="T35" fmla="*/ 318 h 400"/>
                <a:gd name="T36" fmla="*/ 64 w 1482"/>
                <a:gd name="T37" fmla="*/ 14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82"/>
                <a:gd name="T58" fmla="*/ 0 h 400"/>
                <a:gd name="T59" fmla="*/ 1482 w 1482"/>
                <a:gd name="T60" fmla="*/ 400 h 4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82" h="400">
                  <a:moveTo>
                    <a:pt x="64" y="14"/>
                  </a:moveTo>
                  <a:cubicBezTo>
                    <a:pt x="376" y="0"/>
                    <a:pt x="1127" y="13"/>
                    <a:pt x="1386" y="13"/>
                  </a:cubicBezTo>
                  <a:cubicBezTo>
                    <a:pt x="1454" y="213"/>
                    <a:pt x="1434" y="137"/>
                    <a:pt x="1482" y="305"/>
                  </a:cubicBezTo>
                  <a:cubicBezTo>
                    <a:pt x="1407" y="328"/>
                    <a:pt x="1443" y="316"/>
                    <a:pt x="1403" y="399"/>
                  </a:cubicBezTo>
                  <a:cubicBezTo>
                    <a:pt x="1343" y="346"/>
                    <a:pt x="1362" y="355"/>
                    <a:pt x="1308" y="319"/>
                  </a:cubicBezTo>
                  <a:cubicBezTo>
                    <a:pt x="1272" y="378"/>
                    <a:pt x="1302" y="328"/>
                    <a:pt x="1248" y="400"/>
                  </a:cubicBezTo>
                  <a:cubicBezTo>
                    <a:pt x="1163" y="331"/>
                    <a:pt x="1209" y="361"/>
                    <a:pt x="1146" y="313"/>
                  </a:cubicBezTo>
                  <a:cubicBezTo>
                    <a:pt x="1076" y="352"/>
                    <a:pt x="1124" y="339"/>
                    <a:pt x="1041" y="394"/>
                  </a:cubicBezTo>
                  <a:cubicBezTo>
                    <a:pt x="956" y="325"/>
                    <a:pt x="1014" y="379"/>
                    <a:pt x="942" y="316"/>
                  </a:cubicBezTo>
                  <a:cubicBezTo>
                    <a:pt x="873" y="369"/>
                    <a:pt x="905" y="337"/>
                    <a:pt x="840" y="400"/>
                  </a:cubicBezTo>
                  <a:cubicBezTo>
                    <a:pt x="770" y="361"/>
                    <a:pt x="771" y="358"/>
                    <a:pt x="709" y="322"/>
                  </a:cubicBezTo>
                  <a:cubicBezTo>
                    <a:pt x="647" y="369"/>
                    <a:pt x="665" y="354"/>
                    <a:pt x="603" y="400"/>
                  </a:cubicBezTo>
                  <a:cubicBezTo>
                    <a:pt x="545" y="364"/>
                    <a:pt x="575" y="385"/>
                    <a:pt x="489" y="316"/>
                  </a:cubicBezTo>
                  <a:cubicBezTo>
                    <a:pt x="441" y="340"/>
                    <a:pt x="425" y="361"/>
                    <a:pt x="369" y="400"/>
                  </a:cubicBezTo>
                  <a:cubicBezTo>
                    <a:pt x="305" y="360"/>
                    <a:pt x="311" y="366"/>
                    <a:pt x="258" y="313"/>
                  </a:cubicBezTo>
                  <a:cubicBezTo>
                    <a:pt x="204" y="360"/>
                    <a:pt x="200" y="369"/>
                    <a:pt x="174" y="400"/>
                  </a:cubicBezTo>
                  <a:cubicBezTo>
                    <a:pt x="132" y="357"/>
                    <a:pt x="122" y="330"/>
                    <a:pt x="93" y="316"/>
                  </a:cubicBezTo>
                  <a:cubicBezTo>
                    <a:pt x="64" y="302"/>
                    <a:pt x="84" y="319"/>
                    <a:pt x="0" y="318"/>
                  </a:cubicBezTo>
                  <a:cubicBezTo>
                    <a:pt x="17" y="198"/>
                    <a:pt x="6" y="246"/>
                    <a:pt x="64" y="14"/>
                  </a:cubicBezTo>
                  <a:close/>
                </a:path>
              </a:pathLst>
            </a:custGeom>
            <a:solidFill>
              <a:srgbClr val="00FF00"/>
            </a:solidFill>
            <a:ln w="9525">
              <a:solidFill>
                <a:schemeClr val="tx1"/>
              </a:solidFill>
              <a:round/>
              <a:headEnd/>
              <a:tailEnd/>
            </a:ln>
          </p:spPr>
          <p:txBody>
            <a:bodyPr/>
            <a:lstStyle/>
            <a:p>
              <a:endParaRPr lang="ru-RU"/>
            </a:p>
          </p:txBody>
        </p:sp>
        <p:sp>
          <p:nvSpPr>
            <p:cNvPr id="19474" name="Rectangle 23"/>
            <p:cNvSpPr>
              <a:spLocks noChangeArrowheads="1"/>
            </p:cNvSpPr>
            <p:nvPr/>
          </p:nvSpPr>
          <p:spPr bwMode="auto">
            <a:xfrm>
              <a:off x="2426" y="2038"/>
              <a:ext cx="9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000" b="1" dirty="0">
                  <a:solidFill>
                    <a:srgbClr val="FF0066"/>
                  </a:solidFill>
                </a:rPr>
                <a:t>Peptidase</a:t>
              </a:r>
              <a:endParaRPr lang="ru-RU" altLang="ru-RU" sz="2000" dirty="0">
                <a:solidFill>
                  <a:srgbClr val="FF0066"/>
                </a:solidFill>
              </a:endParaRPr>
            </a:p>
          </p:txBody>
        </p:sp>
      </p:grpSp>
      <p:sp>
        <p:nvSpPr>
          <p:cNvPr id="22" name="Freeform 8"/>
          <p:cNvSpPr>
            <a:spLocks/>
          </p:cNvSpPr>
          <p:nvPr/>
        </p:nvSpPr>
        <p:spPr bwMode="auto">
          <a:xfrm>
            <a:off x="3890963" y="4065588"/>
            <a:ext cx="723900" cy="1268412"/>
          </a:xfrm>
          <a:custGeom>
            <a:avLst/>
            <a:gdLst>
              <a:gd name="T0" fmla="*/ 2147483647 w 455"/>
              <a:gd name="T1" fmla="*/ 0 h 799"/>
              <a:gd name="T2" fmla="*/ 2147483647 w 455"/>
              <a:gd name="T3" fmla="*/ 2147483647 h 799"/>
              <a:gd name="T4" fmla="*/ 2147483647 w 455"/>
              <a:gd name="T5" fmla="*/ 2147483647 h 799"/>
              <a:gd name="T6" fmla="*/ 2147483647 w 455"/>
              <a:gd name="T7" fmla="*/ 2147483647 h 799"/>
              <a:gd name="T8" fmla="*/ 2147483647 w 455"/>
              <a:gd name="T9" fmla="*/ 2147483647 h 799"/>
              <a:gd name="T10" fmla="*/ 2147483647 w 455"/>
              <a:gd name="T11" fmla="*/ 2147483647 h 799"/>
              <a:gd name="T12" fmla="*/ 2147483647 w 455"/>
              <a:gd name="T13" fmla="*/ 2147483647 h 799"/>
              <a:gd name="T14" fmla="*/ 2147483647 w 455"/>
              <a:gd name="T15" fmla="*/ 2147483647 h 799"/>
              <a:gd name="T16" fmla="*/ 2147483647 w 455"/>
              <a:gd name="T17" fmla="*/ 2147483647 h 799"/>
              <a:gd name="T18" fmla="*/ 2147483647 w 455"/>
              <a:gd name="T19" fmla="*/ 2147483647 h 799"/>
              <a:gd name="T20" fmla="*/ 2147483647 w 455"/>
              <a:gd name="T21" fmla="*/ 2147483647 h 799"/>
              <a:gd name="T22" fmla="*/ 2147483647 w 455"/>
              <a:gd name="T23" fmla="*/ 2147483647 h 799"/>
              <a:gd name="T24" fmla="*/ 2147483647 w 455"/>
              <a:gd name="T25" fmla="*/ 2147483647 h 799"/>
              <a:gd name="T26" fmla="*/ 2147483647 w 455"/>
              <a:gd name="T27" fmla="*/ 2147483647 h 799"/>
              <a:gd name="T28" fmla="*/ 2147483647 w 455"/>
              <a:gd name="T29" fmla="*/ 2147483647 h 799"/>
              <a:gd name="T30" fmla="*/ 2147483647 w 455"/>
              <a:gd name="T31" fmla="*/ 2147483647 h 799"/>
              <a:gd name="T32" fmla="*/ 2147483647 w 455"/>
              <a:gd name="T33" fmla="*/ 2147483647 h 799"/>
              <a:gd name="T34" fmla="*/ 2147483647 w 455"/>
              <a:gd name="T35" fmla="*/ 2147483647 h 799"/>
              <a:gd name="T36" fmla="*/ 2147483647 w 455"/>
              <a:gd name="T37" fmla="*/ 2147483647 h 799"/>
              <a:gd name="T38" fmla="*/ 2147483647 w 455"/>
              <a:gd name="T39" fmla="*/ 2147483647 h 7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5"/>
              <a:gd name="T61" fmla="*/ 0 h 799"/>
              <a:gd name="T62" fmla="*/ 455 w 455"/>
              <a:gd name="T63" fmla="*/ 799 h 7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5" h="799">
                <a:moveTo>
                  <a:pt x="202" y="0"/>
                </a:moveTo>
                <a:cubicBezTo>
                  <a:pt x="293" y="43"/>
                  <a:pt x="268" y="31"/>
                  <a:pt x="330" y="33"/>
                </a:cubicBezTo>
                <a:cubicBezTo>
                  <a:pt x="392" y="35"/>
                  <a:pt x="454" y="91"/>
                  <a:pt x="443" y="106"/>
                </a:cubicBezTo>
                <a:cubicBezTo>
                  <a:pt x="455" y="127"/>
                  <a:pt x="430" y="156"/>
                  <a:pt x="400" y="159"/>
                </a:cubicBezTo>
                <a:cubicBezTo>
                  <a:pt x="370" y="162"/>
                  <a:pt x="325" y="138"/>
                  <a:pt x="263" y="124"/>
                </a:cubicBezTo>
                <a:cubicBezTo>
                  <a:pt x="201" y="110"/>
                  <a:pt x="58" y="65"/>
                  <a:pt x="29" y="76"/>
                </a:cubicBezTo>
                <a:cubicBezTo>
                  <a:pt x="0" y="87"/>
                  <a:pt x="29" y="184"/>
                  <a:pt x="86" y="190"/>
                </a:cubicBezTo>
                <a:cubicBezTo>
                  <a:pt x="143" y="196"/>
                  <a:pt x="339" y="96"/>
                  <a:pt x="370" y="113"/>
                </a:cubicBezTo>
                <a:cubicBezTo>
                  <a:pt x="401" y="130"/>
                  <a:pt x="310" y="261"/>
                  <a:pt x="275" y="292"/>
                </a:cubicBezTo>
                <a:cubicBezTo>
                  <a:pt x="240" y="323"/>
                  <a:pt x="185" y="279"/>
                  <a:pt x="158" y="301"/>
                </a:cubicBezTo>
                <a:cubicBezTo>
                  <a:pt x="131" y="323"/>
                  <a:pt x="93" y="412"/>
                  <a:pt x="115" y="424"/>
                </a:cubicBezTo>
                <a:cubicBezTo>
                  <a:pt x="137" y="436"/>
                  <a:pt x="252" y="377"/>
                  <a:pt x="290" y="373"/>
                </a:cubicBezTo>
                <a:cubicBezTo>
                  <a:pt x="328" y="369"/>
                  <a:pt x="342" y="387"/>
                  <a:pt x="341" y="401"/>
                </a:cubicBezTo>
                <a:cubicBezTo>
                  <a:pt x="340" y="415"/>
                  <a:pt x="302" y="436"/>
                  <a:pt x="281" y="457"/>
                </a:cubicBezTo>
                <a:cubicBezTo>
                  <a:pt x="260" y="478"/>
                  <a:pt x="212" y="507"/>
                  <a:pt x="215" y="526"/>
                </a:cubicBezTo>
                <a:cubicBezTo>
                  <a:pt x="218" y="545"/>
                  <a:pt x="293" y="553"/>
                  <a:pt x="302" y="574"/>
                </a:cubicBezTo>
                <a:cubicBezTo>
                  <a:pt x="311" y="595"/>
                  <a:pt x="294" y="635"/>
                  <a:pt x="272" y="652"/>
                </a:cubicBezTo>
                <a:cubicBezTo>
                  <a:pt x="250" y="669"/>
                  <a:pt x="179" y="663"/>
                  <a:pt x="173" y="676"/>
                </a:cubicBezTo>
                <a:cubicBezTo>
                  <a:pt x="167" y="689"/>
                  <a:pt x="213" y="712"/>
                  <a:pt x="236" y="733"/>
                </a:cubicBezTo>
                <a:cubicBezTo>
                  <a:pt x="259" y="754"/>
                  <a:pt x="310" y="736"/>
                  <a:pt x="308" y="799"/>
                </a:cubicBezTo>
              </a:path>
            </a:pathLst>
          </a:custGeom>
          <a:noFill/>
          <a:ln w="79375">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3" name="Freeform 10"/>
          <p:cNvSpPr>
            <a:spLocks/>
          </p:cNvSpPr>
          <p:nvPr/>
        </p:nvSpPr>
        <p:spPr bwMode="auto">
          <a:xfrm>
            <a:off x="3686175" y="1371600"/>
            <a:ext cx="1135063" cy="1439863"/>
          </a:xfrm>
          <a:custGeom>
            <a:avLst/>
            <a:gdLst>
              <a:gd name="T0" fmla="*/ 2147483647 w 715"/>
              <a:gd name="T1" fmla="*/ 0 h 907"/>
              <a:gd name="T2" fmla="*/ 2147483647 w 715"/>
              <a:gd name="T3" fmla="*/ 2147483647 h 907"/>
              <a:gd name="T4" fmla="*/ 2147483647 w 715"/>
              <a:gd name="T5" fmla="*/ 2147483647 h 907"/>
              <a:gd name="T6" fmla="*/ 2147483647 w 715"/>
              <a:gd name="T7" fmla="*/ 2147483647 h 907"/>
              <a:gd name="T8" fmla="*/ 2147483647 w 715"/>
              <a:gd name="T9" fmla="*/ 2147483647 h 907"/>
              <a:gd name="T10" fmla="*/ 2147483647 w 715"/>
              <a:gd name="T11" fmla="*/ 2147483647 h 907"/>
              <a:gd name="T12" fmla="*/ 2147483647 w 715"/>
              <a:gd name="T13" fmla="*/ 2147483647 h 907"/>
              <a:gd name="T14" fmla="*/ 2147483647 w 715"/>
              <a:gd name="T15" fmla="*/ 2147483647 h 907"/>
              <a:gd name="T16" fmla="*/ 2147483647 w 715"/>
              <a:gd name="T17" fmla="*/ 2147483647 h 907"/>
              <a:gd name="T18" fmla="*/ 2147483647 w 715"/>
              <a:gd name="T19" fmla="*/ 2147483647 h 907"/>
              <a:gd name="T20" fmla="*/ 2147483647 w 715"/>
              <a:gd name="T21" fmla="*/ 2147483647 h 907"/>
              <a:gd name="T22" fmla="*/ 2147483647 w 715"/>
              <a:gd name="T23" fmla="*/ 2147483647 h 907"/>
              <a:gd name="T24" fmla="*/ 2147483647 w 715"/>
              <a:gd name="T25" fmla="*/ 2147483647 h 907"/>
              <a:gd name="T26" fmla="*/ 2147483647 w 715"/>
              <a:gd name="T27" fmla="*/ 2147483647 h 907"/>
              <a:gd name="T28" fmla="*/ 2147483647 w 715"/>
              <a:gd name="T29" fmla="*/ 2147483647 h 907"/>
              <a:gd name="T30" fmla="*/ 2147483647 w 715"/>
              <a:gd name="T31" fmla="*/ 2147483647 h 907"/>
              <a:gd name="T32" fmla="*/ 2147483647 w 715"/>
              <a:gd name="T33" fmla="*/ 2147483647 h 907"/>
              <a:gd name="T34" fmla="*/ 2147483647 w 715"/>
              <a:gd name="T35" fmla="*/ 2147483647 h 907"/>
              <a:gd name="T36" fmla="*/ 2147483647 w 715"/>
              <a:gd name="T37" fmla="*/ 2147483647 h 907"/>
              <a:gd name="T38" fmla="*/ 2147483647 w 715"/>
              <a:gd name="T39" fmla="*/ 2147483647 h 907"/>
              <a:gd name="T40" fmla="*/ 2147483647 w 715"/>
              <a:gd name="T41" fmla="*/ 2147483647 h 9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5"/>
              <a:gd name="T64" fmla="*/ 0 h 907"/>
              <a:gd name="T65" fmla="*/ 715 w 715"/>
              <a:gd name="T66" fmla="*/ 907 h 9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5" h="907">
                <a:moveTo>
                  <a:pt x="269" y="0"/>
                </a:moveTo>
                <a:cubicBezTo>
                  <a:pt x="153" y="88"/>
                  <a:pt x="38" y="177"/>
                  <a:pt x="19" y="249"/>
                </a:cubicBezTo>
                <a:cubicBezTo>
                  <a:pt x="0" y="321"/>
                  <a:pt x="84" y="389"/>
                  <a:pt x="156" y="431"/>
                </a:cubicBezTo>
                <a:cubicBezTo>
                  <a:pt x="228" y="473"/>
                  <a:pt x="367" y="525"/>
                  <a:pt x="450" y="499"/>
                </a:cubicBezTo>
                <a:cubicBezTo>
                  <a:pt x="533" y="473"/>
                  <a:pt x="643" y="340"/>
                  <a:pt x="654" y="272"/>
                </a:cubicBezTo>
                <a:cubicBezTo>
                  <a:pt x="665" y="204"/>
                  <a:pt x="590" y="113"/>
                  <a:pt x="518" y="90"/>
                </a:cubicBezTo>
                <a:cubicBezTo>
                  <a:pt x="446" y="67"/>
                  <a:pt x="303" y="72"/>
                  <a:pt x="224" y="136"/>
                </a:cubicBezTo>
                <a:cubicBezTo>
                  <a:pt x="145" y="200"/>
                  <a:pt x="4" y="381"/>
                  <a:pt x="42" y="476"/>
                </a:cubicBezTo>
                <a:cubicBezTo>
                  <a:pt x="80" y="571"/>
                  <a:pt x="344" y="692"/>
                  <a:pt x="450" y="703"/>
                </a:cubicBezTo>
                <a:cubicBezTo>
                  <a:pt x="556" y="714"/>
                  <a:pt x="639" y="589"/>
                  <a:pt x="677" y="544"/>
                </a:cubicBezTo>
                <a:cubicBezTo>
                  <a:pt x="715" y="499"/>
                  <a:pt x="711" y="472"/>
                  <a:pt x="677" y="431"/>
                </a:cubicBezTo>
                <a:cubicBezTo>
                  <a:pt x="643" y="390"/>
                  <a:pt x="552" y="295"/>
                  <a:pt x="473" y="295"/>
                </a:cubicBezTo>
                <a:cubicBezTo>
                  <a:pt x="394" y="295"/>
                  <a:pt x="265" y="382"/>
                  <a:pt x="201" y="431"/>
                </a:cubicBezTo>
                <a:cubicBezTo>
                  <a:pt x="137" y="480"/>
                  <a:pt x="102" y="536"/>
                  <a:pt x="87" y="589"/>
                </a:cubicBezTo>
                <a:cubicBezTo>
                  <a:pt x="72" y="642"/>
                  <a:pt x="72" y="706"/>
                  <a:pt x="110" y="748"/>
                </a:cubicBezTo>
                <a:cubicBezTo>
                  <a:pt x="148" y="790"/>
                  <a:pt x="235" y="843"/>
                  <a:pt x="314" y="839"/>
                </a:cubicBezTo>
                <a:cubicBezTo>
                  <a:pt x="393" y="835"/>
                  <a:pt x="544" y="751"/>
                  <a:pt x="586" y="725"/>
                </a:cubicBezTo>
                <a:cubicBezTo>
                  <a:pt x="628" y="699"/>
                  <a:pt x="598" y="699"/>
                  <a:pt x="564" y="680"/>
                </a:cubicBezTo>
                <a:cubicBezTo>
                  <a:pt x="530" y="661"/>
                  <a:pt x="454" y="590"/>
                  <a:pt x="382" y="612"/>
                </a:cubicBezTo>
                <a:cubicBezTo>
                  <a:pt x="310" y="634"/>
                  <a:pt x="155" y="762"/>
                  <a:pt x="134" y="811"/>
                </a:cubicBezTo>
                <a:cubicBezTo>
                  <a:pt x="113" y="860"/>
                  <a:pt x="232" y="887"/>
                  <a:pt x="258" y="907"/>
                </a:cubicBezTo>
              </a:path>
            </a:pathLst>
          </a:custGeom>
          <a:noFill/>
          <a:ln w="793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cxnSp>
        <p:nvCxnSpPr>
          <p:cNvPr id="25" name="Прямая со стрелкой 24"/>
          <p:cNvCxnSpPr/>
          <p:nvPr/>
        </p:nvCxnSpPr>
        <p:spPr>
          <a:xfrm rot="10800000">
            <a:off x="6726238" y="3355975"/>
            <a:ext cx="91281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stCxn id="19474" idx="1"/>
          </p:cNvCxnSpPr>
          <p:nvPr/>
        </p:nvCxnSpPr>
        <p:spPr>
          <a:xfrm rot="10800000">
            <a:off x="4614863" y="2414588"/>
            <a:ext cx="719137" cy="198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10800000">
            <a:off x="2771775" y="2151063"/>
            <a:ext cx="914400"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rot="5400000">
            <a:off x="4297363" y="2930525"/>
            <a:ext cx="1354138" cy="7191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264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544"/>
                                        </p:tgtEl>
                                        <p:attrNameLst>
                                          <p:attrName>style.visibility</p:attrName>
                                        </p:attrNameLst>
                                      </p:cBhvr>
                                      <p:to>
                                        <p:strVal val="visible"/>
                                      </p:to>
                                    </p:set>
                                    <p:animEffect transition="in" filter="fade">
                                      <p:cBhvr>
                                        <p:cTn id="7" dur="2000"/>
                                        <p:tgtEl>
                                          <p:spTgt spid="1935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3546"/>
                                        </p:tgtEl>
                                        <p:attrNameLst>
                                          <p:attrName>style.visibility</p:attrName>
                                        </p:attrNameLst>
                                      </p:cBhvr>
                                      <p:to>
                                        <p:strVal val="visible"/>
                                      </p:to>
                                    </p:set>
                                    <p:animEffect transition="in" filter="fade">
                                      <p:cBhvr>
                                        <p:cTn id="10" dur="2000"/>
                                        <p:tgtEl>
                                          <p:spTgt spid="193546"/>
                                        </p:tgtEl>
                                      </p:cBhvr>
                                    </p:animEffect>
                                  </p:childTnLst>
                                </p:cTn>
                              </p:par>
                            </p:childTnLst>
                          </p:cTn>
                        </p:par>
                        <p:par>
                          <p:cTn id="11" fill="hold" nodeType="afterGroup">
                            <p:stCondLst>
                              <p:cond delay="2000"/>
                            </p:stCondLst>
                            <p:childTnLst>
                              <p:par>
                                <p:cTn id="12" presetID="26" presetClass="entr" presetSubtype="0" fill="hold" nodeType="afterEffect">
                                  <p:stCondLst>
                                    <p:cond delay="150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par>
                          <p:cTn id="28" fill="hold" nodeType="afterGroup">
                            <p:stCondLst>
                              <p:cond delay="5500"/>
                            </p:stCondLst>
                            <p:childTnLst>
                              <p:par>
                                <p:cTn id="29" presetID="0" presetClass="path" presetSubtype="0" accel="50000" decel="50000" fill="hold" nodeType="afterEffect">
                                  <p:stCondLst>
                                    <p:cond delay="2500"/>
                                  </p:stCondLst>
                                  <p:childTnLst>
                                    <p:animMotion origin="layout" path="M 4.16667E-6 -3.33333E-6 L 0.47639 -3.33333E-6 " pathEditMode="relative" ptsTypes="AA">
                                      <p:cBhvr>
                                        <p:cTn id="30" dur="1000" fill="hold"/>
                                        <p:tgtEl>
                                          <p:spTgt spid="2"/>
                                        </p:tgtEl>
                                        <p:attrNameLst>
                                          <p:attrName>ppt_x</p:attrName>
                                          <p:attrName>ppt_y</p:attrName>
                                        </p:attrNameLst>
                                      </p:cBhvr>
                                    </p:animMotion>
                                  </p:childTnLst>
                                </p:cTn>
                              </p:par>
                            </p:childTnLst>
                          </p:cTn>
                        </p:par>
                        <p:par>
                          <p:cTn id="31" fill="hold" nodeType="afterGroup">
                            <p:stCondLst>
                              <p:cond delay="9000"/>
                            </p:stCondLst>
                            <p:childTnLst>
                              <p:par>
                                <p:cTn id="32" presetID="0" presetClass="path" presetSubtype="0" accel="50000" decel="50000" fill="hold" nodeType="afterEffect">
                                  <p:stCondLst>
                                    <p:cond delay="0"/>
                                  </p:stCondLst>
                                  <p:childTnLst>
                                    <p:animMotion origin="layout" path="M 0.47639 -5.92593E-6 L 1.11111E-6 -5.92593E-6 " pathEditMode="relative" ptsTypes="AA">
                                      <p:cBhvr>
                                        <p:cTn id="33" dur="1000" fill="hold"/>
                                        <p:tgtEl>
                                          <p:spTgt spid="2"/>
                                        </p:tgtEl>
                                        <p:attrNameLst>
                                          <p:attrName>ppt_x</p:attrName>
                                          <p:attrName>ppt_y</p:attrName>
                                        </p:attrNameLst>
                                      </p:cBhvr>
                                    </p:animMotion>
                                  </p:childTnLst>
                                </p:cTn>
                              </p:par>
                            </p:childTnLst>
                          </p:cTn>
                        </p:par>
                        <p:par>
                          <p:cTn id="34" fill="hold" nodeType="afterGroup">
                            <p:stCondLst>
                              <p:cond delay="10000"/>
                            </p:stCondLst>
                            <p:childTnLst>
                              <p:par>
                                <p:cTn id="35" presetID="0" presetClass="path" presetSubtype="0" accel="50000" decel="50000" fill="hold" nodeType="afterEffect">
                                  <p:stCondLst>
                                    <p:cond delay="0"/>
                                  </p:stCondLst>
                                  <p:childTnLst>
                                    <p:animMotion origin="layout" path="M 4.16667E-6 -5.92593E-6 L 0.47639 -5.92593E-6 " pathEditMode="relative" ptsTypes="AA">
                                      <p:cBhvr>
                                        <p:cTn id="36" dur="1000" fill="hold"/>
                                        <p:tgtEl>
                                          <p:spTgt spid="2"/>
                                        </p:tgtEl>
                                        <p:attrNameLst>
                                          <p:attrName>ppt_x</p:attrName>
                                          <p:attrName>ppt_y</p:attrName>
                                        </p:attrNameLst>
                                      </p:cBhvr>
                                    </p:animMotion>
                                  </p:childTnLst>
                                </p:cTn>
                              </p:par>
                            </p:childTnLst>
                          </p:cTn>
                        </p:par>
                        <p:par>
                          <p:cTn id="37" fill="hold" nodeType="afterGroup">
                            <p:stCondLst>
                              <p:cond delay="11000"/>
                            </p:stCondLst>
                            <p:childTnLst>
                              <p:par>
                                <p:cTn id="38" presetID="0" presetClass="path" presetSubtype="0" accel="50000" decel="50000" fill="hold" nodeType="afterEffect">
                                  <p:stCondLst>
                                    <p:cond delay="0"/>
                                  </p:stCondLst>
                                  <p:childTnLst>
                                    <p:animMotion origin="layout" path="M 0.47639 -1.85185E-6 L 0.00781 0.00509 " pathEditMode="relative" rAng="0" ptsTypes="AA">
                                      <p:cBhvr>
                                        <p:cTn id="39" dur="1000" fill="hold"/>
                                        <p:tgtEl>
                                          <p:spTgt spid="2"/>
                                        </p:tgtEl>
                                        <p:attrNameLst>
                                          <p:attrName>ppt_x</p:attrName>
                                          <p:attrName>ppt_y</p:attrName>
                                        </p:attrNameLst>
                                      </p:cBhvr>
                                      <p:rCtr x="-23438" y="255"/>
                                    </p:animMotion>
                                  </p:childTnLst>
                                </p:cTn>
                              </p:par>
                            </p:childTnLst>
                          </p:cTn>
                        </p:par>
                        <p:par>
                          <p:cTn id="40" fill="hold" nodeType="afterGroup">
                            <p:stCondLst>
                              <p:cond delay="12000"/>
                            </p:stCondLst>
                            <p:childTnLst>
                              <p:par>
                                <p:cTn id="41" presetID="25" presetClass="exit" presetSubtype="0" fill="hold" nodeType="afterEffect">
                                  <p:stCondLst>
                                    <p:cond delay="0"/>
                                  </p:stCondLst>
                                  <p:childTnLst>
                                    <p:animEffect transition="out" filter="fade">
                                      <p:cBhvr>
                                        <p:cTn id="42" dur="2000" accel="50000">
                                          <p:stCondLst>
                                            <p:cond delay="0"/>
                                          </p:stCondLst>
                                        </p:cTn>
                                        <p:tgtEl>
                                          <p:spTgt spid="2"/>
                                        </p:tgtEl>
                                      </p:cBhvr>
                                    </p:animEffect>
                                    <p:anim calcmode="lin" valueType="num">
                                      <p:cBhvr>
                                        <p:cTn id="43" dur="1000" accel="50000">
                                          <p:stCondLst>
                                            <p:cond delay="0"/>
                                          </p:stCondLst>
                                        </p:cTn>
                                        <p:tgtEl>
                                          <p:spTgt spid="2"/>
                                        </p:tgtEl>
                                        <p:attrNameLst>
                                          <p:attrName>ppt_y</p:attrName>
                                        </p:attrNameLst>
                                      </p:cBhvr>
                                      <p:tavLst>
                                        <p:tav tm="0">
                                          <p:val>
                                            <p:strVal val="ppt_y"/>
                                          </p:val>
                                        </p:tav>
                                        <p:tav tm="100000">
                                          <p:val>
                                            <p:strVal val="ppt_y+.1"/>
                                          </p:val>
                                        </p:tav>
                                      </p:tavLst>
                                    </p:anim>
                                    <p:anim calcmode="lin" valueType="num">
                                      <p:cBhvr>
                                        <p:cTn id="44" dur="1000" decel="50000">
                                          <p:stCondLst>
                                            <p:cond delay="1000"/>
                                          </p:stCondLst>
                                        </p:cTn>
                                        <p:tgtEl>
                                          <p:spTgt spid="2"/>
                                        </p:tgtEl>
                                        <p:attrNameLst>
                                          <p:attrName>ppt_y</p:attrName>
                                        </p:attrNameLst>
                                      </p:cBhvr>
                                      <p:tavLst>
                                        <p:tav tm="0">
                                          <p:val>
                                            <p:strVal val="ppt_y"/>
                                          </p:val>
                                        </p:tav>
                                        <p:tav tm="100000">
                                          <p:val>
                                            <p:strVal val="ppt_y-.1"/>
                                          </p:val>
                                        </p:tav>
                                      </p:tavLst>
                                    </p:anim>
                                    <p:anim calcmode="lin" valueType="num">
                                      <p:cBhvr>
                                        <p:cTn id="45" dur="1000" accel="50000">
                                          <p:stCondLst>
                                            <p:cond delay="1000"/>
                                          </p:stCondLst>
                                        </p:cTn>
                                        <p:tgtEl>
                                          <p:spTgt spid="2"/>
                                        </p:tgtEl>
                                        <p:attrNameLst>
                                          <p:attrName>ppt_x</p:attrName>
                                        </p:attrNameLst>
                                      </p:cBhvr>
                                      <p:tavLst>
                                        <p:tav tm="0">
                                          <p:val>
                                            <p:strVal val="ppt_x"/>
                                          </p:val>
                                        </p:tav>
                                        <p:tav tm="100000">
                                          <p:val>
                                            <p:strVal val="ppt_x+.4"/>
                                          </p:val>
                                        </p:tav>
                                      </p:tavLst>
                                    </p:anim>
                                    <p:anim calcmode="lin" valueType="num">
                                      <p:cBhvr>
                                        <p:cTn id="46" dur="2000"/>
                                        <p:tgtEl>
                                          <p:spTgt spid="2"/>
                                        </p:tgtEl>
                                        <p:attrNameLst>
                                          <p:attrName>ppt_h</p:attrName>
                                        </p:attrNameLst>
                                      </p:cBhvr>
                                      <p:tavLst>
                                        <p:tav tm="0">
                                          <p:val>
                                            <p:strVal val="ppt_h"/>
                                          </p:val>
                                        </p:tav>
                                        <p:tav tm="100000">
                                          <p:val>
                                            <p:strVal val="ppt_h"/>
                                          </p:val>
                                        </p:tav>
                                      </p:tavLst>
                                    </p:anim>
                                    <p:anim calcmode="lin" valueType="num">
                                      <p:cBhvr>
                                        <p:cTn id="47" dur="1000" accel="50000">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8" dur="1000" decel="50000">
                                          <p:stCondLst>
                                            <p:cond delay="1000"/>
                                          </p:stCondLst>
                                        </p:cTn>
                                        <p:tgtEl>
                                          <p:spTgt spid="2"/>
                                        </p:tgtEl>
                                        <p:attrNameLst>
                                          <p:attrName>ppt_w</p:attrName>
                                        </p:attrNameLst>
                                      </p:cBhvr>
                                      <p:tavLst>
                                        <p:tav tm="0">
                                          <p:val>
                                            <p:strVal val="ppt_w"/>
                                          </p:val>
                                        </p:tav>
                                        <p:tav tm="100000">
                                          <p:val>
                                            <p:strVal val="ppt_w/.05"/>
                                          </p:val>
                                        </p:tav>
                                      </p:tavLst>
                                    </p:anim>
                                    <p:anim calcmode="lin" valueType="num">
                                      <p:cBhvr>
                                        <p:cTn id="49" dur="1000" accel="50000">
                                          <p:stCondLst>
                                            <p:cond delay="1000"/>
                                          </p:stCondLst>
                                        </p:cTn>
                                        <p:tgtEl>
                                          <p:spTgt spid="2"/>
                                        </p:tgtEl>
                                        <p:attrNameLst>
                                          <p:attrName>style.rotation</p:attrName>
                                        </p:attrNameLst>
                                      </p:cBhvr>
                                      <p:tavLst>
                                        <p:tav tm="0">
                                          <p:val>
                                            <p:fltVal val="0"/>
                                          </p:val>
                                        </p:tav>
                                        <p:tav tm="100000">
                                          <p:val>
                                            <p:fltVal val="-90"/>
                                          </p:val>
                                        </p:tav>
                                      </p:tavLst>
                                    </p:anim>
                                    <p:set>
                                      <p:cBhvr>
                                        <p:cTn id="50" dur="1" fill="hold">
                                          <p:stCondLst>
                                            <p:cond delay="1999"/>
                                          </p:stCondLst>
                                        </p:cTn>
                                        <p:tgtEl>
                                          <p:spTgt spid="2"/>
                                        </p:tgtEl>
                                        <p:attrNameLst>
                                          <p:attrName>style.visibility</p:attrName>
                                        </p:attrNameLst>
                                      </p:cBhvr>
                                      <p:to>
                                        <p:strVal val="hidden"/>
                                      </p:to>
                                    </p:set>
                                  </p:childTnLst>
                                </p:cTn>
                              </p:par>
                              <p:par>
                                <p:cTn id="51" presetID="0" presetClass="path" presetSubtype="0" accel="50000" decel="50000" fill="hold" grpId="1" nodeType="withEffect">
                                  <p:stCondLst>
                                    <p:cond delay="0"/>
                                  </p:stCondLst>
                                  <p:childTnLst>
                                    <p:animMotion origin="layout" path="M 3.33333E-6 4.81481E-6 C -0.02865 0.02153 -0.05712 0.04305 -0.08264 0.04745 C -0.10816 0.05185 -0.12674 0.01319 -0.15365 0.02639 C -0.18056 0.03958 -0.21233 0.08287 -0.2441 0.12616 " pathEditMode="relative" ptsTypes="aaaA">
                                      <p:cBhvr>
                                        <p:cTn id="52" dur="5000" fill="hold"/>
                                        <p:tgtEl>
                                          <p:spTgt spid="193544"/>
                                        </p:tgtEl>
                                        <p:attrNameLst>
                                          <p:attrName>ppt_x</p:attrName>
                                          <p:attrName>ppt_y</p:attrName>
                                        </p:attrNameLst>
                                      </p:cBhvr>
                                    </p:animMotion>
                                  </p:childTnLst>
                                </p:cTn>
                              </p:par>
                            </p:childTnLst>
                          </p:cTn>
                        </p:par>
                        <p:par>
                          <p:cTn id="53" fill="hold" nodeType="afterGroup">
                            <p:stCondLst>
                              <p:cond delay="17000"/>
                            </p:stCondLst>
                            <p:childTnLst>
                              <p:par>
                                <p:cTn id="54" presetID="53" presetClass="entr" presetSubtype="0" fill="hold" grpId="0" nodeType="afterEffect">
                                  <p:stCondLst>
                                    <p:cond delay="0"/>
                                  </p:stCondLst>
                                  <p:childTnLst>
                                    <p:set>
                                      <p:cBhvr>
                                        <p:cTn id="55" dur="1" fill="hold">
                                          <p:stCondLst>
                                            <p:cond delay="0"/>
                                          </p:stCondLst>
                                        </p:cTn>
                                        <p:tgtEl>
                                          <p:spTgt spid="193564"/>
                                        </p:tgtEl>
                                        <p:attrNameLst>
                                          <p:attrName>style.visibility</p:attrName>
                                        </p:attrNameLst>
                                      </p:cBhvr>
                                      <p:to>
                                        <p:strVal val="visible"/>
                                      </p:to>
                                    </p:set>
                                    <p:anim calcmode="lin" valueType="num">
                                      <p:cBhvr>
                                        <p:cTn id="56" dur="3000" fill="hold"/>
                                        <p:tgtEl>
                                          <p:spTgt spid="193564"/>
                                        </p:tgtEl>
                                        <p:attrNameLst>
                                          <p:attrName>ppt_w</p:attrName>
                                        </p:attrNameLst>
                                      </p:cBhvr>
                                      <p:tavLst>
                                        <p:tav tm="0">
                                          <p:val>
                                            <p:fltVal val="0"/>
                                          </p:val>
                                        </p:tav>
                                        <p:tav tm="100000">
                                          <p:val>
                                            <p:strVal val="#ppt_w"/>
                                          </p:val>
                                        </p:tav>
                                      </p:tavLst>
                                    </p:anim>
                                    <p:anim calcmode="lin" valueType="num">
                                      <p:cBhvr>
                                        <p:cTn id="57" dur="3000" fill="hold"/>
                                        <p:tgtEl>
                                          <p:spTgt spid="193564"/>
                                        </p:tgtEl>
                                        <p:attrNameLst>
                                          <p:attrName>ppt_h</p:attrName>
                                        </p:attrNameLst>
                                      </p:cBhvr>
                                      <p:tavLst>
                                        <p:tav tm="0">
                                          <p:val>
                                            <p:fltVal val="0"/>
                                          </p:val>
                                        </p:tav>
                                        <p:tav tm="100000">
                                          <p:val>
                                            <p:strVal val="#ppt_h"/>
                                          </p:val>
                                        </p:tav>
                                      </p:tavLst>
                                    </p:anim>
                                    <p:animEffect transition="in" filter="fade">
                                      <p:cBhvr>
                                        <p:cTn id="58" dur="3000"/>
                                        <p:tgtEl>
                                          <p:spTgt spid="193564"/>
                                        </p:tgtEl>
                                      </p:cBhvr>
                                    </p:animEffect>
                                  </p:childTnLst>
                                </p:cTn>
                              </p:par>
                              <p:par>
                                <p:cTn id="59" presetID="10" presetClass="exit" presetSubtype="0" fill="hold" grpId="1" nodeType="withEffect">
                                  <p:stCondLst>
                                    <p:cond delay="0"/>
                                  </p:stCondLst>
                                  <p:childTnLst>
                                    <p:animEffect transition="out" filter="fade">
                                      <p:cBhvr>
                                        <p:cTn id="60" dur="500"/>
                                        <p:tgtEl>
                                          <p:spTgt spid="193546"/>
                                        </p:tgtEl>
                                      </p:cBhvr>
                                    </p:animEffect>
                                    <p:set>
                                      <p:cBhvr>
                                        <p:cTn id="61" dur="1" fill="hold">
                                          <p:stCondLst>
                                            <p:cond delay="499"/>
                                          </p:stCondLst>
                                        </p:cTn>
                                        <p:tgtEl>
                                          <p:spTgt spid="193546"/>
                                        </p:tgtEl>
                                        <p:attrNameLst>
                                          <p:attrName>style.visibility</p:attrName>
                                        </p:attrNameLst>
                                      </p:cBhvr>
                                      <p:to>
                                        <p:strVal val="hidden"/>
                                      </p:to>
                                    </p:set>
                                  </p:childTnLst>
                                </p:cTn>
                              </p:par>
                            </p:childTnLst>
                          </p:cTn>
                        </p:par>
                        <p:par>
                          <p:cTn id="62" fill="hold" nodeType="afterGroup">
                            <p:stCondLst>
                              <p:cond delay="20000"/>
                            </p:stCondLst>
                            <p:childTnLst>
                              <p:par>
                                <p:cTn id="63" presetID="10" presetClass="entr" presetSubtype="0" fill="hold" grpId="0" nodeType="afterEffect">
                                  <p:stCondLst>
                                    <p:cond delay="0"/>
                                  </p:stCondLst>
                                  <p:childTnLst>
                                    <p:set>
                                      <p:cBhvr>
                                        <p:cTn id="64" dur="1" fill="hold">
                                          <p:stCondLst>
                                            <p:cond delay="0"/>
                                          </p:stCondLst>
                                        </p:cTn>
                                        <p:tgtEl>
                                          <p:spTgt spid="193549"/>
                                        </p:tgtEl>
                                        <p:attrNameLst>
                                          <p:attrName>style.visibility</p:attrName>
                                        </p:attrNameLst>
                                      </p:cBhvr>
                                      <p:to>
                                        <p:strVal val="visible"/>
                                      </p:to>
                                    </p:set>
                                    <p:animEffect transition="in" filter="fade">
                                      <p:cBhvr>
                                        <p:cTn id="65" dur="1000"/>
                                        <p:tgtEl>
                                          <p:spTgt spid="19354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2000"/>
                                        <p:tgtEl>
                                          <p:spTgt spid="2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0"/>
                                        <p:tgtEl>
                                          <p:spTgt spid="21"/>
                                        </p:tgtEl>
                                      </p:cBhvr>
                                    </p:animEffect>
                                  </p:childTnLst>
                                </p:cTn>
                              </p:par>
                              <p:par>
                                <p:cTn id="72" presetID="0" presetClass="path" presetSubtype="0" accel="50000" decel="50000" fill="hold" grpId="1" nodeType="withEffect">
                                  <p:stCondLst>
                                    <p:cond delay="0"/>
                                  </p:stCondLst>
                                  <p:childTnLst>
                                    <p:animMotion origin="layout" path="M 3.33333E-6 4.81481E-6 C -0.02865 0.02153 -0.05712 0.04305 -0.08264 0.04745 C -0.10816 0.05185 -0.12674 0.01319 -0.15365 0.02639 C -0.18056 0.03958 -0.21233 0.08287 -0.2441 0.12616 " pathEditMode="relative" ptsTypes="aaaA">
                                      <p:cBhvr>
                                        <p:cTn id="73" dur="5000" fill="hold"/>
                                        <p:tgtEl>
                                          <p:spTgt spid="20"/>
                                        </p:tgtEl>
                                        <p:attrNameLst>
                                          <p:attrName>ppt_x</p:attrName>
                                          <p:attrName>ppt_y</p:attrName>
                                        </p:attrNameLst>
                                      </p:cBhvr>
                                    </p:animMotion>
                                  </p:childTnLst>
                                </p:cTn>
                              </p:par>
                              <p:par>
                                <p:cTn id="74" presetID="10" presetClass="exit" presetSubtype="0" fill="hold" grpId="1" nodeType="with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2000"/>
                                        <p:tgtEl>
                                          <p:spTgt spid="2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2000"/>
                                        <p:tgtEl>
                                          <p:spTgt spid="23"/>
                                        </p:tgtEl>
                                      </p:cBhvr>
                                    </p:animEffect>
                                  </p:childTnLst>
                                </p:cTn>
                              </p:par>
                              <p:par>
                                <p:cTn id="83" presetID="0" presetClass="path" presetSubtype="0" accel="50000" decel="50000" fill="hold" grpId="1" nodeType="withEffect">
                                  <p:stCondLst>
                                    <p:cond delay="0"/>
                                  </p:stCondLst>
                                  <p:childTnLst>
                                    <p:animMotion origin="layout" path="M 3.33333E-6 4.81481E-6 C -0.02865 0.02153 -0.05712 0.04305 -0.08264 0.04745 C -0.10816 0.05185 -0.12674 0.01319 -0.15365 0.02639 C -0.18056 0.03958 -0.21233 0.08287 -0.2441 0.12616 " pathEditMode="relative" ptsTypes="aaaA">
                                      <p:cBhvr>
                                        <p:cTn id="84" dur="5000" fill="hold"/>
                                        <p:tgtEl>
                                          <p:spTgt spid="22"/>
                                        </p:tgtEl>
                                        <p:attrNameLst>
                                          <p:attrName>ppt_x</p:attrName>
                                          <p:attrName>ppt_y</p:attrName>
                                        </p:attrNameLst>
                                      </p:cBhvr>
                                    </p:animMotion>
                                  </p:childTnLst>
                                </p:cTn>
                              </p:par>
                              <p:par>
                                <p:cTn id="85" presetID="10" presetClass="exit" presetSubtype="0" fill="hold" grpId="1" nodeType="withEffect">
                                  <p:stCondLst>
                                    <p:cond delay="0"/>
                                  </p:stCondLst>
                                  <p:childTnLst>
                                    <p:animEffect transition="out" filter="fad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4" grpId="0" animBg="1"/>
      <p:bldP spid="193544" grpId="1" animBg="1"/>
      <p:bldP spid="193546" grpId="0" animBg="1"/>
      <p:bldP spid="193546" grpId="1" animBg="1"/>
      <p:bldP spid="193549" grpId="0" animBg="1"/>
      <p:bldP spid="193564"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008" y="116632"/>
            <a:ext cx="8928992" cy="576064"/>
          </a:xfrm>
        </p:spPr>
        <p:txBody>
          <a:bodyPr>
            <a:noAutofit/>
          </a:bodyPr>
          <a:lstStyle/>
          <a:p>
            <a:r>
              <a:rPr lang="en-US" sz="2800" dirty="0">
                <a:solidFill>
                  <a:srgbClr val="FF0000"/>
                </a:solidFill>
                <a:latin typeface="Arial" panose="020B0604020202020204" pitchFamily="34" charset="0"/>
                <a:cs typeface="Arial" panose="020B0604020202020204" pitchFamily="34" charset="0"/>
              </a:rPr>
              <a:t>PROTEIN-PROTEIN INTERACTION</a:t>
            </a:r>
            <a:endParaRPr lang="ru-RU" sz="2800" dirty="0"/>
          </a:p>
        </p:txBody>
      </p:sp>
      <p:sp>
        <p:nvSpPr>
          <p:cNvPr id="3" name="Объект 2"/>
          <p:cNvSpPr>
            <a:spLocks noGrp="1"/>
          </p:cNvSpPr>
          <p:nvPr>
            <p:ph idx="1"/>
          </p:nvPr>
        </p:nvSpPr>
        <p:spPr>
          <a:xfrm>
            <a:off x="-3880" y="692696"/>
            <a:ext cx="9147879" cy="4968552"/>
          </a:xfrm>
        </p:spPr>
        <p:txBody>
          <a:bodyPr>
            <a:normAutofit/>
          </a:bodyPr>
          <a:lstStyle/>
          <a:p>
            <a:pPr algn="just"/>
            <a:r>
              <a:rPr lang="en-US" sz="2400" dirty="0">
                <a:solidFill>
                  <a:srgbClr val="002060"/>
                </a:solidFill>
                <a:latin typeface="Arial" pitchFamily="34" charset="0"/>
                <a:cs typeface="Arial" pitchFamily="34" charset="0"/>
              </a:rPr>
              <a:t>it is not metabolites of biochemical processes that act as a regulator, but specific proteins. For example, the regulation of the activity of protein kinase A.</a:t>
            </a:r>
          </a:p>
          <a:p>
            <a:pPr algn="just"/>
            <a:r>
              <a:rPr lang="en-US" sz="2400" dirty="0">
                <a:solidFill>
                  <a:srgbClr val="002060"/>
                </a:solidFill>
                <a:latin typeface="Arial" pitchFamily="34" charset="0"/>
                <a:cs typeface="Arial" pitchFamily="34" charset="0"/>
              </a:rPr>
              <a:t>Most often characteristic of enzymes with a quaternary protein structure, which are </a:t>
            </a:r>
            <a:r>
              <a:rPr lang="en-US" sz="2400" dirty="0" err="1">
                <a:solidFill>
                  <a:srgbClr val="002060"/>
                </a:solidFill>
                <a:latin typeface="Arial" pitchFamily="34" charset="0"/>
                <a:cs typeface="Arial" pitchFamily="34" charset="0"/>
              </a:rPr>
              <a:t>multimers</a:t>
            </a:r>
            <a:endParaRPr lang="ru-RU" sz="2800" dirty="0" smtClean="0">
              <a:solidFill>
                <a:srgbClr val="002060"/>
              </a:solidFill>
              <a:latin typeface="Arial" pitchFamily="34" charset="0"/>
              <a:cs typeface="Arial" pitchFamily="34" charset="0"/>
            </a:endParaRPr>
          </a:p>
        </p:txBody>
      </p:sp>
      <p:pic>
        <p:nvPicPr>
          <p:cNvPr id="4" name="Рисунок 3"/>
          <p:cNvPicPr>
            <a:picLocks noChangeAspect="1"/>
          </p:cNvPicPr>
          <p:nvPr/>
        </p:nvPicPr>
        <p:blipFill>
          <a:blip r:embed="rId2"/>
          <a:stretch>
            <a:fillRect/>
          </a:stretch>
        </p:blipFill>
        <p:spPr>
          <a:xfrm>
            <a:off x="1331640" y="2924944"/>
            <a:ext cx="6191250" cy="3543300"/>
          </a:xfrm>
          <a:prstGeom prst="rect">
            <a:avLst/>
          </a:prstGeom>
        </p:spPr>
      </p:pic>
    </p:spTree>
    <p:extLst>
      <p:ext uri="{BB962C8B-B14F-4D97-AF65-F5344CB8AC3E}">
        <p14:creationId xmlns:p14="http://schemas.microsoft.com/office/powerpoint/2010/main" val="1540562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4" name="Заголовок 1"/>
          <p:cNvSpPr txBox="1">
            <a:spLocks/>
          </p:cNvSpPr>
          <p:nvPr/>
        </p:nvSpPr>
        <p:spPr>
          <a:xfrm>
            <a:off x="467044" y="332656"/>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pic>
        <p:nvPicPr>
          <p:cNvPr id="10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980728"/>
            <a:ext cx="5544617" cy="2570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301" y="3501007"/>
            <a:ext cx="5038983" cy="324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760"/>
          <a:stretch/>
        </p:blipFill>
        <p:spPr bwMode="auto">
          <a:xfrm>
            <a:off x="5292081" y="3068960"/>
            <a:ext cx="3851920"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273" t="11829" r="3582" b="6409"/>
          <a:stretch/>
        </p:blipFill>
        <p:spPr bwMode="auto">
          <a:xfrm>
            <a:off x="5652120" y="924817"/>
            <a:ext cx="3491880" cy="214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9076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808" name="AutoShape 16"/>
          <p:cNvSpPr>
            <a:spLocks noChangeArrowheads="1"/>
          </p:cNvSpPr>
          <p:nvPr/>
        </p:nvSpPr>
        <p:spPr bwMode="auto">
          <a:xfrm>
            <a:off x="5005388" y="1465263"/>
            <a:ext cx="2303462" cy="415925"/>
          </a:xfrm>
          <a:prstGeom prst="roundRect">
            <a:avLst>
              <a:gd name="adj" fmla="val 19838"/>
            </a:avLst>
          </a:prstGeom>
          <a:solidFill>
            <a:srgbClr val="CCFFFF"/>
          </a:solidFill>
          <a:ln w="5715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33809" name="Text Box 17"/>
          <p:cNvSpPr txBox="1">
            <a:spLocks noChangeArrowheads="1"/>
          </p:cNvSpPr>
          <p:nvPr/>
        </p:nvSpPr>
        <p:spPr bwMode="auto">
          <a:xfrm>
            <a:off x="5005388" y="1430338"/>
            <a:ext cx="2305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b="1" dirty="0" smtClean="0">
                <a:solidFill>
                  <a:srgbClr val="0000FF"/>
                </a:solidFill>
              </a:rPr>
              <a:t>Reversible</a:t>
            </a:r>
            <a:endParaRPr lang="ru-RU" altLang="ru-RU" sz="1200" b="1" i="1" dirty="0">
              <a:solidFill>
                <a:srgbClr val="666633"/>
              </a:solidFill>
            </a:endParaRPr>
          </a:p>
        </p:txBody>
      </p:sp>
      <p:sp>
        <p:nvSpPr>
          <p:cNvPr id="33810" name="AutoShape 18"/>
          <p:cNvSpPr>
            <a:spLocks noChangeArrowheads="1"/>
          </p:cNvSpPr>
          <p:nvPr/>
        </p:nvSpPr>
        <p:spPr bwMode="auto">
          <a:xfrm>
            <a:off x="903288" y="1465263"/>
            <a:ext cx="2303462" cy="415925"/>
          </a:xfrm>
          <a:prstGeom prst="roundRect">
            <a:avLst>
              <a:gd name="adj" fmla="val 19838"/>
            </a:avLst>
          </a:prstGeom>
          <a:solidFill>
            <a:srgbClr val="CCFFFF"/>
          </a:solidFill>
          <a:ln w="5715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33811" name="Text Box 19"/>
          <p:cNvSpPr txBox="1">
            <a:spLocks noChangeArrowheads="1"/>
          </p:cNvSpPr>
          <p:nvPr/>
        </p:nvSpPr>
        <p:spPr bwMode="auto">
          <a:xfrm>
            <a:off x="900113" y="1465263"/>
            <a:ext cx="2305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b="1" dirty="0">
                <a:solidFill>
                  <a:srgbClr val="0000FF"/>
                </a:solidFill>
              </a:rPr>
              <a:t>Irreversible</a:t>
            </a:r>
            <a:endParaRPr lang="ru-RU" altLang="ru-RU" sz="1200" b="1" dirty="0">
              <a:solidFill>
                <a:srgbClr val="666633"/>
              </a:solidFill>
            </a:endParaRPr>
          </a:p>
        </p:txBody>
      </p:sp>
      <p:sp>
        <p:nvSpPr>
          <p:cNvPr id="33814" name="AutoShape 22"/>
          <p:cNvSpPr>
            <a:spLocks noChangeArrowheads="1"/>
          </p:cNvSpPr>
          <p:nvPr/>
        </p:nvSpPr>
        <p:spPr bwMode="auto">
          <a:xfrm>
            <a:off x="2468563" y="44450"/>
            <a:ext cx="3616325" cy="720725"/>
          </a:xfrm>
          <a:prstGeom prst="roundRect">
            <a:avLst>
              <a:gd name="adj" fmla="val 19838"/>
            </a:avLst>
          </a:prstGeom>
          <a:solidFill>
            <a:srgbClr val="CCFFFF"/>
          </a:solidFill>
          <a:ln w="762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33815" name="Text Box 23"/>
          <p:cNvSpPr txBox="1">
            <a:spLocks noChangeArrowheads="1"/>
          </p:cNvSpPr>
          <p:nvPr/>
        </p:nvSpPr>
        <p:spPr bwMode="auto">
          <a:xfrm>
            <a:off x="2468563" y="152400"/>
            <a:ext cx="3489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sz="2800" b="1" dirty="0">
                <a:solidFill>
                  <a:srgbClr val="0000FF"/>
                </a:solidFill>
              </a:rPr>
              <a:t>INHIBITION</a:t>
            </a:r>
            <a:endParaRPr lang="ru-RU" altLang="ru-RU" sz="2800" b="1" dirty="0">
              <a:solidFill>
                <a:srgbClr val="0000FF"/>
              </a:solidFill>
            </a:endParaRPr>
          </a:p>
        </p:txBody>
      </p:sp>
      <p:grpSp>
        <p:nvGrpSpPr>
          <p:cNvPr id="2" name="Group 38"/>
          <p:cNvGrpSpPr>
            <a:grpSpLocks/>
          </p:cNvGrpSpPr>
          <p:nvPr/>
        </p:nvGrpSpPr>
        <p:grpSpPr bwMode="auto">
          <a:xfrm>
            <a:off x="2270125" y="944563"/>
            <a:ext cx="3708400" cy="241300"/>
            <a:chOff x="1430" y="1242"/>
            <a:chExt cx="2336" cy="152"/>
          </a:xfrm>
        </p:grpSpPr>
        <p:sp>
          <p:nvSpPr>
            <p:cNvPr id="24597" name="AutoShape 24"/>
            <p:cNvSpPr>
              <a:spLocks noChangeArrowheads="1"/>
            </p:cNvSpPr>
            <p:nvPr/>
          </p:nvSpPr>
          <p:spPr bwMode="auto">
            <a:xfrm rot="-2336036">
              <a:off x="1430" y="1242"/>
              <a:ext cx="613" cy="141"/>
            </a:xfrm>
            <a:prstGeom prst="leftArrow">
              <a:avLst>
                <a:gd name="adj1" fmla="val 50000"/>
                <a:gd name="adj2" fmla="val 1086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24598" name="AutoShape 26"/>
            <p:cNvSpPr>
              <a:spLocks noChangeArrowheads="1"/>
            </p:cNvSpPr>
            <p:nvPr/>
          </p:nvSpPr>
          <p:spPr bwMode="auto">
            <a:xfrm rot="2336036" flipH="1">
              <a:off x="3153" y="1253"/>
              <a:ext cx="613" cy="141"/>
            </a:xfrm>
            <a:prstGeom prst="leftArrow">
              <a:avLst>
                <a:gd name="adj1" fmla="val 50000"/>
                <a:gd name="adj2" fmla="val 1086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grpSp>
      <p:grpSp>
        <p:nvGrpSpPr>
          <p:cNvPr id="4" name="Group 39"/>
          <p:cNvGrpSpPr>
            <a:grpSpLocks/>
          </p:cNvGrpSpPr>
          <p:nvPr/>
        </p:nvGrpSpPr>
        <p:grpSpPr bwMode="auto">
          <a:xfrm>
            <a:off x="4283075" y="2176462"/>
            <a:ext cx="3076574" cy="146050"/>
            <a:chOff x="2698" y="2383"/>
            <a:chExt cx="1938" cy="92"/>
          </a:xfrm>
        </p:grpSpPr>
        <p:sp>
          <p:nvSpPr>
            <p:cNvPr id="24591" name="AutoShape 31"/>
            <p:cNvSpPr>
              <a:spLocks noChangeArrowheads="1"/>
            </p:cNvSpPr>
            <p:nvPr/>
          </p:nvSpPr>
          <p:spPr bwMode="auto">
            <a:xfrm rot="19699563">
              <a:off x="2698" y="2385"/>
              <a:ext cx="746" cy="90"/>
            </a:xfrm>
            <a:prstGeom prst="leftArrow">
              <a:avLst>
                <a:gd name="adj1" fmla="val 50000"/>
                <a:gd name="adj2" fmla="val 113611"/>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24592" name="AutoShape 32"/>
            <p:cNvSpPr>
              <a:spLocks noChangeArrowheads="1"/>
            </p:cNvSpPr>
            <p:nvPr/>
          </p:nvSpPr>
          <p:spPr bwMode="auto">
            <a:xfrm rot="2336036" flipH="1">
              <a:off x="4090" y="2383"/>
              <a:ext cx="546" cy="91"/>
            </a:xfrm>
            <a:prstGeom prst="leftArrow">
              <a:avLst>
                <a:gd name="adj1" fmla="val 50000"/>
                <a:gd name="adj2" fmla="val 113611"/>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grpSp>
      <p:sp>
        <p:nvSpPr>
          <p:cNvPr id="24593" name="AutoShape 27"/>
          <p:cNvSpPr>
            <a:spLocks noChangeArrowheads="1"/>
          </p:cNvSpPr>
          <p:nvPr/>
        </p:nvSpPr>
        <p:spPr bwMode="auto">
          <a:xfrm>
            <a:off x="2588927" y="2562992"/>
            <a:ext cx="1873251" cy="503238"/>
          </a:xfrm>
          <a:prstGeom prst="roundRect">
            <a:avLst>
              <a:gd name="adj" fmla="val 19838"/>
            </a:avLst>
          </a:prstGeom>
          <a:solidFill>
            <a:srgbClr val="CCFFFF"/>
          </a:solidFill>
          <a:ln w="381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24594" name="Text Box 28"/>
          <p:cNvSpPr txBox="1">
            <a:spLocks noChangeArrowheads="1"/>
          </p:cNvSpPr>
          <p:nvPr/>
        </p:nvSpPr>
        <p:spPr bwMode="auto">
          <a:xfrm>
            <a:off x="2420651" y="2627114"/>
            <a:ext cx="220980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sz="1700" b="1" dirty="0">
                <a:solidFill>
                  <a:srgbClr val="0000FF"/>
                </a:solidFill>
              </a:rPr>
              <a:t>Competitive</a:t>
            </a:r>
            <a:endParaRPr lang="ru-RU" altLang="ru-RU" sz="1700" b="1" dirty="0" smtClean="0">
              <a:solidFill>
                <a:srgbClr val="0000FF"/>
              </a:solidFill>
            </a:endParaRPr>
          </a:p>
        </p:txBody>
      </p:sp>
      <p:sp>
        <p:nvSpPr>
          <p:cNvPr id="24595" name="AutoShape 29"/>
          <p:cNvSpPr>
            <a:spLocks noChangeArrowheads="1"/>
          </p:cNvSpPr>
          <p:nvPr/>
        </p:nvSpPr>
        <p:spPr bwMode="auto">
          <a:xfrm>
            <a:off x="7020272" y="2570212"/>
            <a:ext cx="2301876" cy="503238"/>
          </a:xfrm>
          <a:prstGeom prst="roundRect">
            <a:avLst>
              <a:gd name="adj" fmla="val 19838"/>
            </a:avLst>
          </a:prstGeom>
          <a:solidFill>
            <a:srgbClr val="CCFFFF"/>
          </a:solidFill>
          <a:ln w="38100" algn="ctr">
            <a:solidFill>
              <a:srgbClr val="6699FF"/>
            </a:solidFill>
            <a:round/>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24596" name="Text Box 30"/>
          <p:cNvSpPr txBox="1">
            <a:spLocks noChangeArrowheads="1"/>
          </p:cNvSpPr>
          <p:nvPr/>
        </p:nvSpPr>
        <p:spPr bwMode="auto">
          <a:xfrm>
            <a:off x="7020272" y="2616848"/>
            <a:ext cx="2301876"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sz="1700" b="1" dirty="0">
                <a:solidFill>
                  <a:srgbClr val="0000FF"/>
                </a:solidFill>
              </a:rPr>
              <a:t>Uncompetitive</a:t>
            </a:r>
            <a:endParaRPr lang="ru-RU" altLang="ru-RU" sz="1700" b="1" dirty="0" smtClean="0">
              <a:solidFill>
                <a:srgbClr val="0000FF"/>
              </a:solidFill>
            </a:endParaRPr>
          </a:p>
        </p:txBody>
      </p:sp>
      <p:sp>
        <p:nvSpPr>
          <p:cNvPr id="5" name="TextBox 4"/>
          <p:cNvSpPr txBox="1"/>
          <p:nvPr/>
        </p:nvSpPr>
        <p:spPr>
          <a:xfrm>
            <a:off x="136216" y="2300506"/>
            <a:ext cx="2226892" cy="461665"/>
          </a:xfrm>
          <a:prstGeom prst="rect">
            <a:avLst/>
          </a:prstGeom>
          <a:noFill/>
        </p:spPr>
        <p:txBody>
          <a:bodyPr wrap="none" rtlCol="0">
            <a:spAutoFit/>
          </a:bodyPr>
          <a:lstStyle/>
          <a:p>
            <a:pPr fontAlgn="base">
              <a:spcBef>
                <a:spcPct val="0"/>
              </a:spcBef>
              <a:spcAft>
                <a:spcPct val="0"/>
              </a:spcAft>
            </a:pPr>
            <a:r>
              <a:rPr lang="en-US" sz="2400" dirty="0">
                <a:solidFill>
                  <a:prstClr val="black"/>
                </a:solidFill>
                <a:latin typeface="Times New Roman" pitchFamily="18" charset="0"/>
              </a:rPr>
              <a:t>Enzyme Poisons</a:t>
            </a:r>
            <a:endParaRPr lang="ru-RU" sz="2400" dirty="0">
              <a:solidFill>
                <a:prstClr val="black"/>
              </a:solidFill>
              <a:latin typeface="Times New Roman" pitchFamily="18" charset="0"/>
            </a:endParaRPr>
          </a:p>
        </p:txBody>
      </p:sp>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957" t="4130" r="51916"/>
          <a:stretch/>
        </p:blipFill>
        <p:spPr bwMode="auto">
          <a:xfrm>
            <a:off x="284317" y="2946465"/>
            <a:ext cx="1768321" cy="3754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Рисунок 7"/>
          <p:cNvPicPr>
            <a:picLocks noChangeAspect="1"/>
          </p:cNvPicPr>
          <p:nvPr/>
        </p:nvPicPr>
        <p:blipFill>
          <a:blip r:embed="rId4"/>
          <a:stretch>
            <a:fillRect/>
          </a:stretch>
        </p:blipFill>
        <p:spPr>
          <a:xfrm>
            <a:off x="2801218" y="3127372"/>
            <a:ext cx="6067425" cy="3609975"/>
          </a:xfrm>
          <a:prstGeom prst="rect">
            <a:avLst/>
          </a:prstGeom>
        </p:spPr>
      </p:pic>
      <p:sp>
        <p:nvSpPr>
          <p:cNvPr id="21" name="AutoShape 27"/>
          <p:cNvSpPr>
            <a:spLocks noChangeArrowheads="1"/>
          </p:cNvSpPr>
          <p:nvPr/>
        </p:nvSpPr>
        <p:spPr bwMode="auto">
          <a:xfrm>
            <a:off x="4883379" y="2579993"/>
            <a:ext cx="1873251" cy="503238"/>
          </a:xfrm>
          <a:prstGeom prst="roundRect">
            <a:avLst>
              <a:gd name="adj" fmla="val 19838"/>
            </a:avLst>
          </a:prstGeom>
          <a:solidFill>
            <a:srgbClr val="CCFFFF"/>
          </a:solidFill>
          <a:ln w="381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22" name="Text Box 28"/>
          <p:cNvSpPr txBox="1">
            <a:spLocks noChangeArrowheads="1"/>
          </p:cNvSpPr>
          <p:nvPr/>
        </p:nvSpPr>
        <p:spPr bwMode="auto">
          <a:xfrm>
            <a:off x="4657560" y="2644824"/>
            <a:ext cx="220980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sz="1700" b="1" dirty="0" smtClean="0">
                <a:solidFill>
                  <a:srgbClr val="0000FF"/>
                </a:solidFill>
              </a:rPr>
              <a:t>Non-competitive</a:t>
            </a:r>
            <a:endParaRPr lang="ru-RU" altLang="ru-RU" sz="1700" b="1" dirty="0" smtClean="0">
              <a:solidFill>
                <a:srgbClr val="0000FF"/>
              </a:solidFill>
            </a:endParaRPr>
          </a:p>
        </p:txBody>
      </p:sp>
      <p:sp>
        <p:nvSpPr>
          <p:cNvPr id="23" name="AutoShape 31"/>
          <p:cNvSpPr>
            <a:spLocks noChangeArrowheads="1"/>
          </p:cNvSpPr>
          <p:nvPr/>
        </p:nvSpPr>
        <p:spPr bwMode="auto">
          <a:xfrm rot="16200000">
            <a:off x="5618163" y="2189573"/>
            <a:ext cx="649287" cy="142875"/>
          </a:xfrm>
          <a:prstGeom prst="leftArrow">
            <a:avLst>
              <a:gd name="adj1" fmla="val 50000"/>
              <a:gd name="adj2" fmla="val 113611"/>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Tree>
    <p:extLst>
      <p:ext uri="{BB962C8B-B14F-4D97-AF65-F5344CB8AC3E}">
        <p14:creationId xmlns:p14="http://schemas.microsoft.com/office/powerpoint/2010/main" val="11344615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07056" y="247708"/>
            <a:ext cx="8241408" cy="6277635"/>
          </a:xfrm>
          <a:prstGeom prst="rect">
            <a:avLst/>
          </a:prstGeom>
        </p:spPr>
      </p:pic>
    </p:spTree>
    <p:extLst>
      <p:ext uri="{BB962C8B-B14F-4D97-AF65-F5344CB8AC3E}">
        <p14:creationId xmlns:p14="http://schemas.microsoft.com/office/powerpoint/2010/main" val="3829173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553"/>
            <a:ext cx="8229600" cy="850106"/>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Irreversible inhibition</a:t>
            </a:r>
            <a:endParaRPr lang="ru-RU" sz="3600"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395536" y="1052736"/>
            <a:ext cx="8229600" cy="4525963"/>
          </a:xfrm>
        </p:spPr>
        <p:txBody>
          <a:bodyPr>
            <a:normAutofit/>
          </a:bodyPr>
          <a:lstStyle/>
          <a:p>
            <a:pPr algn="just"/>
            <a:r>
              <a:rPr lang="en-US" sz="2400" dirty="0">
                <a:solidFill>
                  <a:srgbClr val="002060"/>
                </a:solidFill>
                <a:latin typeface="Arial" panose="020B0604020202020204" pitchFamily="34" charset="0"/>
                <a:cs typeface="Arial" panose="020B0604020202020204" pitchFamily="34" charset="0"/>
              </a:rPr>
              <a:t>With irreversible inhibition, binding or destruction of the functional groups of the enzyme necessary for the manifestation of its activity occurs.</a:t>
            </a:r>
            <a:endParaRPr lang="ru-RU" sz="2400" dirty="0">
              <a:solidFill>
                <a:srgbClr val="002060"/>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rotWithShape="1">
          <a:blip r:embed="rId3"/>
          <a:srcRect l="15356" t="10660" r="776"/>
          <a:stretch/>
        </p:blipFill>
        <p:spPr>
          <a:xfrm>
            <a:off x="1774032" y="2492896"/>
            <a:ext cx="5616624" cy="3365452"/>
          </a:xfrm>
          <a:prstGeom prst="rect">
            <a:avLst/>
          </a:prstGeom>
        </p:spPr>
      </p:pic>
    </p:spTree>
    <p:extLst>
      <p:ext uri="{BB962C8B-B14F-4D97-AF65-F5344CB8AC3E}">
        <p14:creationId xmlns:p14="http://schemas.microsoft.com/office/powerpoint/2010/main" val="34390641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3498" y="22225"/>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3600" b="1" dirty="0">
                <a:solidFill>
                  <a:srgbClr val="FF0000"/>
                </a:solidFill>
              </a:rPr>
              <a:t>Irreversible inhibition options</a:t>
            </a:r>
            <a:endParaRPr lang="ru-RU" altLang="ru-RU" sz="3600" b="1" dirty="0">
              <a:solidFill>
                <a:srgbClr val="FF0000"/>
              </a:solidFill>
            </a:endParaRPr>
          </a:p>
        </p:txBody>
      </p:sp>
      <p:sp>
        <p:nvSpPr>
          <p:cNvPr id="156675" name="Text Box 3"/>
          <p:cNvSpPr txBox="1">
            <a:spLocks noChangeArrowheads="1"/>
          </p:cNvSpPr>
          <p:nvPr/>
        </p:nvSpPr>
        <p:spPr bwMode="auto">
          <a:xfrm>
            <a:off x="149554" y="908720"/>
            <a:ext cx="888694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257300" indent="-342900" eaLnBrk="0" hangingPunct="0">
              <a:defRPr>
                <a:solidFill>
                  <a:schemeClr val="tx1"/>
                </a:solidFill>
                <a:latin typeface="Arial" pitchFamily="34" charset="0"/>
              </a:defRPr>
            </a:lvl3pPr>
            <a:lvl4pPr marL="1714500" indent="-342900" eaLnBrk="0" hangingPunct="0">
              <a:defRPr>
                <a:solidFill>
                  <a:schemeClr val="tx1"/>
                </a:solidFill>
                <a:latin typeface="Arial" pitchFamily="34" charset="0"/>
              </a:defRPr>
            </a:lvl4pPr>
            <a:lvl5pPr marL="2171700" indent="-342900"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eaLnBrk="1" hangingPunct="1">
              <a:lnSpc>
                <a:spcPct val="80000"/>
              </a:lnSpc>
              <a:spcBef>
                <a:spcPct val="50000"/>
              </a:spcBef>
              <a:buFontTx/>
              <a:buAutoNum type="arabicPeriod"/>
            </a:pPr>
            <a:r>
              <a:rPr lang="en-US" altLang="ru-RU" sz="4000" dirty="0">
                <a:solidFill>
                  <a:srgbClr val="000000"/>
                </a:solidFill>
                <a:latin typeface="Times New Roman" pitchFamily="18" charset="0"/>
              </a:rPr>
              <a:t>Denature the enzyme (nonspecific inhibitors)</a:t>
            </a:r>
          </a:p>
          <a:p>
            <a:pPr eaLnBrk="1" hangingPunct="1">
              <a:lnSpc>
                <a:spcPct val="80000"/>
              </a:lnSpc>
              <a:spcBef>
                <a:spcPct val="50000"/>
              </a:spcBef>
              <a:buFontTx/>
              <a:buAutoNum type="arabicPeriod"/>
            </a:pPr>
            <a:r>
              <a:rPr lang="en-US" altLang="ru-RU" sz="4000" dirty="0">
                <a:solidFill>
                  <a:srgbClr val="000000"/>
                </a:solidFill>
                <a:latin typeface="Times New Roman" pitchFamily="18" charset="0"/>
              </a:rPr>
              <a:t>Form very strong complexes with the active or allosteric center of the enzyme (more specific irreversible inhibitors)</a:t>
            </a:r>
            <a:endParaRPr lang="ru-RU" altLang="ru-RU" sz="4000" dirty="0">
              <a:solidFill>
                <a:srgbClr val="000000"/>
              </a:solidFill>
              <a:latin typeface="Times New Roman" pitchFamily="18" charset="0"/>
            </a:endParaRPr>
          </a:p>
        </p:txBody>
      </p:sp>
    </p:spTree>
    <p:extLst>
      <p:ext uri="{BB962C8B-B14F-4D97-AF65-F5344CB8AC3E}">
        <p14:creationId xmlns:p14="http://schemas.microsoft.com/office/powerpoint/2010/main" val="68519192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553"/>
            <a:ext cx="8229600" cy="850106"/>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Irreversible inhibition</a:t>
            </a:r>
            <a:endParaRPr lang="ru-RU" sz="3600" dirty="0">
              <a:solidFill>
                <a:srgbClr val="FF0000"/>
              </a:solidFill>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989100"/>
            <a:ext cx="4118611" cy="242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989100"/>
            <a:ext cx="4301193" cy="242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Temp\amoeba_sisters\Гифки\0e490cff3ed074762668ab7988ff03a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508569"/>
            <a:ext cx="4919192" cy="3279461"/>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5"/>
          <a:stretch>
            <a:fillRect/>
          </a:stretch>
        </p:blipFill>
        <p:spPr>
          <a:xfrm>
            <a:off x="4417775" y="3861048"/>
            <a:ext cx="4561706" cy="1488444"/>
          </a:xfrm>
          <a:prstGeom prst="rect">
            <a:avLst/>
          </a:prstGeom>
        </p:spPr>
      </p:pic>
    </p:spTree>
    <p:extLst>
      <p:ext uri="{BB962C8B-B14F-4D97-AF65-F5344CB8AC3E}">
        <p14:creationId xmlns:p14="http://schemas.microsoft.com/office/powerpoint/2010/main" val="23554879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2523"/>
            <a:ext cx="8229600" cy="706090"/>
          </a:xfrm>
        </p:spPr>
        <p:txBody>
          <a:bodyPr>
            <a:normAutofit/>
          </a:bodyPr>
          <a:lstStyle/>
          <a:p>
            <a:r>
              <a:rPr lang="en-US" sz="3600" dirty="0">
                <a:solidFill>
                  <a:srgbClr val="FF0000"/>
                </a:solidFill>
              </a:rPr>
              <a:t>REVERSIBLE INHIBITION</a:t>
            </a:r>
            <a:endParaRPr lang="ru-RU" sz="3600" dirty="0">
              <a:solidFill>
                <a:srgbClr val="FF0000"/>
              </a:solidFill>
            </a:endParaRPr>
          </a:p>
        </p:txBody>
      </p:sp>
      <p:sp>
        <p:nvSpPr>
          <p:cNvPr id="4" name="Объект 3"/>
          <p:cNvSpPr>
            <a:spLocks noGrp="1"/>
          </p:cNvSpPr>
          <p:nvPr>
            <p:ph idx="1"/>
          </p:nvPr>
        </p:nvSpPr>
        <p:spPr>
          <a:xfrm>
            <a:off x="0" y="692696"/>
            <a:ext cx="9144000" cy="4525963"/>
          </a:xfrm>
        </p:spPr>
        <p:txBody>
          <a:bodyPr>
            <a:normAutofit/>
          </a:bodyPr>
          <a:lstStyle/>
          <a:p>
            <a:pPr algn="just"/>
            <a:r>
              <a:rPr lang="en-US" sz="2800" dirty="0">
                <a:solidFill>
                  <a:srgbClr val="002060"/>
                </a:solidFill>
                <a:latin typeface="Arial" panose="020B0604020202020204" pitchFamily="34" charset="0"/>
                <a:cs typeface="Arial" panose="020B0604020202020204" pitchFamily="34" charset="0"/>
              </a:rPr>
              <a:t>With reversible inhibition, a loose binding of the inhibitor to the functional groups of the enzyme occurs, as a result of which the activity of the enzyme can be gradually restored.</a:t>
            </a:r>
            <a:endParaRPr lang="ru-RU" sz="2800" dirty="0">
              <a:solidFill>
                <a:srgbClr val="002060"/>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1187624" y="2708920"/>
            <a:ext cx="6851479" cy="3857699"/>
          </a:xfrm>
          <a:prstGeom prst="rect">
            <a:avLst/>
          </a:prstGeom>
        </p:spPr>
      </p:pic>
    </p:spTree>
    <p:extLst>
      <p:ext uri="{BB962C8B-B14F-4D97-AF65-F5344CB8AC3E}">
        <p14:creationId xmlns:p14="http://schemas.microsoft.com/office/powerpoint/2010/main" val="16642931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2523"/>
            <a:ext cx="8229600" cy="706090"/>
          </a:xfrm>
        </p:spPr>
        <p:txBody>
          <a:bodyPr>
            <a:normAutofit/>
          </a:bodyPr>
          <a:lstStyle/>
          <a:p>
            <a:r>
              <a:rPr lang="en-US" sz="3600" dirty="0">
                <a:solidFill>
                  <a:srgbClr val="FF0000"/>
                </a:solidFill>
              </a:rPr>
              <a:t>REVERSIBLE INHIBITION</a:t>
            </a:r>
            <a:endParaRPr lang="ru-RU" sz="3600" dirty="0">
              <a:solidFill>
                <a:srgbClr val="FF0000"/>
              </a:solidFill>
            </a:endParaRPr>
          </a:p>
        </p:txBody>
      </p:sp>
      <p:sp>
        <p:nvSpPr>
          <p:cNvPr id="4" name="Объект 3"/>
          <p:cNvSpPr>
            <a:spLocks noGrp="1"/>
          </p:cNvSpPr>
          <p:nvPr>
            <p:ph idx="1"/>
          </p:nvPr>
        </p:nvSpPr>
        <p:spPr>
          <a:xfrm>
            <a:off x="0" y="692696"/>
            <a:ext cx="9144000" cy="4525963"/>
          </a:xfrm>
        </p:spPr>
        <p:txBody>
          <a:bodyPr>
            <a:normAutofit/>
          </a:bodyPr>
          <a:lstStyle/>
          <a:p>
            <a:pPr algn="just"/>
            <a:r>
              <a:rPr lang="en-US" sz="2800" dirty="0">
                <a:solidFill>
                  <a:srgbClr val="002060"/>
                </a:solidFill>
                <a:latin typeface="Arial" panose="020B0604020202020204" pitchFamily="34" charset="0"/>
                <a:cs typeface="Arial" panose="020B0604020202020204" pitchFamily="34" charset="0"/>
              </a:rPr>
              <a:t>With reversible inhibition, a loose binding of the inhibitor to the functional groups of the enzyme occurs, as a result of which the activity of the enzyme can be gradually restored.</a:t>
            </a:r>
            <a:endParaRPr lang="ru-RU" sz="2800" dirty="0">
              <a:solidFill>
                <a:srgbClr val="002060"/>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7" y="2852935"/>
            <a:ext cx="5900737" cy="400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148" t="53225" b="33633"/>
          <a:stretch/>
        </p:blipFill>
        <p:spPr bwMode="auto">
          <a:xfrm flipH="1">
            <a:off x="5860770" y="2612956"/>
            <a:ext cx="758369" cy="54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980" y="4285677"/>
            <a:ext cx="566737"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884" t="57641" r="42276" b="11349"/>
          <a:stretch/>
        </p:blipFill>
        <p:spPr bwMode="auto">
          <a:xfrm>
            <a:off x="5927720" y="3038477"/>
            <a:ext cx="1052669" cy="1285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148" t="53225" b="33633"/>
          <a:stretch/>
        </p:blipFill>
        <p:spPr bwMode="auto">
          <a:xfrm>
            <a:off x="6619139" y="2596219"/>
            <a:ext cx="758369" cy="54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148" t="53225" b="33633"/>
          <a:stretch/>
        </p:blipFill>
        <p:spPr bwMode="auto">
          <a:xfrm>
            <a:off x="6716865" y="3136404"/>
            <a:ext cx="758369" cy="54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451" t="7941" r="6926" b="55320"/>
          <a:stretch/>
        </p:blipFill>
        <p:spPr bwMode="auto">
          <a:xfrm>
            <a:off x="6040907" y="4316956"/>
            <a:ext cx="3105150" cy="152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трелка вниз 2"/>
          <p:cNvSpPr/>
          <p:nvPr/>
        </p:nvSpPr>
        <p:spPr>
          <a:xfrm rot="19466371">
            <a:off x="7308304" y="3681153"/>
            <a:ext cx="864096" cy="60452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8" name="TextBox 7"/>
          <p:cNvSpPr txBox="1"/>
          <p:nvPr/>
        </p:nvSpPr>
        <p:spPr>
          <a:xfrm>
            <a:off x="6110655" y="5839784"/>
            <a:ext cx="3033345" cy="923330"/>
          </a:xfrm>
          <a:prstGeom prst="rect">
            <a:avLst/>
          </a:prstGeom>
          <a:noFill/>
        </p:spPr>
        <p:txBody>
          <a:bodyPr wrap="square" rtlCol="0">
            <a:spAutoFit/>
          </a:bodyPr>
          <a:lstStyle/>
          <a:p>
            <a:pPr algn="ctr"/>
            <a:r>
              <a:rPr lang="en-US" dirty="0"/>
              <a:t>with an excess of substrate, the activity of E is fully or partially restored</a:t>
            </a:r>
            <a:endParaRPr lang="ru-RU" dirty="0"/>
          </a:p>
        </p:txBody>
      </p:sp>
    </p:spTree>
    <p:extLst>
      <p:ext uri="{BB962C8B-B14F-4D97-AF65-F5344CB8AC3E}">
        <p14:creationId xmlns:p14="http://schemas.microsoft.com/office/powerpoint/2010/main" val="477703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2998"/>
            <a:ext cx="8229600" cy="1143000"/>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COMPETITIVE INHIBITION</a:t>
            </a:r>
            <a:endParaRPr lang="ru-RU" sz="3600"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395536" y="908720"/>
            <a:ext cx="8229600" cy="4525963"/>
          </a:xfrm>
        </p:spPr>
        <p:txBody>
          <a:bodyPr>
            <a:normAutofit/>
          </a:bodyPr>
          <a:lstStyle/>
          <a:p>
            <a:pPr algn="just">
              <a:spcBef>
                <a:spcPts val="0"/>
              </a:spcBef>
            </a:pPr>
            <a:r>
              <a:rPr lang="en-US" sz="2400" dirty="0">
                <a:solidFill>
                  <a:srgbClr val="002060"/>
                </a:solidFill>
                <a:latin typeface="Arial" panose="020B0604020202020204" pitchFamily="34" charset="0"/>
                <a:cs typeface="Arial" panose="020B0604020202020204" pitchFamily="34" charset="0"/>
              </a:rPr>
              <a:t>With this type of inhibition, the inhibitor is structurally similar to the enzyme substrate. Therefore, it competes with the substrate for the active center. This leads to a decrease in the binding of the substrate to the enzyme and disruption of catalysis.</a:t>
            </a:r>
            <a:endParaRPr lang="ru-RU" sz="2400" dirty="0">
              <a:solidFill>
                <a:srgbClr val="002060"/>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924944"/>
            <a:ext cx="716606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96065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789039"/>
            <a:ext cx="4493121" cy="303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 y="32048"/>
            <a:ext cx="9137129" cy="922114"/>
          </a:xfrm>
        </p:spPr>
        <p:txBody>
          <a:bodyPr>
            <a:normAutofit fontScale="90000"/>
          </a:bodyPr>
          <a:lstStyle/>
          <a:p>
            <a:r>
              <a:rPr lang="en-US" sz="3200" dirty="0">
                <a:solidFill>
                  <a:srgbClr val="FF0000"/>
                </a:solidFill>
                <a:latin typeface="Arial" panose="020B0604020202020204" pitchFamily="34" charset="0"/>
                <a:cs typeface="Arial" panose="020B0604020202020204" pitchFamily="34" charset="0"/>
              </a:rPr>
              <a:t>NON-COMPETITIVE (ALLOSTERIC) INHIBITION</a:t>
            </a:r>
            <a:endParaRPr lang="ru-RU" sz="3200"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1797" y="780375"/>
            <a:ext cx="8784976" cy="4525963"/>
          </a:xfrm>
        </p:spPr>
        <p:txBody>
          <a:bodyPr>
            <a:normAutofit/>
          </a:bodyPr>
          <a:lstStyle/>
          <a:p>
            <a:pPr algn="just"/>
            <a:r>
              <a:rPr lang="en-US" sz="2400" dirty="0">
                <a:latin typeface="Arial" panose="020B0604020202020204" pitchFamily="34" charset="0"/>
                <a:cs typeface="Arial" panose="020B0604020202020204" pitchFamily="34" charset="0"/>
              </a:rPr>
              <a:t>This type of inhibition is associated with the attachment of the inhibitor not to the active </a:t>
            </a:r>
            <a:r>
              <a:rPr lang="en-US" sz="2400" dirty="0" smtClean="0">
                <a:latin typeface="Arial" panose="020B0604020202020204" pitchFamily="34" charset="0"/>
                <a:cs typeface="Arial" panose="020B0604020202020204" pitchFamily="34" charset="0"/>
              </a:rPr>
              <a:t>site, </a:t>
            </a:r>
            <a:r>
              <a:rPr lang="en-US" sz="2400" dirty="0">
                <a:latin typeface="Arial" panose="020B0604020202020204" pitchFamily="34" charset="0"/>
                <a:cs typeface="Arial" panose="020B0604020202020204" pitchFamily="34" charset="0"/>
              </a:rPr>
              <a:t>but to another site of the molecule. This can be allosteric inhibition, when the activity of the enzyme is reduced by natural modulators, or the binding of any toxins to the enzyme.</a:t>
            </a:r>
          </a:p>
          <a:p>
            <a:pPr algn="just"/>
            <a:r>
              <a:rPr lang="en-US" sz="2400" dirty="0">
                <a:latin typeface="Arial" panose="020B0604020202020204" pitchFamily="34" charset="0"/>
                <a:cs typeface="Arial" panose="020B0604020202020204" pitchFamily="34" charset="0"/>
              </a:rPr>
              <a:t>For example, hydrocyanic acid (cyanides) binds to the </a:t>
            </a:r>
            <a:r>
              <a:rPr lang="en-US" sz="2400" dirty="0" err="1">
                <a:latin typeface="Arial" panose="020B0604020202020204" pitchFamily="34" charset="0"/>
                <a:cs typeface="Arial" panose="020B0604020202020204" pitchFamily="34" charset="0"/>
              </a:rPr>
              <a:t>heme</a:t>
            </a:r>
            <a:r>
              <a:rPr lang="en-US" sz="2400" dirty="0">
                <a:latin typeface="Arial" panose="020B0604020202020204" pitchFamily="34" charset="0"/>
                <a:cs typeface="Arial" panose="020B0604020202020204" pitchFamily="34" charset="0"/>
              </a:rPr>
              <a:t> iron of the respiratory chain enzymes and blocks cellular respiration.</a:t>
            </a: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0489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0" y="130622"/>
            <a:ext cx="9144000" cy="922114"/>
          </a:xfrm>
        </p:spPr>
        <p:txBody>
          <a:bodyPr>
            <a:noAutofit/>
          </a:bodyPr>
          <a:lstStyle/>
          <a:p>
            <a:r>
              <a:rPr lang="en-US" sz="3200" dirty="0">
                <a:solidFill>
                  <a:srgbClr val="FF0000"/>
                </a:solidFill>
                <a:latin typeface="Arial" panose="020B0604020202020204" pitchFamily="34" charset="0"/>
                <a:cs typeface="Arial" panose="020B0604020202020204" pitchFamily="34" charset="0"/>
              </a:rPr>
              <a:t>COMPETITIVE AND NON-COMPETITIVE (ALLOSTERIC) INHIBITION</a:t>
            </a:r>
            <a:endParaRPr lang="ru-RU" sz="3200" dirty="0">
              <a:solidFill>
                <a:srgbClr val="FF0000"/>
              </a:solidFill>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44" t="5589" r="4797"/>
          <a:stretch/>
        </p:blipFill>
        <p:spPr bwMode="auto">
          <a:xfrm>
            <a:off x="0" y="1196752"/>
            <a:ext cx="4499992"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89" t="3515" r="3030"/>
          <a:stretch/>
        </p:blipFill>
        <p:spPr bwMode="auto">
          <a:xfrm>
            <a:off x="4644008" y="1309253"/>
            <a:ext cx="4499992" cy="381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38"/>
          <p:cNvSpPr txBox="1">
            <a:spLocks noChangeArrowheads="1"/>
          </p:cNvSpPr>
          <p:nvPr/>
        </p:nvSpPr>
        <p:spPr bwMode="auto">
          <a:xfrm>
            <a:off x="4788024" y="5373216"/>
            <a:ext cx="43559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ru-RU" sz="2800" b="1" dirty="0">
                <a:solidFill>
                  <a:srgbClr val="333399"/>
                </a:solidFill>
                <a:latin typeface="Arial" pitchFamily="34" charset="0"/>
              </a:rPr>
              <a:t>Non-competitive type of inhibition</a:t>
            </a:r>
            <a:endParaRPr lang="ru-RU" altLang="ru-RU" sz="2800" b="1" dirty="0" smtClean="0">
              <a:solidFill>
                <a:srgbClr val="333399"/>
              </a:solidFill>
              <a:latin typeface="Arial" pitchFamily="34" charset="0"/>
            </a:endParaRPr>
          </a:p>
        </p:txBody>
      </p:sp>
      <p:sp>
        <p:nvSpPr>
          <p:cNvPr id="8" name="Text Box 2"/>
          <p:cNvSpPr txBox="1">
            <a:spLocks noChangeArrowheads="1"/>
          </p:cNvSpPr>
          <p:nvPr/>
        </p:nvSpPr>
        <p:spPr bwMode="auto">
          <a:xfrm>
            <a:off x="1" y="5373216"/>
            <a:ext cx="478802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ru-RU" sz="2800" b="1" dirty="0">
                <a:solidFill>
                  <a:srgbClr val="333399"/>
                </a:solidFill>
                <a:latin typeface="Arial" pitchFamily="34" charset="0"/>
              </a:rPr>
              <a:t>Competitive type of inhibition</a:t>
            </a:r>
            <a:endParaRPr lang="ru-RU" altLang="ru-RU" sz="2800" b="1" dirty="0" smtClean="0">
              <a:solidFill>
                <a:srgbClr val="333399"/>
              </a:solidFill>
              <a:latin typeface="Arial" pitchFamily="34" charset="0"/>
            </a:endParaRPr>
          </a:p>
        </p:txBody>
      </p:sp>
    </p:spTree>
    <p:extLst>
      <p:ext uri="{BB962C8B-B14F-4D97-AF65-F5344CB8AC3E}">
        <p14:creationId xmlns:p14="http://schemas.microsoft.com/office/powerpoint/2010/main" val="3601602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437" y="21401"/>
            <a:ext cx="9108504" cy="3139321"/>
          </a:xfrm>
          <a:prstGeom prst="rect">
            <a:avLst/>
          </a:prstGeom>
          <a:noFill/>
        </p:spPr>
        <p:txBody>
          <a:bodyPr wrap="square">
            <a:spAutoFit/>
          </a:bodyPr>
          <a:lstStyle/>
          <a:p>
            <a:pPr algn="ctr">
              <a:defRPr/>
            </a:pPr>
            <a:r>
              <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Regulation of biochemical reactions</a:t>
            </a:r>
            <a:endParaRPr lang="ru-RU"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mn-cs"/>
            </a:endParaRPr>
          </a:p>
        </p:txBody>
      </p:sp>
      <p:pic>
        <p:nvPicPr>
          <p:cNvPr id="2" name="Рисунок 1"/>
          <p:cNvPicPr>
            <a:picLocks noChangeAspect="1"/>
          </p:cNvPicPr>
          <p:nvPr/>
        </p:nvPicPr>
        <p:blipFill>
          <a:blip r:embed="rId3"/>
          <a:stretch>
            <a:fillRect/>
          </a:stretch>
        </p:blipFill>
        <p:spPr>
          <a:xfrm>
            <a:off x="2411760" y="3160722"/>
            <a:ext cx="5037160" cy="3113881"/>
          </a:xfrm>
          <a:prstGeom prst="rect">
            <a:avLst/>
          </a:prstGeom>
        </p:spPr>
      </p:pic>
    </p:spTree>
    <p:extLst>
      <p:ext uri="{BB962C8B-B14F-4D97-AF65-F5344CB8AC3E}">
        <p14:creationId xmlns:p14="http://schemas.microsoft.com/office/powerpoint/2010/main" val="3432254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69"/>
          <p:cNvGrpSpPr>
            <a:grpSpLocks/>
          </p:cNvGrpSpPr>
          <p:nvPr/>
        </p:nvGrpSpPr>
        <p:grpSpPr bwMode="auto">
          <a:xfrm>
            <a:off x="130175" y="61913"/>
            <a:ext cx="5003800" cy="503237"/>
            <a:chOff x="1134" y="414"/>
            <a:chExt cx="3152" cy="317"/>
          </a:xfrm>
        </p:grpSpPr>
        <p:sp>
          <p:nvSpPr>
            <p:cNvPr id="25699" name="AutoShape 13"/>
            <p:cNvSpPr>
              <a:spLocks noChangeArrowheads="1"/>
            </p:cNvSpPr>
            <p:nvPr/>
          </p:nvSpPr>
          <p:spPr bwMode="auto">
            <a:xfrm>
              <a:off x="1134" y="414"/>
              <a:ext cx="3152" cy="317"/>
            </a:xfrm>
            <a:prstGeom prst="roundRect">
              <a:avLst>
                <a:gd name="adj" fmla="val 19838"/>
              </a:avLst>
            </a:prstGeom>
            <a:solidFill>
              <a:srgbClr val="CCFFFF"/>
            </a:solidFill>
            <a:ln w="381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sp>
          <p:nvSpPr>
            <p:cNvPr id="25700" name="Text Box 14"/>
            <p:cNvSpPr txBox="1">
              <a:spLocks noChangeArrowheads="1"/>
            </p:cNvSpPr>
            <p:nvPr/>
          </p:nvSpPr>
          <p:spPr bwMode="auto">
            <a:xfrm>
              <a:off x="1134" y="459"/>
              <a:ext cx="315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sz="1700" b="1" dirty="0">
                  <a:solidFill>
                    <a:srgbClr val="0000FF"/>
                  </a:solidFill>
                </a:rPr>
                <a:t>Reversible competitive inhibition</a:t>
              </a:r>
              <a:endParaRPr lang="ru-RU" altLang="ru-RU" sz="1700" b="1" dirty="0">
                <a:solidFill>
                  <a:srgbClr val="0000FF"/>
                </a:solidFill>
              </a:endParaRPr>
            </a:p>
          </p:txBody>
        </p:sp>
      </p:grpSp>
      <p:grpSp>
        <p:nvGrpSpPr>
          <p:cNvPr id="3" name="Group 79"/>
          <p:cNvGrpSpPr>
            <a:grpSpLocks/>
          </p:cNvGrpSpPr>
          <p:nvPr/>
        </p:nvGrpSpPr>
        <p:grpSpPr bwMode="auto">
          <a:xfrm>
            <a:off x="4846638" y="33338"/>
            <a:ext cx="3851275" cy="3633787"/>
            <a:chOff x="2245" y="892"/>
            <a:chExt cx="2426" cy="2289"/>
          </a:xfrm>
        </p:grpSpPr>
        <p:sp>
          <p:nvSpPr>
            <p:cNvPr id="25697" name="Freeform 26"/>
            <p:cNvSpPr>
              <a:spLocks noChangeAspect="1"/>
            </p:cNvSpPr>
            <p:nvPr/>
          </p:nvSpPr>
          <p:spPr bwMode="auto">
            <a:xfrm>
              <a:off x="2245" y="1172"/>
              <a:ext cx="1104" cy="1781"/>
            </a:xfrm>
            <a:custGeom>
              <a:avLst/>
              <a:gdLst>
                <a:gd name="T0" fmla="*/ 307 w 1321"/>
                <a:gd name="T1" fmla="*/ 41 h 2846"/>
                <a:gd name="T2" fmla="*/ 314 w 1321"/>
                <a:gd name="T3" fmla="*/ 33 h 2846"/>
                <a:gd name="T4" fmla="*/ 307 w 1321"/>
                <a:gd name="T5" fmla="*/ 26 h 2846"/>
                <a:gd name="T6" fmla="*/ 295 w 1321"/>
                <a:gd name="T7" fmla="*/ 20 h 2846"/>
                <a:gd name="T8" fmla="*/ 275 w 1321"/>
                <a:gd name="T9" fmla="*/ 14 h 2846"/>
                <a:gd name="T10" fmla="*/ 260 w 1321"/>
                <a:gd name="T11" fmla="*/ 10 h 2846"/>
                <a:gd name="T12" fmla="*/ 240 w 1321"/>
                <a:gd name="T13" fmla="*/ 5 h 2846"/>
                <a:gd name="T14" fmla="*/ 211 w 1321"/>
                <a:gd name="T15" fmla="*/ 0 h 2846"/>
                <a:gd name="T16" fmla="*/ 77 w 1321"/>
                <a:gd name="T17" fmla="*/ 6 h 2846"/>
                <a:gd name="T18" fmla="*/ 28 w 1321"/>
                <a:gd name="T19" fmla="*/ 9 h 2846"/>
                <a:gd name="T20" fmla="*/ 8 w 1321"/>
                <a:gd name="T21" fmla="*/ 11 h 2846"/>
                <a:gd name="T22" fmla="*/ 26 w 1321"/>
                <a:gd name="T23" fmla="*/ 14 h 2846"/>
                <a:gd name="T24" fmla="*/ 79 w 1321"/>
                <a:gd name="T25" fmla="*/ 15 h 2846"/>
                <a:gd name="T26" fmla="*/ 123 w 1321"/>
                <a:gd name="T27" fmla="*/ 18 h 2846"/>
                <a:gd name="T28" fmla="*/ 130 w 1321"/>
                <a:gd name="T29" fmla="*/ 19 h 2846"/>
                <a:gd name="T30" fmla="*/ 95 w 1321"/>
                <a:gd name="T31" fmla="*/ 22 h 2846"/>
                <a:gd name="T32" fmla="*/ 46 w 1321"/>
                <a:gd name="T33" fmla="*/ 24 h 2846"/>
                <a:gd name="T34" fmla="*/ 16 w 1321"/>
                <a:gd name="T35" fmla="*/ 27 h 2846"/>
                <a:gd name="T36" fmla="*/ 9 w 1321"/>
                <a:gd name="T37" fmla="*/ 28 h 2846"/>
                <a:gd name="T38" fmla="*/ 13 w 1321"/>
                <a:gd name="T39" fmla="*/ 39 h 2846"/>
                <a:gd name="T40" fmla="*/ 35 w 1321"/>
                <a:gd name="T41" fmla="*/ 41 h 2846"/>
                <a:gd name="T42" fmla="*/ 77 w 1321"/>
                <a:gd name="T43" fmla="*/ 43 h 2846"/>
                <a:gd name="T44" fmla="*/ 103 w 1321"/>
                <a:gd name="T45" fmla="*/ 45 h 2846"/>
                <a:gd name="T46" fmla="*/ 112 w 1321"/>
                <a:gd name="T47" fmla="*/ 48 h 2846"/>
                <a:gd name="T48" fmla="*/ 95 w 1321"/>
                <a:gd name="T49" fmla="*/ 50 h 2846"/>
                <a:gd name="T50" fmla="*/ 26 w 1321"/>
                <a:gd name="T51" fmla="*/ 53 h 2846"/>
                <a:gd name="T52" fmla="*/ 4 w 1321"/>
                <a:gd name="T53" fmla="*/ 54 h 2846"/>
                <a:gd name="T54" fmla="*/ 6 w 1321"/>
                <a:gd name="T55" fmla="*/ 56 h 2846"/>
                <a:gd name="T56" fmla="*/ 38 w 1321"/>
                <a:gd name="T57" fmla="*/ 59 h 2846"/>
                <a:gd name="T58" fmla="*/ 155 w 1321"/>
                <a:gd name="T59" fmla="*/ 65 h 2846"/>
                <a:gd name="T60" fmla="*/ 209 w 1321"/>
                <a:gd name="T61" fmla="*/ 67 h 2846"/>
                <a:gd name="T62" fmla="*/ 256 w 1321"/>
                <a:gd name="T63" fmla="*/ 58 h 2846"/>
                <a:gd name="T64" fmla="*/ 283 w 1321"/>
                <a:gd name="T65" fmla="*/ 51 h 2846"/>
                <a:gd name="T66" fmla="*/ 307 w 1321"/>
                <a:gd name="T67" fmla="*/ 41 h 28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1"/>
                <a:gd name="T103" fmla="*/ 0 h 2846"/>
                <a:gd name="T104" fmla="*/ 1321 w 1321"/>
                <a:gd name="T105" fmla="*/ 2846 h 28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1" h="2846">
                  <a:moveTo>
                    <a:pt x="1287" y="1741"/>
                  </a:moveTo>
                  <a:lnTo>
                    <a:pt x="1321" y="1386"/>
                  </a:lnTo>
                  <a:lnTo>
                    <a:pt x="1289" y="1090"/>
                  </a:lnTo>
                  <a:lnTo>
                    <a:pt x="1239" y="858"/>
                  </a:lnTo>
                  <a:lnTo>
                    <a:pt x="1157" y="601"/>
                  </a:lnTo>
                  <a:lnTo>
                    <a:pt x="1089" y="424"/>
                  </a:lnTo>
                  <a:lnTo>
                    <a:pt x="1007" y="205"/>
                  </a:lnTo>
                  <a:lnTo>
                    <a:pt x="884" y="0"/>
                  </a:lnTo>
                  <a:lnTo>
                    <a:pt x="324" y="267"/>
                  </a:lnTo>
                  <a:lnTo>
                    <a:pt x="120" y="383"/>
                  </a:lnTo>
                  <a:cubicBezTo>
                    <a:pt x="71" y="419"/>
                    <a:pt x="33" y="446"/>
                    <a:pt x="31" y="483"/>
                  </a:cubicBezTo>
                  <a:cubicBezTo>
                    <a:pt x="29" y="520"/>
                    <a:pt x="59" y="577"/>
                    <a:pt x="109" y="607"/>
                  </a:cubicBezTo>
                  <a:lnTo>
                    <a:pt x="331" y="662"/>
                  </a:lnTo>
                  <a:lnTo>
                    <a:pt x="516" y="731"/>
                  </a:lnTo>
                  <a:cubicBezTo>
                    <a:pt x="551" y="758"/>
                    <a:pt x="562" y="792"/>
                    <a:pt x="543" y="826"/>
                  </a:cubicBezTo>
                  <a:cubicBezTo>
                    <a:pt x="524" y="860"/>
                    <a:pt x="458" y="900"/>
                    <a:pt x="400" y="935"/>
                  </a:cubicBezTo>
                  <a:lnTo>
                    <a:pt x="195" y="1038"/>
                  </a:lnTo>
                  <a:lnTo>
                    <a:pt x="65" y="1120"/>
                  </a:lnTo>
                  <a:lnTo>
                    <a:pt x="38" y="1174"/>
                  </a:lnTo>
                  <a:cubicBezTo>
                    <a:pt x="37" y="1265"/>
                    <a:pt x="40" y="1568"/>
                    <a:pt x="58" y="1666"/>
                  </a:cubicBezTo>
                  <a:cubicBezTo>
                    <a:pt x="76" y="1764"/>
                    <a:pt x="103" y="1733"/>
                    <a:pt x="147" y="1761"/>
                  </a:cubicBezTo>
                  <a:lnTo>
                    <a:pt x="324" y="1836"/>
                  </a:lnTo>
                  <a:lnTo>
                    <a:pt x="434" y="1918"/>
                  </a:lnTo>
                  <a:cubicBezTo>
                    <a:pt x="458" y="1953"/>
                    <a:pt x="475" y="2012"/>
                    <a:pt x="469" y="2047"/>
                  </a:cubicBezTo>
                  <a:cubicBezTo>
                    <a:pt x="463" y="2082"/>
                    <a:pt x="460" y="2100"/>
                    <a:pt x="400" y="2130"/>
                  </a:cubicBezTo>
                  <a:lnTo>
                    <a:pt x="109" y="2227"/>
                  </a:lnTo>
                  <a:cubicBezTo>
                    <a:pt x="45" y="2253"/>
                    <a:pt x="31" y="2259"/>
                    <a:pt x="17" y="2287"/>
                  </a:cubicBezTo>
                  <a:cubicBezTo>
                    <a:pt x="3" y="2315"/>
                    <a:pt x="0" y="2358"/>
                    <a:pt x="24" y="2396"/>
                  </a:cubicBezTo>
                  <a:cubicBezTo>
                    <a:pt x="48" y="2434"/>
                    <a:pt x="57" y="2450"/>
                    <a:pt x="161" y="2512"/>
                  </a:cubicBezTo>
                  <a:cubicBezTo>
                    <a:pt x="265" y="2574"/>
                    <a:pt x="530" y="2711"/>
                    <a:pt x="649" y="2767"/>
                  </a:cubicBezTo>
                  <a:lnTo>
                    <a:pt x="877" y="2846"/>
                  </a:lnTo>
                  <a:lnTo>
                    <a:pt x="1075" y="2464"/>
                  </a:lnTo>
                  <a:lnTo>
                    <a:pt x="1191" y="2164"/>
                  </a:lnTo>
                  <a:lnTo>
                    <a:pt x="1287" y="1741"/>
                  </a:lnTo>
                  <a:close/>
                </a:path>
              </a:pathLst>
            </a:custGeom>
            <a:solidFill>
              <a:srgbClr val="FF9999"/>
            </a:solidFill>
            <a:ln w="19050">
              <a:solidFill>
                <a:srgbClr val="FF0000"/>
              </a:solidFill>
              <a:round/>
              <a:headEnd/>
              <a:tailEnd/>
            </a:ln>
          </p:spPr>
          <p:txBody>
            <a:bodyPr/>
            <a:lstStyle/>
            <a:p>
              <a:endParaRPr lang="ru-RU"/>
            </a:p>
          </p:txBody>
        </p:sp>
        <p:sp>
          <p:nvSpPr>
            <p:cNvPr id="25698" name="Freeform 27"/>
            <p:cNvSpPr>
              <a:spLocks noChangeAspect="1"/>
            </p:cNvSpPr>
            <p:nvPr/>
          </p:nvSpPr>
          <p:spPr bwMode="auto">
            <a:xfrm>
              <a:off x="2981" y="892"/>
              <a:ext cx="1690" cy="2289"/>
            </a:xfrm>
            <a:custGeom>
              <a:avLst/>
              <a:gdLst>
                <a:gd name="T0" fmla="*/ 349 w 2023"/>
                <a:gd name="T1" fmla="*/ 0 h 3658"/>
                <a:gd name="T2" fmla="*/ 241 w 2023"/>
                <a:gd name="T3" fmla="*/ 3 h 3658"/>
                <a:gd name="T4" fmla="*/ 147 w 2023"/>
                <a:gd name="T5" fmla="*/ 5 h 3658"/>
                <a:gd name="T6" fmla="*/ 72 w 2023"/>
                <a:gd name="T7" fmla="*/ 8 h 3658"/>
                <a:gd name="T8" fmla="*/ 3 w 2023"/>
                <a:gd name="T9" fmla="*/ 11 h 3658"/>
                <a:gd name="T10" fmla="*/ 31 w 2023"/>
                <a:gd name="T11" fmla="*/ 15 h 3658"/>
                <a:gd name="T12" fmla="*/ 63 w 2023"/>
                <a:gd name="T13" fmla="*/ 24 h 3658"/>
                <a:gd name="T14" fmla="*/ 84 w 2023"/>
                <a:gd name="T15" fmla="*/ 31 h 3658"/>
                <a:gd name="T16" fmla="*/ 98 w 2023"/>
                <a:gd name="T17" fmla="*/ 36 h 3658"/>
                <a:gd name="T18" fmla="*/ 104 w 2023"/>
                <a:gd name="T19" fmla="*/ 43 h 3658"/>
                <a:gd name="T20" fmla="*/ 95 w 2023"/>
                <a:gd name="T21" fmla="*/ 51 h 3658"/>
                <a:gd name="T22" fmla="*/ 73 w 2023"/>
                <a:gd name="T23" fmla="*/ 62 h 3658"/>
                <a:gd name="T24" fmla="*/ 48 w 2023"/>
                <a:gd name="T25" fmla="*/ 69 h 3658"/>
                <a:gd name="T26" fmla="*/ 0 w 2023"/>
                <a:gd name="T27" fmla="*/ 77 h 3658"/>
                <a:gd name="T28" fmla="*/ 73 w 2023"/>
                <a:gd name="T29" fmla="*/ 80 h 3658"/>
                <a:gd name="T30" fmla="*/ 244 w 2023"/>
                <a:gd name="T31" fmla="*/ 84 h 3658"/>
                <a:gd name="T32" fmla="*/ 348 w 2023"/>
                <a:gd name="T33" fmla="*/ 86 h 3658"/>
                <a:gd name="T34" fmla="*/ 420 w 2023"/>
                <a:gd name="T35" fmla="*/ 73 h 3658"/>
                <a:gd name="T36" fmla="*/ 457 w 2023"/>
                <a:gd name="T37" fmla="*/ 63 h 3658"/>
                <a:gd name="T38" fmla="*/ 475 w 2023"/>
                <a:gd name="T39" fmla="*/ 54 h 3658"/>
                <a:gd name="T40" fmla="*/ 480 w 2023"/>
                <a:gd name="T41" fmla="*/ 46 h 3658"/>
                <a:gd name="T42" fmla="*/ 477 w 2023"/>
                <a:gd name="T43" fmla="*/ 36 h 3658"/>
                <a:gd name="T44" fmla="*/ 467 w 2023"/>
                <a:gd name="T45" fmla="*/ 29 h 3658"/>
                <a:gd name="T46" fmla="*/ 451 w 2023"/>
                <a:gd name="T47" fmla="*/ 21 h 3658"/>
                <a:gd name="T48" fmla="*/ 420 w 2023"/>
                <a:gd name="T49" fmla="*/ 12 h 3658"/>
                <a:gd name="T50" fmla="*/ 374 w 2023"/>
                <a:gd name="T51" fmla="*/ 4 h 3658"/>
                <a:gd name="T52" fmla="*/ 349 w 2023"/>
                <a:gd name="T53" fmla="*/ 0 h 36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23"/>
                <a:gd name="T82" fmla="*/ 0 h 3658"/>
                <a:gd name="T83" fmla="*/ 2023 w 2023"/>
                <a:gd name="T84" fmla="*/ 3658 h 365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23" h="3658">
                  <a:moveTo>
                    <a:pt x="1470" y="0"/>
                  </a:moveTo>
                  <a:lnTo>
                    <a:pt x="1013" y="89"/>
                  </a:lnTo>
                  <a:lnTo>
                    <a:pt x="624" y="219"/>
                  </a:lnTo>
                  <a:lnTo>
                    <a:pt x="302" y="323"/>
                  </a:lnTo>
                  <a:lnTo>
                    <a:pt x="5" y="441"/>
                  </a:lnTo>
                  <a:lnTo>
                    <a:pt x="130" y="651"/>
                  </a:lnTo>
                  <a:lnTo>
                    <a:pt x="268" y="1024"/>
                  </a:lnTo>
                  <a:lnTo>
                    <a:pt x="354" y="1297"/>
                  </a:lnTo>
                  <a:lnTo>
                    <a:pt x="410" y="1556"/>
                  </a:lnTo>
                  <a:lnTo>
                    <a:pt x="439" y="1807"/>
                  </a:lnTo>
                  <a:lnTo>
                    <a:pt x="401" y="2183"/>
                  </a:lnTo>
                  <a:lnTo>
                    <a:pt x="305" y="2621"/>
                  </a:lnTo>
                  <a:lnTo>
                    <a:pt x="200" y="2911"/>
                  </a:lnTo>
                  <a:lnTo>
                    <a:pt x="0" y="3291"/>
                  </a:lnTo>
                  <a:lnTo>
                    <a:pt x="308" y="3404"/>
                  </a:lnTo>
                  <a:lnTo>
                    <a:pt x="1028" y="3584"/>
                  </a:lnTo>
                  <a:lnTo>
                    <a:pt x="1464" y="3658"/>
                  </a:lnTo>
                  <a:lnTo>
                    <a:pt x="1771" y="3119"/>
                  </a:lnTo>
                  <a:lnTo>
                    <a:pt x="1928" y="2684"/>
                  </a:lnTo>
                  <a:lnTo>
                    <a:pt x="2003" y="2280"/>
                  </a:lnTo>
                  <a:lnTo>
                    <a:pt x="2023" y="1959"/>
                  </a:lnTo>
                  <a:lnTo>
                    <a:pt x="2010" y="1536"/>
                  </a:lnTo>
                  <a:lnTo>
                    <a:pt x="1969" y="1222"/>
                  </a:lnTo>
                  <a:lnTo>
                    <a:pt x="1900" y="874"/>
                  </a:lnTo>
                  <a:lnTo>
                    <a:pt x="1771" y="519"/>
                  </a:lnTo>
                  <a:lnTo>
                    <a:pt x="1580" y="184"/>
                  </a:lnTo>
                  <a:lnTo>
                    <a:pt x="1470" y="0"/>
                  </a:lnTo>
                  <a:close/>
                </a:path>
              </a:pathLst>
            </a:custGeom>
            <a:solidFill>
              <a:srgbClr val="FFCC66"/>
            </a:solidFill>
            <a:ln w="15875">
              <a:solidFill>
                <a:srgbClr val="CC6600"/>
              </a:solidFill>
              <a:round/>
              <a:headEnd/>
              <a:tailEnd/>
            </a:ln>
          </p:spPr>
          <p:txBody>
            <a:bodyPr/>
            <a:lstStyle/>
            <a:p>
              <a:endParaRPr lang="ru-RU"/>
            </a:p>
          </p:txBody>
        </p:sp>
      </p:grpSp>
      <p:sp>
        <p:nvSpPr>
          <p:cNvPr id="201757" name="Text Box 29"/>
          <p:cNvSpPr txBox="1">
            <a:spLocks noChangeArrowheads="1"/>
          </p:cNvSpPr>
          <p:nvPr/>
        </p:nvSpPr>
        <p:spPr bwMode="auto">
          <a:xfrm>
            <a:off x="5694363" y="1087438"/>
            <a:ext cx="27352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pPr>
            <a:r>
              <a:rPr lang="en-US" altLang="ru-RU" sz="1600" b="1" dirty="0">
                <a:solidFill>
                  <a:srgbClr val="0066FF"/>
                </a:solidFill>
              </a:rPr>
              <a:t>Enzyme (succinate dehydrogenase)</a:t>
            </a:r>
            <a:endParaRPr lang="ru-RU" altLang="ru-RU" sz="1600" b="1" dirty="0">
              <a:solidFill>
                <a:srgbClr val="0066FF"/>
              </a:solidFill>
            </a:endParaRPr>
          </a:p>
        </p:txBody>
      </p:sp>
      <p:sp>
        <p:nvSpPr>
          <p:cNvPr id="201805" name="Text Box 77"/>
          <p:cNvSpPr txBox="1">
            <a:spLocks noChangeArrowheads="1"/>
          </p:cNvSpPr>
          <p:nvPr/>
        </p:nvSpPr>
        <p:spPr bwMode="auto">
          <a:xfrm>
            <a:off x="3698875" y="3081338"/>
            <a:ext cx="1625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ru-RU" sz="1600" b="1" dirty="0" smtClean="0">
                <a:solidFill>
                  <a:srgbClr val="FFCC66"/>
                </a:solidFill>
              </a:rPr>
              <a:t>Succinate</a:t>
            </a:r>
            <a:endParaRPr lang="ru-RU" altLang="ru-RU" sz="1600" dirty="0">
              <a:solidFill>
                <a:srgbClr val="FFCC66"/>
              </a:solidFill>
            </a:endParaRPr>
          </a:p>
        </p:txBody>
      </p:sp>
      <p:sp>
        <p:nvSpPr>
          <p:cNvPr id="201806" name="Text Box 78"/>
          <p:cNvSpPr txBox="1">
            <a:spLocks noChangeArrowheads="1"/>
          </p:cNvSpPr>
          <p:nvPr/>
        </p:nvSpPr>
        <p:spPr bwMode="auto">
          <a:xfrm>
            <a:off x="1724025" y="3046413"/>
            <a:ext cx="10922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ru-RU" sz="1600" b="1" dirty="0" smtClean="0">
                <a:solidFill>
                  <a:srgbClr val="FFCCCC"/>
                </a:solidFill>
              </a:rPr>
              <a:t>Fumarate</a:t>
            </a:r>
            <a:endParaRPr lang="ru-RU" altLang="ru-RU" sz="1600" dirty="0">
              <a:solidFill>
                <a:srgbClr val="FFCCCC"/>
              </a:solidFill>
            </a:endParaRPr>
          </a:p>
        </p:txBody>
      </p:sp>
      <p:grpSp>
        <p:nvGrpSpPr>
          <p:cNvPr id="4" name="Group 128"/>
          <p:cNvGrpSpPr>
            <a:grpSpLocks/>
          </p:cNvGrpSpPr>
          <p:nvPr/>
        </p:nvGrpSpPr>
        <p:grpSpPr bwMode="auto">
          <a:xfrm>
            <a:off x="4060825" y="679450"/>
            <a:ext cx="1223963" cy="2360613"/>
            <a:chOff x="1380" y="1649"/>
            <a:chExt cx="771" cy="1487"/>
          </a:xfrm>
        </p:grpSpPr>
        <p:sp>
          <p:nvSpPr>
            <p:cNvPr id="25678" name="Text Box 129"/>
            <p:cNvSpPr txBox="1">
              <a:spLocks noChangeArrowheads="1"/>
            </p:cNvSpPr>
            <p:nvPr/>
          </p:nvSpPr>
          <p:spPr bwMode="auto">
            <a:xfrm>
              <a:off x="1392" y="1649"/>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r>
                <a:rPr lang="ru-RU" altLang="ru-RU" sz="2200" b="1">
                  <a:solidFill>
                    <a:srgbClr val="FFCC66"/>
                  </a:solidFill>
                </a:rPr>
                <a:t>	</a:t>
              </a:r>
              <a:endParaRPr lang="ru-RU" altLang="ru-RU">
                <a:solidFill>
                  <a:srgbClr val="FFCC66"/>
                </a:solidFill>
              </a:endParaRPr>
            </a:p>
          </p:txBody>
        </p:sp>
        <p:sp>
          <p:nvSpPr>
            <p:cNvPr id="25679" name="Text Box 130"/>
            <p:cNvSpPr txBox="1">
              <a:spLocks noChangeArrowheads="1"/>
            </p:cNvSpPr>
            <p:nvPr/>
          </p:nvSpPr>
          <p:spPr bwMode="auto">
            <a:xfrm>
              <a:off x="1643" y="1942"/>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80" name="Text Box 131"/>
            <p:cNvSpPr txBox="1">
              <a:spLocks noChangeArrowheads="1"/>
            </p:cNvSpPr>
            <p:nvPr/>
          </p:nvSpPr>
          <p:spPr bwMode="auto">
            <a:xfrm>
              <a:off x="1936" y="1942"/>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81" name="Text Box 132"/>
            <p:cNvSpPr txBox="1">
              <a:spLocks noChangeArrowheads="1"/>
            </p:cNvSpPr>
            <p:nvPr/>
          </p:nvSpPr>
          <p:spPr bwMode="auto">
            <a:xfrm>
              <a:off x="1392" y="2194"/>
              <a:ext cx="377"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r>
                <a:rPr lang="ru-RU" altLang="ru-RU" sz="2200" b="1" baseline="-25000">
                  <a:solidFill>
                    <a:srgbClr val="FFCC66"/>
                  </a:solidFill>
                </a:rPr>
                <a:t>2</a:t>
              </a:r>
            </a:p>
          </p:txBody>
        </p:sp>
        <p:sp>
          <p:nvSpPr>
            <p:cNvPr id="25682" name="Text Box 133"/>
            <p:cNvSpPr txBox="1">
              <a:spLocks noChangeArrowheads="1"/>
            </p:cNvSpPr>
            <p:nvPr/>
          </p:nvSpPr>
          <p:spPr bwMode="auto">
            <a:xfrm>
              <a:off x="1643" y="273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83" name="Text Box 134"/>
            <p:cNvSpPr txBox="1">
              <a:spLocks noChangeArrowheads="1"/>
            </p:cNvSpPr>
            <p:nvPr/>
          </p:nvSpPr>
          <p:spPr bwMode="auto">
            <a:xfrm>
              <a:off x="1936" y="273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84" name="Text Box 135"/>
            <p:cNvSpPr txBox="1">
              <a:spLocks noChangeArrowheads="1"/>
            </p:cNvSpPr>
            <p:nvPr/>
          </p:nvSpPr>
          <p:spPr bwMode="auto">
            <a:xfrm>
              <a:off x="1392" y="296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85" name="Line 136"/>
            <p:cNvSpPr>
              <a:spLocks noChangeShapeType="1"/>
            </p:cNvSpPr>
            <p:nvPr/>
          </p:nvSpPr>
          <p:spPr bwMode="auto">
            <a:xfrm>
              <a:off x="1455" y="2361"/>
              <a:ext cx="0"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86" name="Line 137"/>
            <p:cNvSpPr>
              <a:spLocks noChangeShapeType="1"/>
            </p:cNvSpPr>
            <p:nvPr/>
          </p:nvSpPr>
          <p:spPr bwMode="auto">
            <a:xfrm flipH="1">
              <a:off x="1497" y="2089"/>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87" name="Line 138"/>
            <p:cNvSpPr>
              <a:spLocks noChangeShapeType="1"/>
            </p:cNvSpPr>
            <p:nvPr/>
          </p:nvSpPr>
          <p:spPr bwMode="auto">
            <a:xfrm>
              <a:off x="1497" y="1837"/>
              <a:ext cx="125"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88" name="Line 139"/>
            <p:cNvSpPr>
              <a:spLocks noChangeShapeType="1"/>
            </p:cNvSpPr>
            <p:nvPr/>
          </p:nvSpPr>
          <p:spPr bwMode="auto">
            <a:xfrm>
              <a:off x="1518" y="1796"/>
              <a:ext cx="125" cy="146"/>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89" name="Line 140"/>
            <p:cNvSpPr>
              <a:spLocks noChangeShapeType="1"/>
            </p:cNvSpPr>
            <p:nvPr/>
          </p:nvSpPr>
          <p:spPr bwMode="auto">
            <a:xfrm flipH="1">
              <a:off x="1769" y="2026"/>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0" name="Line 141"/>
            <p:cNvSpPr>
              <a:spLocks noChangeShapeType="1"/>
            </p:cNvSpPr>
            <p:nvPr/>
          </p:nvSpPr>
          <p:spPr bwMode="auto">
            <a:xfrm flipH="1">
              <a:off x="1769" y="2822"/>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1" name="Line 142"/>
            <p:cNvSpPr>
              <a:spLocks noChangeShapeType="1"/>
            </p:cNvSpPr>
            <p:nvPr/>
          </p:nvSpPr>
          <p:spPr bwMode="auto">
            <a:xfrm flipH="1">
              <a:off x="1497" y="2885"/>
              <a:ext cx="125" cy="104"/>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2" name="Line 143"/>
            <p:cNvSpPr>
              <a:spLocks noChangeShapeType="1"/>
            </p:cNvSpPr>
            <p:nvPr/>
          </p:nvSpPr>
          <p:spPr bwMode="auto">
            <a:xfrm flipH="1">
              <a:off x="1539" y="2906"/>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3" name="Line 144"/>
            <p:cNvSpPr>
              <a:spLocks noChangeShapeType="1"/>
            </p:cNvSpPr>
            <p:nvPr/>
          </p:nvSpPr>
          <p:spPr bwMode="auto">
            <a:xfrm>
              <a:off x="1476" y="2675"/>
              <a:ext cx="146"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4" name="Line 145"/>
            <p:cNvSpPr>
              <a:spLocks noChangeShapeType="1"/>
            </p:cNvSpPr>
            <p:nvPr/>
          </p:nvSpPr>
          <p:spPr bwMode="auto">
            <a:xfrm flipH="1" flipV="1">
              <a:off x="2088" y="1992"/>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5" name="Line 146"/>
            <p:cNvSpPr>
              <a:spLocks noChangeShapeType="1"/>
            </p:cNvSpPr>
            <p:nvPr/>
          </p:nvSpPr>
          <p:spPr bwMode="auto">
            <a:xfrm flipH="1" flipV="1">
              <a:off x="2088" y="2784"/>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6" name="Text Box 147"/>
            <p:cNvSpPr txBox="1">
              <a:spLocks noChangeArrowheads="1"/>
            </p:cNvSpPr>
            <p:nvPr/>
          </p:nvSpPr>
          <p:spPr bwMode="auto">
            <a:xfrm>
              <a:off x="1380" y="2488"/>
              <a:ext cx="389"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r>
                <a:rPr lang="ru-RU" altLang="ru-RU" sz="2200" b="1" baseline="-25000">
                  <a:solidFill>
                    <a:srgbClr val="FFCC66"/>
                  </a:solidFill>
                </a:rPr>
                <a:t>2</a:t>
              </a:r>
            </a:p>
          </p:txBody>
        </p:sp>
      </p:grpSp>
      <p:grpSp>
        <p:nvGrpSpPr>
          <p:cNvPr id="5" name="Group 148"/>
          <p:cNvGrpSpPr>
            <a:grpSpLocks/>
          </p:cNvGrpSpPr>
          <p:nvPr/>
        </p:nvGrpSpPr>
        <p:grpSpPr bwMode="auto">
          <a:xfrm>
            <a:off x="1306513" y="822325"/>
            <a:ext cx="1223962" cy="2360613"/>
            <a:chOff x="2132" y="1618"/>
            <a:chExt cx="771" cy="1487"/>
          </a:xfrm>
        </p:grpSpPr>
        <p:sp>
          <p:nvSpPr>
            <p:cNvPr id="25658" name="Text Box 149"/>
            <p:cNvSpPr txBox="1">
              <a:spLocks noChangeArrowheads="1"/>
            </p:cNvSpPr>
            <p:nvPr/>
          </p:nvSpPr>
          <p:spPr bwMode="auto">
            <a:xfrm>
              <a:off x="2144" y="161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r>
                <a:rPr lang="ru-RU" altLang="ru-RU" sz="2200" b="1">
                  <a:solidFill>
                    <a:srgbClr val="FFCC66"/>
                  </a:solidFill>
                </a:rPr>
                <a:t>	</a:t>
              </a:r>
              <a:endParaRPr lang="ru-RU" altLang="ru-RU">
                <a:solidFill>
                  <a:srgbClr val="FFCC66"/>
                </a:solidFill>
              </a:endParaRPr>
            </a:p>
          </p:txBody>
        </p:sp>
        <p:sp>
          <p:nvSpPr>
            <p:cNvPr id="25659" name="Text Box 150"/>
            <p:cNvSpPr txBox="1">
              <a:spLocks noChangeArrowheads="1"/>
            </p:cNvSpPr>
            <p:nvPr/>
          </p:nvSpPr>
          <p:spPr bwMode="auto">
            <a:xfrm>
              <a:off x="2395" y="1911"/>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60" name="Text Box 151"/>
            <p:cNvSpPr txBox="1">
              <a:spLocks noChangeArrowheads="1"/>
            </p:cNvSpPr>
            <p:nvPr/>
          </p:nvSpPr>
          <p:spPr bwMode="auto">
            <a:xfrm>
              <a:off x="2688" y="1911"/>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61" name="Text Box 152"/>
            <p:cNvSpPr txBox="1">
              <a:spLocks noChangeArrowheads="1"/>
            </p:cNvSpPr>
            <p:nvPr/>
          </p:nvSpPr>
          <p:spPr bwMode="auto">
            <a:xfrm>
              <a:off x="2144" y="2163"/>
              <a:ext cx="27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endParaRPr lang="ru-RU" altLang="ru-RU" sz="1600">
                <a:solidFill>
                  <a:srgbClr val="FFCC66"/>
                </a:solidFill>
              </a:endParaRPr>
            </a:p>
          </p:txBody>
        </p:sp>
        <p:sp>
          <p:nvSpPr>
            <p:cNvPr id="25662" name="Text Box 153"/>
            <p:cNvSpPr txBox="1">
              <a:spLocks noChangeArrowheads="1"/>
            </p:cNvSpPr>
            <p:nvPr/>
          </p:nvSpPr>
          <p:spPr bwMode="auto">
            <a:xfrm>
              <a:off x="2395" y="2707"/>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63" name="Text Box 154"/>
            <p:cNvSpPr txBox="1">
              <a:spLocks noChangeArrowheads="1"/>
            </p:cNvSpPr>
            <p:nvPr/>
          </p:nvSpPr>
          <p:spPr bwMode="auto">
            <a:xfrm>
              <a:off x="2688" y="2707"/>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64" name="Text Box 155"/>
            <p:cNvSpPr txBox="1">
              <a:spLocks noChangeArrowheads="1"/>
            </p:cNvSpPr>
            <p:nvPr/>
          </p:nvSpPr>
          <p:spPr bwMode="auto">
            <a:xfrm>
              <a:off x="2144" y="2937"/>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65" name="Line 156"/>
            <p:cNvSpPr>
              <a:spLocks noChangeShapeType="1"/>
            </p:cNvSpPr>
            <p:nvPr/>
          </p:nvSpPr>
          <p:spPr bwMode="auto">
            <a:xfrm>
              <a:off x="2207" y="2330"/>
              <a:ext cx="0"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66" name="Line 157"/>
            <p:cNvSpPr>
              <a:spLocks noChangeShapeType="1"/>
            </p:cNvSpPr>
            <p:nvPr/>
          </p:nvSpPr>
          <p:spPr bwMode="auto">
            <a:xfrm flipH="1">
              <a:off x="2249" y="2058"/>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67" name="Line 158"/>
            <p:cNvSpPr>
              <a:spLocks noChangeShapeType="1"/>
            </p:cNvSpPr>
            <p:nvPr/>
          </p:nvSpPr>
          <p:spPr bwMode="auto">
            <a:xfrm>
              <a:off x="2249" y="1806"/>
              <a:ext cx="125"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68" name="Line 159"/>
            <p:cNvSpPr>
              <a:spLocks noChangeShapeType="1"/>
            </p:cNvSpPr>
            <p:nvPr/>
          </p:nvSpPr>
          <p:spPr bwMode="auto">
            <a:xfrm>
              <a:off x="2270" y="1765"/>
              <a:ext cx="125" cy="146"/>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69" name="Line 160"/>
            <p:cNvSpPr>
              <a:spLocks noChangeShapeType="1"/>
            </p:cNvSpPr>
            <p:nvPr/>
          </p:nvSpPr>
          <p:spPr bwMode="auto">
            <a:xfrm flipH="1">
              <a:off x="2521" y="1995"/>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0" name="Line 161"/>
            <p:cNvSpPr>
              <a:spLocks noChangeShapeType="1"/>
            </p:cNvSpPr>
            <p:nvPr/>
          </p:nvSpPr>
          <p:spPr bwMode="auto">
            <a:xfrm flipH="1">
              <a:off x="2521" y="2791"/>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1" name="Line 162"/>
            <p:cNvSpPr>
              <a:spLocks noChangeShapeType="1"/>
            </p:cNvSpPr>
            <p:nvPr/>
          </p:nvSpPr>
          <p:spPr bwMode="auto">
            <a:xfrm flipH="1">
              <a:off x="2249" y="2854"/>
              <a:ext cx="125" cy="104"/>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2" name="Line 163"/>
            <p:cNvSpPr>
              <a:spLocks noChangeShapeType="1"/>
            </p:cNvSpPr>
            <p:nvPr/>
          </p:nvSpPr>
          <p:spPr bwMode="auto">
            <a:xfrm flipH="1">
              <a:off x="2291" y="2875"/>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3" name="Line 164"/>
            <p:cNvSpPr>
              <a:spLocks noChangeShapeType="1"/>
            </p:cNvSpPr>
            <p:nvPr/>
          </p:nvSpPr>
          <p:spPr bwMode="auto">
            <a:xfrm>
              <a:off x="2228" y="2644"/>
              <a:ext cx="146"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4" name="Line 165"/>
            <p:cNvSpPr>
              <a:spLocks noChangeShapeType="1"/>
            </p:cNvSpPr>
            <p:nvPr/>
          </p:nvSpPr>
          <p:spPr bwMode="auto">
            <a:xfrm flipH="1" flipV="1">
              <a:off x="2840" y="1961"/>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5" name="Line 166"/>
            <p:cNvSpPr>
              <a:spLocks noChangeShapeType="1"/>
            </p:cNvSpPr>
            <p:nvPr/>
          </p:nvSpPr>
          <p:spPr bwMode="auto">
            <a:xfrm flipH="1" flipV="1">
              <a:off x="2840" y="2753"/>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6" name="Text Box 167"/>
            <p:cNvSpPr txBox="1">
              <a:spLocks noChangeArrowheads="1"/>
            </p:cNvSpPr>
            <p:nvPr/>
          </p:nvSpPr>
          <p:spPr bwMode="auto">
            <a:xfrm>
              <a:off x="2132" y="2457"/>
              <a:ext cx="27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endParaRPr lang="ru-RU" altLang="ru-RU" sz="1600">
                <a:solidFill>
                  <a:srgbClr val="FFCC66"/>
                </a:solidFill>
              </a:endParaRPr>
            </a:p>
          </p:txBody>
        </p:sp>
        <p:sp>
          <p:nvSpPr>
            <p:cNvPr id="25677" name="Freeform 168"/>
            <p:cNvSpPr>
              <a:spLocks/>
            </p:cNvSpPr>
            <p:nvPr/>
          </p:nvSpPr>
          <p:spPr bwMode="auto">
            <a:xfrm>
              <a:off x="2248" y="2332"/>
              <a:ext cx="2" cy="144"/>
            </a:xfrm>
            <a:custGeom>
              <a:avLst/>
              <a:gdLst>
                <a:gd name="T0" fmla="*/ 0 w 2"/>
                <a:gd name="T1" fmla="*/ 0 h 144"/>
                <a:gd name="T2" fmla="*/ 2 w 2"/>
                <a:gd name="T3" fmla="*/ 144 h 144"/>
                <a:gd name="T4" fmla="*/ 0 60000 65536"/>
                <a:gd name="T5" fmla="*/ 0 60000 65536"/>
                <a:gd name="T6" fmla="*/ 0 w 2"/>
                <a:gd name="T7" fmla="*/ 0 h 144"/>
                <a:gd name="T8" fmla="*/ 2 w 2"/>
                <a:gd name="T9" fmla="*/ 144 h 144"/>
              </a:gdLst>
              <a:ahLst/>
              <a:cxnLst>
                <a:cxn ang="T4">
                  <a:pos x="T0" y="T1"/>
                </a:cxn>
                <a:cxn ang="T5">
                  <a:pos x="T2" y="T3"/>
                </a:cxn>
              </a:cxnLst>
              <a:rect l="T6" t="T7" r="T8" b="T9"/>
              <a:pathLst>
                <a:path w="2" h="144">
                  <a:moveTo>
                    <a:pt x="0" y="0"/>
                  </a:moveTo>
                  <a:lnTo>
                    <a:pt x="2" y="144"/>
                  </a:lnTo>
                </a:path>
              </a:pathLst>
            </a:custGeom>
            <a:noFill/>
            <a:ln w="38100">
              <a:solidFill>
                <a:srgbClr val="FFCC66"/>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cxnSp>
        <p:nvCxnSpPr>
          <p:cNvPr id="57" name="Прямая со стрелкой 56"/>
          <p:cNvCxnSpPr/>
          <p:nvPr/>
        </p:nvCxnSpPr>
        <p:spPr>
          <a:xfrm rot="10800000">
            <a:off x="2771775" y="1951038"/>
            <a:ext cx="912813"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79"/>
          <p:cNvGrpSpPr>
            <a:grpSpLocks/>
          </p:cNvGrpSpPr>
          <p:nvPr/>
        </p:nvGrpSpPr>
        <p:grpSpPr bwMode="auto">
          <a:xfrm>
            <a:off x="2632075" y="3246438"/>
            <a:ext cx="3851275" cy="3633787"/>
            <a:chOff x="2245" y="892"/>
            <a:chExt cx="2426" cy="2289"/>
          </a:xfrm>
        </p:grpSpPr>
        <p:sp>
          <p:nvSpPr>
            <p:cNvPr id="25656" name="Freeform 26"/>
            <p:cNvSpPr>
              <a:spLocks noChangeAspect="1"/>
            </p:cNvSpPr>
            <p:nvPr/>
          </p:nvSpPr>
          <p:spPr bwMode="auto">
            <a:xfrm>
              <a:off x="2245" y="1172"/>
              <a:ext cx="1104" cy="1781"/>
            </a:xfrm>
            <a:custGeom>
              <a:avLst/>
              <a:gdLst>
                <a:gd name="T0" fmla="*/ 307 w 1321"/>
                <a:gd name="T1" fmla="*/ 41 h 2846"/>
                <a:gd name="T2" fmla="*/ 314 w 1321"/>
                <a:gd name="T3" fmla="*/ 33 h 2846"/>
                <a:gd name="T4" fmla="*/ 307 w 1321"/>
                <a:gd name="T5" fmla="*/ 26 h 2846"/>
                <a:gd name="T6" fmla="*/ 295 w 1321"/>
                <a:gd name="T7" fmla="*/ 20 h 2846"/>
                <a:gd name="T8" fmla="*/ 275 w 1321"/>
                <a:gd name="T9" fmla="*/ 14 h 2846"/>
                <a:gd name="T10" fmla="*/ 260 w 1321"/>
                <a:gd name="T11" fmla="*/ 10 h 2846"/>
                <a:gd name="T12" fmla="*/ 240 w 1321"/>
                <a:gd name="T13" fmla="*/ 5 h 2846"/>
                <a:gd name="T14" fmla="*/ 211 w 1321"/>
                <a:gd name="T15" fmla="*/ 0 h 2846"/>
                <a:gd name="T16" fmla="*/ 77 w 1321"/>
                <a:gd name="T17" fmla="*/ 6 h 2846"/>
                <a:gd name="T18" fmla="*/ 28 w 1321"/>
                <a:gd name="T19" fmla="*/ 9 h 2846"/>
                <a:gd name="T20" fmla="*/ 8 w 1321"/>
                <a:gd name="T21" fmla="*/ 11 h 2846"/>
                <a:gd name="T22" fmla="*/ 26 w 1321"/>
                <a:gd name="T23" fmla="*/ 14 h 2846"/>
                <a:gd name="T24" fmla="*/ 79 w 1321"/>
                <a:gd name="T25" fmla="*/ 15 h 2846"/>
                <a:gd name="T26" fmla="*/ 123 w 1321"/>
                <a:gd name="T27" fmla="*/ 18 h 2846"/>
                <a:gd name="T28" fmla="*/ 130 w 1321"/>
                <a:gd name="T29" fmla="*/ 19 h 2846"/>
                <a:gd name="T30" fmla="*/ 95 w 1321"/>
                <a:gd name="T31" fmla="*/ 22 h 2846"/>
                <a:gd name="T32" fmla="*/ 46 w 1321"/>
                <a:gd name="T33" fmla="*/ 24 h 2846"/>
                <a:gd name="T34" fmla="*/ 16 w 1321"/>
                <a:gd name="T35" fmla="*/ 27 h 2846"/>
                <a:gd name="T36" fmla="*/ 9 w 1321"/>
                <a:gd name="T37" fmla="*/ 28 h 2846"/>
                <a:gd name="T38" fmla="*/ 13 w 1321"/>
                <a:gd name="T39" fmla="*/ 39 h 2846"/>
                <a:gd name="T40" fmla="*/ 35 w 1321"/>
                <a:gd name="T41" fmla="*/ 41 h 2846"/>
                <a:gd name="T42" fmla="*/ 77 w 1321"/>
                <a:gd name="T43" fmla="*/ 43 h 2846"/>
                <a:gd name="T44" fmla="*/ 103 w 1321"/>
                <a:gd name="T45" fmla="*/ 45 h 2846"/>
                <a:gd name="T46" fmla="*/ 112 w 1321"/>
                <a:gd name="T47" fmla="*/ 48 h 2846"/>
                <a:gd name="T48" fmla="*/ 95 w 1321"/>
                <a:gd name="T49" fmla="*/ 50 h 2846"/>
                <a:gd name="T50" fmla="*/ 26 w 1321"/>
                <a:gd name="T51" fmla="*/ 53 h 2846"/>
                <a:gd name="T52" fmla="*/ 4 w 1321"/>
                <a:gd name="T53" fmla="*/ 54 h 2846"/>
                <a:gd name="T54" fmla="*/ 6 w 1321"/>
                <a:gd name="T55" fmla="*/ 56 h 2846"/>
                <a:gd name="T56" fmla="*/ 38 w 1321"/>
                <a:gd name="T57" fmla="*/ 59 h 2846"/>
                <a:gd name="T58" fmla="*/ 155 w 1321"/>
                <a:gd name="T59" fmla="*/ 65 h 2846"/>
                <a:gd name="T60" fmla="*/ 209 w 1321"/>
                <a:gd name="T61" fmla="*/ 67 h 2846"/>
                <a:gd name="T62" fmla="*/ 256 w 1321"/>
                <a:gd name="T63" fmla="*/ 58 h 2846"/>
                <a:gd name="T64" fmla="*/ 283 w 1321"/>
                <a:gd name="T65" fmla="*/ 51 h 2846"/>
                <a:gd name="T66" fmla="*/ 307 w 1321"/>
                <a:gd name="T67" fmla="*/ 41 h 28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1"/>
                <a:gd name="T103" fmla="*/ 0 h 2846"/>
                <a:gd name="T104" fmla="*/ 1321 w 1321"/>
                <a:gd name="T105" fmla="*/ 2846 h 28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1" h="2846">
                  <a:moveTo>
                    <a:pt x="1287" y="1741"/>
                  </a:moveTo>
                  <a:lnTo>
                    <a:pt x="1321" y="1386"/>
                  </a:lnTo>
                  <a:lnTo>
                    <a:pt x="1289" y="1090"/>
                  </a:lnTo>
                  <a:lnTo>
                    <a:pt x="1239" y="858"/>
                  </a:lnTo>
                  <a:lnTo>
                    <a:pt x="1157" y="601"/>
                  </a:lnTo>
                  <a:lnTo>
                    <a:pt x="1089" y="424"/>
                  </a:lnTo>
                  <a:lnTo>
                    <a:pt x="1007" y="205"/>
                  </a:lnTo>
                  <a:lnTo>
                    <a:pt x="884" y="0"/>
                  </a:lnTo>
                  <a:lnTo>
                    <a:pt x="324" y="267"/>
                  </a:lnTo>
                  <a:lnTo>
                    <a:pt x="120" y="383"/>
                  </a:lnTo>
                  <a:cubicBezTo>
                    <a:pt x="71" y="419"/>
                    <a:pt x="33" y="446"/>
                    <a:pt x="31" y="483"/>
                  </a:cubicBezTo>
                  <a:cubicBezTo>
                    <a:pt x="29" y="520"/>
                    <a:pt x="59" y="577"/>
                    <a:pt x="109" y="607"/>
                  </a:cubicBezTo>
                  <a:lnTo>
                    <a:pt x="331" y="662"/>
                  </a:lnTo>
                  <a:lnTo>
                    <a:pt x="516" y="731"/>
                  </a:lnTo>
                  <a:cubicBezTo>
                    <a:pt x="551" y="758"/>
                    <a:pt x="562" y="792"/>
                    <a:pt x="543" y="826"/>
                  </a:cubicBezTo>
                  <a:cubicBezTo>
                    <a:pt x="524" y="860"/>
                    <a:pt x="458" y="900"/>
                    <a:pt x="400" y="935"/>
                  </a:cubicBezTo>
                  <a:lnTo>
                    <a:pt x="195" y="1038"/>
                  </a:lnTo>
                  <a:lnTo>
                    <a:pt x="65" y="1120"/>
                  </a:lnTo>
                  <a:lnTo>
                    <a:pt x="38" y="1174"/>
                  </a:lnTo>
                  <a:cubicBezTo>
                    <a:pt x="37" y="1265"/>
                    <a:pt x="40" y="1568"/>
                    <a:pt x="58" y="1666"/>
                  </a:cubicBezTo>
                  <a:cubicBezTo>
                    <a:pt x="76" y="1764"/>
                    <a:pt x="103" y="1733"/>
                    <a:pt x="147" y="1761"/>
                  </a:cubicBezTo>
                  <a:lnTo>
                    <a:pt x="324" y="1836"/>
                  </a:lnTo>
                  <a:lnTo>
                    <a:pt x="434" y="1918"/>
                  </a:lnTo>
                  <a:cubicBezTo>
                    <a:pt x="458" y="1953"/>
                    <a:pt x="475" y="2012"/>
                    <a:pt x="469" y="2047"/>
                  </a:cubicBezTo>
                  <a:cubicBezTo>
                    <a:pt x="463" y="2082"/>
                    <a:pt x="460" y="2100"/>
                    <a:pt x="400" y="2130"/>
                  </a:cubicBezTo>
                  <a:lnTo>
                    <a:pt x="109" y="2227"/>
                  </a:lnTo>
                  <a:cubicBezTo>
                    <a:pt x="45" y="2253"/>
                    <a:pt x="31" y="2259"/>
                    <a:pt x="17" y="2287"/>
                  </a:cubicBezTo>
                  <a:cubicBezTo>
                    <a:pt x="3" y="2315"/>
                    <a:pt x="0" y="2358"/>
                    <a:pt x="24" y="2396"/>
                  </a:cubicBezTo>
                  <a:cubicBezTo>
                    <a:pt x="48" y="2434"/>
                    <a:pt x="57" y="2450"/>
                    <a:pt x="161" y="2512"/>
                  </a:cubicBezTo>
                  <a:cubicBezTo>
                    <a:pt x="265" y="2574"/>
                    <a:pt x="530" y="2711"/>
                    <a:pt x="649" y="2767"/>
                  </a:cubicBezTo>
                  <a:lnTo>
                    <a:pt x="877" y="2846"/>
                  </a:lnTo>
                  <a:lnTo>
                    <a:pt x="1075" y="2464"/>
                  </a:lnTo>
                  <a:lnTo>
                    <a:pt x="1191" y="2164"/>
                  </a:lnTo>
                  <a:lnTo>
                    <a:pt x="1287" y="1741"/>
                  </a:lnTo>
                  <a:close/>
                </a:path>
              </a:pathLst>
            </a:custGeom>
            <a:solidFill>
              <a:srgbClr val="FF9999"/>
            </a:solidFill>
            <a:ln w="19050">
              <a:solidFill>
                <a:srgbClr val="FF0000"/>
              </a:solidFill>
              <a:round/>
              <a:headEnd/>
              <a:tailEnd/>
            </a:ln>
          </p:spPr>
          <p:txBody>
            <a:bodyPr/>
            <a:lstStyle/>
            <a:p>
              <a:endParaRPr lang="ru-RU"/>
            </a:p>
          </p:txBody>
        </p:sp>
        <p:sp>
          <p:nvSpPr>
            <p:cNvPr id="25657" name="Freeform 27"/>
            <p:cNvSpPr>
              <a:spLocks noChangeAspect="1"/>
            </p:cNvSpPr>
            <p:nvPr/>
          </p:nvSpPr>
          <p:spPr bwMode="auto">
            <a:xfrm>
              <a:off x="2981" y="892"/>
              <a:ext cx="1690" cy="2289"/>
            </a:xfrm>
            <a:custGeom>
              <a:avLst/>
              <a:gdLst>
                <a:gd name="T0" fmla="*/ 349 w 2023"/>
                <a:gd name="T1" fmla="*/ 0 h 3658"/>
                <a:gd name="T2" fmla="*/ 241 w 2023"/>
                <a:gd name="T3" fmla="*/ 3 h 3658"/>
                <a:gd name="T4" fmla="*/ 147 w 2023"/>
                <a:gd name="T5" fmla="*/ 5 h 3658"/>
                <a:gd name="T6" fmla="*/ 72 w 2023"/>
                <a:gd name="T7" fmla="*/ 8 h 3658"/>
                <a:gd name="T8" fmla="*/ 3 w 2023"/>
                <a:gd name="T9" fmla="*/ 11 h 3658"/>
                <a:gd name="T10" fmla="*/ 31 w 2023"/>
                <a:gd name="T11" fmla="*/ 15 h 3658"/>
                <a:gd name="T12" fmla="*/ 63 w 2023"/>
                <a:gd name="T13" fmla="*/ 24 h 3658"/>
                <a:gd name="T14" fmla="*/ 84 w 2023"/>
                <a:gd name="T15" fmla="*/ 31 h 3658"/>
                <a:gd name="T16" fmla="*/ 98 w 2023"/>
                <a:gd name="T17" fmla="*/ 36 h 3658"/>
                <a:gd name="T18" fmla="*/ 104 w 2023"/>
                <a:gd name="T19" fmla="*/ 43 h 3658"/>
                <a:gd name="T20" fmla="*/ 95 w 2023"/>
                <a:gd name="T21" fmla="*/ 51 h 3658"/>
                <a:gd name="T22" fmla="*/ 73 w 2023"/>
                <a:gd name="T23" fmla="*/ 62 h 3658"/>
                <a:gd name="T24" fmla="*/ 48 w 2023"/>
                <a:gd name="T25" fmla="*/ 69 h 3658"/>
                <a:gd name="T26" fmla="*/ 0 w 2023"/>
                <a:gd name="T27" fmla="*/ 77 h 3658"/>
                <a:gd name="T28" fmla="*/ 73 w 2023"/>
                <a:gd name="T29" fmla="*/ 80 h 3658"/>
                <a:gd name="T30" fmla="*/ 244 w 2023"/>
                <a:gd name="T31" fmla="*/ 84 h 3658"/>
                <a:gd name="T32" fmla="*/ 348 w 2023"/>
                <a:gd name="T33" fmla="*/ 86 h 3658"/>
                <a:gd name="T34" fmla="*/ 420 w 2023"/>
                <a:gd name="T35" fmla="*/ 73 h 3658"/>
                <a:gd name="T36" fmla="*/ 457 w 2023"/>
                <a:gd name="T37" fmla="*/ 63 h 3658"/>
                <a:gd name="T38" fmla="*/ 475 w 2023"/>
                <a:gd name="T39" fmla="*/ 54 h 3658"/>
                <a:gd name="T40" fmla="*/ 480 w 2023"/>
                <a:gd name="T41" fmla="*/ 46 h 3658"/>
                <a:gd name="T42" fmla="*/ 477 w 2023"/>
                <a:gd name="T43" fmla="*/ 36 h 3658"/>
                <a:gd name="T44" fmla="*/ 467 w 2023"/>
                <a:gd name="T45" fmla="*/ 29 h 3658"/>
                <a:gd name="T46" fmla="*/ 451 w 2023"/>
                <a:gd name="T47" fmla="*/ 21 h 3658"/>
                <a:gd name="T48" fmla="*/ 420 w 2023"/>
                <a:gd name="T49" fmla="*/ 12 h 3658"/>
                <a:gd name="T50" fmla="*/ 374 w 2023"/>
                <a:gd name="T51" fmla="*/ 4 h 3658"/>
                <a:gd name="T52" fmla="*/ 349 w 2023"/>
                <a:gd name="T53" fmla="*/ 0 h 36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23"/>
                <a:gd name="T82" fmla="*/ 0 h 3658"/>
                <a:gd name="T83" fmla="*/ 2023 w 2023"/>
                <a:gd name="T84" fmla="*/ 3658 h 365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23" h="3658">
                  <a:moveTo>
                    <a:pt x="1470" y="0"/>
                  </a:moveTo>
                  <a:lnTo>
                    <a:pt x="1013" y="89"/>
                  </a:lnTo>
                  <a:lnTo>
                    <a:pt x="624" y="219"/>
                  </a:lnTo>
                  <a:lnTo>
                    <a:pt x="302" y="323"/>
                  </a:lnTo>
                  <a:lnTo>
                    <a:pt x="5" y="441"/>
                  </a:lnTo>
                  <a:lnTo>
                    <a:pt x="130" y="651"/>
                  </a:lnTo>
                  <a:lnTo>
                    <a:pt x="268" y="1024"/>
                  </a:lnTo>
                  <a:lnTo>
                    <a:pt x="354" y="1297"/>
                  </a:lnTo>
                  <a:lnTo>
                    <a:pt x="410" y="1556"/>
                  </a:lnTo>
                  <a:lnTo>
                    <a:pt x="439" y="1807"/>
                  </a:lnTo>
                  <a:lnTo>
                    <a:pt x="401" y="2183"/>
                  </a:lnTo>
                  <a:lnTo>
                    <a:pt x="305" y="2621"/>
                  </a:lnTo>
                  <a:lnTo>
                    <a:pt x="200" y="2911"/>
                  </a:lnTo>
                  <a:lnTo>
                    <a:pt x="0" y="3291"/>
                  </a:lnTo>
                  <a:lnTo>
                    <a:pt x="308" y="3404"/>
                  </a:lnTo>
                  <a:lnTo>
                    <a:pt x="1028" y="3584"/>
                  </a:lnTo>
                  <a:lnTo>
                    <a:pt x="1464" y="3658"/>
                  </a:lnTo>
                  <a:lnTo>
                    <a:pt x="1771" y="3119"/>
                  </a:lnTo>
                  <a:lnTo>
                    <a:pt x="1928" y="2684"/>
                  </a:lnTo>
                  <a:lnTo>
                    <a:pt x="2003" y="2280"/>
                  </a:lnTo>
                  <a:lnTo>
                    <a:pt x="2023" y="1959"/>
                  </a:lnTo>
                  <a:lnTo>
                    <a:pt x="2010" y="1536"/>
                  </a:lnTo>
                  <a:lnTo>
                    <a:pt x="1969" y="1222"/>
                  </a:lnTo>
                  <a:lnTo>
                    <a:pt x="1900" y="874"/>
                  </a:lnTo>
                  <a:lnTo>
                    <a:pt x="1771" y="519"/>
                  </a:lnTo>
                  <a:lnTo>
                    <a:pt x="1580" y="184"/>
                  </a:lnTo>
                  <a:lnTo>
                    <a:pt x="1470" y="0"/>
                  </a:lnTo>
                  <a:close/>
                </a:path>
              </a:pathLst>
            </a:custGeom>
            <a:solidFill>
              <a:srgbClr val="FFCC66"/>
            </a:solidFill>
            <a:ln w="15875">
              <a:solidFill>
                <a:srgbClr val="CC6600"/>
              </a:solidFill>
              <a:round/>
              <a:headEnd/>
              <a:tailEnd/>
            </a:ln>
          </p:spPr>
          <p:txBody>
            <a:bodyPr/>
            <a:lstStyle/>
            <a:p>
              <a:endParaRPr lang="ru-RU"/>
            </a:p>
          </p:txBody>
        </p:sp>
      </p:grpSp>
      <p:sp>
        <p:nvSpPr>
          <p:cNvPr id="61" name="Text Box 29"/>
          <p:cNvSpPr txBox="1">
            <a:spLocks noChangeArrowheads="1"/>
          </p:cNvSpPr>
          <p:nvPr/>
        </p:nvSpPr>
        <p:spPr bwMode="auto">
          <a:xfrm>
            <a:off x="3479800" y="4300538"/>
            <a:ext cx="27352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pPr>
            <a:r>
              <a:rPr lang="en-US" altLang="ru-RU" sz="1600" b="1" dirty="0">
                <a:solidFill>
                  <a:srgbClr val="0066FF"/>
                </a:solidFill>
              </a:rPr>
              <a:t>Enzyme (succinate dehydrogenase)</a:t>
            </a:r>
            <a:endParaRPr lang="ru-RU" altLang="ru-RU" sz="1600" b="1" dirty="0">
              <a:solidFill>
                <a:srgbClr val="0066FF"/>
              </a:solidFill>
            </a:endParaRPr>
          </a:p>
        </p:txBody>
      </p:sp>
      <p:grpSp>
        <p:nvGrpSpPr>
          <p:cNvPr id="7" name="Group 15"/>
          <p:cNvGrpSpPr>
            <a:grpSpLocks/>
          </p:cNvGrpSpPr>
          <p:nvPr/>
        </p:nvGrpSpPr>
        <p:grpSpPr bwMode="auto">
          <a:xfrm>
            <a:off x="1690688" y="3903663"/>
            <a:ext cx="1223962" cy="2360612"/>
            <a:chOff x="4881" y="1411"/>
            <a:chExt cx="771" cy="1487"/>
          </a:xfrm>
        </p:grpSpPr>
        <p:sp>
          <p:nvSpPr>
            <p:cNvPr id="25634" name="Text Box 16"/>
            <p:cNvSpPr txBox="1">
              <a:spLocks noChangeArrowheads="1"/>
            </p:cNvSpPr>
            <p:nvPr/>
          </p:nvSpPr>
          <p:spPr bwMode="auto">
            <a:xfrm>
              <a:off x="4893" y="1411"/>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O</a:t>
              </a:r>
              <a:r>
                <a:rPr lang="ru-RU" altLang="ru-RU" sz="2200" b="1">
                  <a:solidFill>
                    <a:srgbClr val="CC0066"/>
                  </a:solidFill>
                </a:rPr>
                <a:t>	</a:t>
              </a:r>
              <a:endParaRPr lang="ru-RU" altLang="ru-RU"/>
            </a:p>
          </p:txBody>
        </p:sp>
        <p:sp>
          <p:nvSpPr>
            <p:cNvPr id="25635" name="Text Box 17"/>
            <p:cNvSpPr txBox="1">
              <a:spLocks noChangeArrowheads="1"/>
            </p:cNvSpPr>
            <p:nvPr/>
          </p:nvSpPr>
          <p:spPr bwMode="auto">
            <a:xfrm>
              <a:off x="5144" y="1704"/>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C</a:t>
              </a:r>
              <a:endParaRPr lang="ru-RU" altLang="ru-RU" sz="1600">
                <a:solidFill>
                  <a:srgbClr val="99CC00"/>
                </a:solidFill>
              </a:endParaRPr>
            </a:p>
          </p:txBody>
        </p:sp>
        <p:sp>
          <p:nvSpPr>
            <p:cNvPr id="25636" name="Text Box 18"/>
            <p:cNvSpPr txBox="1">
              <a:spLocks noChangeArrowheads="1"/>
            </p:cNvSpPr>
            <p:nvPr/>
          </p:nvSpPr>
          <p:spPr bwMode="auto">
            <a:xfrm>
              <a:off x="5158" y="1963"/>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O</a:t>
              </a:r>
              <a:endParaRPr lang="ru-RU" altLang="ru-RU" sz="1600">
                <a:solidFill>
                  <a:srgbClr val="99CC00"/>
                </a:solidFill>
              </a:endParaRPr>
            </a:p>
          </p:txBody>
        </p:sp>
        <p:sp>
          <p:nvSpPr>
            <p:cNvPr id="25637" name="Text Box 19"/>
            <p:cNvSpPr txBox="1">
              <a:spLocks noChangeArrowheads="1"/>
            </p:cNvSpPr>
            <p:nvPr/>
          </p:nvSpPr>
          <p:spPr bwMode="auto">
            <a:xfrm>
              <a:off x="4893" y="1956"/>
              <a:ext cx="27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C</a:t>
              </a:r>
              <a:endParaRPr lang="ru-RU" altLang="ru-RU" sz="1600">
                <a:solidFill>
                  <a:srgbClr val="99CC00"/>
                </a:solidFill>
              </a:endParaRPr>
            </a:p>
          </p:txBody>
        </p:sp>
        <p:sp>
          <p:nvSpPr>
            <p:cNvPr id="25638" name="Text Box 20"/>
            <p:cNvSpPr txBox="1">
              <a:spLocks noChangeArrowheads="1"/>
            </p:cNvSpPr>
            <p:nvPr/>
          </p:nvSpPr>
          <p:spPr bwMode="auto">
            <a:xfrm>
              <a:off x="5144" y="2500"/>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C</a:t>
              </a:r>
              <a:endParaRPr lang="ru-RU" altLang="ru-RU" sz="1600">
                <a:solidFill>
                  <a:srgbClr val="99CC00"/>
                </a:solidFill>
              </a:endParaRPr>
            </a:p>
          </p:txBody>
        </p:sp>
        <p:sp>
          <p:nvSpPr>
            <p:cNvPr id="25639" name="Text Box 21"/>
            <p:cNvSpPr txBox="1">
              <a:spLocks noChangeArrowheads="1"/>
            </p:cNvSpPr>
            <p:nvPr/>
          </p:nvSpPr>
          <p:spPr bwMode="auto">
            <a:xfrm>
              <a:off x="5437" y="2500"/>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O</a:t>
              </a:r>
              <a:endParaRPr lang="ru-RU" altLang="ru-RU" sz="1600">
                <a:solidFill>
                  <a:srgbClr val="99CC00"/>
                </a:solidFill>
              </a:endParaRPr>
            </a:p>
          </p:txBody>
        </p:sp>
        <p:sp>
          <p:nvSpPr>
            <p:cNvPr id="25640" name="Text Box 22"/>
            <p:cNvSpPr txBox="1">
              <a:spLocks noChangeArrowheads="1"/>
            </p:cNvSpPr>
            <p:nvPr/>
          </p:nvSpPr>
          <p:spPr bwMode="auto">
            <a:xfrm>
              <a:off x="4893" y="2730"/>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O</a:t>
              </a:r>
              <a:endParaRPr lang="ru-RU" altLang="ru-RU" sz="1600">
                <a:solidFill>
                  <a:srgbClr val="99CC00"/>
                </a:solidFill>
              </a:endParaRPr>
            </a:p>
          </p:txBody>
        </p:sp>
        <p:sp>
          <p:nvSpPr>
            <p:cNvPr id="25641" name="Line 23"/>
            <p:cNvSpPr>
              <a:spLocks noChangeShapeType="1"/>
            </p:cNvSpPr>
            <p:nvPr/>
          </p:nvSpPr>
          <p:spPr bwMode="auto">
            <a:xfrm>
              <a:off x="4956" y="2123"/>
              <a:ext cx="0" cy="147"/>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2" name="Line 24"/>
            <p:cNvSpPr>
              <a:spLocks noChangeShapeType="1"/>
            </p:cNvSpPr>
            <p:nvPr/>
          </p:nvSpPr>
          <p:spPr bwMode="auto">
            <a:xfrm flipH="1">
              <a:off x="4998" y="1851"/>
              <a:ext cx="125" cy="105"/>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3" name="Line 25"/>
            <p:cNvSpPr>
              <a:spLocks noChangeShapeType="1"/>
            </p:cNvSpPr>
            <p:nvPr/>
          </p:nvSpPr>
          <p:spPr bwMode="auto">
            <a:xfrm>
              <a:off x="4998" y="1599"/>
              <a:ext cx="125" cy="147"/>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4" name="Line 26"/>
            <p:cNvSpPr>
              <a:spLocks noChangeShapeType="1"/>
            </p:cNvSpPr>
            <p:nvPr/>
          </p:nvSpPr>
          <p:spPr bwMode="auto">
            <a:xfrm>
              <a:off x="5019" y="1558"/>
              <a:ext cx="125" cy="146"/>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5" name="Line 27"/>
            <p:cNvSpPr>
              <a:spLocks noChangeShapeType="1"/>
            </p:cNvSpPr>
            <p:nvPr/>
          </p:nvSpPr>
          <p:spPr bwMode="auto">
            <a:xfrm flipH="1">
              <a:off x="5270" y="1788"/>
              <a:ext cx="146"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6" name="Line 28"/>
            <p:cNvSpPr>
              <a:spLocks noChangeShapeType="1"/>
            </p:cNvSpPr>
            <p:nvPr/>
          </p:nvSpPr>
          <p:spPr bwMode="auto">
            <a:xfrm flipH="1">
              <a:off x="5270" y="2584"/>
              <a:ext cx="146"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7" name="Line 29"/>
            <p:cNvSpPr>
              <a:spLocks noChangeShapeType="1"/>
            </p:cNvSpPr>
            <p:nvPr/>
          </p:nvSpPr>
          <p:spPr bwMode="auto">
            <a:xfrm flipH="1">
              <a:off x="4998" y="2647"/>
              <a:ext cx="125" cy="104"/>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8" name="Line 30"/>
            <p:cNvSpPr>
              <a:spLocks noChangeShapeType="1"/>
            </p:cNvSpPr>
            <p:nvPr/>
          </p:nvSpPr>
          <p:spPr bwMode="auto">
            <a:xfrm flipH="1">
              <a:off x="5040" y="2668"/>
              <a:ext cx="125" cy="105"/>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9" name="Line 31"/>
            <p:cNvSpPr>
              <a:spLocks noChangeShapeType="1"/>
            </p:cNvSpPr>
            <p:nvPr/>
          </p:nvSpPr>
          <p:spPr bwMode="auto">
            <a:xfrm>
              <a:off x="4977" y="2437"/>
              <a:ext cx="146" cy="105"/>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50" name="Line 32"/>
            <p:cNvSpPr>
              <a:spLocks noChangeShapeType="1"/>
            </p:cNvSpPr>
            <p:nvPr/>
          </p:nvSpPr>
          <p:spPr bwMode="auto">
            <a:xfrm flipH="1" flipV="1">
              <a:off x="5589" y="1754"/>
              <a:ext cx="63"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51" name="Line 33"/>
            <p:cNvSpPr>
              <a:spLocks noChangeShapeType="1"/>
            </p:cNvSpPr>
            <p:nvPr/>
          </p:nvSpPr>
          <p:spPr bwMode="auto">
            <a:xfrm flipH="1" flipV="1">
              <a:off x="5589" y="2546"/>
              <a:ext cx="63"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52" name="Text Box 34"/>
            <p:cNvSpPr txBox="1">
              <a:spLocks noChangeArrowheads="1"/>
            </p:cNvSpPr>
            <p:nvPr/>
          </p:nvSpPr>
          <p:spPr bwMode="auto">
            <a:xfrm>
              <a:off x="4881" y="2250"/>
              <a:ext cx="27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CH</a:t>
              </a:r>
              <a:endParaRPr lang="ru-RU" altLang="ru-RU" sz="1600">
                <a:solidFill>
                  <a:srgbClr val="99CC00"/>
                </a:solidFill>
              </a:endParaRPr>
            </a:p>
          </p:txBody>
        </p:sp>
        <p:sp>
          <p:nvSpPr>
            <p:cNvPr id="25653" name="Line 35"/>
            <p:cNvSpPr>
              <a:spLocks noChangeShapeType="1"/>
            </p:cNvSpPr>
            <p:nvPr/>
          </p:nvSpPr>
          <p:spPr bwMode="auto">
            <a:xfrm>
              <a:off x="5019" y="2040"/>
              <a:ext cx="125"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54" name="Line 36"/>
            <p:cNvSpPr>
              <a:spLocks noChangeShapeType="1"/>
            </p:cNvSpPr>
            <p:nvPr/>
          </p:nvSpPr>
          <p:spPr bwMode="auto">
            <a:xfrm>
              <a:off x="5012" y="2085"/>
              <a:ext cx="125"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55" name="Text Box 37"/>
            <p:cNvSpPr txBox="1">
              <a:spLocks noChangeArrowheads="1"/>
            </p:cNvSpPr>
            <p:nvPr/>
          </p:nvSpPr>
          <p:spPr bwMode="auto">
            <a:xfrm>
              <a:off x="5430" y="1691"/>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O</a:t>
              </a:r>
              <a:endParaRPr lang="ru-RU" altLang="ru-RU" sz="1600">
                <a:solidFill>
                  <a:srgbClr val="99CC00"/>
                </a:solidFill>
              </a:endParaRPr>
            </a:p>
          </p:txBody>
        </p:sp>
      </p:grpSp>
      <p:grpSp>
        <p:nvGrpSpPr>
          <p:cNvPr id="8" name="Group 128"/>
          <p:cNvGrpSpPr>
            <a:grpSpLocks/>
          </p:cNvGrpSpPr>
          <p:nvPr/>
        </p:nvGrpSpPr>
        <p:grpSpPr bwMode="auto">
          <a:xfrm>
            <a:off x="201613" y="3903663"/>
            <a:ext cx="1223962" cy="2360612"/>
            <a:chOff x="1380" y="1649"/>
            <a:chExt cx="771" cy="1487"/>
          </a:xfrm>
        </p:grpSpPr>
        <p:sp>
          <p:nvSpPr>
            <p:cNvPr id="25615" name="Text Box 129"/>
            <p:cNvSpPr txBox="1">
              <a:spLocks noChangeArrowheads="1"/>
            </p:cNvSpPr>
            <p:nvPr/>
          </p:nvSpPr>
          <p:spPr bwMode="auto">
            <a:xfrm>
              <a:off x="1392" y="1649"/>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r>
                <a:rPr lang="ru-RU" altLang="ru-RU" sz="2200" b="1">
                  <a:solidFill>
                    <a:srgbClr val="FFCC66"/>
                  </a:solidFill>
                </a:rPr>
                <a:t>	</a:t>
              </a:r>
              <a:endParaRPr lang="ru-RU" altLang="ru-RU">
                <a:solidFill>
                  <a:srgbClr val="FFCC66"/>
                </a:solidFill>
              </a:endParaRPr>
            </a:p>
          </p:txBody>
        </p:sp>
        <p:sp>
          <p:nvSpPr>
            <p:cNvPr id="25616" name="Text Box 130"/>
            <p:cNvSpPr txBox="1">
              <a:spLocks noChangeArrowheads="1"/>
            </p:cNvSpPr>
            <p:nvPr/>
          </p:nvSpPr>
          <p:spPr bwMode="auto">
            <a:xfrm>
              <a:off x="1643" y="1942"/>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17" name="Text Box 131"/>
            <p:cNvSpPr txBox="1">
              <a:spLocks noChangeArrowheads="1"/>
            </p:cNvSpPr>
            <p:nvPr/>
          </p:nvSpPr>
          <p:spPr bwMode="auto">
            <a:xfrm>
              <a:off x="1936" y="1942"/>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18" name="Text Box 132"/>
            <p:cNvSpPr txBox="1">
              <a:spLocks noChangeArrowheads="1"/>
            </p:cNvSpPr>
            <p:nvPr/>
          </p:nvSpPr>
          <p:spPr bwMode="auto">
            <a:xfrm>
              <a:off x="1392" y="2194"/>
              <a:ext cx="377"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r>
                <a:rPr lang="ru-RU" altLang="ru-RU" sz="2200" b="1" baseline="-25000">
                  <a:solidFill>
                    <a:srgbClr val="FFCC66"/>
                  </a:solidFill>
                </a:rPr>
                <a:t>2</a:t>
              </a:r>
            </a:p>
          </p:txBody>
        </p:sp>
        <p:sp>
          <p:nvSpPr>
            <p:cNvPr id="25619" name="Text Box 133"/>
            <p:cNvSpPr txBox="1">
              <a:spLocks noChangeArrowheads="1"/>
            </p:cNvSpPr>
            <p:nvPr/>
          </p:nvSpPr>
          <p:spPr bwMode="auto">
            <a:xfrm>
              <a:off x="1643" y="273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20" name="Text Box 134"/>
            <p:cNvSpPr txBox="1">
              <a:spLocks noChangeArrowheads="1"/>
            </p:cNvSpPr>
            <p:nvPr/>
          </p:nvSpPr>
          <p:spPr bwMode="auto">
            <a:xfrm>
              <a:off x="1936" y="273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21" name="Text Box 135"/>
            <p:cNvSpPr txBox="1">
              <a:spLocks noChangeArrowheads="1"/>
            </p:cNvSpPr>
            <p:nvPr/>
          </p:nvSpPr>
          <p:spPr bwMode="auto">
            <a:xfrm>
              <a:off x="1392" y="296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22" name="Line 136"/>
            <p:cNvSpPr>
              <a:spLocks noChangeShapeType="1"/>
            </p:cNvSpPr>
            <p:nvPr/>
          </p:nvSpPr>
          <p:spPr bwMode="auto">
            <a:xfrm>
              <a:off x="1455" y="2361"/>
              <a:ext cx="0"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3" name="Line 137"/>
            <p:cNvSpPr>
              <a:spLocks noChangeShapeType="1"/>
            </p:cNvSpPr>
            <p:nvPr/>
          </p:nvSpPr>
          <p:spPr bwMode="auto">
            <a:xfrm flipH="1">
              <a:off x="1497" y="2089"/>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4" name="Line 138"/>
            <p:cNvSpPr>
              <a:spLocks noChangeShapeType="1"/>
            </p:cNvSpPr>
            <p:nvPr/>
          </p:nvSpPr>
          <p:spPr bwMode="auto">
            <a:xfrm>
              <a:off x="1497" y="1837"/>
              <a:ext cx="125"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5" name="Line 139"/>
            <p:cNvSpPr>
              <a:spLocks noChangeShapeType="1"/>
            </p:cNvSpPr>
            <p:nvPr/>
          </p:nvSpPr>
          <p:spPr bwMode="auto">
            <a:xfrm>
              <a:off x="1518" y="1796"/>
              <a:ext cx="125" cy="146"/>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6" name="Line 140"/>
            <p:cNvSpPr>
              <a:spLocks noChangeShapeType="1"/>
            </p:cNvSpPr>
            <p:nvPr/>
          </p:nvSpPr>
          <p:spPr bwMode="auto">
            <a:xfrm flipH="1">
              <a:off x="1769" y="2026"/>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7" name="Line 141"/>
            <p:cNvSpPr>
              <a:spLocks noChangeShapeType="1"/>
            </p:cNvSpPr>
            <p:nvPr/>
          </p:nvSpPr>
          <p:spPr bwMode="auto">
            <a:xfrm flipH="1">
              <a:off x="1769" y="2822"/>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8" name="Line 142"/>
            <p:cNvSpPr>
              <a:spLocks noChangeShapeType="1"/>
            </p:cNvSpPr>
            <p:nvPr/>
          </p:nvSpPr>
          <p:spPr bwMode="auto">
            <a:xfrm flipH="1">
              <a:off x="1497" y="2885"/>
              <a:ext cx="125" cy="104"/>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9" name="Line 143"/>
            <p:cNvSpPr>
              <a:spLocks noChangeShapeType="1"/>
            </p:cNvSpPr>
            <p:nvPr/>
          </p:nvSpPr>
          <p:spPr bwMode="auto">
            <a:xfrm flipH="1">
              <a:off x="1539" y="2906"/>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30" name="Line 144"/>
            <p:cNvSpPr>
              <a:spLocks noChangeShapeType="1"/>
            </p:cNvSpPr>
            <p:nvPr/>
          </p:nvSpPr>
          <p:spPr bwMode="auto">
            <a:xfrm>
              <a:off x="1476" y="2675"/>
              <a:ext cx="146"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31" name="Line 145"/>
            <p:cNvSpPr>
              <a:spLocks noChangeShapeType="1"/>
            </p:cNvSpPr>
            <p:nvPr/>
          </p:nvSpPr>
          <p:spPr bwMode="auto">
            <a:xfrm flipH="1" flipV="1">
              <a:off x="2088" y="1992"/>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32" name="Line 146"/>
            <p:cNvSpPr>
              <a:spLocks noChangeShapeType="1"/>
            </p:cNvSpPr>
            <p:nvPr/>
          </p:nvSpPr>
          <p:spPr bwMode="auto">
            <a:xfrm flipH="1" flipV="1">
              <a:off x="2088" y="2784"/>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33" name="Text Box 147"/>
            <p:cNvSpPr txBox="1">
              <a:spLocks noChangeArrowheads="1"/>
            </p:cNvSpPr>
            <p:nvPr/>
          </p:nvSpPr>
          <p:spPr bwMode="auto">
            <a:xfrm>
              <a:off x="1380" y="2488"/>
              <a:ext cx="389"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r>
                <a:rPr lang="ru-RU" altLang="ru-RU" sz="2200" b="1" baseline="-25000">
                  <a:solidFill>
                    <a:srgbClr val="FFCC66"/>
                  </a:solidFill>
                </a:rPr>
                <a:t>2</a:t>
              </a:r>
            </a:p>
          </p:txBody>
        </p:sp>
      </p:grpSp>
      <p:sp>
        <p:nvSpPr>
          <p:cNvPr id="105" name="Text Box 38"/>
          <p:cNvSpPr txBox="1">
            <a:spLocks noChangeArrowheads="1"/>
          </p:cNvSpPr>
          <p:nvPr/>
        </p:nvSpPr>
        <p:spPr bwMode="auto">
          <a:xfrm>
            <a:off x="1490663" y="6311900"/>
            <a:ext cx="173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ru-RU" sz="1600" b="1" dirty="0" smtClean="0">
                <a:solidFill>
                  <a:srgbClr val="99FF66"/>
                </a:solidFill>
              </a:rPr>
              <a:t>Oxaloacetate</a:t>
            </a:r>
            <a:endParaRPr lang="ru-RU" altLang="ru-RU" sz="1600" dirty="0">
              <a:solidFill>
                <a:srgbClr val="99FF66"/>
              </a:solidFill>
            </a:endParaRPr>
          </a:p>
        </p:txBody>
      </p:sp>
    </p:spTree>
    <p:extLst>
      <p:ext uri="{BB962C8B-B14F-4D97-AF65-F5344CB8AC3E}">
        <p14:creationId xmlns:p14="http://schemas.microsoft.com/office/powerpoint/2010/main" val="1084773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53"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3000" fill="hold"/>
                                        <p:tgtEl>
                                          <p:spTgt spid="3"/>
                                        </p:tgtEl>
                                        <p:attrNameLst>
                                          <p:attrName>ppt_w</p:attrName>
                                        </p:attrNameLst>
                                      </p:cBhvr>
                                      <p:tavLst>
                                        <p:tav tm="0">
                                          <p:val>
                                            <p:fltVal val="0"/>
                                          </p:val>
                                        </p:tav>
                                        <p:tav tm="100000">
                                          <p:val>
                                            <p:strVal val="#ppt_w"/>
                                          </p:val>
                                        </p:tav>
                                      </p:tavLst>
                                    </p:anim>
                                    <p:anim calcmode="lin" valueType="num">
                                      <p:cBhvr>
                                        <p:cTn id="14" dur="3000" fill="hold"/>
                                        <p:tgtEl>
                                          <p:spTgt spid="3"/>
                                        </p:tgtEl>
                                        <p:attrNameLst>
                                          <p:attrName>ppt_h</p:attrName>
                                        </p:attrNameLst>
                                      </p:cBhvr>
                                      <p:tavLst>
                                        <p:tav tm="0">
                                          <p:val>
                                            <p:fltVal val="0"/>
                                          </p:val>
                                        </p:tav>
                                        <p:tav tm="100000">
                                          <p:val>
                                            <p:strVal val="#ppt_h"/>
                                          </p:val>
                                        </p:tav>
                                      </p:tavLst>
                                    </p:anim>
                                    <p:animEffect transition="in" filter="fade">
                                      <p:cBhvr>
                                        <p:cTn id="15" dur="3000"/>
                                        <p:tgtEl>
                                          <p:spTgt spid="3"/>
                                        </p:tgtEl>
                                      </p:cBhvr>
                                    </p:animEffect>
                                  </p:childTnLst>
                                </p:cTn>
                              </p:par>
                            </p:childTnLst>
                          </p:cTn>
                        </p:par>
                        <p:par>
                          <p:cTn id="16" fill="hold" nodeType="afterGroup">
                            <p:stCondLst>
                              <p:cond delay="5000"/>
                            </p:stCondLst>
                            <p:childTnLst>
                              <p:par>
                                <p:cTn id="17" presetID="53" presetClass="entr" presetSubtype="0" fill="hold" grpId="0" nodeType="afterEffect">
                                  <p:stCondLst>
                                    <p:cond delay="0"/>
                                  </p:stCondLst>
                                  <p:childTnLst>
                                    <p:set>
                                      <p:cBhvr>
                                        <p:cTn id="18" dur="1" fill="hold">
                                          <p:stCondLst>
                                            <p:cond delay="0"/>
                                          </p:stCondLst>
                                        </p:cTn>
                                        <p:tgtEl>
                                          <p:spTgt spid="201757"/>
                                        </p:tgtEl>
                                        <p:attrNameLst>
                                          <p:attrName>style.visibility</p:attrName>
                                        </p:attrNameLst>
                                      </p:cBhvr>
                                      <p:to>
                                        <p:strVal val="visible"/>
                                      </p:to>
                                    </p:set>
                                    <p:anim calcmode="lin" valueType="num">
                                      <p:cBhvr>
                                        <p:cTn id="19" dur="3000" fill="hold"/>
                                        <p:tgtEl>
                                          <p:spTgt spid="201757"/>
                                        </p:tgtEl>
                                        <p:attrNameLst>
                                          <p:attrName>ppt_w</p:attrName>
                                        </p:attrNameLst>
                                      </p:cBhvr>
                                      <p:tavLst>
                                        <p:tav tm="0">
                                          <p:val>
                                            <p:fltVal val="0"/>
                                          </p:val>
                                        </p:tav>
                                        <p:tav tm="100000">
                                          <p:val>
                                            <p:strVal val="#ppt_w"/>
                                          </p:val>
                                        </p:tav>
                                      </p:tavLst>
                                    </p:anim>
                                    <p:anim calcmode="lin" valueType="num">
                                      <p:cBhvr>
                                        <p:cTn id="20" dur="3000" fill="hold"/>
                                        <p:tgtEl>
                                          <p:spTgt spid="201757"/>
                                        </p:tgtEl>
                                        <p:attrNameLst>
                                          <p:attrName>ppt_h</p:attrName>
                                        </p:attrNameLst>
                                      </p:cBhvr>
                                      <p:tavLst>
                                        <p:tav tm="0">
                                          <p:val>
                                            <p:fltVal val="0"/>
                                          </p:val>
                                        </p:tav>
                                        <p:tav tm="100000">
                                          <p:val>
                                            <p:strVal val="#ppt_h"/>
                                          </p:val>
                                        </p:tav>
                                      </p:tavLst>
                                    </p:anim>
                                    <p:animEffect transition="in" filter="fade">
                                      <p:cBhvr>
                                        <p:cTn id="21" dur="3000"/>
                                        <p:tgtEl>
                                          <p:spTgt spid="201757"/>
                                        </p:tgtEl>
                                      </p:cBhvr>
                                    </p:animEffect>
                                  </p:childTnLst>
                                </p:cTn>
                              </p:par>
                            </p:childTnLst>
                          </p:cTn>
                        </p:par>
                        <p:par>
                          <p:cTn id="22" fill="hold" nodeType="afterGroup">
                            <p:stCondLst>
                              <p:cond delay="8000"/>
                            </p:stCondLst>
                            <p:childTnLst>
                              <p:par>
                                <p:cTn id="23" presetID="10" presetClass="entr" presetSubtype="0" fill="hold" grpId="0" nodeType="afterEffect">
                                  <p:stCondLst>
                                    <p:cond delay="3000"/>
                                  </p:stCondLst>
                                  <p:childTnLst>
                                    <p:set>
                                      <p:cBhvr>
                                        <p:cTn id="24" dur="1" fill="hold">
                                          <p:stCondLst>
                                            <p:cond delay="0"/>
                                          </p:stCondLst>
                                        </p:cTn>
                                        <p:tgtEl>
                                          <p:spTgt spid="201805"/>
                                        </p:tgtEl>
                                        <p:attrNameLst>
                                          <p:attrName>style.visibility</p:attrName>
                                        </p:attrNameLst>
                                      </p:cBhvr>
                                      <p:to>
                                        <p:strVal val="visible"/>
                                      </p:to>
                                    </p:set>
                                    <p:animEffect transition="in" filter="fade">
                                      <p:cBhvr>
                                        <p:cTn id="25" dur="2000"/>
                                        <p:tgtEl>
                                          <p:spTgt spid="201805"/>
                                        </p:tgtEl>
                                      </p:cBhvr>
                                    </p:animEffect>
                                  </p:childTnLst>
                                </p:cTn>
                              </p:par>
                              <p:par>
                                <p:cTn id="26" presetID="10" presetClass="entr" presetSubtype="0" fill="hold" nodeType="withEffect">
                                  <p:stCondLst>
                                    <p:cond delay="30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childTnLst>
                          </p:cTn>
                        </p:par>
                        <p:par>
                          <p:cTn id="29" fill="hold" nodeType="afterGroup">
                            <p:stCondLst>
                              <p:cond delay="13000"/>
                            </p:stCondLst>
                            <p:childTnLst>
                              <p:par>
                                <p:cTn id="30" presetID="0" presetClass="path" presetSubtype="0" accel="50000" decel="50000" fill="hold" nodeType="afterEffect">
                                  <p:stCondLst>
                                    <p:cond delay="0"/>
                                  </p:stCondLst>
                                  <p:childTnLst>
                                    <p:animMotion origin="layout" path="M 5.55556E-7 -8.51852E-6 C 0.00313 -0.10718 0.00643 -0.21436 0.02292 -0.26667 C 0.03941 -0.31899 0.08663 -0.30602 0.09931 -0.31389 " pathEditMode="relative" ptsTypes="aaA">
                                      <p:cBhvr>
                                        <p:cTn id="31" dur="3000" fill="hold"/>
                                        <p:tgtEl>
                                          <p:spTgt spid="4"/>
                                        </p:tgtEl>
                                        <p:attrNameLst>
                                          <p:attrName>ppt_x</p:attrName>
                                          <p:attrName>ppt_y</p:attrName>
                                        </p:attrNameLst>
                                      </p:cBhvr>
                                    </p:animMotion>
                                  </p:childTnLst>
                                </p:cTn>
                              </p:par>
                              <p:par>
                                <p:cTn id="32" presetID="0" presetClass="path" presetSubtype="0" accel="50000" decel="50000" fill="hold" grpId="2" nodeType="withEffect">
                                  <p:stCondLst>
                                    <p:cond delay="0"/>
                                  </p:stCondLst>
                                  <p:childTnLst>
                                    <p:animMotion origin="layout" path="M 3.61111E-6 4.37558E-6 C 0.00503 -0.034 0.01979 -0.12165 0.03055 -0.20352 C 0.04132 -0.28539 0.03871 -0.44126 0.06475 -0.49191 C 0.0908 -0.54256 0.16111 -0.50394 0.18645 -0.50717 " pathEditMode="relative" rAng="0" ptsTypes="aaaa">
                                      <p:cBhvr>
                                        <p:cTn id="33" dur="3000" fill="hold"/>
                                        <p:tgtEl>
                                          <p:spTgt spid="201805"/>
                                        </p:tgtEl>
                                        <p:attrNameLst>
                                          <p:attrName>ppt_x</p:attrName>
                                          <p:attrName>ppt_y</p:attrName>
                                        </p:attrNameLst>
                                      </p:cBhvr>
                                      <p:rCtr x="9323" y="-27128"/>
                                    </p:animMotion>
                                  </p:childTnLst>
                                </p:cTn>
                              </p:par>
                            </p:childTnLst>
                          </p:cTn>
                        </p:par>
                        <p:par>
                          <p:cTn id="34" fill="hold" nodeType="afterGroup">
                            <p:stCondLst>
                              <p:cond delay="16000"/>
                            </p:stCondLst>
                            <p:childTnLst>
                              <p:par>
                                <p:cTn id="35" presetID="26" presetClass="emph" presetSubtype="0" repeatCount="3000" fill="hold" nodeType="afterEffect">
                                  <p:stCondLst>
                                    <p:cond delay="2500"/>
                                  </p:stCondLst>
                                  <p:childTnLst>
                                    <p:animEffect transition="out" filter="fade">
                                      <p:cBhvr>
                                        <p:cTn id="36" dur="1000" tmFilter="0, 0; .2, .5; .8, .5; 1, 0"/>
                                        <p:tgtEl>
                                          <p:spTgt spid="3"/>
                                        </p:tgtEl>
                                      </p:cBhvr>
                                    </p:animEffect>
                                    <p:animScale>
                                      <p:cBhvr>
                                        <p:cTn id="37" dur="500" autoRev="1" fill="hold"/>
                                        <p:tgtEl>
                                          <p:spTgt spid="3"/>
                                        </p:tgtEl>
                                      </p:cBhvr>
                                      <p:by x="105000" y="105000"/>
                                    </p:animScale>
                                  </p:childTnLst>
                                </p:cTn>
                              </p:par>
                            </p:childTnLst>
                          </p:cTn>
                        </p:par>
                        <p:par>
                          <p:cTn id="38" fill="hold" nodeType="afterGroup">
                            <p:stCondLst>
                              <p:cond delay="21500"/>
                            </p:stCondLst>
                            <p:childTnLst>
                              <p:par>
                                <p:cTn id="39" presetID="32" presetClass="emph" presetSubtype="0" repeatCount="3000" fill="hold" nodeType="afterEffect">
                                  <p:stCondLst>
                                    <p:cond delay="0"/>
                                  </p:stCondLst>
                                  <p:childTnLst>
                                    <p:animClr clrSpc="rgb" dir="cw">
                                      <p:cBhvr override="childStyle">
                                        <p:cTn id="40" dur="100" fill="hold"/>
                                        <p:tgtEl>
                                          <p:spTgt spid="4"/>
                                        </p:tgtEl>
                                        <p:attrNameLst>
                                          <p:attrName>style.color</p:attrName>
                                        </p:attrNameLst>
                                      </p:cBhvr>
                                      <p:to>
                                        <a:schemeClr val="accent2"/>
                                      </p:to>
                                    </p:animClr>
                                    <p:animClr clrSpc="rgb" dir="cw">
                                      <p:cBhvr>
                                        <p:cTn id="41" dur="100" fill="hold"/>
                                        <p:tgtEl>
                                          <p:spTgt spid="4"/>
                                        </p:tgtEl>
                                        <p:attrNameLst>
                                          <p:attrName>fillcolor</p:attrName>
                                        </p:attrNameLst>
                                      </p:cBhvr>
                                      <p:to>
                                        <a:schemeClr val="accent2"/>
                                      </p:to>
                                    </p:animClr>
                                    <p:set>
                                      <p:cBhvr>
                                        <p:cTn id="42" dur="100" fill="hold"/>
                                        <p:tgtEl>
                                          <p:spTgt spid="4"/>
                                        </p:tgtEl>
                                        <p:attrNameLst>
                                          <p:attrName>fill.type</p:attrName>
                                        </p:attrNameLst>
                                      </p:cBhvr>
                                      <p:to>
                                        <p:strVal val="solid"/>
                                      </p:to>
                                    </p:set>
                                    <p:set>
                                      <p:cBhvr>
                                        <p:cTn id="43" dur="100" fill="hold"/>
                                        <p:tgtEl>
                                          <p:spTgt spid="4"/>
                                        </p:tgtEl>
                                        <p:attrNameLst>
                                          <p:attrName>fill.on</p:attrName>
                                        </p:attrNameLst>
                                      </p:cBhvr>
                                      <p:to>
                                        <p:strVal val="true"/>
                                      </p:to>
                                    </p:set>
                                    <p:animRot by="120000">
                                      <p:cBhvr>
                                        <p:cTn id="44" dur="100" fill="hold">
                                          <p:stCondLst>
                                            <p:cond delay="0"/>
                                          </p:stCondLst>
                                        </p:cTn>
                                        <p:tgtEl>
                                          <p:spTgt spid="4"/>
                                        </p:tgtEl>
                                        <p:attrNameLst>
                                          <p:attrName>r</p:attrName>
                                        </p:attrNameLst>
                                      </p:cBhvr>
                                    </p:animRot>
                                    <p:animRot by="-240000">
                                      <p:cBhvr>
                                        <p:cTn id="45" dur="200" fill="hold">
                                          <p:stCondLst>
                                            <p:cond delay="200"/>
                                          </p:stCondLst>
                                        </p:cTn>
                                        <p:tgtEl>
                                          <p:spTgt spid="4"/>
                                        </p:tgtEl>
                                        <p:attrNameLst>
                                          <p:attrName>r</p:attrName>
                                        </p:attrNameLst>
                                      </p:cBhvr>
                                    </p:animRot>
                                    <p:animRot by="240000">
                                      <p:cBhvr>
                                        <p:cTn id="46" dur="200" fill="hold">
                                          <p:stCondLst>
                                            <p:cond delay="400"/>
                                          </p:stCondLst>
                                        </p:cTn>
                                        <p:tgtEl>
                                          <p:spTgt spid="4"/>
                                        </p:tgtEl>
                                        <p:attrNameLst>
                                          <p:attrName>r</p:attrName>
                                        </p:attrNameLst>
                                      </p:cBhvr>
                                    </p:animRot>
                                    <p:animRot by="-240000">
                                      <p:cBhvr>
                                        <p:cTn id="47" dur="200" fill="hold">
                                          <p:stCondLst>
                                            <p:cond delay="600"/>
                                          </p:stCondLst>
                                        </p:cTn>
                                        <p:tgtEl>
                                          <p:spTgt spid="4"/>
                                        </p:tgtEl>
                                        <p:attrNameLst>
                                          <p:attrName>r</p:attrName>
                                        </p:attrNameLst>
                                      </p:cBhvr>
                                    </p:animRot>
                                    <p:animRot by="120000">
                                      <p:cBhvr>
                                        <p:cTn id="48" dur="200" fill="hold">
                                          <p:stCondLst>
                                            <p:cond delay="800"/>
                                          </p:stCondLst>
                                        </p:cTn>
                                        <p:tgtEl>
                                          <p:spTgt spid="4"/>
                                        </p:tgtEl>
                                        <p:attrNameLst>
                                          <p:attrName>r</p:attrName>
                                        </p:attrNameLst>
                                      </p:cBhvr>
                                    </p:animRot>
                                  </p:childTnLst>
                                </p:cTn>
                              </p:par>
                            </p:childTnLst>
                          </p:cTn>
                        </p:par>
                        <p:par>
                          <p:cTn id="49" fill="hold" nodeType="afterGroup">
                            <p:stCondLst>
                              <p:cond delay="24500"/>
                            </p:stCondLst>
                            <p:childTnLst>
                              <p:par>
                                <p:cTn id="50" presetID="10" presetClass="exit" presetSubtype="0" fill="hold" nodeType="afterEffect">
                                  <p:stCondLst>
                                    <p:cond delay="0"/>
                                  </p:stCondLst>
                                  <p:childTnLst>
                                    <p:animEffect transition="out" filter="fade">
                                      <p:cBhvr>
                                        <p:cTn id="51" dur="1000"/>
                                        <p:tgtEl>
                                          <p:spTgt spid="4"/>
                                        </p:tgtEl>
                                      </p:cBhvr>
                                    </p:animEffect>
                                    <p:set>
                                      <p:cBhvr>
                                        <p:cTn id="52" dur="1" fill="hold">
                                          <p:stCondLst>
                                            <p:cond delay="999"/>
                                          </p:stCondLst>
                                        </p:cTn>
                                        <p:tgtEl>
                                          <p:spTgt spid="4"/>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childTnLst>
                                </p:cTn>
                              </p:par>
                            </p:childTnLst>
                          </p:cTn>
                        </p:par>
                        <p:par>
                          <p:cTn id="56" fill="hold" nodeType="afterGroup">
                            <p:stCondLst>
                              <p:cond delay="25500"/>
                            </p:stCondLst>
                            <p:childTnLst>
                              <p:par>
                                <p:cTn id="57" presetID="9" presetClass="exit" presetSubtype="0" fill="hold" grpId="1" nodeType="afterEffect">
                                  <p:stCondLst>
                                    <p:cond delay="0"/>
                                  </p:stCondLst>
                                  <p:childTnLst>
                                    <p:animEffect transition="out" filter="dissolve">
                                      <p:cBhvr>
                                        <p:cTn id="58" dur="3000"/>
                                        <p:tgtEl>
                                          <p:spTgt spid="201805"/>
                                        </p:tgtEl>
                                      </p:cBhvr>
                                    </p:animEffect>
                                    <p:set>
                                      <p:cBhvr>
                                        <p:cTn id="59" dur="1" fill="hold">
                                          <p:stCondLst>
                                            <p:cond delay="2999"/>
                                          </p:stCondLst>
                                        </p:cTn>
                                        <p:tgtEl>
                                          <p:spTgt spid="201805"/>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201806"/>
                                        </p:tgtEl>
                                        <p:attrNameLst>
                                          <p:attrName>style.visibility</p:attrName>
                                        </p:attrNameLst>
                                      </p:cBhvr>
                                      <p:to>
                                        <p:strVal val="visible"/>
                                      </p:to>
                                    </p:set>
                                    <p:animEffect transition="in" filter="fade">
                                      <p:cBhvr>
                                        <p:cTn id="62" dur="3000"/>
                                        <p:tgtEl>
                                          <p:spTgt spid="201806"/>
                                        </p:tgtEl>
                                      </p:cBhvr>
                                    </p:animEffect>
                                  </p:childTnLst>
                                </p:cTn>
                              </p:par>
                            </p:childTnLst>
                          </p:cTn>
                        </p:par>
                        <p:par>
                          <p:cTn id="63" fill="hold" nodeType="afterGroup">
                            <p:stCondLst>
                              <p:cond delay="28500"/>
                            </p:stCondLst>
                            <p:childTnLst>
                              <p:par>
                                <p:cTn id="64" presetID="0" presetClass="path" presetSubtype="0" accel="50000" decel="50000" fill="hold" nodeType="afterEffect">
                                  <p:stCondLst>
                                    <p:cond delay="0"/>
                                  </p:stCondLst>
                                  <p:childTnLst>
                                    <p:animMotion origin="layout" path="M 2.22222E-6 -1.58187E-6 L -0.25312 -1.58187E-6 " pathEditMode="relative" ptsTypes="AA">
                                      <p:cBhvr>
                                        <p:cTn id="65" dur="3000" fill="hold"/>
                                        <p:tgtEl>
                                          <p:spTgt spid="5"/>
                                        </p:tgtEl>
                                        <p:attrNameLst>
                                          <p:attrName>ppt_x</p:attrName>
                                          <p:attrName>ppt_y</p:attrName>
                                        </p:attrNameLst>
                                      </p:cBhvr>
                                    </p:animMotion>
                                  </p:childTnLst>
                                </p:cTn>
                              </p:par>
                              <p:par>
                                <p:cTn id="66" presetID="0" presetClass="path" presetSubtype="0" accel="50000" decel="50000" fill="hold" nodeType="withEffect">
                                  <p:stCondLst>
                                    <p:cond delay="0"/>
                                  </p:stCondLst>
                                  <p:childTnLst>
                                    <p:animMotion origin="layout" path="M 2.77778E-6 3.68178E-6 L -0.22795 3.68178E-6 " pathEditMode="relative" rAng="0" ptsTypes="AA">
                                      <p:cBhvr>
                                        <p:cTn id="67" dur="3000" fill="hold"/>
                                        <p:tgtEl>
                                          <p:spTgt spid="201806"/>
                                        </p:tgtEl>
                                        <p:attrNameLst>
                                          <p:attrName>ppt_x</p:attrName>
                                          <p:attrName>ppt_y</p:attrName>
                                        </p:attrNameLst>
                                      </p:cBhvr>
                                      <p:rCtr x="-11406" y="0"/>
                                    </p:animMotion>
                                  </p:childTnLst>
                                </p:cTn>
                              </p:par>
                            </p:childTnLst>
                          </p:cTn>
                        </p:par>
                        <p:par>
                          <p:cTn id="68" fill="hold" nodeType="afterGroup">
                            <p:stCondLst>
                              <p:cond delay="31500"/>
                            </p:stCondLst>
                            <p:childTnLst>
                              <p:par>
                                <p:cTn id="69" presetID="29" presetClass="exit" presetSubtype="0" fill="hold" grpId="1" nodeType="afterEffect">
                                  <p:stCondLst>
                                    <p:cond delay="0"/>
                                  </p:stCondLst>
                                  <p:childTnLst>
                                    <p:anim calcmode="lin" valueType="num">
                                      <p:cBhvr>
                                        <p:cTn id="70" dur="1000"/>
                                        <p:tgtEl>
                                          <p:spTgt spid="201806"/>
                                        </p:tgtEl>
                                        <p:attrNameLst>
                                          <p:attrName>ppt_x</p:attrName>
                                        </p:attrNameLst>
                                      </p:cBhvr>
                                      <p:tavLst>
                                        <p:tav tm="0">
                                          <p:val>
                                            <p:strVal val="ppt_x"/>
                                          </p:val>
                                        </p:tav>
                                        <p:tav tm="100000">
                                          <p:val>
                                            <p:strVal val="ppt_x-.2"/>
                                          </p:val>
                                        </p:tav>
                                      </p:tavLst>
                                    </p:anim>
                                    <p:anim calcmode="lin" valueType="num">
                                      <p:cBhvr>
                                        <p:cTn id="71" dur="1000"/>
                                        <p:tgtEl>
                                          <p:spTgt spid="201806"/>
                                        </p:tgtEl>
                                        <p:attrNameLst>
                                          <p:attrName>ppt_y</p:attrName>
                                        </p:attrNameLst>
                                      </p:cBhvr>
                                      <p:tavLst>
                                        <p:tav tm="0">
                                          <p:val>
                                            <p:strVal val="ppt_y"/>
                                          </p:val>
                                        </p:tav>
                                        <p:tav tm="100000">
                                          <p:val>
                                            <p:strVal val="ppt_y"/>
                                          </p:val>
                                        </p:tav>
                                      </p:tavLst>
                                    </p:anim>
                                    <p:animEffect transition="out" filter="fade">
                                      <p:cBhvr>
                                        <p:cTn id="72" dur="1000"/>
                                        <p:tgtEl>
                                          <p:spTgt spid="201806"/>
                                        </p:tgtEl>
                                      </p:cBhvr>
                                    </p:animEffect>
                                    <p:set>
                                      <p:cBhvr>
                                        <p:cTn id="73" dur="1" fill="hold">
                                          <p:stCondLst>
                                            <p:cond delay="999"/>
                                          </p:stCondLst>
                                        </p:cTn>
                                        <p:tgtEl>
                                          <p:spTgt spid="201806"/>
                                        </p:tgtEl>
                                        <p:attrNameLst>
                                          <p:attrName>style.visibility</p:attrName>
                                        </p:attrNameLst>
                                      </p:cBhvr>
                                      <p:to>
                                        <p:strVal val="hidden"/>
                                      </p:to>
                                    </p:set>
                                  </p:childTnLst>
                                </p:cTn>
                              </p:par>
                              <p:par>
                                <p:cTn id="74" presetID="29" presetClass="exit" presetSubtype="0" fill="hold" nodeType="withEffect">
                                  <p:stCondLst>
                                    <p:cond delay="0"/>
                                  </p:stCondLst>
                                  <p:childTnLst>
                                    <p:anim calcmode="lin" valueType="num">
                                      <p:cBhvr>
                                        <p:cTn id="75" dur="1000"/>
                                        <p:tgtEl>
                                          <p:spTgt spid="5"/>
                                        </p:tgtEl>
                                        <p:attrNameLst>
                                          <p:attrName>ppt_x</p:attrName>
                                        </p:attrNameLst>
                                      </p:cBhvr>
                                      <p:tavLst>
                                        <p:tav tm="0">
                                          <p:val>
                                            <p:strVal val="ppt_x"/>
                                          </p:val>
                                        </p:tav>
                                        <p:tav tm="100000">
                                          <p:val>
                                            <p:strVal val="ppt_x-.2"/>
                                          </p:val>
                                        </p:tav>
                                      </p:tavLst>
                                    </p:anim>
                                    <p:anim calcmode="lin" valueType="num">
                                      <p:cBhvr>
                                        <p:cTn id="76" dur="1000"/>
                                        <p:tgtEl>
                                          <p:spTgt spid="5"/>
                                        </p:tgtEl>
                                        <p:attrNameLst>
                                          <p:attrName>ppt_y</p:attrName>
                                        </p:attrNameLst>
                                      </p:cBhvr>
                                      <p:tavLst>
                                        <p:tav tm="0">
                                          <p:val>
                                            <p:strVal val="ppt_y"/>
                                          </p:val>
                                        </p:tav>
                                        <p:tav tm="100000">
                                          <p:val>
                                            <p:strVal val="ppt_y"/>
                                          </p:val>
                                        </p:tav>
                                      </p:tavLst>
                                    </p:anim>
                                    <p:animEffect transition="out" filter="fade">
                                      <p:cBhvr>
                                        <p:cTn id="77" dur="1000"/>
                                        <p:tgtEl>
                                          <p:spTgt spid="5"/>
                                        </p:tgtEl>
                                      </p:cBhvr>
                                    </p:animEffect>
                                    <p:set>
                                      <p:cBhvr>
                                        <p:cTn id="78" dur="1" fill="hold">
                                          <p:stCondLst>
                                            <p:cond delay="999"/>
                                          </p:stCondLst>
                                        </p:cTn>
                                        <p:tgtEl>
                                          <p:spTgt spid="5"/>
                                        </p:tgtEl>
                                        <p:attrNameLst>
                                          <p:attrName>style.visibility</p:attrName>
                                        </p:attrNameLst>
                                      </p:cBhvr>
                                      <p:to>
                                        <p:strVal val="hidden"/>
                                      </p:to>
                                    </p:set>
                                  </p:childTnLst>
                                </p:cTn>
                              </p:par>
                            </p:childTnLst>
                          </p:cTn>
                        </p:par>
                        <p:par>
                          <p:cTn id="79" fill="hold" nodeType="afterGroup">
                            <p:stCondLst>
                              <p:cond delay="32500"/>
                            </p:stCondLst>
                            <p:childTnLst>
                              <p:par>
                                <p:cTn id="80" presetID="53" presetClass="entr" presetSubtype="0" fill="hold" nodeType="after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3000" fill="hold"/>
                                        <p:tgtEl>
                                          <p:spTgt spid="6"/>
                                        </p:tgtEl>
                                        <p:attrNameLst>
                                          <p:attrName>ppt_w</p:attrName>
                                        </p:attrNameLst>
                                      </p:cBhvr>
                                      <p:tavLst>
                                        <p:tav tm="0">
                                          <p:val>
                                            <p:fltVal val="0"/>
                                          </p:val>
                                        </p:tav>
                                        <p:tav tm="100000">
                                          <p:val>
                                            <p:strVal val="#ppt_w"/>
                                          </p:val>
                                        </p:tav>
                                      </p:tavLst>
                                    </p:anim>
                                    <p:anim calcmode="lin" valueType="num">
                                      <p:cBhvr>
                                        <p:cTn id="83" dur="3000" fill="hold"/>
                                        <p:tgtEl>
                                          <p:spTgt spid="6"/>
                                        </p:tgtEl>
                                        <p:attrNameLst>
                                          <p:attrName>ppt_h</p:attrName>
                                        </p:attrNameLst>
                                      </p:cBhvr>
                                      <p:tavLst>
                                        <p:tav tm="0">
                                          <p:val>
                                            <p:fltVal val="0"/>
                                          </p:val>
                                        </p:tav>
                                        <p:tav tm="100000">
                                          <p:val>
                                            <p:strVal val="#ppt_h"/>
                                          </p:val>
                                        </p:tav>
                                      </p:tavLst>
                                    </p:anim>
                                    <p:animEffect transition="in" filter="fade">
                                      <p:cBhvr>
                                        <p:cTn id="84" dur="3000"/>
                                        <p:tgtEl>
                                          <p:spTgt spid="6"/>
                                        </p:tgtEl>
                                      </p:cBhvr>
                                    </p:animEffect>
                                  </p:childTnLst>
                                </p:cTn>
                              </p:par>
                            </p:childTnLst>
                          </p:cTn>
                        </p:par>
                        <p:par>
                          <p:cTn id="85" fill="hold" nodeType="afterGroup">
                            <p:stCondLst>
                              <p:cond delay="35500"/>
                            </p:stCondLst>
                            <p:childTnLst>
                              <p:par>
                                <p:cTn id="86" presetID="53" presetClass="entr" presetSubtype="0" fill="hold" grpId="0" nodeType="afterEffect">
                                  <p:stCondLst>
                                    <p:cond delay="0"/>
                                  </p:stCondLst>
                                  <p:childTnLst>
                                    <p:set>
                                      <p:cBhvr>
                                        <p:cTn id="87" dur="1" fill="hold">
                                          <p:stCondLst>
                                            <p:cond delay="0"/>
                                          </p:stCondLst>
                                        </p:cTn>
                                        <p:tgtEl>
                                          <p:spTgt spid="61"/>
                                        </p:tgtEl>
                                        <p:attrNameLst>
                                          <p:attrName>style.visibility</p:attrName>
                                        </p:attrNameLst>
                                      </p:cBhvr>
                                      <p:to>
                                        <p:strVal val="visible"/>
                                      </p:to>
                                    </p:set>
                                    <p:anim calcmode="lin" valueType="num">
                                      <p:cBhvr>
                                        <p:cTn id="88" dur="3000" fill="hold"/>
                                        <p:tgtEl>
                                          <p:spTgt spid="61"/>
                                        </p:tgtEl>
                                        <p:attrNameLst>
                                          <p:attrName>ppt_w</p:attrName>
                                        </p:attrNameLst>
                                      </p:cBhvr>
                                      <p:tavLst>
                                        <p:tav tm="0">
                                          <p:val>
                                            <p:fltVal val="0"/>
                                          </p:val>
                                        </p:tav>
                                        <p:tav tm="100000">
                                          <p:val>
                                            <p:strVal val="#ppt_w"/>
                                          </p:val>
                                        </p:tav>
                                      </p:tavLst>
                                    </p:anim>
                                    <p:anim calcmode="lin" valueType="num">
                                      <p:cBhvr>
                                        <p:cTn id="89" dur="3000" fill="hold"/>
                                        <p:tgtEl>
                                          <p:spTgt spid="61"/>
                                        </p:tgtEl>
                                        <p:attrNameLst>
                                          <p:attrName>ppt_h</p:attrName>
                                        </p:attrNameLst>
                                      </p:cBhvr>
                                      <p:tavLst>
                                        <p:tav tm="0">
                                          <p:val>
                                            <p:fltVal val="0"/>
                                          </p:val>
                                        </p:tav>
                                        <p:tav tm="100000">
                                          <p:val>
                                            <p:strVal val="#ppt_h"/>
                                          </p:val>
                                        </p:tav>
                                      </p:tavLst>
                                    </p:anim>
                                    <p:animEffect transition="in" filter="fade">
                                      <p:cBhvr>
                                        <p:cTn id="90" dur="3000"/>
                                        <p:tgtEl>
                                          <p:spTgt spid="61"/>
                                        </p:tgtEl>
                                      </p:cBhvr>
                                    </p:animEffect>
                                  </p:childTnLst>
                                </p:cTn>
                              </p:par>
                            </p:childTnLst>
                          </p:cTn>
                        </p:par>
                        <p:par>
                          <p:cTn id="91" fill="hold" nodeType="afterGroup">
                            <p:stCondLst>
                              <p:cond delay="38500"/>
                            </p:stCondLst>
                            <p:childTnLst>
                              <p:par>
                                <p:cTn id="92" presetID="26" presetClass="emph" presetSubtype="0" repeatCount="3000" fill="hold" nodeType="afterEffect">
                                  <p:stCondLst>
                                    <p:cond delay="2500"/>
                                  </p:stCondLst>
                                  <p:childTnLst>
                                    <p:animEffect transition="out" filter="fade">
                                      <p:cBhvr>
                                        <p:cTn id="93" dur="1000" tmFilter="0, 0; .2, .5; .8, .5; 1, 0"/>
                                        <p:tgtEl>
                                          <p:spTgt spid="6"/>
                                        </p:tgtEl>
                                      </p:cBhvr>
                                    </p:animEffect>
                                    <p:animScale>
                                      <p:cBhvr>
                                        <p:cTn id="94" dur="500" autoRev="1" fill="hold"/>
                                        <p:tgtEl>
                                          <p:spTgt spid="6"/>
                                        </p:tgtEl>
                                      </p:cBhvr>
                                      <p:by x="105000" y="105000"/>
                                    </p:animScale>
                                  </p:childTnLst>
                                </p:cTn>
                              </p:par>
                            </p:childTnLst>
                          </p:cTn>
                        </p:par>
                        <p:par>
                          <p:cTn id="95" fill="hold" nodeType="afterGroup">
                            <p:stCondLst>
                              <p:cond delay="44000"/>
                            </p:stCondLst>
                            <p:childTnLst>
                              <p:par>
                                <p:cTn id="96" presetID="10" presetClass="entr" presetSubtype="0" fill="hold" nodeType="after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2000"/>
                                        <p:tgtEl>
                                          <p:spTgt spid="7"/>
                                        </p:tgtEl>
                                      </p:cBhvr>
                                    </p:animEffect>
                                  </p:childTnLst>
                                </p:cTn>
                              </p:par>
                            </p:childTnLst>
                          </p:cTn>
                        </p:par>
                        <p:par>
                          <p:cTn id="99" fill="hold" nodeType="afterGroup">
                            <p:stCondLst>
                              <p:cond delay="46000"/>
                            </p:stCondLst>
                            <p:childTnLst>
                              <p:par>
                                <p:cTn id="100" presetID="0" presetClass="path" presetSubtype="0" accel="50000" decel="50000" fill="hold" nodeType="afterEffect">
                                  <p:stCondLst>
                                    <p:cond delay="0"/>
                                  </p:stCondLst>
                                  <p:childTnLst>
                                    <p:animMotion origin="layout" path="M 5.55556E-7 6.16096E-6 C 0.03351 -0.00508 0.06719 -0.01017 0.1 0.01203 C 0.13281 0.03424 0.16493 0.08373 0.19705 0.13322 " pathEditMode="relative" ptsTypes="aaA">
                                      <p:cBhvr>
                                        <p:cTn id="101" dur="3000" fill="hold"/>
                                        <p:tgtEl>
                                          <p:spTgt spid="7"/>
                                        </p:tgtEl>
                                        <p:attrNameLst>
                                          <p:attrName>ppt_x</p:attrName>
                                          <p:attrName>ppt_y</p:attrName>
                                        </p:attrNameLst>
                                      </p:cBhvr>
                                    </p:animMotion>
                                  </p:childTnLst>
                                </p:cTn>
                              </p:par>
                            </p:childTnLst>
                          </p:cTn>
                        </p:par>
                        <p:par>
                          <p:cTn id="102" fill="hold" nodeType="afterGroup">
                            <p:stCondLst>
                              <p:cond delay="49000"/>
                            </p:stCondLst>
                            <p:childTnLst>
                              <p:par>
                                <p:cTn id="103" presetID="0" presetClass="path" presetSubtype="0" accel="50000" decel="50000" fill="hold" nodeType="afterEffect">
                                  <p:stCondLst>
                                    <p:cond delay="0"/>
                                  </p:stCondLst>
                                  <p:childTnLst>
                                    <p:animMotion origin="layout" path="M 0.19705 0.13321 C 0.15486 0.07725 0.11337 0.02752 0.08507 -4.12581E-6 C 0.05677 -0.02752 0.03906 -0.02544 0.02691 -0.03214 " pathEditMode="relative" rAng="0" ptsTypes="aaa">
                                      <p:cBhvr>
                                        <p:cTn id="104" dur="2000" fill="hold"/>
                                        <p:tgtEl>
                                          <p:spTgt spid="7"/>
                                        </p:tgtEl>
                                        <p:attrNameLst>
                                          <p:attrName>ppt_x</p:attrName>
                                          <p:attrName>ppt_y</p:attrName>
                                        </p:attrNameLst>
                                      </p:cBhvr>
                                      <p:rCtr x="-8507" y="-8279"/>
                                    </p:animMotion>
                                  </p:childTnLst>
                                </p:cTn>
                              </p:par>
                              <p:par>
                                <p:cTn id="105" presetID="10" presetClass="entr" presetSubtype="0" fill="hold" nodeType="withEffect">
                                  <p:stCondLst>
                                    <p:cond delay="3000"/>
                                  </p:stCondLst>
                                  <p:childTnLst>
                                    <p:set>
                                      <p:cBhvr>
                                        <p:cTn id="106" dur="1" fill="hold">
                                          <p:stCondLst>
                                            <p:cond delay="0"/>
                                          </p:stCondLst>
                                        </p:cTn>
                                        <p:tgtEl>
                                          <p:spTgt spid="8"/>
                                        </p:tgtEl>
                                        <p:attrNameLst>
                                          <p:attrName>style.visibility</p:attrName>
                                        </p:attrNameLst>
                                      </p:cBhvr>
                                      <p:to>
                                        <p:strVal val="visible"/>
                                      </p:to>
                                    </p:set>
                                    <p:animEffect transition="in" filter="fade">
                                      <p:cBhvr>
                                        <p:cTn id="107" dur="2000"/>
                                        <p:tgtEl>
                                          <p:spTgt spid="8"/>
                                        </p:tgtEl>
                                      </p:cBhvr>
                                    </p:animEffect>
                                  </p:childTnLst>
                                </p:cTn>
                              </p:par>
                            </p:childTnLst>
                          </p:cTn>
                        </p:par>
                        <p:par>
                          <p:cTn id="108" fill="hold" nodeType="afterGroup">
                            <p:stCondLst>
                              <p:cond delay="54000"/>
                            </p:stCondLst>
                            <p:childTnLst>
                              <p:par>
                                <p:cTn id="109" presetID="0" presetClass="path" presetSubtype="0" accel="50000" decel="50000" fill="hold" nodeType="afterEffect">
                                  <p:stCondLst>
                                    <p:cond delay="0"/>
                                  </p:stCondLst>
                                  <p:childTnLst>
                                    <p:animMotion origin="layout" path="M 5.55556E-7 -8.51852E-6 C 0.00313 -0.10718 0.00643 -0.21436 0.02292 -0.26667 C 0.03941 -0.31899 0.08663 -0.30602 0.09931 -0.31389 " pathEditMode="relative" ptsTypes="aaA">
                                      <p:cBhvr>
                                        <p:cTn id="110" dur="3000" fill="hold"/>
                                        <p:tgtEl>
                                          <p:spTgt spid="8"/>
                                        </p:tgtEl>
                                        <p:attrNameLst>
                                          <p:attrName>ppt_x</p:attrName>
                                          <p:attrName>ppt_y</p:attrName>
                                        </p:attrNameLst>
                                      </p:cBhvr>
                                    </p:animMotion>
                                  </p:childTnLst>
                                </p:cTn>
                              </p:par>
                            </p:childTnLst>
                          </p:cTn>
                        </p:par>
                        <p:par>
                          <p:cTn id="111" fill="hold" nodeType="afterGroup">
                            <p:stCondLst>
                              <p:cond delay="57000"/>
                            </p:stCondLst>
                            <p:childTnLst>
                              <p:par>
                                <p:cTn id="112" presetID="32" presetClass="emph" presetSubtype="0" repeatCount="3000" fill="hold" nodeType="afterEffect">
                                  <p:stCondLst>
                                    <p:cond delay="0"/>
                                  </p:stCondLst>
                                  <p:childTnLst>
                                    <p:animClr clrSpc="rgb" dir="cw">
                                      <p:cBhvr override="childStyle">
                                        <p:cTn id="113" dur="100" fill="hold"/>
                                        <p:tgtEl>
                                          <p:spTgt spid="8"/>
                                        </p:tgtEl>
                                        <p:attrNameLst>
                                          <p:attrName>style.color</p:attrName>
                                        </p:attrNameLst>
                                      </p:cBhvr>
                                      <p:to>
                                        <a:schemeClr val="accent2"/>
                                      </p:to>
                                    </p:animClr>
                                    <p:animClr clrSpc="rgb" dir="cw">
                                      <p:cBhvr>
                                        <p:cTn id="114" dur="100" fill="hold"/>
                                        <p:tgtEl>
                                          <p:spTgt spid="8"/>
                                        </p:tgtEl>
                                        <p:attrNameLst>
                                          <p:attrName>fillcolor</p:attrName>
                                        </p:attrNameLst>
                                      </p:cBhvr>
                                      <p:to>
                                        <a:schemeClr val="accent2"/>
                                      </p:to>
                                    </p:animClr>
                                    <p:set>
                                      <p:cBhvr>
                                        <p:cTn id="115" dur="100" fill="hold"/>
                                        <p:tgtEl>
                                          <p:spTgt spid="8"/>
                                        </p:tgtEl>
                                        <p:attrNameLst>
                                          <p:attrName>fill.type</p:attrName>
                                        </p:attrNameLst>
                                      </p:cBhvr>
                                      <p:to>
                                        <p:strVal val="solid"/>
                                      </p:to>
                                    </p:set>
                                    <p:set>
                                      <p:cBhvr>
                                        <p:cTn id="116" dur="100" fill="hold"/>
                                        <p:tgtEl>
                                          <p:spTgt spid="8"/>
                                        </p:tgtEl>
                                        <p:attrNameLst>
                                          <p:attrName>fill.on</p:attrName>
                                        </p:attrNameLst>
                                      </p:cBhvr>
                                      <p:to>
                                        <p:strVal val="true"/>
                                      </p:to>
                                    </p:set>
                                    <p:animRot by="120000">
                                      <p:cBhvr>
                                        <p:cTn id="117" dur="100" fill="hold">
                                          <p:stCondLst>
                                            <p:cond delay="0"/>
                                          </p:stCondLst>
                                        </p:cTn>
                                        <p:tgtEl>
                                          <p:spTgt spid="8"/>
                                        </p:tgtEl>
                                        <p:attrNameLst>
                                          <p:attrName>r</p:attrName>
                                        </p:attrNameLst>
                                      </p:cBhvr>
                                    </p:animRot>
                                    <p:animRot by="-240000">
                                      <p:cBhvr>
                                        <p:cTn id="118" dur="200" fill="hold">
                                          <p:stCondLst>
                                            <p:cond delay="200"/>
                                          </p:stCondLst>
                                        </p:cTn>
                                        <p:tgtEl>
                                          <p:spTgt spid="8"/>
                                        </p:tgtEl>
                                        <p:attrNameLst>
                                          <p:attrName>r</p:attrName>
                                        </p:attrNameLst>
                                      </p:cBhvr>
                                    </p:animRot>
                                    <p:animRot by="240000">
                                      <p:cBhvr>
                                        <p:cTn id="119" dur="200" fill="hold">
                                          <p:stCondLst>
                                            <p:cond delay="400"/>
                                          </p:stCondLst>
                                        </p:cTn>
                                        <p:tgtEl>
                                          <p:spTgt spid="8"/>
                                        </p:tgtEl>
                                        <p:attrNameLst>
                                          <p:attrName>r</p:attrName>
                                        </p:attrNameLst>
                                      </p:cBhvr>
                                    </p:animRot>
                                    <p:animRot by="-240000">
                                      <p:cBhvr>
                                        <p:cTn id="120" dur="200" fill="hold">
                                          <p:stCondLst>
                                            <p:cond delay="600"/>
                                          </p:stCondLst>
                                        </p:cTn>
                                        <p:tgtEl>
                                          <p:spTgt spid="8"/>
                                        </p:tgtEl>
                                        <p:attrNameLst>
                                          <p:attrName>r</p:attrName>
                                        </p:attrNameLst>
                                      </p:cBhvr>
                                    </p:animRot>
                                    <p:animRot by="120000">
                                      <p:cBhvr>
                                        <p:cTn id="121" dur="200" fill="hold">
                                          <p:stCondLst>
                                            <p:cond delay="800"/>
                                          </p:stCondLst>
                                        </p:cTn>
                                        <p:tgtEl>
                                          <p:spTgt spid="8"/>
                                        </p:tgtEl>
                                        <p:attrNameLst>
                                          <p:attrName>r</p:attrName>
                                        </p:attrNameLst>
                                      </p:cBhvr>
                                    </p:animRot>
                                  </p:childTnLst>
                                </p:cTn>
                              </p:par>
                            </p:childTnLst>
                          </p:cTn>
                        </p:par>
                        <p:par>
                          <p:cTn id="122" fill="hold" nodeType="afterGroup">
                            <p:stCondLst>
                              <p:cond delay="60000"/>
                            </p:stCondLst>
                            <p:childTnLst>
                              <p:par>
                                <p:cTn id="123" presetID="10" presetClass="exit" presetSubtype="0" fill="hold" nodeType="afterEffect">
                                  <p:stCondLst>
                                    <p:cond delay="0"/>
                                  </p:stCondLst>
                                  <p:childTnLst>
                                    <p:animEffect transition="out" filter="fade">
                                      <p:cBhvr>
                                        <p:cTn id="124" dur="1000"/>
                                        <p:tgtEl>
                                          <p:spTgt spid="8"/>
                                        </p:tgtEl>
                                      </p:cBhvr>
                                    </p:animEffect>
                                    <p:set>
                                      <p:cBhvr>
                                        <p:cTn id="125" dur="1" fill="hold">
                                          <p:stCondLst>
                                            <p:cond delay="999"/>
                                          </p:stCondLst>
                                        </p:cTn>
                                        <p:tgtEl>
                                          <p:spTgt spid="8"/>
                                        </p:tgtEl>
                                        <p:attrNameLst>
                                          <p:attrName>style.visibility</p:attrName>
                                        </p:attrNameLst>
                                      </p:cBhvr>
                                      <p:to>
                                        <p:strVal val="hidden"/>
                                      </p:to>
                                    </p:set>
                                  </p:childTnLst>
                                </p:cTn>
                              </p:par>
                            </p:childTnLst>
                          </p:cTn>
                        </p:par>
                        <p:par>
                          <p:cTn id="126" fill="hold" nodeType="afterGroup">
                            <p:stCondLst>
                              <p:cond delay="61000"/>
                            </p:stCondLst>
                            <p:childTnLst>
                              <p:par>
                                <p:cTn id="127" presetID="10" presetClass="entr" presetSubtype="0" fill="hold" grpId="0" nodeType="afterEffect">
                                  <p:stCondLst>
                                    <p:cond delay="0"/>
                                  </p:stCondLst>
                                  <p:childTnLst>
                                    <p:set>
                                      <p:cBhvr>
                                        <p:cTn id="128" dur="1" fill="hold">
                                          <p:stCondLst>
                                            <p:cond delay="0"/>
                                          </p:stCondLst>
                                        </p:cTn>
                                        <p:tgtEl>
                                          <p:spTgt spid="105"/>
                                        </p:tgtEl>
                                        <p:attrNameLst>
                                          <p:attrName>style.visibility</p:attrName>
                                        </p:attrNameLst>
                                      </p:cBhvr>
                                      <p:to>
                                        <p:strVal val="visible"/>
                                      </p:to>
                                    </p:set>
                                    <p:animEffect transition="in" filter="fade">
                                      <p:cBhvr>
                                        <p:cTn id="129"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57" grpId="0"/>
      <p:bldP spid="201805" grpId="0"/>
      <p:bldP spid="201805" grpId="1"/>
      <p:bldP spid="201805" grpId="2"/>
      <p:bldP spid="201806" grpId="0"/>
      <p:bldP spid="201806" grpId="1"/>
      <p:bldP spid="61" grpId="0"/>
      <p:bldP spid="10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pic>
        <p:nvPicPr>
          <p:cNvPr id="2050" name="Picture 2" descr="Картинки по запросу Enzymes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486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69"/>
          <p:cNvGrpSpPr>
            <a:grpSpLocks/>
          </p:cNvGrpSpPr>
          <p:nvPr/>
        </p:nvGrpSpPr>
        <p:grpSpPr bwMode="auto">
          <a:xfrm>
            <a:off x="1847056" y="164523"/>
            <a:ext cx="5449888" cy="503237"/>
            <a:chOff x="1134" y="414"/>
            <a:chExt cx="3152" cy="317"/>
          </a:xfrm>
        </p:grpSpPr>
        <p:sp>
          <p:nvSpPr>
            <p:cNvPr id="6" name="AutoShape 13"/>
            <p:cNvSpPr>
              <a:spLocks noChangeArrowheads="1"/>
            </p:cNvSpPr>
            <p:nvPr/>
          </p:nvSpPr>
          <p:spPr bwMode="auto">
            <a:xfrm>
              <a:off x="1134" y="414"/>
              <a:ext cx="3152" cy="317"/>
            </a:xfrm>
            <a:prstGeom prst="roundRect">
              <a:avLst>
                <a:gd name="adj" fmla="val 19838"/>
              </a:avLst>
            </a:prstGeom>
            <a:solidFill>
              <a:srgbClr val="CCFFFF"/>
            </a:solidFill>
            <a:ln w="381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7" name="Text Box 14"/>
            <p:cNvSpPr txBox="1">
              <a:spLocks noChangeArrowheads="1"/>
            </p:cNvSpPr>
            <p:nvPr/>
          </p:nvSpPr>
          <p:spPr bwMode="auto">
            <a:xfrm>
              <a:off x="1134" y="459"/>
              <a:ext cx="315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altLang="ru-RU" sz="1700" b="1" dirty="0" smtClean="0">
                  <a:solidFill>
                    <a:srgbClr val="0000FF"/>
                  </a:solidFill>
                </a:rPr>
                <a:t>Uncompetitive inhibition</a:t>
              </a:r>
              <a:endParaRPr lang="ru-RU" altLang="ru-RU" sz="1700" b="1" dirty="0">
                <a:solidFill>
                  <a:srgbClr val="0000FF"/>
                </a:solidFill>
              </a:endParaRPr>
            </a:p>
          </p:txBody>
        </p:sp>
      </p:grpSp>
    </p:spTree>
    <p:extLst>
      <p:ext uri="{BB962C8B-B14F-4D97-AF65-F5344CB8AC3E}">
        <p14:creationId xmlns:p14="http://schemas.microsoft.com/office/powerpoint/2010/main" val="290701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9"/>
          <p:cNvGrpSpPr>
            <a:grpSpLocks/>
          </p:cNvGrpSpPr>
          <p:nvPr/>
        </p:nvGrpSpPr>
        <p:grpSpPr bwMode="auto">
          <a:xfrm>
            <a:off x="1847056" y="116632"/>
            <a:ext cx="5449888" cy="503237"/>
            <a:chOff x="1134" y="414"/>
            <a:chExt cx="3152" cy="317"/>
          </a:xfrm>
        </p:grpSpPr>
        <p:sp>
          <p:nvSpPr>
            <p:cNvPr id="6" name="AutoShape 13"/>
            <p:cNvSpPr>
              <a:spLocks noChangeArrowheads="1"/>
            </p:cNvSpPr>
            <p:nvPr/>
          </p:nvSpPr>
          <p:spPr bwMode="auto">
            <a:xfrm>
              <a:off x="1134" y="414"/>
              <a:ext cx="3152" cy="317"/>
            </a:xfrm>
            <a:prstGeom prst="roundRect">
              <a:avLst>
                <a:gd name="adj" fmla="val 19838"/>
              </a:avLst>
            </a:prstGeom>
            <a:solidFill>
              <a:srgbClr val="CCFFFF"/>
            </a:solidFill>
            <a:ln w="381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7" name="Text Box 14"/>
            <p:cNvSpPr txBox="1">
              <a:spLocks noChangeArrowheads="1"/>
            </p:cNvSpPr>
            <p:nvPr/>
          </p:nvSpPr>
          <p:spPr bwMode="auto">
            <a:xfrm>
              <a:off x="1134" y="459"/>
              <a:ext cx="315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altLang="ru-RU" sz="1700" b="1" dirty="0">
                  <a:solidFill>
                    <a:srgbClr val="0000FF"/>
                  </a:solidFill>
                </a:rPr>
                <a:t>Uncompetitive inhibition</a:t>
              </a:r>
              <a:endParaRPr lang="ru-RU" altLang="ru-RU" sz="1700" b="1" dirty="0">
                <a:solidFill>
                  <a:srgbClr val="0000FF"/>
                </a:solidFill>
              </a:endParaRPr>
            </a:p>
          </p:txBody>
        </p:sp>
      </p:grpSp>
      <p:graphicFrame>
        <p:nvGraphicFramePr>
          <p:cNvPr id="2" name="Схема 1"/>
          <p:cNvGraphicFramePr/>
          <p:nvPr>
            <p:extLst>
              <p:ext uri="{D42A27DB-BD31-4B8C-83A1-F6EECF244321}">
                <p14:modId xmlns:p14="http://schemas.microsoft.com/office/powerpoint/2010/main" val="1611044836"/>
              </p:ext>
            </p:extLst>
          </p:nvPr>
        </p:nvGraphicFramePr>
        <p:xfrm>
          <a:off x="35496" y="764704"/>
          <a:ext cx="9036496"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580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116632"/>
            <a:ext cx="8751309" cy="6563482"/>
          </a:xfrm>
          <a:prstGeom prst="rect">
            <a:avLst/>
          </a:prstGeom>
        </p:spPr>
      </p:pic>
    </p:spTree>
    <p:extLst>
      <p:ext uri="{BB962C8B-B14F-4D97-AF65-F5344CB8AC3E}">
        <p14:creationId xmlns:p14="http://schemas.microsoft.com/office/powerpoint/2010/main" val="4488428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179388" y="179388"/>
            <a:ext cx="8821737" cy="480131"/>
          </a:xfrm>
          <a:prstGeom prst="rect">
            <a:avLst/>
          </a:prstGeom>
          <a:noFill/>
          <a:ln w="9525">
            <a:noFill/>
            <a:miter lim="800000"/>
            <a:headEnd/>
            <a:tailEnd/>
          </a:ln>
          <a:effectLst/>
        </p:spPr>
        <p:txBody>
          <a:bodyPr>
            <a:spAutoFit/>
          </a:bodyPr>
          <a:lstStyle/>
          <a:p>
            <a:pPr algn="ctr">
              <a:lnSpc>
                <a:spcPct val="90000"/>
              </a:lnSpc>
              <a:spcBef>
                <a:spcPct val="20000"/>
              </a:spcBef>
              <a:buClr>
                <a:schemeClr val="hlink"/>
              </a:buClr>
              <a:buSzPct val="70000"/>
              <a:buFont typeface="Wingdings" pitchFamily="2" charset="2"/>
              <a:buNone/>
              <a:defRPr/>
            </a:pPr>
            <a:r>
              <a:rPr lang="en-US" sz="2800" b="1" i="1" dirty="0">
                <a:effectLst>
                  <a:outerShdw blurRad="38100" dist="38100" dir="2700000" algn="tl">
                    <a:srgbClr val="000000"/>
                  </a:outerShdw>
                </a:effectLst>
              </a:rPr>
              <a:t>Dependence of enzyme activity on substrate concentration</a:t>
            </a:r>
            <a:endParaRPr lang="ru-RU" sz="2800" b="1" i="1" dirty="0">
              <a:effectLst>
                <a:outerShdw blurRad="38100" dist="38100" dir="2700000" algn="tl">
                  <a:srgbClr val="000000"/>
                </a:outerShdw>
              </a:effectLst>
            </a:endParaRPr>
          </a:p>
        </p:txBody>
      </p:sp>
      <p:sp>
        <p:nvSpPr>
          <p:cNvPr id="4" name="Прямоугольник 4"/>
          <p:cNvSpPr>
            <a:spLocks noChangeArrowheads="1"/>
          </p:cNvSpPr>
          <p:nvPr/>
        </p:nvSpPr>
        <p:spPr bwMode="auto">
          <a:xfrm>
            <a:off x="260251" y="1225933"/>
            <a:ext cx="86409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400" b="1" dirty="0">
                <a:solidFill>
                  <a:srgbClr val="000000"/>
                </a:solidFill>
              </a:rPr>
              <a:t>inhibition by excess substrate</a:t>
            </a:r>
            <a:endParaRPr lang="ru-RU" altLang="ru-RU" sz="2400" dirty="0">
              <a:solidFill>
                <a:srgbClr val="000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830856"/>
            <a:ext cx="9097963" cy="397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493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Прямоугольник 4"/>
          <p:cNvSpPr>
            <a:spLocks noChangeArrowheads="1"/>
          </p:cNvSpPr>
          <p:nvPr/>
        </p:nvSpPr>
        <p:spPr bwMode="auto">
          <a:xfrm>
            <a:off x="107950" y="731838"/>
            <a:ext cx="86409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2400" dirty="0">
                <a:solidFill>
                  <a:srgbClr val="000000"/>
                </a:solidFill>
              </a:rPr>
              <a:t>- "suicidal" substrate</a:t>
            </a:r>
            <a:endParaRPr lang="ru-RU" altLang="ru-RU" sz="2400" dirty="0">
              <a:solidFill>
                <a:srgbClr val="000000"/>
              </a:solidFill>
            </a:endParaRPr>
          </a:p>
        </p:txBody>
      </p:sp>
      <p:sp>
        <p:nvSpPr>
          <p:cNvPr id="2" name="Прямоугольник 1"/>
          <p:cNvSpPr/>
          <p:nvPr/>
        </p:nvSpPr>
        <p:spPr>
          <a:xfrm>
            <a:off x="91703" y="3356992"/>
            <a:ext cx="4764175" cy="2677656"/>
          </a:xfrm>
          <a:prstGeom prst="rect">
            <a:avLst/>
          </a:prstGeom>
        </p:spPr>
        <p:txBody>
          <a:bodyPr wrap="square">
            <a:spAutoFit/>
          </a:bodyPr>
          <a:lstStyle/>
          <a:p>
            <a:pPr algn="ctr"/>
            <a:r>
              <a:rPr lang="en-US" sz="2400" dirty="0"/>
              <a:t>an analogue of a substrate for a specific enzyme, which contains an additional reactive group: establishes an irreversible covalent bond with the active center of the enzyme, preventing access to it by other substrates</a:t>
            </a:r>
            <a:endParaRPr lang="ru-RU" sz="2400"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944" t="54269"/>
          <a:stretch/>
        </p:blipFill>
        <p:spPr bwMode="auto">
          <a:xfrm>
            <a:off x="4828537" y="763184"/>
            <a:ext cx="4315463" cy="609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74680" t="70129" r="4594" b="9830"/>
          <a:stretch/>
        </p:blipFill>
        <p:spPr bwMode="auto">
          <a:xfrm>
            <a:off x="790265" y="1178169"/>
            <a:ext cx="3312368" cy="232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4477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215900" y="908720"/>
            <a:ext cx="8640763" cy="4103687"/>
            <a:chOff x="1315" y="1366"/>
            <a:chExt cx="3107" cy="1113"/>
          </a:xfrm>
        </p:grpSpPr>
        <p:sp>
          <p:nvSpPr>
            <p:cNvPr id="36870" name="Rectangle 7"/>
            <p:cNvSpPr>
              <a:spLocks noChangeArrowheads="1"/>
            </p:cNvSpPr>
            <p:nvPr/>
          </p:nvSpPr>
          <p:spPr bwMode="auto">
            <a:xfrm>
              <a:off x="1315" y="1458"/>
              <a:ext cx="249" cy="20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А</a:t>
              </a:r>
            </a:p>
          </p:txBody>
        </p:sp>
        <p:sp>
          <p:nvSpPr>
            <p:cNvPr id="36871" name="Rectangle 8"/>
            <p:cNvSpPr>
              <a:spLocks noChangeArrowheads="1"/>
            </p:cNvSpPr>
            <p:nvPr/>
          </p:nvSpPr>
          <p:spPr bwMode="auto">
            <a:xfrm>
              <a:off x="2313" y="1458"/>
              <a:ext cx="249" cy="20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В</a:t>
              </a:r>
            </a:p>
          </p:txBody>
        </p:sp>
        <p:sp>
          <p:nvSpPr>
            <p:cNvPr id="36872" name="Rectangle 9"/>
            <p:cNvSpPr>
              <a:spLocks noChangeArrowheads="1"/>
            </p:cNvSpPr>
            <p:nvPr/>
          </p:nvSpPr>
          <p:spPr bwMode="auto">
            <a:xfrm>
              <a:off x="3265" y="1458"/>
              <a:ext cx="227" cy="20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С</a:t>
              </a:r>
            </a:p>
          </p:txBody>
        </p:sp>
        <p:sp>
          <p:nvSpPr>
            <p:cNvPr id="36873" name="Rectangle 10"/>
            <p:cNvSpPr>
              <a:spLocks noChangeArrowheads="1"/>
            </p:cNvSpPr>
            <p:nvPr/>
          </p:nvSpPr>
          <p:spPr bwMode="auto">
            <a:xfrm>
              <a:off x="4195" y="1458"/>
              <a:ext cx="227" cy="20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Д</a:t>
              </a:r>
            </a:p>
          </p:txBody>
        </p:sp>
        <p:sp>
          <p:nvSpPr>
            <p:cNvPr id="36874" name="Line 11"/>
            <p:cNvSpPr>
              <a:spLocks noChangeShapeType="1"/>
            </p:cNvSpPr>
            <p:nvPr/>
          </p:nvSpPr>
          <p:spPr bwMode="auto">
            <a:xfrm>
              <a:off x="1564" y="1571"/>
              <a:ext cx="74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6875" name="Line 12"/>
            <p:cNvSpPr>
              <a:spLocks noChangeShapeType="1"/>
            </p:cNvSpPr>
            <p:nvPr/>
          </p:nvSpPr>
          <p:spPr bwMode="auto">
            <a:xfrm>
              <a:off x="2562" y="1571"/>
              <a:ext cx="70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6876" name="Line 13"/>
            <p:cNvSpPr>
              <a:spLocks noChangeShapeType="1"/>
            </p:cNvSpPr>
            <p:nvPr/>
          </p:nvSpPr>
          <p:spPr bwMode="auto">
            <a:xfrm>
              <a:off x="3492" y="1571"/>
              <a:ext cx="70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6877" name="Rectangle 14"/>
            <p:cNvSpPr>
              <a:spLocks noChangeArrowheads="1"/>
            </p:cNvSpPr>
            <p:nvPr/>
          </p:nvSpPr>
          <p:spPr bwMode="auto">
            <a:xfrm>
              <a:off x="3265" y="2275"/>
              <a:ext cx="227" cy="20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К</a:t>
              </a:r>
            </a:p>
          </p:txBody>
        </p:sp>
        <p:sp>
          <p:nvSpPr>
            <p:cNvPr id="36878" name="Line 15"/>
            <p:cNvSpPr>
              <a:spLocks noChangeShapeType="1"/>
            </p:cNvSpPr>
            <p:nvPr/>
          </p:nvSpPr>
          <p:spPr bwMode="auto">
            <a:xfrm>
              <a:off x="3356" y="1662"/>
              <a:ext cx="0" cy="6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6879" name="Oval 16"/>
            <p:cNvSpPr>
              <a:spLocks noChangeArrowheads="1"/>
            </p:cNvSpPr>
            <p:nvPr/>
          </p:nvSpPr>
          <p:spPr bwMode="auto">
            <a:xfrm>
              <a:off x="1746" y="1366"/>
              <a:ext cx="385" cy="183"/>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Е</a:t>
              </a:r>
              <a:r>
                <a:rPr lang="ru-RU" altLang="ru-RU" b="1" baseline="-25000"/>
                <a:t>1</a:t>
              </a:r>
              <a:endParaRPr lang="ru-RU" altLang="ru-RU" b="1"/>
            </a:p>
          </p:txBody>
        </p:sp>
        <p:sp>
          <p:nvSpPr>
            <p:cNvPr id="36880" name="Oval 17"/>
            <p:cNvSpPr>
              <a:spLocks noChangeArrowheads="1"/>
            </p:cNvSpPr>
            <p:nvPr/>
          </p:nvSpPr>
          <p:spPr bwMode="auto">
            <a:xfrm>
              <a:off x="2721" y="1366"/>
              <a:ext cx="385" cy="183"/>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Е2</a:t>
              </a:r>
            </a:p>
          </p:txBody>
        </p:sp>
        <p:sp>
          <p:nvSpPr>
            <p:cNvPr id="36881" name="Oval 18"/>
            <p:cNvSpPr>
              <a:spLocks noChangeArrowheads="1"/>
            </p:cNvSpPr>
            <p:nvPr/>
          </p:nvSpPr>
          <p:spPr bwMode="auto">
            <a:xfrm>
              <a:off x="3673" y="1366"/>
              <a:ext cx="363" cy="183"/>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Е3</a:t>
              </a:r>
            </a:p>
          </p:txBody>
        </p:sp>
        <p:sp>
          <p:nvSpPr>
            <p:cNvPr id="36882" name="Oval 19"/>
            <p:cNvSpPr>
              <a:spLocks noChangeArrowheads="1"/>
            </p:cNvSpPr>
            <p:nvPr/>
          </p:nvSpPr>
          <p:spPr bwMode="auto">
            <a:xfrm>
              <a:off x="3356" y="1843"/>
              <a:ext cx="317" cy="227"/>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Е4</a:t>
              </a:r>
            </a:p>
          </p:txBody>
        </p:sp>
      </p:grpSp>
      <p:sp>
        <p:nvSpPr>
          <p:cNvPr id="196630" name="Text Box 22"/>
          <p:cNvSpPr txBox="1">
            <a:spLocks noChangeArrowheads="1"/>
          </p:cNvSpPr>
          <p:nvPr/>
        </p:nvSpPr>
        <p:spPr bwMode="auto">
          <a:xfrm>
            <a:off x="539750" y="234840"/>
            <a:ext cx="8137525" cy="549275"/>
          </a:xfrm>
          <a:prstGeom prst="rect">
            <a:avLst/>
          </a:prstGeom>
          <a:noFill/>
          <a:ln w="9525">
            <a:noFill/>
            <a:miter lim="800000"/>
            <a:headEnd/>
            <a:tailEnd/>
          </a:ln>
          <a:effectLst/>
        </p:spPr>
        <p:txBody>
          <a:bodyPr lIns="0" tIns="0" rIns="0" bIns="0">
            <a:spAutoFit/>
          </a:bodyPr>
          <a:lstStyle/>
          <a:p>
            <a:pPr algn="ctr">
              <a:defRPr/>
            </a:pPr>
            <a:r>
              <a:rPr lang="en-US" sz="3600" b="1" dirty="0">
                <a:solidFill>
                  <a:schemeClr val="tx2"/>
                </a:solidFill>
                <a:effectLst>
                  <a:outerShdw blurRad="38100" dist="38100" dir="2700000" algn="tl">
                    <a:srgbClr val="000000"/>
                  </a:outerShdw>
                </a:effectLst>
              </a:rPr>
              <a:t>Regulation of enzyme chains</a:t>
            </a:r>
          </a:p>
        </p:txBody>
      </p:sp>
      <p:sp>
        <p:nvSpPr>
          <p:cNvPr id="36869" name="Прямоугольник 2"/>
          <p:cNvSpPr>
            <a:spLocks noChangeArrowheads="1"/>
          </p:cNvSpPr>
          <p:nvPr/>
        </p:nvSpPr>
        <p:spPr bwMode="auto">
          <a:xfrm>
            <a:off x="179388" y="3820195"/>
            <a:ext cx="53287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2400" dirty="0"/>
              <a:t>Key enzymes:</a:t>
            </a:r>
          </a:p>
          <a:p>
            <a:pPr eaLnBrk="1" hangingPunct="1"/>
            <a:r>
              <a:rPr lang="en-US" altLang="ru-RU" sz="2400" dirty="0"/>
              <a:t>a) an enzyme at the beginning of the chain (E1);</a:t>
            </a:r>
          </a:p>
          <a:p>
            <a:pPr eaLnBrk="1" hangingPunct="1"/>
            <a:r>
              <a:rPr lang="en-US" altLang="ru-RU" sz="2400" dirty="0"/>
              <a:t>b) limiting enzyme (has the lowest speed in the chain);</a:t>
            </a:r>
          </a:p>
          <a:p>
            <a:pPr eaLnBrk="1" hangingPunct="1"/>
            <a:r>
              <a:rPr lang="en-US" altLang="ru-RU" sz="2400" dirty="0"/>
              <a:t>c) enzymes at the fork in the chain.</a:t>
            </a:r>
            <a:endParaRPr lang="ru-RU" altLang="ru-RU" sz="2400" dirty="0"/>
          </a:p>
        </p:txBody>
      </p:sp>
    </p:spTree>
    <p:extLst>
      <p:ext uri="{BB962C8B-B14F-4D97-AF65-F5344CB8AC3E}">
        <p14:creationId xmlns:p14="http://schemas.microsoft.com/office/powerpoint/2010/main" val="551281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9663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3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20" y="764704"/>
            <a:ext cx="9147440" cy="5145435"/>
          </a:xfrm>
          <a:prstGeom prst="rect">
            <a:avLst/>
          </a:prstGeom>
        </p:spPr>
      </p:pic>
    </p:spTree>
    <p:extLst>
      <p:ext uri="{BB962C8B-B14F-4D97-AF65-F5344CB8AC3E}">
        <p14:creationId xmlns:p14="http://schemas.microsoft.com/office/powerpoint/2010/main" val="32283883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7384"/>
            <a:ext cx="914400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Medical Enzymology</a:t>
            </a:r>
            <a:endParaRPr lang="ru-RU"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95" t="16594" r="4924" b="15285"/>
          <a:stretch/>
        </p:blipFill>
        <p:spPr bwMode="auto">
          <a:xfrm>
            <a:off x="1259632" y="2369161"/>
            <a:ext cx="6744207" cy="448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439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5720" y="208206"/>
            <a:ext cx="8858280" cy="516741"/>
          </a:xfrm>
          <a:prstGeom prst="rect">
            <a:avLst/>
          </a:prstGeom>
        </p:spPr>
        <p:txBody>
          <a:bodyPr anchor="ctr">
            <a:normAutofit fontScale="85000" lnSpcReduction="20000"/>
          </a:bodyPr>
          <a:lstStyle/>
          <a:p>
            <a:pPr algn="ctr">
              <a:spcBef>
                <a:spcPct val="0"/>
              </a:spcBef>
              <a:defRPr/>
            </a:pPr>
            <a:r>
              <a:rPr lang="en-US" sz="4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rPr>
              <a:t>Parts </a:t>
            </a:r>
            <a:r>
              <a:rPr lang="en-US"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rPr>
              <a:t>of medical enzymology</a:t>
            </a:r>
            <a:endParaRPr lang="ru-RU"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endParaRPr>
          </a:p>
        </p:txBody>
      </p:sp>
      <p:sp>
        <p:nvSpPr>
          <p:cNvPr id="8195" name="Rectangle 3"/>
          <p:cNvSpPr>
            <a:spLocks noChangeArrowheads="1"/>
          </p:cNvSpPr>
          <p:nvPr/>
        </p:nvSpPr>
        <p:spPr bwMode="auto">
          <a:xfrm>
            <a:off x="34697" y="764704"/>
            <a:ext cx="910930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228600" algn="l"/>
              </a:tabLst>
              <a:defRPr sz="1600">
                <a:solidFill>
                  <a:schemeClr val="tx1"/>
                </a:solidFill>
                <a:latin typeface="Arial" charset="0"/>
                <a:cs typeface="Arial" charset="0"/>
              </a:defRPr>
            </a:lvl1pPr>
            <a:lvl2pPr marL="742950" indent="-285750" eaLnBrk="0" hangingPunct="0">
              <a:tabLst>
                <a:tab pos="228600" algn="l"/>
              </a:tabLst>
              <a:defRPr sz="1600">
                <a:solidFill>
                  <a:schemeClr val="tx1"/>
                </a:solidFill>
                <a:latin typeface="Arial" charset="0"/>
                <a:cs typeface="Arial" charset="0"/>
              </a:defRPr>
            </a:lvl2pPr>
            <a:lvl3pPr marL="1143000" indent="-228600" eaLnBrk="0" hangingPunct="0">
              <a:tabLst>
                <a:tab pos="228600" algn="l"/>
              </a:tabLst>
              <a:defRPr sz="1600">
                <a:solidFill>
                  <a:schemeClr val="tx1"/>
                </a:solidFill>
                <a:latin typeface="Arial" charset="0"/>
                <a:cs typeface="Arial" charset="0"/>
              </a:defRPr>
            </a:lvl3pPr>
            <a:lvl4pPr marL="1600200" indent="-228600" eaLnBrk="0" hangingPunct="0">
              <a:tabLst>
                <a:tab pos="228600" algn="l"/>
              </a:tabLst>
              <a:defRPr sz="1600">
                <a:solidFill>
                  <a:schemeClr val="tx1"/>
                </a:solidFill>
                <a:latin typeface="Arial" charset="0"/>
                <a:cs typeface="Arial" charset="0"/>
              </a:defRPr>
            </a:lvl4pPr>
            <a:lvl5pPr marL="2057400" indent="-228600" eaLnBrk="0" hangingPunct="0">
              <a:tabLst>
                <a:tab pos="228600" algn="l"/>
              </a:tabLst>
              <a:defRPr sz="1600">
                <a:solidFill>
                  <a:schemeClr val="tx1"/>
                </a:solidFill>
                <a:latin typeface="Arial" charset="0"/>
                <a:cs typeface="Arial" charset="0"/>
              </a:defRPr>
            </a:lvl5pPr>
            <a:lvl6pPr marL="2514600" indent="-228600" eaLnBrk="0" fontAlgn="base" hangingPunct="0">
              <a:spcBef>
                <a:spcPct val="0"/>
              </a:spcBef>
              <a:spcAft>
                <a:spcPct val="0"/>
              </a:spcAft>
              <a:tabLst>
                <a:tab pos="228600" algn="l"/>
              </a:tabLst>
              <a:defRPr sz="1600">
                <a:solidFill>
                  <a:schemeClr val="tx1"/>
                </a:solidFill>
                <a:latin typeface="Arial" charset="0"/>
                <a:cs typeface="Arial" charset="0"/>
              </a:defRPr>
            </a:lvl6pPr>
            <a:lvl7pPr marL="2971800" indent="-228600" eaLnBrk="0" fontAlgn="base" hangingPunct="0">
              <a:spcBef>
                <a:spcPct val="0"/>
              </a:spcBef>
              <a:spcAft>
                <a:spcPct val="0"/>
              </a:spcAft>
              <a:tabLst>
                <a:tab pos="228600" algn="l"/>
              </a:tabLst>
              <a:defRPr sz="1600">
                <a:solidFill>
                  <a:schemeClr val="tx1"/>
                </a:solidFill>
                <a:latin typeface="Arial" charset="0"/>
                <a:cs typeface="Arial" charset="0"/>
              </a:defRPr>
            </a:lvl7pPr>
            <a:lvl8pPr marL="3429000" indent="-228600" eaLnBrk="0" fontAlgn="base" hangingPunct="0">
              <a:spcBef>
                <a:spcPct val="0"/>
              </a:spcBef>
              <a:spcAft>
                <a:spcPct val="0"/>
              </a:spcAft>
              <a:tabLst>
                <a:tab pos="228600" algn="l"/>
              </a:tabLst>
              <a:defRPr sz="1600">
                <a:solidFill>
                  <a:schemeClr val="tx1"/>
                </a:solidFill>
                <a:latin typeface="Arial" charset="0"/>
                <a:cs typeface="Arial" charset="0"/>
              </a:defRPr>
            </a:lvl8pPr>
            <a:lvl9pPr marL="3886200" indent="-228600" eaLnBrk="0" fontAlgn="base" hangingPunct="0">
              <a:spcBef>
                <a:spcPct val="0"/>
              </a:spcBef>
              <a:spcAft>
                <a:spcPct val="0"/>
              </a:spcAft>
              <a:tabLst>
                <a:tab pos="228600" algn="l"/>
              </a:tabLst>
              <a:defRPr sz="1600">
                <a:solidFill>
                  <a:schemeClr val="tx1"/>
                </a:solidFill>
                <a:latin typeface="Arial" charset="0"/>
                <a:cs typeface="Arial" charset="0"/>
              </a:defRPr>
            </a:lvl9pPr>
          </a:lstStyle>
          <a:p>
            <a:pPr algn="just" fontAlgn="base">
              <a:spcBef>
                <a:spcPct val="0"/>
              </a:spcBef>
              <a:spcAft>
                <a:spcPct val="0"/>
              </a:spcAft>
              <a:buFontTx/>
              <a:buChar char="•"/>
            </a:pPr>
            <a:r>
              <a:rPr lang="en-US" altLang="ru-RU" sz="2800" b="1" i="1" u="sng" dirty="0" err="1">
                <a:solidFill>
                  <a:srgbClr val="000000"/>
                </a:solidFill>
                <a:cs typeface="Times New Roman" pitchFamily="18" charset="0"/>
              </a:rPr>
              <a:t>Enzymopathology</a:t>
            </a:r>
            <a:r>
              <a:rPr lang="en-US" altLang="ru-RU" sz="2800" b="1" i="1" u="sng" dirty="0">
                <a:solidFill>
                  <a:srgbClr val="000000"/>
                </a:solidFill>
                <a:cs typeface="Times New Roman" pitchFamily="18" charset="0"/>
              </a:rPr>
              <a:t> </a:t>
            </a:r>
            <a:r>
              <a:rPr lang="en-US" altLang="ru-RU" sz="2800" dirty="0">
                <a:solidFill>
                  <a:srgbClr val="000000"/>
                </a:solidFill>
                <a:cs typeface="Times New Roman" pitchFamily="18" charset="0"/>
              </a:rPr>
              <a:t>- studies the importance of violations of enzyme activity in the development of diseases.</a:t>
            </a:r>
          </a:p>
          <a:p>
            <a:pPr algn="just" fontAlgn="base">
              <a:spcBef>
                <a:spcPct val="0"/>
              </a:spcBef>
              <a:spcAft>
                <a:spcPct val="0"/>
              </a:spcAft>
              <a:buFontTx/>
              <a:buChar char="•"/>
            </a:pPr>
            <a:endParaRPr lang="en-US" altLang="ru-RU" sz="2800" b="1" i="1" u="sng" dirty="0">
              <a:solidFill>
                <a:srgbClr val="000000"/>
              </a:solidFill>
              <a:cs typeface="Times New Roman" pitchFamily="18" charset="0"/>
            </a:endParaRPr>
          </a:p>
          <a:p>
            <a:pPr algn="just" fontAlgn="base">
              <a:spcBef>
                <a:spcPct val="0"/>
              </a:spcBef>
              <a:spcAft>
                <a:spcPct val="0"/>
              </a:spcAft>
              <a:buFontTx/>
              <a:buChar char="•"/>
            </a:pPr>
            <a:r>
              <a:rPr lang="en-US" altLang="ru-RU" sz="2800" b="1" i="1" u="sng" dirty="0" err="1">
                <a:solidFill>
                  <a:srgbClr val="000000"/>
                </a:solidFill>
                <a:cs typeface="Times New Roman" pitchFamily="18" charset="0"/>
              </a:rPr>
              <a:t>Enzymodiagnostics</a:t>
            </a:r>
            <a:endParaRPr lang="en-US" altLang="ru-RU" sz="2800" b="1" i="1" u="sng" dirty="0">
              <a:solidFill>
                <a:srgbClr val="000000"/>
              </a:solidFill>
              <a:cs typeface="Times New Roman" pitchFamily="18" charset="0"/>
            </a:endParaRPr>
          </a:p>
          <a:p>
            <a:pPr algn="just" fontAlgn="base">
              <a:spcBef>
                <a:spcPct val="0"/>
              </a:spcBef>
              <a:spcAft>
                <a:spcPct val="0"/>
              </a:spcAft>
              <a:buFontTx/>
              <a:buChar char="•"/>
            </a:pPr>
            <a:r>
              <a:rPr lang="en-US" altLang="ru-RU" sz="2800" dirty="0">
                <a:solidFill>
                  <a:srgbClr val="000000"/>
                </a:solidFill>
                <a:cs typeface="Times New Roman" pitchFamily="18" charset="0"/>
              </a:rPr>
              <a:t>a) the use of enzymes for the determination of various substances in biological fluids;</a:t>
            </a:r>
          </a:p>
          <a:p>
            <a:pPr algn="just" fontAlgn="base">
              <a:spcBef>
                <a:spcPct val="0"/>
              </a:spcBef>
              <a:spcAft>
                <a:spcPct val="0"/>
              </a:spcAft>
              <a:buFontTx/>
              <a:buChar char="•"/>
            </a:pPr>
            <a:r>
              <a:rPr lang="en-US" altLang="ru-RU" sz="2800" dirty="0">
                <a:solidFill>
                  <a:srgbClr val="000000"/>
                </a:solidFill>
                <a:cs typeface="Times New Roman" pitchFamily="18" charset="0"/>
              </a:rPr>
              <a:t>b) measuring the activity of enzymes or </a:t>
            </a:r>
            <a:r>
              <a:rPr lang="en-US" altLang="ru-RU" sz="2800" dirty="0" err="1">
                <a:solidFill>
                  <a:srgbClr val="000000"/>
                </a:solidFill>
                <a:cs typeface="Times New Roman" pitchFamily="18" charset="0"/>
              </a:rPr>
              <a:t>isoenzymes</a:t>
            </a:r>
            <a:r>
              <a:rPr lang="en-US" altLang="ru-RU" sz="2800" dirty="0">
                <a:solidFill>
                  <a:srgbClr val="000000"/>
                </a:solidFill>
                <a:cs typeface="Times New Roman" pitchFamily="18" charset="0"/>
              </a:rPr>
              <a:t> in blood and urine to diagnose diseases accompanied by cell destruction.</a:t>
            </a:r>
          </a:p>
          <a:p>
            <a:pPr algn="just" fontAlgn="base">
              <a:spcBef>
                <a:spcPct val="0"/>
              </a:spcBef>
              <a:spcAft>
                <a:spcPct val="0"/>
              </a:spcAft>
              <a:buFontTx/>
              <a:buChar char="•"/>
            </a:pPr>
            <a:endParaRPr lang="en-US" altLang="ru-RU" sz="2800" b="1" i="1" u="sng" dirty="0">
              <a:solidFill>
                <a:srgbClr val="000000"/>
              </a:solidFill>
              <a:cs typeface="Times New Roman" pitchFamily="18" charset="0"/>
            </a:endParaRPr>
          </a:p>
          <a:p>
            <a:pPr algn="just" fontAlgn="base">
              <a:spcBef>
                <a:spcPct val="0"/>
              </a:spcBef>
              <a:spcAft>
                <a:spcPct val="0"/>
              </a:spcAft>
              <a:buFontTx/>
              <a:buChar char="•"/>
            </a:pPr>
            <a:r>
              <a:rPr lang="en-US" altLang="ru-RU" sz="2800" b="1" i="1" u="sng" dirty="0">
                <a:solidFill>
                  <a:srgbClr val="000000"/>
                </a:solidFill>
                <a:cs typeface="Times New Roman" pitchFamily="18" charset="0"/>
              </a:rPr>
              <a:t>Enzyme therapy - </a:t>
            </a:r>
            <a:r>
              <a:rPr lang="en-US" altLang="ru-RU" sz="2800" dirty="0">
                <a:solidFill>
                  <a:srgbClr val="000000"/>
                </a:solidFill>
                <a:cs typeface="Times New Roman" pitchFamily="18" charset="0"/>
              </a:rPr>
              <a:t>the use of enzymes as medicines</a:t>
            </a:r>
            <a:endParaRPr lang="ru-RU" altLang="ru-RU" sz="3200" dirty="0" smtClean="0">
              <a:solidFill>
                <a:srgbClr val="000000"/>
              </a:solidFill>
            </a:endParaRPr>
          </a:p>
        </p:txBody>
      </p:sp>
    </p:spTree>
    <p:extLst>
      <p:ext uri="{BB962C8B-B14F-4D97-AF65-F5344CB8AC3E}">
        <p14:creationId xmlns:p14="http://schemas.microsoft.com/office/powerpoint/2010/main" val="3023178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115616" y="116632"/>
            <a:ext cx="6894658" cy="6480720"/>
          </a:xfrm>
          <a:prstGeom prst="rect">
            <a:avLst/>
          </a:prstGeom>
        </p:spPr>
      </p:pic>
    </p:spTree>
    <p:extLst>
      <p:ext uri="{BB962C8B-B14F-4D97-AF65-F5344CB8AC3E}">
        <p14:creationId xmlns:p14="http://schemas.microsoft.com/office/powerpoint/2010/main" val="12199558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7950" y="836613"/>
            <a:ext cx="9036050" cy="1093787"/>
          </a:xfrm>
        </p:spPr>
        <p:txBody>
          <a:bodyPr>
            <a:normAutofit fontScale="90000"/>
          </a:bodyPr>
          <a:lstStyle/>
          <a:p>
            <a:r>
              <a:rPr lang="en-US" altLang="ru-RU" sz="4000" b="1" dirty="0">
                <a:solidFill>
                  <a:srgbClr val="FF0000"/>
                </a:solidFill>
              </a:rPr>
              <a:t>Why </a:t>
            </a:r>
            <a:r>
              <a:rPr lang="en-US" altLang="ru-RU" sz="4000" b="1" dirty="0" smtClean="0">
                <a:solidFill>
                  <a:srgbClr val="FF0000"/>
                </a:solidFill>
              </a:rPr>
              <a:t>enzymes </a:t>
            </a:r>
            <a:r>
              <a:rPr lang="en-US" altLang="ru-RU" sz="4000" b="1" dirty="0">
                <a:solidFill>
                  <a:srgbClr val="FF0000"/>
                </a:solidFill>
              </a:rPr>
              <a:t>are </a:t>
            </a:r>
            <a:r>
              <a:rPr lang="en-US" altLang="ru-RU" sz="4000" b="1" dirty="0" smtClean="0">
                <a:solidFill>
                  <a:srgbClr val="FF0000"/>
                </a:solidFill>
              </a:rPr>
              <a:t>good </a:t>
            </a:r>
            <a:r>
              <a:rPr lang="en-US" altLang="ru-RU" sz="4000" b="1" dirty="0">
                <a:solidFill>
                  <a:srgbClr val="FF0000"/>
                </a:solidFill>
              </a:rPr>
              <a:t>markers of pathological conditions?</a:t>
            </a:r>
            <a:endParaRPr lang="ru-RU" altLang="ru-RU" sz="4000" b="1" dirty="0" smtClean="0">
              <a:solidFill>
                <a:srgbClr val="FF0000"/>
              </a:solidFill>
            </a:endParaRPr>
          </a:p>
        </p:txBody>
      </p:sp>
      <p:sp>
        <p:nvSpPr>
          <p:cNvPr id="11267" name="Rectangle 3"/>
          <p:cNvSpPr>
            <a:spLocks noGrp="1" noChangeArrowheads="1"/>
          </p:cNvSpPr>
          <p:nvPr>
            <p:ph idx="1"/>
          </p:nvPr>
        </p:nvSpPr>
        <p:spPr>
          <a:xfrm>
            <a:off x="285720" y="2071688"/>
            <a:ext cx="8628093" cy="4429125"/>
          </a:xfrm>
        </p:spPr>
        <p:txBody>
          <a:bodyPr>
            <a:normAutofit/>
          </a:bodyPr>
          <a:lstStyle/>
          <a:p>
            <a:pPr>
              <a:lnSpc>
                <a:spcPct val="90000"/>
              </a:lnSpc>
              <a:spcAft>
                <a:spcPct val="40000"/>
              </a:spcAft>
            </a:pPr>
            <a:r>
              <a:rPr lang="en-US" altLang="ru-RU" dirty="0"/>
              <a:t>Enzymes have specificity: tissue-organ or subcellular (cellular)</a:t>
            </a:r>
          </a:p>
          <a:p>
            <a:pPr>
              <a:lnSpc>
                <a:spcPct val="90000"/>
              </a:lnSpc>
              <a:spcAft>
                <a:spcPct val="40000"/>
              </a:spcAft>
            </a:pPr>
            <a:r>
              <a:rPr lang="en-US" altLang="ru-RU" dirty="0"/>
              <a:t>The minimum amount of enzyme can be determined by its specific catalytic action</a:t>
            </a:r>
          </a:p>
          <a:p>
            <a:pPr>
              <a:lnSpc>
                <a:spcPct val="90000"/>
              </a:lnSpc>
              <a:spcAft>
                <a:spcPct val="40000"/>
              </a:spcAft>
            </a:pPr>
            <a:r>
              <a:rPr lang="en-US" altLang="ru-RU" dirty="0"/>
              <a:t>A change in the functional state of cells is accompanied by a change in the activity or expression of enzymes</a:t>
            </a:r>
            <a:endParaRPr lang="ru-RU" altLang="ru-RU" dirty="0" smtClean="0"/>
          </a:p>
        </p:txBody>
      </p:sp>
      <p:sp>
        <p:nvSpPr>
          <p:cNvPr id="4" name="Rectangle 2"/>
          <p:cNvSpPr txBox="1">
            <a:spLocks noChangeArrowheads="1"/>
          </p:cNvSpPr>
          <p:nvPr/>
        </p:nvSpPr>
        <p:spPr>
          <a:xfrm>
            <a:off x="285720" y="-23"/>
            <a:ext cx="8858280" cy="908743"/>
          </a:xfrm>
          <a:prstGeom prst="rect">
            <a:avLst/>
          </a:prstGeom>
        </p:spPr>
        <p:txBody>
          <a:bodyPr anchor="ctr">
            <a:normAutofit/>
          </a:bodyPr>
          <a:lstStyle/>
          <a:p>
            <a:pPr algn="ctr">
              <a:spcBef>
                <a:spcPct val="0"/>
              </a:spcBef>
              <a:defRPr/>
            </a:pPr>
            <a:r>
              <a:rPr lang="en-US" sz="4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rPr>
              <a:t>Enzymodiagnostics</a:t>
            </a:r>
            <a:endParaRPr lang="ru-RU"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endParaRPr>
          </a:p>
        </p:txBody>
      </p:sp>
    </p:spTree>
    <p:extLst>
      <p:ext uri="{BB962C8B-B14F-4D97-AF65-F5344CB8AC3E}">
        <p14:creationId xmlns:p14="http://schemas.microsoft.com/office/powerpoint/2010/main" val="1925163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39485" y="1441037"/>
            <a:ext cx="8347315" cy="4478089"/>
          </a:xfrm>
          <a:prstGeom prst="rect">
            <a:avLst/>
          </a:prstGeom>
        </p:spPr>
      </p:pic>
    </p:spTree>
    <p:extLst>
      <p:ext uri="{BB962C8B-B14F-4D97-AF65-F5344CB8AC3E}">
        <p14:creationId xmlns:p14="http://schemas.microsoft.com/office/powerpoint/2010/main" val="1999986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 y="548680"/>
            <a:ext cx="914764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114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85200" y="188640"/>
            <a:ext cx="8027695" cy="5649491"/>
          </a:xfrm>
          <a:prstGeom prst="rect">
            <a:avLst/>
          </a:prstGeom>
        </p:spPr>
      </p:pic>
      <p:sp>
        <p:nvSpPr>
          <p:cNvPr id="5" name="Прямоугольник 4"/>
          <p:cNvSpPr/>
          <p:nvPr/>
        </p:nvSpPr>
        <p:spPr>
          <a:xfrm>
            <a:off x="1547664" y="6165304"/>
            <a:ext cx="1872629" cy="200055"/>
          </a:xfrm>
          <a:prstGeom prst="rect">
            <a:avLst/>
          </a:prstGeom>
        </p:spPr>
        <p:txBody>
          <a:bodyPr wrap="none">
            <a:spAutoFit/>
          </a:bodyPr>
          <a:lstStyle/>
          <a:p>
            <a:r>
              <a:rPr lang="ru-RU" sz="700" dirty="0"/>
              <a:t>https://en.wikipedia.org/wiki/Cardiac_marker</a:t>
            </a:r>
          </a:p>
        </p:txBody>
      </p:sp>
    </p:spTree>
    <p:extLst>
      <p:ext uri="{BB962C8B-B14F-4D97-AF65-F5344CB8AC3E}">
        <p14:creationId xmlns:p14="http://schemas.microsoft.com/office/powerpoint/2010/main" val="2923219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rotWithShape="1">
          <a:blip r:embed="rId2"/>
          <a:srcRect l="2566" t="-6364" r="-1319" b="10273"/>
          <a:stretch/>
        </p:blipFill>
        <p:spPr>
          <a:xfrm>
            <a:off x="457380" y="-315416"/>
            <a:ext cx="8350942" cy="6552728"/>
          </a:xfrm>
          <a:prstGeom prst="rect">
            <a:avLst/>
          </a:prstGeom>
        </p:spPr>
      </p:pic>
      <p:sp>
        <p:nvSpPr>
          <p:cNvPr id="6" name="Прямоугольник 5"/>
          <p:cNvSpPr/>
          <p:nvPr/>
        </p:nvSpPr>
        <p:spPr>
          <a:xfrm>
            <a:off x="1331640" y="6453336"/>
            <a:ext cx="4572000" cy="261610"/>
          </a:xfrm>
          <a:prstGeom prst="rect">
            <a:avLst/>
          </a:prstGeom>
        </p:spPr>
        <p:txBody>
          <a:bodyPr>
            <a:spAutoFit/>
          </a:bodyPr>
          <a:lstStyle/>
          <a:p>
            <a:r>
              <a:rPr lang="ru-RU" sz="1100" dirty="0"/>
              <a:t>https://medicallabtechnology.com/liver-function-test-normal-range-chart/</a:t>
            </a:r>
          </a:p>
        </p:txBody>
      </p:sp>
    </p:spTree>
    <p:extLst>
      <p:ext uri="{BB962C8B-B14F-4D97-AF65-F5344CB8AC3E}">
        <p14:creationId xmlns:p14="http://schemas.microsoft.com/office/powerpoint/2010/main" val="1181557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Заголовок 1"/>
          <p:cNvSpPr>
            <a:spLocks noGrp="1"/>
          </p:cNvSpPr>
          <p:nvPr>
            <p:ph type="title"/>
          </p:nvPr>
        </p:nvSpPr>
        <p:spPr>
          <a:xfrm>
            <a:off x="0" y="13222"/>
            <a:ext cx="9144000" cy="1143000"/>
          </a:xfrm>
        </p:spPr>
        <p:txBody>
          <a:bodyPr>
            <a:noAutofit/>
          </a:bodyPr>
          <a:lstStyle/>
          <a:p>
            <a:r>
              <a:rPr lang="en-US" altLang="ru-RU" sz="4000" b="1" dirty="0"/>
              <a:t>Enzymes-markers of pathological processes</a:t>
            </a:r>
            <a:endParaRPr lang="ru-RU" altLang="ru-RU" sz="4000" b="1" dirty="0" smtClean="0"/>
          </a:p>
        </p:txBody>
      </p:sp>
      <p:sp>
        <p:nvSpPr>
          <p:cNvPr id="110595" name="Содержимое 2"/>
          <p:cNvSpPr>
            <a:spLocks noGrp="1"/>
          </p:cNvSpPr>
          <p:nvPr>
            <p:ph sz="half" idx="1"/>
          </p:nvPr>
        </p:nvSpPr>
        <p:spPr>
          <a:xfrm>
            <a:off x="16478" y="1268760"/>
            <a:ext cx="4896544" cy="5112568"/>
          </a:xfrm>
        </p:spPr>
        <p:txBody>
          <a:bodyPr>
            <a:noAutofit/>
          </a:bodyPr>
          <a:lstStyle/>
          <a:p>
            <a:pPr>
              <a:lnSpc>
                <a:spcPct val="90000"/>
              </a:lnSpc>
            </a:pPr>
            <a:r>
              <a:rPr lang="en-US" altLang="ru-RU" sz="2400" dirty="0">
                <a:solidFill>
                  <a:srgbClr val="FF0000"/>
                </a:solidFill>
              </a:rPr>
              <a:t>Components of Plasma Proteolytic Systems</a:t>
            </a:r>
          </a:p>
          <a:p>
            <a:pPr>
              <a:lnSpc>
                <a:spcPct val="90000"/>
              </a:lnSpc>
            </a:pPr>
            <a:endParaRPr lang="en-US" altLang="ru-RU" sz="2400" dirty="0">
              <a:solidFill>
                <a:srgbClr val="FF0000"/>
              </a:solidFill>
            </a:endParaRPr>
          </a:p>
          <a:p>
            <a:pPr>
              <a:lnSpc>
                <a:spcPct val="90000"/>
              </a:lnSpc>
            </a:pPr>
            <a:r>
              <a:rPr lang="en-US" altLang="ru-RU" sz="2400" dirty="0">
                <a:solidFill>
                  <a:srgbClr val="FF0000"/>
                </a:solidFill>
              </a:rPr>
              <a:t>Enzymes released from destroyed tissue cells → </a:t>
            </a:r>
            <a:r>
              <a:rPr lang="en-US" altLang="ru-RU" sz="2400" dirty="0" err="1">
                <a:solidFill>
                  <a:srgbClr val="FF0000"/>
                </a:solidFill>
              </a:rPr>
              <a:t>hyperenzymemia</a:t>
            </a:r>
            <a:endParaRPr lang="en-US" altLang="ru-RU" sz="2400" dirty="0">
              <a:solidFill>
                <a:srgbClr val="FF0000"/>
              </a:solidFill>
            </a:endParaRPr>
          </a:p>
          <a:p>
            <a:pPr>
              <a:lnSpc>
                <a:spcPct val="90000"/>
              </a:lnSpc>
            </a:pPr>
            <a:endParaRPr lang="en-US" altLang="ru-RU" sz="2400" dirty="0">
              <a:solidFill>
                <a:srgbClr val="FF0000"/>
              </a:solidFill>
            </a:endParaRPr>
          </a:p>
          <a:p>
            <a:pPr>
              <a:lnSpc>
                <a:spcPct val="90000"/>
              </a:lnSpc>
            </a:pPr>
            <a:r>
              <a:rPr lang="en-US" altLang="ru-RU" sz="2400" dirty="0">
                <a:solidFill>
                  <a:srgbClr val="FF0000"/>
                </a:solidFill>
              </a:rPr>
              <a:t>The rate of release of enzymes from cells is influenced by the concentration gradient of the enzyme, its molecular weight, and intracellular localization of the enzyme.</a:t>
            </a:r>
            <a:endParaRPr lang="ru-RU" altLang="ru-RU" sz="2400" dirty="0" smtClean="0">
              <a:solidFill>
                <a:srgbClr val="FF0000"/>
              </a:solidFill>
            </a:endParaRPr>
          </a:p>
        </p:txBody>
      </p:sp>
      <p:pic>
        <p:nvPicPr>
          <p:cNvPr id="110596" name="Содержимое 6" descr="79147886.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60032" y="1700808"/>
            <a:ext cx="4293167" cy="3744416"/>
          </a:xfrm>
        </p:spPr>
      </p:pic>
    </p:spTree>
    <p:extLst>
      <p:ext uri="{BB962C8B-B14F-4D97-AF65-F5344CB8AC3E}">
        <p14:creationId xmlns:p14="http://schemas.microsoft.com/office/powerpoint/2010/main" val="2662028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Заголовок 1"/>
          <p:cNvSpPr>
            <a:spLocks noGrp="1"/>
          </p:cNvSpPr>
          <p:nvPr>
            <p:ph type="title"/>
          </p:nvPr>
        </p:nvSpPr>
        <p:spPr>
          <a:xfrm>
            <a:off x="-15418" y="0"/>
            <a:ext cx="9159418" cy="692696"/>
          </a:xfrm>
        </p:spPr>
        <p:txBody>
          <a:bodyPr>
            <a:noAutofit/>
          </a:bodyPr>
          <a:lstStyle/>
          <a:p>
            <a:r>
              <a:rPr lang="en-US" altLang="ru-RU" sz="4000" b="1" dirty="0"/>
              <a:t>Enzymes in analytical systems</a:t>
            </a:r>
            <a:endParaRPr lang="ru-RU" altLang="ru-RU" sz="4000" b="1" dirty="0" smtClean="0"/>
          </a:p>
        </p:txBody>
      </p:sp>
      <p:sp>
        <p:nvSpPr>
          <p:cNvPr id="111619" name="Содержимое 2"/>
          <p:cNvSpPr>
            <a:spLocks noGrp="1"/>
          </p:cNvSpPr>
          <p:nvPr>
            <p:ph sz="half" idx="1"/>
          </p:nvPr>
        </p:nvSpPr>
        <p:spPr>
          <a:xfrm>
            <a:off x="251520" y="692696"/>
            <a:ext cx="4308475" cy="4114800"/>
          </a:xfrm>
        </p:spPr>
        <p:txBody>
          <a:bodyPr/>
          <a:lstStyle/>
          <a:p>
            <a:pPr algn="ctr">
              <a:buFont typeface="Wingdings" pitchFamily="2" charset="2"/>
              <a:buNone/>
            </a:pPr>
            <a:r>
              <a:rPr lang="en-US" altLang="ru-RU" sz="2000" b="1" dirty="0">
                <a:solidFill>
                  <a:srgbClr val="FF0000"/>
                </a:solidFill>
              </a:rPr>
              <a:t>Immunoassay (the enzyme visualizes the result of the reaction)</a:t>
            </a:r>
            <a:endParaRPr lang="ru-RU" altLang="ru-RU" sz="2000" b="1" dirty="0" smtClean="0">
              <a:solidFill>
                <a:srgbClr val="FF0000"/>
              </a:solidFill>
            </a:endParaRPr>
          </a:p>
        </p:txBody>
      </p:sp>
      <p:sp>
        <p:nvSpPr>
          <p:cNvPr id="111620" name="Содержимое 3"/>
          <p:cNvSpPr>
            <a:spLocks noGrp="1"/>
          </p:cNvSpPr>
          <p:nvPr>
            <p:ph sz="half" idx="2"/>
          </p:nvPr>
        </p:nvSpPr>
        <p:spPr>
          <a:xfrm>
            <a:off x="4648200" y="692696"/>
            <a:ext cx="4038600" cy="4525963"/>
          </a:xfrm>
        </p:spPr>
        <p:txBody>
          <a:bodyPr>
            <a:normAutofit/>
          </a:bodyPr>
          <a:lstStyle/>
          <a:p>
            <a:pPr algn="ctr">
              <a:buFont typeface="Wingdings" pitchFamily="2" charset="2"/>
              <a:buNone/>
            </a:pPr>
            <a:r>
              <a:rPr lang="en-US" altLang="ru-RU" sz="2000" b="1" dirty="0">
                <a:solidFill>
                  <a:srgbClr val="FF0000"/>
                </a:solidFill>
              </a:rPr>
              <a:t>Polymerase chain reaction (enzyme catalyzes DNA amplification in vitro)</a:t>
            </a:r>
            <a:endParaRPr lang="ru-RU" altLang="ru-RU" sz="2000" b="1" dirty="0" smtClean="0">
              <a:solidFill>
                <a:srgbClr val="FF0000"/>
              </a:solidFill>
            </a:endParaRPr>
          </a:p>
        </p:txBody>
      </p:sp>
      <p:pic>
        <p:nvPicPr>
          <p:cNvPr id="111621" name="Рисунок 4" descr="app_icon_elis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775742"/>
            <a:ext cx="4893617" cy="489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Рисунок 5"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1120" y="2852935"/>
            <a:ext cx="4142880" cy="273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057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Заголовок 1"/>
          <p:cNvSpPr>
            <a:spLocks noGrp="1"/>
          </p:cNvSpPr>
          <p:nvPr>
            <p:ph type="title"/>
          </p:nvPr>
        </p:nvSpPr>
        <p:spPr>
          <a:xfrm>
            <a:off x="0" y="-4998"/>
            <a:ext cx="9036496" cy="622300"/>
          </a:xfrm>
        </p:spPr>
        <p:txBody>
          <a:bodyPr>
            <a:noAutofit/>
          </a:bodyPr>
          <a:lstStyle/>
          <a:p>
            <a:r>
              <a:rPr lang="en-US" altLang="ru-RU" sz="4000" b="1" dirty="0">
                <a:solidFill>
                  <a:srgbClr val="FF0000"/>
                </a:solidFill>
              </a:rPr>
              <a:t>Enzymes in biotechnology</a:t>
            </a:r>
            <a:endParaRPr lang="ru-RU" altLang="ru-RU" sz="4000" b="1" dirty="0" smtClean="0">
              <a:solidFill>
                <a:srgbClr val="FF0000"/>
              </a:solidFill>
            </a:endParaRPr>
          </a:p>
        </p:txBody>
      </p:sp>
      <p:pic>
        <p:nvPicPr>
          <p:cNvPr id="113667" name="Содержимое 4" descr="untitled1oj8.pn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7504" y="3717032"/>
            <a:ext cx="4752528" cy="3024336"/>
          </a:xfrm>
        </p:spPr>
      </p:pic>
      <p:pic>
        <p:nvPicPr>
          <p:cNvPr id="113668" name="Содержимое 5" descr="G2000111-Genetic_engineering-SPL.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1520" y="476672"/>
            <a:ext cx="4356178" cy="3263503"/>
          </a:xfrm>
        </p:spPr>
      </p:pic>
      <p:pic>
        <p:nvPicPr>
          <p:cNvPr id="113669" name="Рисунок 6" descr="imagesCAVBJJP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3355" y="620688"/>
            <a:ext cx="4456324" cy="434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85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7606128" y="2066999"/>
            <a:ext cx="1574384" cy="2335336"/>
          </a:xfrm>
          <a:prstGeom prst="rect">
            <a:avLst/>
          </a:prstGeom>
        </p:spPr>
      </p:pic>
      <p:pic>
        <p:nvPicPr>
          <p:cNvPr id="5" name="Рисунок 4"/>
          <p:cNvPicPr>
            <a:picLocks noChangeAspect="1"/>
          </p:cNvPicPr>
          <p:nvPr/>
        </p:nvPicPr>
        <p:blipFill>
          <a:blip r:embed="rId3"/>
          <a:stretch>
            <a:fillRect/>
          </a:stretch>
        </p:blipFill>
        <p:spPr>
          <a:xfrm>
            <a:off x="7092280" y="-23"/>
            <a:ext cx="2088232" cy="2088232"/>
          </a:xfrm>
          <a:prstGeom prst="rect">
            <a:avLst/>
          </a:prstGeom>
        </p:spPr>
      </p:pic>
      <p:sp>
        <p:nvSpPr>
          <p:cNvPr id="4" name="Rectangle 2"/>
          <p:cNvSpPr txBox="1">
            <a:spLocks noChangeArrowheads="1"/>
          </p:cNvSpPr>
          <p:nvPr/>
        </p:nvSpPr>
        <p:spPr>
          <a:xfrm>
            <a:off x="-108520" y="143993"/>
            <a:ext cx="8858280" cy="476695"/>
          </a:xfrm>
          <a:prstGeom prst="rect">
            <a:avLst/>
          </a:prstGeom>
        </p:spPr>
        <p:txBody>
          <a:bodyPr anchor="ctr">
            <a:noAutofit/>
          </a:bodyPr>
          <a:lstStyle/>
          <a:p>
            <a:pPr algn="ctr">
              <a:spcBef>
                <a:spcPct val="0"/>
              </a:spcBef>
              <a:defRPr/>
            </a:pPr>
            <a:r>
              <a:rPr lang="en-US" sz="4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rPr>
              <a:t>Enzyme therapy</a:t>
            </a:r>
            <a:endParaRPr lang="ru-RU" sz="4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endParaRPr>
          </a:p>
        </p:txBody>
      </p:sp>
      <p:sp>
        <p:nvSpPr>
          <p:cNvPr id="9221" name="Rectangle 3"/>
          <p:cNvSpPr>
            <a:spLocks noChangeArrowheads="1"/>
          </p:cNvSpPr>
          <p:nvPr/>
        </p:nvSpPr>
        <p:spPr bwMode="auto">
          <a:xfrm>
            <a:off x="658763" y="752257"/>
            <a:ext cx="630019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228600" algn="l"/>
              </a:tabLst>
              <a:defRPr sz="1600">
                <a:solidFill>
                  <a:schemeClr val="tx1"/>
                </a:solidFill>
                <a:latin typeface="Arial" charset="0"/>
                <a:cs typeface="Arial" charset="0"/>
              </a:defRPr>
            </a:lvl1pPr>
            <a:lvl2pPr marL="742950" indent="-285750" eaLnBrk="0" hangingPunct="0">
              <a:tabLst>
                <a:tab pos="228600" algn="l"/>
              </a:tabLst>
              <a:defRPr sz="1600">
                <a:solidFill>
                  <a:schemeClr val="tx1"/>
                </a:solidFill>
                <a:latin typeface="Arial" charset="0"/>
                <a:cs typeface="Arial" charset="0"/>
              </a:defRPr>
            </a:lvl2pPr>
            <a:lvl3pPr marL="1143000" indent="-228600" eaLnBrk="0" hangingPunct="0">
              <a:tabLst>
                <a:tab pos="228600" algn="l"/>
              </a:tabLst>
              <a:defRPr sz="1600">
                <a:solidFill>
                  <a:schemeClr val="tx1"/>
                </a:solidFill>
                <a:latin typeface="Arial" charset="0"/>
                <a:cs typeface="Arial" charset="0"/>
              </a:defRPr>
            </a:lvl3pPr>
            <a:lvl4pPr marL="1600200" indent="-228600" eaLnBrk="0" hangingPunct="0">
              <a:tabLst>
                <a:tab pos="228600" algn="l"/>
              </a:tabLst>
              <a:defRPr sz="1600">
                <a:solidFill>
                  <a:schemeClr val="tx1"/>
                </a:solidFill>
                <a:latin typeface="Arial" charset="0"/>
                <a:cs typeface="Arial" charset="0"/>
              </a:defRPr>
            </a:lvl4pPr>
            <a:lvl5pPr marL="2057400" indent="-228600" eaLnBrk="0" hangingPunct="0">
              <a:tabLst>
                <a:tab pos="228600" algn="l"/>
              </a:tabLst>
              <a:defRPr sz="1600">
                <a:solidFill>
                  <a:schemeClr val="tx1"/>
                </a:solidFill>
                <a:latin typeface="Arial" charset="0"/>
                <a:cs typeface="Arial" charset="0"/>
              </a:defRPr>
            </a:lvl5pPr>
            <a:lvl6pPr marL="2514600" indent="-228600" eaLnBrk="0" fontAlgn="base" hangingPunct="0">
              <a:spcBef>
                <a:spcPct val="0"/>
              </a:spcBef>
              <a:spcAft>
                <a:spcPct val="0"/>
              </a:spcAft>
              <a:tabLst>
                <a:tab pos="228600" algn="l"/>
              </a:tabLst>
              <a:defRPr sz="1600">
                <a:solidFill>
                  <a:schemeClr val="tx1"/>
                </a:solidFill>
                <a:latin typeface="Arial" charset="0"/>
                <a:cs typeface="Arial" charset="0"/>
              </a:defRPr>
            </a:lvl6pPr>
            <a:lvl7pPr marL="2971800" indent="-228600" eaLnBrk="0" fontAlgn="base" hangingPunct="0">
              <a:spcBef>
                <a:spcPct val="0"/>
              </a:spcBef>
              <a:spcAft>
                <a:spcPct val="0"/>
              </a:spcAft>
              <a:tabLst>
                <a:tab pos="228600" algn="l"/>
              </a:tabLst>
              <a:defRPr sz="1600">
                <a:solidFill>
                  <a:schemeClr val="tx1"/>
                </a:solidFill>
                <a:latin typeface="Arial" charset="0"/>
                <a:cs typeface="Arial" charset="0"/>
              </a:defRPr>
            </a:lvl7pPr>
            <a:lvl8pPr marL="3429000" indent="-228600" eaLnBrk="0" fontAlgn="base" hangingPunct="0">
              <a:spcBef>
                <a:spcPct val="0"/>
              </a:spcBef>
              <a:spcAft>
                <a:spcPct val="0"/>
              </a:spcAft>
              <a:tabLst>
                <a:tab pos="228600" algn="l"/>
              </a:tabLst>
              <a:defRPr sz="1600">
                <a:solidFill>
                  <a:schemeClr val="tx1"/>
                </a:solidFill>
                <a:latin typeface="Arial" charset="0"/>
                <a:cs typeface="Arial" charset="0"/>
              </a:defRPr>
            </a:lvl8pPr>
            <a:lvl9pPr marL="3886200" indent="-228600" eaLnBrk="0" fontAlgn="base" hangingPunct="0">
              <a:spcBef>
                <a:spcPct val="0"/>
              </a:spcBef>
              <a:spcAft>
                <a:spcPct val="0"/>
              </a:spcAft>
              <a:tabLst>
                <a:tab pos="228600" algn="l"/>
              </a:tabLst>
              <a:defRPr sz="1600">
                <a:solidFill>
                  <a:schemeClr val="tx1"/>
                </a:solidFill>
                <a:latin typeface="Arial" charset="0"/>
                <a:cs typeface="Arial" charset="0"/>
              </a:defRPr>
            </a:lvl9pPr>
          </a:lstStyle>
          <a:p>
            <a:pPr algn="ctr" fontAlgn="base">
              <a:spcBef>
                <a:spcPct val="0"/>
              </a:spcBef>
              <a:spcAft>
                <a:spcPct val="0"/>
              </a:spcAft>
            </a:pPr>
            <a:r>
              <a:rPr lang="en-US" altLang="ru-RU" sz="2000" dirty="0">
                <a:solidFill>
                  <a:prstClr val="black"/>
                </a:solidFill>
                <a:cs typeface="Times New Roman" pitchFamily="18" charset="0"/>
              </a:rPr>
              <a:t>Examples of the use of enzymes as medicines:</a:t>
            </a:r>
          </a:p>
          <a:p>
            <a:pPr algn="ctr" fontAlgn="base">
              <a:spcBef>
                <a:spcPct val="0"/>
              </a:spcBef>
              <a:spcAft>
                <a:spcPct val="0"/>
              </a:spcAft>
            </a:pPr>
            <a:endParaRPr lang="en-US" altLang="ru-RU" sz="2000" dirty="0">
              <a:solidFill>
                <a:prstClr val="black"/>
              </a:solidFill>
              <a:cs typeface="Times New Roman" pitchFamily="18" charset="0"/>
            </a:endParaRPr>
          </a:p>
          <a:p>
            <a:pPr fontAlgn="base">
              <a:spcBef>
                <a:spcPct val="0"/>
              </a:spcBef>
              <a:spcAft>
                <a:spcPct val="0"/>
              </a:spcAft>
            </a:pPr>
            <a:r>
              <a:rPr lang="en-US" altLang="ru-RU" sz="2000" dirty="0">
                <a:solidFill>
                  <a:prstClr val="black"/>
                </a:solidFill>
                <a:cs typeface="Times New Roman" pitchFamily="18" charset="0"/>
              </a:rPr>
              <a:t>a) with digestive disorders and cystic fibrosis (</a:t>
            </a:r>
            <a:r>
              <a:rPr lang="en-US" altLang="ru-RU" sz="2000" dirty="0" err="1">
                <a:solidFill>
                  <a:prstClr val="black"/>
                </a:solidFill>
                <a:cs typeface="Times New Roman" pitchFamily="18" charset="0"/>
              </a:rPr>
              <a:t>creon</a:t>
            </a:r>
            <a:r>
              <a:rPr lang="en-US" altLang="ru-RU" sz="2000" dirty="0">
                <a:solidFill>
                  <a:prstClr val="black"/>
                </a:solidFill>
                <a:cs typeface="Times New Roman" pitchFamily="18" charset="0"/>
              </a:rPr>
              <a:t>, </a:t>
            </a:r>
            <a:r>
              <a:rPr lang="en-US" altLang="ru-RU" sz="2000" dirty="0" err="1">
                <a:solidFill>
                  <a:prstClr val="black"/>
                </a:solidFill>
                <a:cs typeface="Times New Roman" pitchFamily="18" charset="0"/>
              </a:rPr>
              <a:t>pancreatin</a:t>
            </a:r>
            <a:r>
              <a:rPr lang="en-US" altLang="ru-RU" sz="2000" dirty="0">
                <a:solidFill>
                  <a:prstClr val="black"/>
                </a:solidFill>
                <a:cs typeface="Times New Roman" pitchFamily="18" charset="0"/>
              </a:rPr>
              <a:t>, </a:t>
            </a:r>
            <a:r>
              <a:rPr lang="en-US" altLang="ru-RU" sz="2000" dirty="0" err="1">
                <a:solidFill>
                  <a:prstClr val="black"/>
                </a:solidFill>
                <a:cs typeface="Times New Roman" pitchFamily="18" charset="0"/>
              </a:rPr>
              <a:t>mezim</a:t>
            </a:r>
            <a:r>
              <a:rPr lang="en-US" altLang="ru-RU" sz="2000" dirty="0">
                <a:solidFill>
                  <a:prstClr val="black"/>
                </a:solidFill>
                <a:cs typeface="Times New Roman" pitchFamily="18" charset="0"/>
              </a:rPr>
              <a:t>, etc.);</a:t>
            </a:r>
          </a:p>
          <a:p>
            <a:pPr fontAlgn="base">
              <a:spcBef>
                <a:spcPct val="0"/>
              </a:spcBef>
              <a:spcAft>
                <a:spcPct val="0"/>
              </a:spcAft>
            </a:pPr>
            <a:endParaRPr lang="en-US" altLang="ru-RU" sz="2000" dirty="0">
              <a:solidFill>
                <a:prstClr val="black"/>
              </a:solidFill>
              <a:cs typeface="Times New Roman" pitchFamily="18" charset="0"/>
            </a:endParaRPr>
          </a:p>
          <a:p>
            <a:pPr fontAlgn="base">
              <a:spcBef>
                <a:spcPct val="0"/>
              </a:spcBef>
              <a:spcAft>
                <a:spcPct val="0"/>
              </a:spcAft>
            </a:pPr>
            <a:r>
              <a:rPr lang="en-US" altLang="ru-RU" sz="2000" dirty="0">
                <a:solidFill>
                  <a:prstClr val="black"/>
                </a:solidFill>
                <a:cs typeface="Times New Roman" pitchFamily="18" charset="0"/>
              </a:rPr>
              <a:t>b) for cleaning purulent wounds, thinning sputum, treatment and prevention of ulcers and pressure sores (trypsin);</a:t>
            </a:r>
          </a:p>
          <a:p>
            <a:pPr fontAlgn="base">
              <a:spcBef>
                <a:spcPct val="0"/>
              </a:spcBef>
              <a:spcAft>
                <a:spcPct val="0"/>
              </a:spcAft>
            </a:pPr>
            <a:endParaRPr lang="en-US" altLang="ru-RU" sz="2000" dirty="0">
              <a:solidFill>
                <a:prstClr val="black"/>
              </a:solidFill>
              <a:cs typeface="Times New Roman" pitchFamily="18" charset="0"/>
            </a:endParaRPr>
          </a:p>
          <a:p>
            <a:pPr fontAlgn="base">
              <a:spcBef>
                <a:spcPct val="0"/>
              </a:spcBef>
              <a:spcAft>
                <a:spcPct val="0"/>
              </a:spcAft>
            </a:pPr>
            <a:r>
              <a:rPr lang="en-US" altLang="ru-RU" sz="2000" dirty="0">
                <a:solidFill>
                  <a:prstClr val="black"/>
                </a:solidFill>
                <a:cs typeface="Times New Roman" pitchFamily="18" charset="0"/>
              </a:rPr>
              <a:t>c) for the treatment of viral diseases (DNase, </a:t>
            </a:r>
            <a:r>
              <a:rPr lang="en-US" altLang="ru-RU" sz="2000" dirty="0" err="1">
                <a:solidFill>
                  <a:prstClr val="black"/>
                </a:solidFill>
                <a:cs typeface="Times New Roman" pitchFamily="18" charset="0"/>
              </a:rPr>
              <a:t>RNAase</a:t>
            </a:r>
            <a:r>
              <a:rPr lang="en-US" altLang="ru-RU" sz="2000" dirty="0">
                <a:solidFill>
                  <a:prstClr val="black"/>
                </a:solidFill>
                <a:cs typeface="Times New Roman" pitchFamily="18" charset="0"/>
              </a:rPr>
              <a:t>),</a:t>
            </a:r>
          </a:p>
          <a:p>
            <a:pPr fontAlgn="base">
              <a:spcBef>
                <a:spcPct val="0"/>
              </a:spcBef>
              <a:spcAft>
                <a:spcPct val="0"/>
              </a:spcAft>
            </a:pPr>
            <a:endParaRPr lang="en-US" altLang="ru-RU" sz="2000" dirty="0">
              <a:solidFill>
                <a:prstClr val="black"/>
              </a:solidFill>
              <a:cs typeface="Times New Roman" pitchFamily="18" charset="0"/>
            </a:endParaRPr>
          </a:p>
          <a:p>
            <a:pPr fontAlgn="base">
              <a:spcBef>
                <a:spcPct val="0"/>
              </a:spcBef>
              <a:spcAft>
                <a:spcPct val="0"/>
              </a:spcAft>
            </a:pPr>
            <a:r>
              <a:rPr lang="en-US" altLang="ru-RU" sz="2000" dirty="0">
                <a:solidFill>
                  <a:prstClr val="black"/>
                </a:solidFill>
                <a:cs typeface="Times New Roman" pitchFamily="18" charset="0"/>
              </a:rPr>
              <a:t>d) </a:t>
            </a:r>
            <a:r>
              <a:rPr lang="en-US" altLang="ru-RU" sz="2000" dirty="0" smtClean="0">
                <a:solidFill>
                  <a:prstClr val="black"/>
                </a:solidFill>
                <a:cs typeface="Times New Roman" pitchFamily="18" charset="0"/>
              </a:rPr>
              <a:t>Thrombolysis (</a:t>
            </a:r>
            <a:r>
              <a:rPr lang="en-US" altLang="ru-RU" sz="2000" dirty="0" err="1" smtClean="0">
                <a:solidFill>
                  <a:prstClr val="black"/>
                </a:solidFill>
                <a:cs typeface="Times New Roman" pitchFamily="18" charset="0"/>
              </a:rPr>
              <a:t>actilyse</a:t>
            </a:r>
            <a:r>
              <a:rPr lang="en-US" altLang="ru-RU" sz="2000" dirty="0" smtClean="0">
                <a:solidFill>
                  <a:prstClr val="black"/>
                </a:solidFill>
                <a:cs typeface="Times New Roman" pitchFamily="18" charset="0"/>
              </a:rPr>
              <a:t>, </a:t>
            </a:r>
            <a:r>
              <a:rPr lang="en-US" altLang="ru-RU" sz="2000" dirty="0" err="1" smtClean="0">
                <a:solidFill>
                  <a:prstClr val="black"/>
                </a:solidFill>
                <a:cs typeface="Times New Roman" pitchFamily="18" charset="0"/>
              </a:rPr>
              <a:t>urokinase</a:t>
            </a:r>
            <a:r>
              <a:rPr lang="en-US" altLang="ru-RU" sz="2000" dirty="0" smtClean="0">
                <a:solidFill>
                  <a:prstClr val="black"/>
                </a:solidFill>
                <a:cs typeface="Times New Roman" pitchFamily="18" charset="0"/>
              </a:rPr>
              <a:t>, </a:t>
            </a:r>
            <a:r>
              <a:rPr lang="en-US" altLang="ru-RU" sz="2000" dirty="0" err="1" smtClean="0">
                <a:solidFill>
                  <a:prstClr val="black"/>
                </a:solidFill>
                <a:cs typeface="Times New Roman" pitchFamily="18" charset="0"/>
              </a:rPr>
              <a:t>purolase</a:t>
            </a:r>
            <a:r>
              <a:rPr lang="en-US" altLang="ru-RU" sz="2000" dirty="0" smtClean="0">
                <a:solidFill>
                  <a:prstClr val="black"/>
                </a:solidFill>
                <a:cs typeface="Times New Roman" pitchFamily="18" charset="0"/>
              </a:rPr>
              <a:t>)</a:t>
            </a:r>
            <a:endParaRPr lang="ru-RU" altLang="ru-RU" sz="2400" dirty="0" smtClean="0">
              <a:solidFill>
                <a:prstClr val="black"/>
              </a:solidFill>
            </a:endParaRPr>
          </a:p>
        </p:txBody>
      </p:sp>
      <p:pic>
        <p:nvPicPr>
          <p:cNvPr id="2" name="Рисунок 1"/>
          <p:cNvPicPr>
            <a:picLocks noChangeAspect="1"/>
          </p:cNvPicPr>
          <p:nvPr/>
        </p:nvPicPr>
        <p:blipFill>
          <a:blip r:embed="rId4"/>
          <a:stretch>
            <a:fillRect/>
          </a:stretch>
        </p:blipFill>
        <p:spPr>
          <a:xfrm>
            <a:off x="827584" y="4885900"/>
            <a:ext cx="2736304" cy="1866159"/>
          </a:xfrm>
          <a:prstGeom prst="rect">
            <a:avLst/>
          </a:prstGeom>
        </p:spPr>
      </p:pic>
      <p:pic>
        <p:nvPicPr>
          <p:cNvPr id="3" name="Рисунок 2"/>
          <p:cNvPicPr>
            <a:picLocks noChangeAspect="1"/>
          </p:cNvPicPr>
          <p:nvPr/>
        </p:nvPicPr>
        <p:blipFill rotWithShape="1">
          <a:blip r:embed="rId5"/>
          <a:srcRect l="24311" t="-1053" r="25534" b="-1"/>
          <a:stretch/>
        </p:blipFill>
        <p:spPr>
          <a:xfrm>
            <a:off x="7265679" y="4500327"/>
            <a:ext cx="1878321" cy="2357673"/>
          </a:xfrm>
          <a:prstGeom prst="rect">
            <a:avLst/>
          </a:prstGeom>
        </p:spPr>
      </p:pic>
      <p:pic>
        <p:nvPicPr>
          <p:cNvPr id="7" name="Рисунок 6"/>
          <p:cNvPicPr>
            <a:picLocks noChangeAspect="1"/>
          </p:cNvPicPr>
          <p:nvPr/>
        </p:nvPicPr>
        <p:blipFill>
          <a:blip r:embed="rId6"/>
          <a:stretch>
            <a:fillRect/>
          </a:stretch>
        </p:blipFill>
        <p:spPr>
          <a:xfrm>
            <a:off x="5292080" y="5085184"/>
            <a:ext cx="1666875" cy="1666875"/>
          </a:xfrm>
          <a:prstGeom prst="rect">
            <a:avLst/>
          </a:prstGeom>
        </p:spPr>
      </p:pic>
    </p:spTree>
    <p:extLst>
      <p:ext uri="{BB962C8B-B14F-4D97-AF65-F5344CB8AC3E}">
        <p14:creationId xmlns:p14="http://schemas.microsoft.com/office/powerpoint/2010/main" val="390710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8496944" cy="609600"/>
          </a:xfrm>
        </p:spPr>
        <p:txBody>
          <a:bodyPr>
            <a:normAutofit fontScale="90000"/>
          </a:bodyPr>
          <a:lstStyle/>
          <a:p>
            <a:r>
              <a:rPr lang="en-US" dirty="0">
                <a:solidFill>
                  <a:srgbClr val="FF0000"/>
                </a:solidFill>
                <a:latin typeface="Arial" pitchFamily="34" charset="0"/>
                <a:cs typeface="Arial" pitchFamily="34" charset="0"/>
              </a:rPr>
              <a:t>Conclusion</a:t>
            </a:r>
            <a:endParaRPr lang="ru-RU" dirty="0">
              <a:solidFill>
                <a:srgbClr val="FF0000"/>
              </a:solidFill>
              <a:latin typeface="Arial" pitchFamily="34" charset="0"/>
              <a:cs typeface="Arial" pitchFamily="34" charset="0"/>
            </a:endParaRPr>
          </a:p>
        </p:txBody>
      </p:sp>
      <p:sp>
        <p:nvSpPr>
          <p:cNvPr id="5" name="Объект 2"/>
          <p:cNvSpPr>
            <a:spLocks noGrp="1"/>
          </p:cNvSpPr>
          <p:nvPr>
            <p:ph idx="1"/>
          </p:nvPr>
        </p:nvSpPr>
        <p:spPr>
          <a:xfrm>
            <a:off x="395011" y="476672"/>
            <a:ext cx="8353453" cy="6237312"/>
          </a:xfrm>
        </p:spPr>
        <p:txBody>
          <a:bodyPr>
            <a:noAutofit/>
          </a:bodyPr>
          <a:lstStyle/>
          <a:p>
            <a:pPr marL="0" indent="0" algn="just">
              <a:buNone/>
            </a:pPr>
            <a:r>
              <a:rPr lang="en-US" sz="2800" dirty="0">
                <a:latin typeface="Arial" pitchFamily="34" charset="0"/>
                <a:cs typeface="Arial" pitchFamily="34" charset="0"/>
              </a:rPr>
              <a:t>1. </a:t>
            </a:r>
            <a:r>
              <a:rPr lang="en-US" sz="2800" dirty="0"/>
              <a:t>Regulation of enzyme activity is carried out by special ligand molecules (regulators, effectors: inhibitors or activators), substrate, reaction products, </a:t>
            </a:r>
            <a:r>
              <a:rPr lang="en-US" sz="2800" dirty="0" smtClean="0"/>
              <a:t>cofactors</a:t>
            </a:r>
            <a:endParaRPr lang="en-US" sz="2800" dirty="0"/>
          </a:p>
          <a:p>
            <a:pPr marL="0" indent="0" algn="just">
              <a:buNone/>
            </a:pPr>
            <a:r>
              <a:rPr lang="en-US" sz="2800" dirty="0" smtClean="0"/>
              <a:t>2. </a:t>
            </a:r>
            <a:r>
              <a:rPr lang="en-US" sz="2800" dirty="0"/>
              <a:t>Nonspecific mechanisms of regulation of enzyme activity in the cell are compartmentalization, availability of substrate and / or cofactor, change in the amount of </a:t>
            </a:r>
            <a:r>
              <a:rPr lang="en-US" sz="2800" dirty="0" smtClean="0"/>
              <a:t>enzyme</a:t>
            </a:r>
            <a:endParaRPr lang="en-US" sz="2800" dirty="0"/>
          </a:p>
          <a:p>
            <a:pPr marL="0" indent="0" algn="just">
              <a:buNone/>
            </a:pPr>
            <a:r>
              <a:rPr lang="en-US" sz="2800" dirty="0" smtClean="0"/>
              <a:t>3. </a:t>
            </a:r>
            <a:r>
              <a:rPr lang="en-US" sz="2800" dirty="0"/>
              <a:t>Allosteric regulation, covalent (chemical) modification, limited (partial) proteolysis and protein-protein interaction are specific mechanisms of regulation ("qualitative") activity of enzymes in the cell</a:t>
            </a:r>
            <a:r>
              <a:rPr lang="en-US" sz="2800" dirty="0" smtClean="0"/>
              <a:t>.</a:t>
            </a:r>
            <a:endParaRPr lang="en-US" sz="2800" dirty="0"/>
          </a:p>
          <a:p>
            <a:pPr marL="0" indent="0" algn="just">
              <a:buNone/>
            </a:pPr>
            <a:r>
              <a:rPr lang="en-US" sz="2800" dirty="0" smtClean="0"/>
              <a:t>4.Enzymes </a:t>
            </a:r>
            <a:r>
              <a:rPr lang="en-US" sz="2800" dirty="0"/>
              <a:t>are used in medicine for diagnostics and therapy</a:t>
            </a:r>
            <a:endParaRPr lang="ru-RU" sz="2800" dirty="0"/>
          </a:p>
        </p:txBody>
      </p:sp>
    </p:spTree>
    <p:extLst>
      <p:ext uri="{BB962C8B-B14F-4D97-AF65-F5344CB8AC3E}">
        <p14:creationId xmlns:p14="http://schemas.microsoft.com/office/powerpoint/2010/main" val="567221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132254" y="9705"/>
            <a:ext cx="8821737" cy="867930"/>
          </a:xfrm>
          <a:prstGeom prst="rect">
            <a:avLst/>
          </a:prstGeom>
          <a:noFill/>
          <a:ln w="9525">
            <a:noFill/>
            <a:miter lim="800000"/>
            <a:headEnd/>
            <a:tailEnd/>
          </a:ln>
          <a:effectLst/>
        </p:spPr>
        <p:txBody>
          <a:bodyPr>
            <a:spAutoFit/>
          </a:bodyPr>
          <a:lstStyle/>
          <a:p>
            <a:pPr algn="ctr">
              <a:lnSpc>
                <a:spcPct val="90000"/>
              </a:lnSpc>
              <a:spcBef>
                <a:spcPct val="20000"/>
              </a:spcBef>
              <a:buClr>
                <a:schemeClr val="hlink"/>
              </a:buClr>
              <a:buSzPct val="70000"/>
              <a:buFont typeface="Wingdings" pitchFamily="2" charset="2"/>
              <a:buNone/>
              <a:defRPr/>
            </a:pPr>
            <a:r>
              <a:rPr lang="en-US" sz="2800" b="1" i="1" dirty="0">
                <a:effectLst>
                  <a:outerShdw blurRad="38100" dist="38100" dir="2700000" algn="tl">
                    <a:srgbClr val="000000"/>
                  </a:outerShdw>
                </a:effectLst>
              </a:rPr>
              <a:t>Dependence of enzyme activity on the concentration of effectors (regulators, ligands)</a:t>
            </a:r>
            <a:endParaRPr lang="ru-RU" sz="2800" b="1" i="1" dirty="0">
              <a:effectLst>
                <a:outerShdw blurRad="38100" dist="38100" dir="2700000" algn="tl">
                  <a:srgbClr val="000000"/>
                </a:outerShdw>
              </a:effectLst>
            </a:endParaRPr>
          </a:p>
        </p:txBody>
      </p:sp>
      <p:sp>
        <p:nvSpPr>
          <p:cNvPr id="2" name="Скругленный прямоугольник 1"/>
          <p:cNvSpPr/>
          <p:nvPr/>
        </p:nvSpPr>
        <p:spPr>
          <a:xfrm>
            <a:off x="323528" y="1412776"/>
            <a:ext cx="350364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4" name="Скругленный прямоугольник 3"/>
          <p:cNvSpPr/>
          <p:nvPr/>
        </p:nvSpPr>
        <p:spPr>
          <a:xfrm>
            <a:off x="5100806" y="1412776"/>
            <a:ext cx="3503642" cy="11521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cxnSp>
        <p:nvCxnSpPr>
          <p:cNvPr id="5" name="Прямая со стрелкой 4"/>
          <p:cNvCxnSpPr>
            <a:stCxn id="28694" idx="2"/>
            <a:endCxn id="2" idx="0"/>
          </p:cNvCxnSpPr>
          <p:nvPr/>
        </p:nvCxnSpPr>
        <p:spPr>
          <a:xfrm flipH="1">
            <a:off x="2075349" y="877635"/>
            <a:ext cx="2467774" cy="535141"/>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28694" idx="2"/>
            <a:endCxn id="4" idx="0"/>
          </p:cNvCxnSpPr>
          <p:nvPr/>
        </p:nvCxnSpPr>
        <p:spPr>
          <a:xfrm>
            <a:off x="4543123" y="877635"/>
            <a:ext cx="2309504" cy="535141"/>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3528" y="1446864"/>
            <a:ext cx="3503642" cy="1077218"/>
          </a:xfrm>
          <a:prstGeom prst="rect">
            <a:avLst/>
          </a:prstGeom>
          <a:noFill/>
        </p:spPr>
        <p:txBody>
          <a:bodyPr wrap="square" rtlCol="0">
            <a:spAutoFit/>
          </a:bodyPr>
          <a:lstStyle/>
          <a:p>
            <a:pPr algn="ctr"/>
            <a:r>
              <a:rPr lang="en-US" sz="3200" dirty="0"/>
              <a:t>"Quantitative" effect</a:t>
            </a:r>
            <a:endParaRPr lang="ru-RU" sz="3200" dirty="0"/>
          </a:p>
        </p:txBody>
      </p:sp>
      <p:sp>
        <p:nvSpPr>
          <p:cNvPr id="12" name="TextBox 11"/>
          <p:cNvSpPr txBox="1"/>
          <p:nvPr/>
        </p:nvSpPr>
        <p:spPr>
          <a:xfrm>
            <a:off x="5157603" y="1433062"/>
            <a:ext cx="3431634" cy="584775"/>
          </a:xfrm>
          <a:prstGeom prst="rect">
            <a:avLst/>
          </a:prstGeom>
          <a:noFill/>
        </p:spPr>
        <p:txBody>
          <a:bodyPr wrap="square" rtlCol="0">
            <a:spAutoFit/>
          </a:bodyPr>
          <a:lstStyle/>
          <a:p>
            <a:pPr algn="ctr"/>
            <a:r>
              <a:rPr lang="en-US" sz="3200" dirty="0"/>
              <a:t>"Qualitative" effect</a:t>
            </a:r>
            <a:endParaRPr lang="ru-RU" sz="3200" dirty="0"/>
          </a:p>
        </p:txBody>
      </p:sp>
      <p:sp>
        <p:nvSpPr>
          <p:cNvPr id="13" name="Прямоугольник 12"/>
          <p:cNvSpPr/>
          <p:nvPr/>
        </p:nvSpPr>
        <p:spPr>
          <a:xfrm>
            <a:off x="344667" y="2573468"/>
            <a:ext cx="3499443" cy="830997"/>
          </a:xfrm>
          <a:prstGeom prst="rect">
            <a:avLst/>
          </a:prstGeom>
        </p:spPr>
        <p:txBody>
          <a:bodyPr wrap="square">
            <a:spAutoFit/>
          </a:bodyPr>
          <a:lstStyle/>
          <a:p>
            <a:pPr algn="ctr"/>
            <a:r>
              <a:rPr lang="en-US" sz="2400" dirty="0"/>
              <a:t>Alteration of protein-enzyme biosynthesis</a:t>
            </a:r>
            <a:endParaRPr lang="ru-RU" sz="2400" dirty="0"/>
          </a:p>
        </p:txBody>
      </p:sp>
      <p:sp>
        <p:nvSpPr>
          <p:cNvPr id="16" name="Прямоугольник 15"/>
          <p:cNvSpPr/>
          <p:nvPr/>
        </p:nvSpPr>
        <p:spPr>
          <a:xfrm>
            <a:off x="132255" y="3495244"/>
            <a:ext cx="206348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dirty="0"/>
              <a:t>Increase</a:t>
            </a:r>
            <a:endParaRPr lang="ru-RU" sz="2400" dirty="0"/>
          </a:p>
        </p:txBody>
      </p:sp>
      <p:sp>
        <p:nvSpPr>
          <p:cNvPr id="17" name="Прямоугольник 16"/>
          <p:cNvSpPr/>
          <p:nvPr/>
        </p:nvSpPr>
        <p:spPr>
          <a:xfrm>
            <a:off x="2277495" y="3495244"/>
            <a:ext cx="206348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sz="2400" dirty="0" smtClean="0"/>
              <a:t>Decrease</a:t>
            </a:r>
            <a:endParaRPr lang="ru-RU" sz="2400" dirty="0"/>
          </a:p>
        </p:txBody>
      </p:sp>
      <p:sp>
        <p:nvSpPr>
          <p:cNvPr id="19" name="Прямоугольник 18"/>
          <p:cNvSpPr/>
          <p:nvPr/>
        </p:nvSpPr>
        <p:spPr>
          <a:xfrm>
            <a:off x="5634" y="4345093"/>
            <a:ext cx="4177508" cy="2308324"/>
          </a:xfrm>
          <a:prstGeom prst="rect">
            <a:avLst/>
          </a:prstGeom>
        </p:spPr>
        <p:txBody>
          <a:bodyPr wrap="square">
            <a:spAutoFit/>
          </a:bodyPr>
          <a:lstStyle/>
          <a:p>
            <a:pPr marL="342900" indent="-342900">
              <a:buFont typeface="Arial" panose="020B0604020202020204" pitchFamily="34" charset="0"/>
              <a:buChar char="•"/>
            </a:pPr>
            <a:r>
              <a:rPr lang="en-US" sz="2400" dirty="0"/>
              <a:t>Depends on the concentration of regulators and substrate</a:t>
            </a:r>
          </a:p>
          <a:p>
            <a:pPr marL="342900" indent="-342900">
              <a:buFont typeface="Arial" panose="020B0604020202020204" pitchFamily="34" charset="0"/>
              <a:buChar char="•"/>
            </a:pPr>
            <a:r>
              <a:rPr lang="en-US" sz="2400" dirty="0"/>
              <a:t>Volatile process</a:t>
            </a:r>
          </a:p>
          <a:p>
            <a:pPr marL="342900" indent="-342900">
              <a:buFont typeface="Arial" panose="020B0604020202020204" pitchFamily="34" charset="0"/>
              <a:buChar char="•"/>
            </a:pPr>
            <a:r>
              <a:rPr lang="en-US" sz="2400" dirty="0"/>
              <a:t>Long process (it takes some time to complete)</a:t>
            </a:r>
            <a:endParaRPr lang="ru-RU" sz="2000" dirty="0"/>
          </a:p>
        </p:txBody>
      </p:sp>
      <p:sp>
        <p:nvSpPr>
          <p:cNvPr id="20" name="Прямоугольник 19"/>
          <p:cNvSpPr/>
          <p:nvPr/>
        </p:nvSpPr>
        <p:spPr>
          <a:xfrm>
            <a:off x="4705004" y="2564904"/>
            <a:ext cx="4248987" cy="830997"/>
          </a:xfrm>
          <a:prstGeom prst="rect">
            <a:avLst/>
          </a:prstGeom>
        </p:spPr>
        <p:txBody>
          <a:bodyPr wrap="square">
            <a:spAutoFit/>
          </a:bodyPr>
          <a:lstStyle/>
          <a:p>
            <a:pPr algn="ctr"/>
            <a:r>
              <a:rPr lang="en-US" sz="2400" dirty="0"/>
              <a:t>Change in the activity of the enzyme protein</a:t>
            </a:r>
            <a:endParaRPr lang="ru-RU" sz="2400" dirty="0"/>
          </a:p>
        </p:txBody>
      </p:sp>
      <p:sp>
        <p:nvSpPr>
          <p:cNvPr id="21" name="Прямоугольник 20"/>
          <p:cNvSpPr/>
          <p:nvPr/>
        </p:nvSpPr>
        <p:spPr>
          <a:xfrm>
            <a:off x="4572000" y="3495244"/>
            <a:ext cx="2063482"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dirty="0"/>
              <a:t>Increase</a:t>
            </a:r>
          </a:p>
          <a:p>
            <a:pPr algn="ctr"/>
            <a:r>
              <a:rPr lang="en-US" sz="2400" dirty="0"/>
              <a:t>(activation)</a:t>
            </a:r>
            <a:endParaRPr lang="ru-RU" sz="2400" dirty="0"/>
          </a:p>
        </p:txBody>
      </p:sp>
      <p:sp>
        <p:nvSpPr>
          <p:cNvPr id="22" name="Прямоугольник 21"/>
          <p:cNvSpPr/>
          <p:nvPr/>
        </p:nvSpPr>
        <p:spPr>
          <a:xfrm>
            <a:off x="6635482" y="3495244"/>
            <a:ext cx="2508518"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400" dirty="0"/>
              <a:t>Decrease</a:t>
            </a:r>
          </a:p>
          <a:p>
            <a:pPr algn="ctr"/>
            <a:r>
              <a:rPr lang="en-US" sz="2400" dirty="0"/>
              <a:t>(inactivation, inhibition)</a:t>
            </a:r>
            <a:endParaRPr lang="ru-RU" sz="2400" dirty="0"/>
          </a:p>
        </p:txBody>
      </p:sp>
      <p:sp>
        <p:nvSpPr>
          <p:cNvPr id="23" name="Прямоугольник 22"/>
          <p:cNvSpPr/>
          <p:nvPr/>
        </p:nvSpPr>
        <p:spPr>
          <a:xfrm>
            <a:off x="4177508" y="4611231"/>
            <a:ext cx="5147020" cy="2308324"/>
          </a:xfrm>
          <a:prstGeom prst="rect">
            <a:avLst/>
          </a:prstGeom>
        </p:spPr>
        <p:txBody>
          <a:bodyPr wrap="square">
            <a:spAutoFit/>
          </a:bodyPr>
          <a:lstStyle/>
          <a:p>
            <a:pPr marL="342900" indent="-342900">
              <a:buFont typeface="Arial" panose="020B0604020202020204" pitchFamily="34" charset="0"/>
              <a:buChar char="•"/>
            </a:pPr>
            <a:r>
              <a:rPr lang="en-US" sz="2400" dirty="0"/>
              <a:t>Depends on the concentration of regulators (inhibitors or activators) and substrate</a:t>
            </a:r>
          </a:p>
          <a:p>
            <a:pPr marL="342900" indent="-342900">
              <a:buFont typeface="Arial" panose="020B0604020202020204" pitchFamily="34" charset="0"/>
              <a:buChar char="•"/>
            </a:pPr>
            <a:r>
              <a:rPr lang="en-US" sz="2400" dirty="0"/>
              <a:t>More often non-volatile process</a:t>
            </a:r>
          </a:p>
          <a:p>
            <a:pPr marL="342900" indent="-342900">
              <a:buFont typeface="Arial" panose="020B0604020202020204" pitchFamily="34" charset="0"/>
              <a:buChar char="•"/>
            </a:pPr>
            <a:r>
              <a:rPr lang="en-US" sz="2400" dirty="0"/>
              <a:t>Fast process (usually implemented quickly)</a:t>
            </a:r>
            <a:endParaRPr lang="ru-RU" sz="2000" dirty="0"/>
          </a:p>
        </p:txBody>
      </p:sp>
      <p:cxnSp>
        <p:nvCxnSpPr>
          <p:cNvPr id="24" name="Прямая со стрелкой 23"/>
          <p:cNvCxnSpPr>
            <a:endCxn id="16" idx="0"/>
          </p:cNvCxnSpPr>
          <p:nvPr/>
        </p:nvCxnSpPr>
        <p:spPr>
          <a:xfrm flipH="1">
            <a:off x="1163996" y="3284984"/>
            <a:ext cx="1031741" cy="210260"/>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endCxn id="17" idx="0"/>
          </p:cNvCxnSpPr>
          <p:nvPr/>
        </p:nvCxnSpPr>
        <p:spPr>
          <a:xfrm>
            <a:off x="2195737" y="3284984"/>
            <a:ext cx="1113499" cy="210260"/>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a:endCxn id="21" idx="0"/>
          </p:cNvCxnSpPr>
          <p:nvPr/>
        </p:nvCxnSpPr>
        <p:spPr>
          <a:xfrm flipH="1">
            <a:off x="5603741" y="3284984"/>
            <a:ext cx="1147278" cy="210260"/>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a:endCxn id="22" idx="0"/>
          </p:cNvCxnSpPr>
          <p:nvPr/>
        </p:nvCxnSpPr>
        <p:spPr>
          <a:xfrm>
            <a:off x="6751018" y="3284984"/>
            <a:ext cx="1138723" cy="210260"/>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289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srcRect l="4544" t="420" b="-1"/>
          <a:stretch/>
        </p:blipFill>
        <p:spPr>
          <a:xfrm>
            <a:off x="-36512" y="4209984"/>
            <a:ext cx="4212793" cy="2636908"/>
          </a:xfrm>
          <a:prstGeom prst="rect">
            <a:avLst/>
          </a:prstGeom>
        </p:spPr>
      </p:pic>
      <p:pic>
        <p:nvPicPr>
          <p:cNvPr id="2" name="Рисунок 1"/>
          <p:cNvPicPr>
            <a:picLocks noChangeAspect="1"/>
          </p:cNvPicPr>
          <p:nvPr/>
        </p:nvPicPr>
        <p:blipFill rotWithShape="1">
          <a:blip r:embed="rId3"/>
          <a:srcRect l="17282" r="557" b="9501"/>
          <a:stretch/>
        </p:blipFill>
        <p:spPr>
          <a:xfrm>
            <a:off x="-36512" y="0"/>
            <a:ext cx="6470227" cy="4209987"/>
          </a:xfrm>
          <a:prstGeom prst="rect">
            <a:avLst/>
          </a:prstGeom>
        </p:spPr>
      </p:pic>
      <p:pic>
        <p:nvPicPr>
          <p:cNvPr id="4" name="Рисунок 3"/>
          <p:cNvPicPr>
            <a:picLocks noChangeAspect="1"/>
          </p:cNvPicPr>
          <p:nvPr/>
        </p:nvPicPr>
        <p:blipFill rotWithShape="1">
          <a:blip r:embed="rId4"/>
          <a:srcRect r="-317" b="7994"/>
          <a:stretch/>
        </p:blipFill>
        <p:spPr>
          <a:xfrm>
            <a:off x="5610518" y="4209984"/>
            <a:ext cx="3578062" cy="2648013"/>
          </a:xfrm>
          <a:prstGeom prst="rect">
            <a:avLst/>
          </a:prstGeom>
        </p:spPr>
      </p:pic>
      <p:pic>
        <p:nvPicPr>
          <p:cNvPr id="5" name="Рисунок 4"/>
          <p:cNvPicPr>
            <a:picLocks noChangeAspect="1"/>
          </p:cNvPicPr>
          <p:nvPr/>
        </p:nvPicPr>
        <p:blipFill rotWithShape="1">
          <a:blip r:embed="rId5"/>
          <a:srcRect b="6800"/>
          <a:stretch/>
        </p:blipFill>
        <p:spPr>
          <a:xfrm>
            <a:off x="2120482" y="4209985"/>
            <a:ext cx="3521101" cy="2648013"/>
          </a:xfrm>
          <a:prstGeom prst="rect">
            <a:avLst/>
          </a:prstGeom>
        </p:spPr>
      </p:pic>
      <p:sp>
        <p:nvSpPr>
          <p:cNvPr id="6" name="AutoShape 2" descr="Enzyme Biochemistry - What They Are and How They W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6"/>
          <a:stretch>
            <a:fillRect/>
          </a:stretch>
        </p:blipFill>
        <p:spPr>
          <a:xfrm>
            <a:off x="4968413" y="0"/>
            <a:ext cx="4220167" cy="4220167"/>
          </a:xfrm>
          <a:prstGeom prst="rect">
            <a:avLst/>
          </a:prstGeom>
        </p:spPr>
      </p:pic>
      <p:sp>
        <p:nvSpPr>
          <p:cNvPr id="3" name="Объект 2"/>
          <p:cNvSpPr>
            <a:spLocks noGrp="1"/>
          </p:cNvSpPr>
          <p:nvPr>
            <p:ph idx="1"/>
          </p:nvPr>
        </p:nvSpPr>
        <p:spPr>
          <a:xfrm>
            <a:off x="683568" y="3573016"/>
            <a:ext cx="8229600" cy="5577483"/>
          </a:xfrm>
        </p:spPr>
        <p:txBody>
          <a:bodyPr>
            <a:normAutofit/>
          </a:bodyPr>
          <a:lstStyle/>
          <a:p>
            <a:pPr marL="0" indent="0" algn="ctr">
              <a:buNone/>
            </a:pPr>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THANK YOU FOR THE ATTENTION!</a:t>
            </a:r>
            <a:endParaRPr lang="ru-RU" sz="4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345479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algn="ctr"/>
            <a:r>
              <a:rPr lang="en-GB" sz="4800" dirty="0" smtClean="0">
                <a:solidFill>
                  <a:srgbClr val="FF0000"/>
                </a:solidFill>
              </a:rPr>
              <a:t>What is the covalent modification?</a:t>
            </a:r>
            <a:endParaRPr lang="ru-RU" sz="4800" dirty="0">
              <a:solidFill>
                <a:srgbClr val="FF0000"/>
              </a:solidFill>
            </a:endParaRPr>
          </a:p>
        </p:txBody>
      </p:sp>
    </p:spTree>
    <p:extLst>
      <p:ext uri="{BB962C8B-B14F-4D97-AF65-F5344CB8AC3E}">
        <p14:creationId xmlns:p14="http://schemas.microsoft.com/office/powerpoint/2010/main" val="890328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p:nvPr>
        </p:nvPicPr>
        <p:blipFill rotWithShape="1">
          <a:blip r:embed="rId2"/>
          <a:srcRect l="13000" r="19069"/>
          <a:stretch/>
        </p:blipFill>
        <p:spPr>
          <a:xfrm>
            <a:off x="1115616" y="620688"/>
            <a:ext cx="6984777" cy="5783740"/>
          </a:xfrm>
          <a:prstGeom prst="rect">
            <a:avLst/>
          </a:prstGeom>
        </p:spPr>
      </p:pic>
    </p:spTree>
    <p:extLst>
      <p:ext uri="{BB962C8B-B14F-4D97-AF65-F5344CB8AC3E}">
        <p14:creationId xmlns:p14="http://schemas.microsoft.com/office/powerpoint/2010/main" val="76143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179388" y="17463"/>
            <a:ext cx="8821737" cy="860425"/>
          </a:xfrm>
          <a:prstGeom prst="rect">
            <a:avLst/>
          </a:prstGeom>
          <a:noFill/>
          <a:ln w="9525">
            <a:noFill/>
            <a:miter lim="800000"/>
            <a:headEnd/>
            <a:tailEnd/>
          </a:ln>
          <a:effectLst/>
        </p:spPr>
        <p:txBody>
          <a:bodyPr>
            <a:spAutoFit/>
          </a:bodyPr>
          <a:lstStyle/>
          <a:p>
            <a:pPr algn="ctr">
              <a:lnSpc>
                <a:spcPct val="90000"/>
              </a:lnSpc>
              <a:spcBef>
                <a:spcPct val="20000"/>
              </a:spcBef>
              <a:buClr>
                <a:schemeClr val="hlink"/>
              </a:buClr>
              <a:buSzPct val="70000"/>
              <a:buFont typeface="Wingdings" pitchFamily="2" charset="2"/>
              <a:buNone/>
              <a:defRPr/>
            </a:pPr>
            <a:r>
              <a:rPr lang="en-US" sz="2800" b="1" i="1" dirty="0">
                <a:effectLst>
                  <a:outerShdw blurRad="38100" dist="38100" dir="2700000" algn="tl">
                    <a:srgbClr val="000000"/>
                  </a:outerShdw>
                </a:effectLst>
              </a:rPr>
              <a:t>Regulation by changing the amount of enzyme (quantitative regulation)</a:t>
            </a:r>
            <a:endParaRPr lang="ru-RU" sz="2800" b="1" i="1" dirty="0">
              <a:effectLst>
                <a:outerShdw blurRad="38100" dist="38100" dir="2700000" algn="tl">
                  <a:srgbClr val="000000"/>
                </a:outerShdw>
              </a:effectLst>
            </a:endParaRPr>
          </a:p>
        </p:txBody>
      </p:sp>
      <p:pic>
        <p:nvPicPr>
          <p:cNvPr id="2" name="Рисунок 1"/>
          <p:cNvPicPr>
            <a:picLocks noChangeAspect="1"/>
          </p:cNvPicPr>
          <p:nvPr/>
        </p:nvPicPr>
        <p:blipFill>
          <a:blip r:embed="rId3"/>
          <a:stretch>
            <a:fillRect/>
          </a:stretch>
        </p:blipFill>
        <p:spPr>
          <a:xfrm>
            <a:off x="1331640" y="1196752"/>
            <a:ext cx="6843313" cy="4824536"/>
          </a:xfrm>
          <a:prstGeom prst="rect">
            <a:avLst/>
          </a:prstGeom>
        </p:spPr>
      </p:pic>
    </p:spTree>
    <p:extLst>
      <p:ext uri="{BB962C8B-B14F-4D97-AF65-F5344CB8AC3E}">
        <p14:creationId xmlns:p14="http://schemas.microsoft.com/office/powerpoint/2010/main" val="412333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179388" y="17463"/>
            <a:ext cx="8821737" cy="860425"/>
          </a:xfrm>
          <a:prstGeom prst="rect">
            <a:avLst/>
          </a:prstGeom>
          <a:noFill/>
          <a:ln w="9525">
            <a:noFill/>
            <a:miter lim="800000"/>
            <a:headEnd/>
            <a:tailEnd/>
          </a:ln>
          <a:effectLst/>
        </p:spPr>
        <p:txBody>
          <a:bodyPr>
            <a:spAutoFit/>
          </a:bodyPr>
          <a:lstStyle/>
          <a:p>
            <a:pPr algn="ctr">
              <a:lnSpc>
                <a:spcPct val="90000"/>
              </a:lnSpc>
              <a:spcBef>
                <a:spcPct val="20000"/>
              </a:spcBef>
              <a:buClr>
                <a:schemeClr val="hlink"/>
              </a:buClr>
              <a:buSzPct val="70000"/>
              <a:buFont typeface="Wingdings" pitchFamily="2" charset="2"/>
              <a:buNone/>
              <a:defRPr/>
            </a:pPr>
            <a:r>
              <a:rPr lang="en-US" sz="2800" b="1" i="1" dirty="0">
                <a:effectLst>
                  <a:outerShdw blurRad="38100" dist="38100" dir="2700000" algn="tl">
                    <a:srgbClr val="000000"/>
                  </a:outerShdw>
                </a:effectLst>
              </a:rPr>
              <a:t>Regulation by changing the amount of enzyme (quantitative regulation)</a:t>
            </a:r>
            <a:endParaRPr lang="ru-RU" sz="2800" b="1" i="1" dirty="0">
              <a:effectLst>
                <a:outerShdw blurRad="38100" dist="38100" dir="2700000" algn="tl">
                  <a:srgbClr val="000000"/>
                </a:outerShdw>
              </a:effectLst>
            </a:endParaRPr>
          </a:p>
        </p:txBody>
      </p:sp>
      <p:sp>
        <p:nvSpPr>
          <p:cNvPr id="6148" name="Прямоугольник 1"/>
          <p:cNvSpPr>
            <a:spLocks noChangeArrowheads="1"/>
          </p:cNvSpPr>
          <p:nvPr/>
        </p:nvSpPr>
        <p:spPr bwMode="auto">
          <a:xfrm>
            <a:off x="-26717" y="3717032"/>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dirty="0"/>
              <a:t>Types of signals:</a:t>
            </a:r>
          </a:p>
          <a:p>
            <a:pPr eaLnBrk="1" hangingPunct="1"/>
            <a:r>
              <a:rPr lang="en-US" altLang="ru-RU" dirty="0">
                <a:solidFill>
                  <a:srgbClr val="FF0000"/>
                </a:solidFill>
              </a:rPr>
              <a:t>- inducers / repressors of protein biosynthesis</a:t>
            </a:r>
          </a:p>
          <a:p>
            <a:pPr eaLnBrk="1" hangingPunct="1"/>
            <a:r>
              <a:rPr lang="en-US" altLang="ru-RU" dirty="0"/>
              <a:t>-energy (ATP / ADP, NADH * H + / NAD),</a:t>
            </a:r>
          </a:p>
          <a:p>
            <a:pPr eaLnBrk="1" hangingPunct="1"/>
            <a:r>
              <a:rPr lang="en-US" altLang="ru-RU" dirty="0"/>
              <a:t>-metabolic (intermediate products of metabolism),</a:t>
            </a:r>
          </a:p>
          <a:p>
            <a:pPr eaLnBrk="1" hangingPunct="1"/>
            <a:r>
              <a:rPr lang="en-US" altLang="ru-RU" dirty="0"/>
              <a:t>- hormonal (transmit information using secondary mediators - </a:t>
            </a:r>
            <a:r>
              <a:rPr lang="en-US" altLang="ru-RU" dirty="0" err="1"/>
              <a:t>cAMP</a:t>
            </a:r>
            <a:r>
              <a:rPr lang="en-US" altLang="ru-RU" dirty="0"/>
              <a:t>, cGMP, Ca2 + ions, inositol-3-phosphate, </a:t>
            </a:r>
            <a:r>
              <a:rPr lang="en-US" altLang="ru-RU" dirty="0" err="1"/>
              <a:t>diglyceride</a:t>
            </a:r>
            <a:r>
              <a:rPr lang="en-US" altLang="ru-RU" dirty="0"/>
              <a:t>),</a:t>
            </a:r>
          </a:p>
          <a:p>
            <a:pPr eaLnBrk="1" hangingPunct="1"/>
            <a:r>
              <a:rPr lang="en-US" altLang="ru-RU" dirty="0"/>
              <a:t>- reaction products of the metabolic pathway (various substances blocking enzymes - regulation according to the principle of negative feedback).</a:t>
            </a:r>
            <a:endParaRPr lang="ru-RU" altLang="ru-RU" dirty="0"/>
          </a:p>
        </p:txBody>
      </p:sp>
      <p:sp>
        <p:nvSpPr>
          <p:cNvPr id="5" name="AutoShape 6"/>
          <p:cNvSpPr>
            <a:spLocks noChangeArrowheads="1"/>
          </p:cNvSpPr>
          <p:nvPr/>
        </p:nvSpPr>
        <p:spPr bwMode="auto">
          <a:xfrm>
            <a:off x="3393130" y="2492375"/>
            <a:ext cx="1960563" cy="360363"/>
          </a:xfrm>
          <a:prstGeom prst="roundRect">
            <a:avLst>
              <a:gd name="adj" fmla="val 16667"/>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ru-RU" sz="2000" dirty="0"/>
              <a:t>Protein enzyme</a:t>
            </a:r>
            <a:endParaRPr lang="ru-RU" altLang="ru-RU" sz="2000" dirty="0"/>
          </a:p>
        </p:txBody>
      </p:sp>
      <p:sp>
        <p:nvSpPr>
          <p:cNvPr id="6" name="Text Box 7"/>
          <p:cNvSpPr txBox="1">
            <a:spLocks noChangeArrowheads="1"/>
          </p:cNvSpPr>
          <p:nvPr/>
        </p:nvSpPr>
        <p:spPr bwMode="auto">
          <a:xfrm>
            <a:off x="24053" y="2486024"/>
            <a:ext cx="1441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dirty="0"/>
              <a:t>Amino acids</a:t>
            </a:r>
            <a:endParaRPr lang="ru-RU" altLang="ru-RU" dirty="0"/>
          </a:p>
        </p:txBody>
      </p:sp>
      <p:sp>
        <p:nvSpPr>
          <p:cNvPr id="7" name="Text Box 8"/>
          <p:cNvSpPr txBox="1">
            <a:spLocks noChangeArrowheads="1"/>
          </p:cNvSpPr>
          <p:nvPr/>
        </p:nvSpPr>
        <p:spPr bwMode="auto">
          <a:xfrm>
            <a:off x="7434262" y="2486025"/>
            <a:ext cx="1441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dirty="0"/>
              <a:t>Amino acids</a:t>
            </a:r>
            <a:endParaRPr lang="ru-RU" altLang="ru-RU" dirty="0"/>
          </a:p>
        </p:txBody>
      </p:sp>
      <p:sp>
        <p:nvSpPr>
          <p:cNvPr id="8" name="AutoShape 9"/>
          <p:cNvSpPr>
            <a:spLocks noChangeArrowheads="1"/>
          </p:cNvSpPr>
          <p:nvPr/>
        </p:nvSpPr>
        <p:spPr bwMode="auto">
          <a:xfrm>
            <a:off x="1763117" y="2563813"/>
            <a:ext cx="1657350" cy="215900"/>
          </a:xfrm>
          <a:prstGeom prst="rightArrow">
            <a:avLst>
              <a:gd name="adj1" fmla="val 50000"/>
              <a:gd name="adj2" fmla="val 191912"/>
            </a:avLst>
          </a:prstGeom>
          <a:solidFill>
            <a:srgbClr val="00CC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9" name="AutoShape 10"/>
          <p:cNvSpPr>
            <a:spLocks noChangeArrowheads="1"/>
          </p:cNvSpPr>
          <p:nvPr/>
        </p:nvSpPr>
        <p:spPr bwMode="auto">
          <a:xfrm>
            <a:off x="5435600" y="2563813"/>
            <a:ext cx="1873250" cy="215900"/>
          </a:xfrm>
          <a:prstGeom prst="rightArrow">
            <a:avLst>
              <a:gd name="adj1" fmla="val 50000"/>
              <a:gd name="adj2" fmla="val 216912"/>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10" name="Text Box 11"/>
          <p:cNvSpPr txBox="1">
            <a:spLocks noChangeArrowheads="1"/>
          </p:cNvSpPr>
          <p:nvPr/>
        </p:nvSpPr>
        <p:spPr bwMode="auto">
          <a:xfrm>
            <a:off x="1908175" y="2171700"/>
            <a:ext cx="1752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sz="2000" b="1" dirty="0">
                <a:solidFill>
                  <a:schemeClr val="accent2"/>
                </a:solidFill>
              </a:rPr>
              <a:t>biosynthesis</a:t>
            </a:r>
            <a:endParaRPr lang="ru-RU" altLang="ru-RU" sz="2000" b="1" dirty="0">
              <a:solidFill>
                <a:schemeClr val="accent2"/>
              </a:solidFill>
            </a:endParaRPr>
          </a:p>
        </p:txBody>
      </p:sp>
      <p:sp>
        <p:nvSpPr>
          <p:cNvPr id="11" name="Text Box 12"/>
          <p:cNvSpPr txBox="1">
            <a:spLocks noChangeArrowheads="1"/>
          </p:cNvSpPr>
          <p:nvPr/>
        </p:nvSpPr>
        <p:spPr bwMode="auto">
          <a:xfrm>
            <a:off x="5435600" y="2168525"/>
            <a:ext cx="13260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sz="2000" dirty="0">
                <a:solidFill>
                  <a:schemeClr val="accent2"/>
                </a:solidFill>
              </a:rPr>
              <a:t>hydrolysis</a:t>
            </a:r>
            <a:endParaRPr lang="ru-RU" altLang="ru-RU" sz="2000" dirty="0">
              <a:solidFill>
                <a:schemeClr val="accent2"/>
              </a:solidFill>
            </a:endParaRPr>
          </a:p>
        </p:txBody>
      </p:sp>
      <p:sp>
        <p:nvSpPr>
          <p:cNvPr id="12" name="AutoShape 14"/>
          <p:cNvSpPr>
            <a:spLocks noChangeArrowheads="1"/>
          </p:cNvSpPr>
          <p:nvPr/>
        </p:nvSpPr>
        <p:spPr bwMode="auto">
          <a:xfrm rot="18960839">
            <a:off x="1866900" y="1836738"/>
            <a:ext cx="209550" cy="409575"/>
          </a:xfrm>
          <a:prstGeom prst="downArrow">
            <a:avLst>
              <a:gd name="adj1" fmla="val 50000"/>
              <a:gd name="adj2" fmla="val 48864"/>
            </a:avLst>
          </a:prstGeom>
          <a:solidFill>
            <a:srgbClr val="00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13" name="AutoShape 17"/>
          <p:cNvSpPr>
            <a:spLocks noChangeArrowheads="1"/>
          </p:cNvSpPr>
          <p:nvPr/>
        </p:nvSpPr>
        <p:spPr bwMode="auto">
          <a:xfrm rot="8038575">
            <a:off x="3025775" y="1952625"/>
            <a:ext cx="431800" cy="2159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14" name="Text Box 18"/>
          <p:cNvSpPr txBox="1">
            <a:spLocks noChangeArrowheads="1"/>
          </p:cNvSpPr>
          <p:nvPr/>
        </p:nvSpPr>
        <p:spPr bwMode="auto">
          <a:xfrm>
            <a:off x="776288" y="1484313"/>
            <a:ext cx="1133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dirty="0">
                <a:solidFill>
                  <a:srgbClr val="0000CC"/>
                </a:solidFill>
              </a:rPr>
              <a:t>Inductors</a:t>
            </a:r>
            <a:endParaRPr lang="ru-RU" altLang="ru-RU" dirty="0">
              <a:solidFill>
                <a:srgbClr val="0000CC"/>
              </a:solidFill>
            </a:endParaRPr>
          </a:p>
        </p:txBody>
      </p:sp>
      <p:sp>
        <p:nvSpPr>
          <p:cNvPr id="15" name="Text Box 19"/>
          <p:cNvSpPr txBox="1">
            <a:spLocks noChangeArrowheads="1"/>
          </p:cNvSpPr>
          <p:nvPr/>
        </p:nvSpPr>
        <p:spPr bwMode="auto">
          <a:xfrm>
            <a:off x="2916238" y="1477963"/>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dirty="0">
                <a:solidFill>
                  <a:srgbClr val="FF0000"/>
                </a:solidFill>
              </a:rPr>
              <a:t>Repressors</a:t>
            </a:r>
            <a:endParaRPr lang="ru-RU" altLang="ru-RU" dirty="0">
              <a:solidFill>
                <a:srgbClr val="FF0000"/>
              </a:solidFill>
            </a:endParaRPr>
          </a:p>
        </p:txBody>
      </p:sp>
    </p:spTree>
    <p:extLst>
      <p:ext uri="{BB962C8B-B14F-4D97-AF65-F5344CB8AC3E}">
        <p14:creationId xmlns:p14="http://schemas.microsoft.com/office/powerpoint/2010/main" val="151615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10372</TotalTime>
  <Words>1879</Words>
  <Application>Microsoft Office PowerPoint</Application>
  <PresentationFormat>Экран (4:3)</PresentationFormat>
  <Paragraphs>292</Paragraphs>
  <Slides>61</Slides>
  <Notes>16</Notes>
  <HiddenSlides>0</HiddenSlides>
  <MMClips>0</MMClips>
  <ScaleCrop>false</ScaleCrop>
  <HeadingPairs>
    <vt:vector size="6" baseType="variant">
      <vt:variant>
        <vt:lpstr>Использованные шрифты</vt:lpstr>
      </vt:variant>
      <vt:variant>
        <vt:i4>6</vt:i4>
      </vt:variant>
      <vt:variant>
        <vt:lpstr>Тема</vt:lpstr>
      </vt:variant>
      <vt:variant>
        <vt:i4>4</vt:i4>
      </vt:variant>
      <vt:variant>
        <vt:lpstr>Заголовки слайдов</vt:lpstr>
      </vt:variant>
      <vt:variant>
        <vt:i4>61</vt:i4>
      </vt:variant>
    </vt:vector>
  </HeadingPairs>
  <TitlesOfParts>
    <vt:vector size="71" baseType="lpstr">
      <vt:lpstr>Arial</vt:lpstr>
      <vt:lpstr>Calibri</vt:lpstr>
      <vt:lpstr>Helvetica Neue</vt:lpstr>
      <vt:lpstr>Tahoma</vt:lpstr>
      <vt:lpstr>Times New Roman</vt:lpstr>
      <vt:lpstr>Wingdings</vt:lpstr>
      <vt:lpstr>Тема Office</vt:lpstr>
      <vt:lpstr>1_Тема Office</vt:lpstr>
      <vt:lpstr>3_Тема Office</vt:lpstr>
      <vt:lpstr>4_Тема Office</vt:lpstr>
      <vt:lpstr>Презентация PowerPoint</vt:lpstr>
      <vt:lpstr>Презентация PowerPoint</vt:lpstr>
      <vt:lpstr>RELEVANCE OF THE TOPIC</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NON-SPECIFIC MECHANISMS OF REGULATION OF ENZYME ACTIVITY IN THE CELL</vt:lpstr>
      <vt:lpstr>COMPARTMENTALIZATION</vt:lpstr>
      <vt:lpstr>SPECIFIC MECHANISMS OF REGULATION OF ENZYME ACTIVITY IN THE CELL</vt:lpstr>
      <vt:lpstr>CHANGES IN ENZYME ACTIVITY OCCURRING WITH ANY OF SPECIFIC MECHANISMS</vt:lpstr>
      <vt:lpstr>CHANGES IN ENZYME ACTIVITY AT ALLOSTERIC MECHANISM</vt:lpstr>
      <vt:lpstr>Презентация PowerPoint</vt:lpstr>
      <vt:lpstr>ALLOSTERIC ACTIVATION</vt:lpstr>
      <vt:lpstr>ALLOSTERIC INHIBITION</vt:lpstr>
      <vt:lpstr>Allosteric site - regulatory site:</vt:lpstr>
      <vt:lpstr>ALLOSTERIC REGULATION: the effect of cooperative interaction</vt:lpstr>
      <vt:lpstr>Презентация PowerPoint</vt:lpstr>
      <vt:lpstr>COVALENT (CHEMICAL) MODIFICATION</vt:lpstr>
      <vt:lpstr>Презентация PowerPoint</vt:lpstr>
      <vt:lpstr>Презентация PowerPoint</vt:lpstr>
      <vt:lpstr>LIMITED (PARTIAL) PROTEOLYSIS</vt:lpstr>
      <vt:lpstr>Презентация PowerPoint</vt:lpstr>
      <vt:lpstr>Limited (partial) proteolysis</vt:lpstr>
      <vt:lpstr>PROTEIN-PROTEIN INTERACTION</vt:lpstr>
      <vt:lpstr>Презентация PowerPoint</vt:lpstr>
      <vt:lpstr>Презентация PowerPoint</vt:lpstr>
      <vt:lpstr>Irreversible inhibition</vt:lpstr>
      <vt:lpstr>Презентация PowerPoint</vt:lpstr>
      <vt:lpstr>Irreversible inhibition</vt:lpstr>
      <vt:lpstr>REVERSIBLE INHIBITION</vt:lpstr>
      <vt:lpstr>REVERSIBLE INHIBITION</vt:lpstr>
      <vt:lpstr>COMPETITIVE INHIBITION</vt:lpstr>
      <vt:lpstr>NON-COMPETITIVE (ALLOSTERIC) INHIBITION</vt:lpstr>
      <vt:lpstr>COMPETITIVE AND NON-COMPETITIVE (ALLOSTERIC) INHIBITION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Why enzymes are good markers of pathological conditions?</vt:lpstr>
      <vt:lpstr>Презентация PowerPoint</vt:lpstr>
      <vt:lpstr>Презентация PowerPoint</vt:lpstr>
      <vt:lpstr>Презентация PowerPoint</vt:lpstr>
      <vt:lpstr>Презентация PowerPoint</vt:lpstr>
      <vt:lpstr>Enzymes-markers of pathological processes</vt:lpstr>
      <vt:lpstr>Enzymes in analytical systems</vt:lpstr>
      <vt:lpstr>Enzymes in biotechnology</vt:lpstr>
      <vt:lpstr>Презентация PowerPoint</vt:lpstr>
      <vt:lpstr>Conclusion</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Малиновская НА</dc:creator>
  <cp:lastModifiedBy>yulia</cp:lastModifiedBy>
  <cp:revision>533</cp:revision>
  <cp:lastPrinted>2020-03-12T03:39:25Z</cp:lastPrinted>
  <dcterms:modified xsi:type="dcterms:W3CDTF">2023-09-10T17:07:56Z</dcterms:modified>
</cp:coreProperties>
</file>