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03" r:id="rId3"/>
    <p:sldId id="299" r:id="rId4"/>
    <p:sldId id="300" r:id="rId5"/>
    <p:sldId id="301" r:id="rId6"/>
    <p:sldId id="305" r:id="rId7"/>
    <p:sldId id="298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ндогина Дарья Владимировна" initials="ХДВ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9900CC"/>
    <a:srgbClr val="FF0000"/>
    <a:srgbClr val="31859C"/>
    <a:srgbClr val="000000"/>
    <a:srgbClr val="00A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94643" autoAdjust="0"/>
  </p:normalViewPr>
  <p:slideViewPr>
    <p:cSldViewPr>
      <p:cViewPr>
        <p:scale>
          <a:sx n="90" d="100"/>
          <a:sy n="90" d="100"/>
        </p:scale>
        <p:origin x="-124" y="-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5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67592-B37D-4A7B-92D2-7F0A7EB4C5C1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1" y="9428589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54" y="9428589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85CE7-35A6-458B-9242-C348FC5321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134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747F5-6EFA-4EC4-B6C6-B391083C0A4E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9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1" y="9428589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4" y="9428589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F9586-D0AE-4714-9600-B5596362A0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01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806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806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Y:\Отдел ИК и СМ\Овчинников\ФОНД 2 - ЦВП\- БРЕНДБУК\Для-презентации-3.png"/>
          <p:cNvPicPr>
            <a:picLocks noChangeAspect="1" noChangeArrowheads="1"/>
          </p:cNvPicPr>
          <p:nvPr userDrawn="1"/>
        </p:nvPicPr>
        <p:blipFill>
          <a:blip r:embed="rId2" cstate="print"/>
          <a:srcRect l="9335" r="29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2276872"/>
            <a:ext cx="5544616" cy="1080120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0" y="3717032"/>
            <a:ext cx="9144000" cy="504056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789040"/>
            <a:ext cx="3600400" cy="36004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Место проведения</a:t>
            </a:r>
            <a:endParaRPr lang="ru-RU" dirty="0"/>
          </a:p>
        </p:txBody>
      </p:sp>
      <p:pic>
        <p:nvPicPr>
          <p:cNvPr id="3077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132856"/>
            <a:ext cx="2443908" cy="1440160"/>
          </a:xfrm>
          <a:prstGeom prst="rect">
            <a:avLst/>
          </a:prstGeom>
          <a:noFill/>
        </p:spPr>
      </p:pic>
      <p:cxnSp>
        <p:nvCxnSpPr>
          <p:cNvPr id="22" name="Прямая соединительная линия 21"/>
          <p:cNvCxnSpPr/>
          <p:nvPr userDrawn="1"/>
        </p:nvCxnSpPr>
        <p:spPr>
          <a:xfrm>
            <a:off x="2915816" y="2276872"/>
            <a:ext cx="0" cy="108012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Y:\Отдел ИК и СМ\Овчинников\ФОНД 2 - ЦВП\- БРЕНДБУК\Для-презентации-4.png"/>
          <p:cNvPicPr>
            <a:picLocks noChangeAspect="1" noChangeArrowheads="1"/>
          </p:cNvPicPr>
          <p:nvPr userDrawn="1"/>
        </p:nvPicPr>
        <p:blipFill>
          <a:blip r:embed="rId4" cstate="print"/>
          <a:srcRect r="32306" b="17040"/>
          <a:stretch>
            <a:fillRect/>
          </a:stretch>
        </p:blipFill>
        <p:spPr bwMode="auto">
          <a:xfrm>
            <a:off x="5220072" y="2780928"/>
            <a:ext cx="3923928" cy="4077072"/>
          </a:xfrm>
          <a:prstGeom prst="rect">
            <a:avLst/>
          </a:prstGeom>
          <a:noFill/>
        </p:spPr>
      </p:pic>
      <p:sp>
        <p:nvSpPr>
          <p:cNvPr id="25" name="Дата 3"/>
          <p:cNvSpPr>
            <a:spLocks noGrp="1"/>
          </p:cNvSpPr>
          <p:nvPr>
            <p:ph type="dt" sz="half" idx="2"/>
          </p:nvPr>
        </p:nvSpPr>
        <p:spPr>
          <a:xfrm>
            <a:off x="467544" y="3789040"/>
            <a:ext cx="1584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4F239E58-EE24-4863-BED4-D747BEE77A1B}" type="datetime1">
              <a:rPr lang="ru-RU" smtClean="0"/>
              <a:pPr/>
              <a:t>20.10.2017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Горизонт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Y:\Отдел ИК и СМ\Овчинников\ФОНД 2 - ЦВП\- БРЕНДБУК\Для-презентации-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9429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0" y="260648"/>
            <a:ext cx="42119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82453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504" y="6309320"/>
            <a:ext cx="1224136" cy="43204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9E487C9F-BD98-468E-AB74-D4582B3B478C}" type="datetime1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76064" cy="432048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7F723A-77FC-40A0-B1B0-9768910C67E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6495" y="188640"/>
            <a:ext cx="1267505" cy="66441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Вертик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Y:\Отдел ИК и СМ\Овчинников\ФОНД 2 - ЦВП\- БРЕНДБУК\Для-презентации-1-1-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9632" cy="6858000"/>
          </a:xfrm>
          <a:prstGeom prst="rect">
            <a:avLst/>
          </a:prstGeom>
          <a:noFill/>
        </p:spPr>
      </p:pic>
      <p:pic>
        <p:nvPicPr>
          <p:cNvPr id="2054" name="Picture 6" descr="Y:\Отдел ИК и СМ\Овчинников\ФОНД 2 - ЦВП\- БРЕНДБУК\Для-презентации-1-1-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0"/>
            <a:ext cx="1259632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0" y="260648"/>
            <a:ext cx="42119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76495" y="188640"/>
            <a:ext cx="1267505" cy="66441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 userDrawn="1"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764704"/>
            <a:ext cx="6624736" cy="590465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504" y="6309320"/>
            <a:ext cx="1296144" cy="43204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F857E44E-A0FB-42A2-970A-D94DDDB3543D}" type="datetime1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76064" cy="432048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7F723A-77FC-40A0-B1B0-9768910C6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за внимание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Y:\Отдел ИК и СМ\Овчинников\ФОНД 2 - ЦВП\- БРЕНДБУК\Для-презентации-5.png"/>
          <p:cNvPicPr>
            <a:picLocks noChangeAspect="1" noChangeArrowheads="1"/>
          </p:cNvPicPr>
          <p:nvPr userDrawn="1"/>
        </p:nvPicPr>
        <p:blipFill>
          <a:blip r:embed="rId2" cstate="print"/>
          <a:srcRect l="3352" r="5582"/>
          <a:stretch>
            <a:fillRect/>
          </a:stretch>
        </p:blipFill>
        <p:spPr bwMode="auto">
          <a:xfrm>
            <a:off x="0" y="0"/>
            <a:ext cx="8819456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 userDrawn="1"/>
        </p:nvSpPr>
        <p:spPr>
          <a:xfrm>
            <a:off x="3275856" y="0"/>
            <a:ext cx="5616624" cy="6858000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6300192" y="18448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6012160" y="5445224"/>
            <a:ext cx="313184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 userDrawn="1"/>
        </p:nvSpPr>
        <p:spPr>
          <a:xfrm>
            <a:off x="6156176" y="5445224"/>
            <a:ext cx="2987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  <a:endParaRPr lang="ru-RU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04664"/>
            <a:ext cx="2443908" cy="1440160"/>
          </a:xfrm>
          <a:prstGeom prst="rect">
            <a:avLst/>
          </a:prstGeom>
          <a:noFill/>
        </p:spPr>
      </p:pic>
      <p:sp>
        <p:nvSpPr>
          <p:cNvPr id="19" name="Текст 18"/>
          <p:cNvSpPr>
            <a:spLocks noGrp="1"/>
          </p:cNvSpPr>
          <p:nvPr>
            <p:ph type="body" sz="quarter" idx="11" hasCustomPrompt="1"/>
          </p:nvPr>
        </p:nvSpPr>
        <p:spPr>
          <a:xfrm>
            <a:off x="6516688" y="1989138"/>
            <a:ext cx="2159768" cy="3168054"/>
          </a:xfrm>
        </p:spPr>
        <p:txBody>
          <a:bodyPr>
            <a:normAutofit/>
          </a:bodyPr>
          <a:lstStyle>
            <a:lvl1pPr algn="ctr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Информация </a:t>
            </a:r>
          </a:p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 выступившем</a:t>
            </a:r>
          </a:p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сотруднике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48264" y="6093296"/>
            <a:ext cx="1368152" cy="432048"/>
          </a:xfrm>
        </p:spPr>
        <p:txBody>
          <a:bodyPr/>
          <a:lstStyle>
            <a:lvl1pPr algn="ctr"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5A8285E7-9AC7-4C9A-9CB5-201A5A7BCBBD}" type="datetime1">
              <a:rPr lang="ru-RU" smtClean="0"/>
              <a:pPr/>
              <a:t>20.10.2017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388843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8064896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7504" y="6309320"/>
            <a:ext cx="1080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D8F53-F674-4B99-BFCB-5174CDC942CC}" type="datetime1">
              <a:rPr lang="ru-RU" smtClean="0"/>
              <a:pPr/>
              <a:t>20.10.2017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0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0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2276872"/>
            <a:ext cx="5832648" cy="1080120"/>
          </a:xfrm>
        </p:spPr>
        <p:txBody>
          <a:bodyPr/>
          <a:lstStyle/>
          <a:p>
            <a:r>
              <a:rPr lang="ru-RU" sz="2000" i="1" dirty="0" smtClean="0"/>
              <a:t>Название проекта</a:t>
            </a:r>
            <a:br>
              <a:rPr lang="ru-RU" sz="2000" i="1" dirty="0" smtClean="0"/>
            </a:b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1600" i="1" dirty="0"/>
              <a:t>Н</a:t>
            </a:r>
            <a:r>
              <a:rPr lang="ru-RU" sz="1600" i="1" dirty="0" smtClean="0"/>
              <a:t>омер заявки</a:t>
            </a:r>
            <a:br>
              <a:rPr lang="ru-RU" sz="1600" i="1" dirty="0" smtClean="0"/>
            </a:br>
            <a:r>
              <a:rPr lang="ru-RU" sz="1600" i="1" dirty="0"/>
              <a:t/>
            </a:r>
            <a:br>
              <a:rPr lang="ru-RU" sz="1600" i="1" dirty="0"/>
            </a:br>
            <a:r>
              <a:rPr lang="ru-RU" sz="1600" i="1" dirty="0" smtClean="0"/>
              <a:t>Направление </a:t>
            </a:r>
            <a:r>
              <a:rPr lang="ru-RU" sz="1600" i="1" dirty="0" smtClean="0"/>
              <a:t>заявки (прим. Н1. Информационные технологии)</a:t>
            </a:r>
            <a:endParaRPr lang="ru-RU" sz="2000" i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838" y="4509120"/>
            <a:ext cx="6642394" cy="128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sz="1800" i="1" dirty="0"/>
              <a:t>ФИО </a:t>
            </a:r>
            <a:r>
              <a:rPr lang="ru-RU" sz="1800" i="1" dirty="0" smtClean="0"/>
              <a:t>докладчика, для студентов</a:t>
            </a:r>
            <a:r>
              <a:rPr lang="ru-RU" sz="1800" i="1" dirty="0"/>
              <a:t> </a:t>
            </a:r>
            <a:r>
              <a:rPr lang="ru-RU" sz="1800" i="1" dirty="0" smtClean="0"/>
              <a:t>и  аспирантов – курс обучения, институт</a:t>
            </a:r>
            <a:r>
              <a:rPr lang="en-US" sz="1800" i="1" dirty="0" smtClean="0"/>
              <a:t>/</a:t>
            </a:r>
            <a:r>
              <a:rPr lang="ru-RU" sz="1800" i="1" dirty="0" smtClean="0"/>
              <a:t>факультет, наименование учебного учреждения. Для представителей организаций – занимаемая должность</a:t>
            </a:r>
          </a:p>
          <a:p>
            <a:endParaRPr lang="ru-RU" sz="1800" i="1" dirty="0" smtClean="0"/>
          </a:p>
          <a:p>
            <a:r>
              <a:rPr lang="ru-RU" sz="1800" i="1" dirty="0" smtClean="0"/>
              <a:t>Красноярск, 2017</a:t>
            </a:r>
          </a:p>
          <a:p>
            <a:endParaRPr lang="ru-RU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4211960" cy="576064"/>
          </a:xfrm>
        </p:spPr>
        <p:txBody>
          <a:bodyPr/>
          <a:lstStyle/>
          <a:p>
            <a:endParaRPr lang="ru-RU" sz="1800" b="1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-32134" y="1"/>
            <a:ext cx="7988510" cy="908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ОПИСАНИЕ ПРОБЛЕМЫ, НА РЕШЕНИЕ КОТОРОЙ НАПРАВЛЕН ПРОЕКТ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787613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</a:rPr>
              <a:t>Цель выполнения НИР</a:t>
            </a:r>
          </a:p>
          <a:p>
            <a:r>
              <a:rPr lang="ru-RU" dirty="0" smtClean="0">
                <a:latin typeface="Calibri" panose="020F0502020204030204" pitchFamily="34" charset="0"/>
              </a:rPr>
              <a:t>Назначение научно-технического продукта (изделия и т.п.)</a:t>
            </a:r>
          </a:p>
          <a:p>
            <a:r>
              <a:rPr lang="ru-RU" dirty="0" smtClean="0">
                <a:latin typeface="Calibri" panose="020F0502020204030204" pitchFamily="34" charset="0"/>
              </a:rPr>
              <a:t>Научно-технический и практический задел (новизна и актуальность)</a:t>
            </a:r>
          </a:p>
          <a:p>
            <a:r>
              <a:rPr lang="ru-RU" dirty="0" smtClean="0">
                <a:latin typeface="Calibri" panose="020F0502020204030204" pitchFamily="34" charset="0"/>
              </a:rPr>
              <a:t>Планируемая к защите интеллектуальная собственность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/>
              <a:t>2</a:t>
            </a:r>
          </a:p>
        </p:txBody>
      </p:sp>
      <p:pic>
        <p:nvPicPr>
          <p:cNvPr id="1026" name="Picture 2" descr="http://fasie.ru/local/templates/.default/markup/img/ico_bio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780" y="1752883"/>
            <a:ext cx="230628" cy="28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fasie.ru/local/templates/.default/markup/img/ico_med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526995"/>
            <a:ext cx="246352" cy="231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fasie.ru/local/templates/.default/markup/img/ico_mat.pn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350" y="3505483"/>
            <a:ext cx="240980" cy="27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fasie.ru/local/templates/.default/markup/img/ico_it.png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04" y="2610399"/>
            <a:ext cx="223808" cy="22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32134" y="0"/>
            <a:ext cx="8018838" cy="9087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НАУЧНО-ТЕХНИЧЕСКАЯ ЧАСТЬ ПРОЕКТА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72939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67410" y="6309320"/>
            <a:ext cx="539552" cy="360040"/>
          </a:xfrm>
          <a:solidFill>
            <a:srgbClr val="00B0F0"/>
          </a:solidFill>
        </p:spPr>
        <p:txBody>
          <a:bodyPr/>
          <a:lstStyle/>
          <a:p>
            <a:r>
              <a:rPr lang="ru-RU" dirty="0"/>
              <a:t>4</a:t>
            </a:r>
          </a:p>
        </p:txBody>
      </p:sp>
      <p:pic>
        <p:nvPicPr>
          <p:cNvPr id="1026" name="Picture 2" descr="http://fasie.ru/local/templates/.default/markup/img/ico_bio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780" y="1752883"/>
            <a:ext cx="230628" cy="28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fasie.ru/local/templates/.default/markup/img/ico_med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526995"/>
            <a:ext cx="246352" cy="231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fasie.ru/local/templates/.default/markup/img/ico_mat.pn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350" y="3505483"/>
            <a:ext cx="240980" cy="27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fasie.ru/local/templates/.default/markup/img/ico_it.png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04" y="2610399"/>
            <a:ext cx="223808" cy="22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32134" y="1"/>
            <a:ext cx="8018838" cy="908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ИННОВАЦИОННЫЕ ХАРАКТЕРИСТИКИ ПРОДУКТА И ПРЕИМУЩЕСТВА ПЕРЕД АНАЛОГАМИ</a:t>
            </a:r>
            <a:endParaRPr lang="ru-RU" sz="20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4955"/>
              </p:ext>
            </p:extLst>
          </p:nvPr>
        </p:nvGraphicFramePr>
        <p:xfrm>
          <a:off x="395536" y="1479702"/>
          <a:ext cx="8407863" cy="475761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64067"/>
                <a:gridCol w="2439864"/>
                <a:gridCol w="2101966"/>
                <a:gridCol w="2101966"/>
              </a:tblGrid>
              <a:tr h="51861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Параметр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Создаваемый </a:t>
                      </a:r>
                      <a:r>
                        <a:rPr lang="ru-RU" sz="1600" baseline="0" dirty="0" smtClean="0"/>
                        <a:t>продукт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Аналоги </a:t>
                      </a:r>
                      <a:r>
                        <a:rPr lang="ru-RU" sz="1600" dirty="0" smtClean="0"/>
                        <a:t>№1</a:t>
                      </a:r>
                      <a:r>
                        <a:rPr lang="ru-RU" sz="1600" baseline="0" dirty="0" smtClean="0"/>
                        <a:t> (указать точное название)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Аналоги №</a:t>
                      </a:r>
                      <a:r>
                        <a:rPr lang="ru-RU" sz="1600" dirty="0" smtClean="0"/>
                        <a:t>2</a:t>
                      </a:r>
                    </a:p>
                    <a:p>
                      <a:pPr algn="ctr"/>
                      <a:r>
                        <a:rPr lang="ru-RU" sz="1600" dirty="0" smtClean="0"/>
                        <a:t>(указать точное название)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516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/>
                        <a:t>Технические</a:t>
                      </a:r>
                      <a:r>
                        <a:rPr lang="ru-RU" sz="1600" i="1" baseline="0" dirty="0" smtClean="0"/>
                        <a:t> параметры</a:t>
                      </a:r>
                      <a:endParaRPr lang="ru-RU" sz="1600" i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8612"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1-ый параметр</a:t>
                      </a: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35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/>
                        <a:t>2-ой параметр и т.д.</a:t>
                      </a: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86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/>
                        <a:t>Стоимость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86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/>
                        <a:t>Страна-производитель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86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/>
                        <a:t>и др.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4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15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alibri" panose="020F0502020204030204" pitchFamily="34" charset="0"/>
              </a:rPr>
              <a:t>ФИНАНСОВЫЙ ПЛАН ПРОЕКТА</a:t>
            </a:r>
            <a:endParaRPr lang="ru-RU" b="1" dirty="0">
              <a:latin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32048" cy="432048"/>
          </a:xfrm>
        </p:spPr>
        <p:txBody>
          <a:bodyPr/>
          <a:lstStyle/>
          <a:p>
            <a:fld id="{637F723A-77FC-40A0-B1B0-9768910C67E5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438270"/>
              </p:ext>
            </p:extLst>
          </p:nvPr>
        </p:nvGraphicFramePr>
        <p:xfrm>
          <a:off x="323528" y="980729"/>
          <a:ext cx="8568952" cy="5189475"/>
        </p:xfrm>
        <a:graphic>
          <a:graphicData uri="http://schemas.openxmlformats.org/drawingml/2006/table">
            <a:tbl>
              <a:tblPr firstRow="1" firstCol="1" bandRow="1"/>
              <a:tblGrid>
                <a:gridCol w="6535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69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41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488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32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975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 п/п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254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Работы </a:t>
                      </a:r>
                      <a: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основным этапам </a:t>
                      </a:r>
                      <a:r>
                        <a:rPr lang="ru-RU" sz="13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НИР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254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254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Затраты, </a:t>
                      </a:r>
                      <a:b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руб.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254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3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254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96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год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254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</a:pPr>
                      <a:endParaRPr lang="ru-RU" sz="13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254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</a:pPr>
                      <a:endParaRPr lang="ru-RU" sz="13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254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</a:pPr>
                      <a:endParaRPr lang="ru-RU" sz="13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254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254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05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3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20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2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300" b="1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тд</a:t>
                      </a:r>
                      <a:r>
                        <a:rPr lang="ru-RU" sz="13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ap="flat" cmpd="sng" algn="ctr">
                      <a:solidFill>
                        <a:srgbClr val="AEBA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BA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ap="flat" cmpd="sng" algn="ctr">
                      <a:solidFill>
                        <a:srgbClr val="AEBA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BA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BA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ap="flat" cmpd="sng" algn="ctr">
                      <a:solidFill>
                        <a:srgbClr val="AEBA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BA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BA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ap="flat" cmpd="sng" algn="ctr">
                      <a:solidFill>
                        <a:srgbClr val="AEBA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BA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BA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>
                    <a:lnL w="12700" cap="flat" cmpd="sng" algn="ctr">
                      <a:solidFill>
                        <a:srgbClr val="AEBA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AEBAD5"/>
                      </a:solidFill>
                    </a:lnR>
                    <a:lnT w="12700" cap="flat" cmpd="sng" algn="ctr">
                      <a:solidFill>
                        <a:srgbClr val="AEBA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  <a:tr h="2096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</a:pPr>
                      <a:endParaRPr lang="ru-RU" sz="13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</a:pPr>
                      <a:endParaRPr lang="ru-RU" sz="13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3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96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год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</a:pP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</a:pPr>
                      <a:endParaRPr lang="ru-RU" sz="13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</a:pPr>
                      <a:endParaRPr lang="ru-RU" sz="13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89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3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9036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96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3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300" b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тд</a:t>
                      </a:r>
                      <a:r>
                        <a:rPr lang="ru-RU" sz="13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</a:pPr>
                      <a:endParaRPr lang="ru-RU" sz="13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</a:pPr>
                      <a:endParaRPr lang="ru-RU" sz="13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3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9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3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ap="flat" cmpd="sng" algn="ctr">
                      <a:solidFill>
                        <a:srgbClr val="AEBA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BA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ap="flat" cmpd="sng" algn="ctr">
                      <a:solidFill>
                        <a:srgbClr val="AEBA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BA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BA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3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ap="flat" cmpd="sng" algn="ctr">
                      <a:solidFill>
                        <a:srgbClr val="AEBA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BA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BA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3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ap="flat" cmpd="sng" algn="ctr">
                      <a:solidFill>
                        <a:srgbClr val="AEBA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BA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BA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>
                    <a:lnL w="12700" cap="flat" cmpd="sng" algn="ctr">
                      <a:solidFill>
                        <a:srgbClr val="AEBA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AEBAD5"/>
                      </a:solidFill>
                    </a:lnR>
                    <a:lnT w="12700" cap="flat" cmpd="sng" algn="ctr">
                      <a:solidFill>
                        <a:srgbClr val="AEBA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96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BA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BA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</a:pPr>
                      <a:endParaRPr lang="ru-RU" sz="13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BA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</a:pPr>
                      <a:endParaRPr lang="ru-RU" sz="13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 anchor="ctr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BA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1" marR="3711" marT="3711" marB="3711">
                    <a:lnL w="12700" cmpd="sng">
                      <a:solidFill>
                        <a:srgbClr val="AEBAD5"/>
                      </a:solidFill>
                    </a:lnL>
                    <a:lnR w="12700" cmpd="sng">
                      <a:solidFill>
                        <a:srgbClr val="AEBAD5"/>
                      </a:solidFill>
                    </a:lnR>
                    <a:lnT w="12700" cmpd="sng">
                      <a:solidFill>
                        <a:srgbClr val="AEBAD5"/>
                      </a:solidFill>
                    </a:lnT>
                    <a:lnB w="12700" cmpd="sng">
                      <a:solidFill>
                        <a:srgbClr val="AEBA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BAD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6224565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Напоминаем, что 50.000 р. вы должны выделить для прохождения </a:t>
            </a:r>
            <a:r>
              <a:rPr lang="ru-RU" dirty="0" err="1" smtClean="0"/>
              <a:t>преакселерационной</a:t>
            </a:r>
            <a:r>
              <a:rPr lang="ru-RU" dirty="0" smtClean="0"/>
              <a:t> программы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32134" y="1"/>
            <a:ext cx="7988510" cy="908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ФИНАНСОВЫЙ ПЛАН ПРОЕКТА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910211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b="1" dirty="0" err="1" smtClean="0">
                <a:latin typeface="Calibri" panose="020F0502020204030204" pitchFamily="34" charset="0"/>
              </a:rPr>
              <a:t>Коммерциализуемость</a:t>
            </a:r>
            <a:r>
              <a:rPr lang="ru-RU" sz="1400" b="1" dirty="0" smtClean="0">
                <a:latin typeface="Calibri" panose="020F0502020204030204" pitchFamily="34" charset="0"/>
              </a:rPr>
              <a:t> научно-технических результатов и реализация идеи</a:t>
            </a:r>
            <a:endParaRPr lang="ru-RU" sz="1400" b="1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</a:rPr>
              <a:t>Сроки превращения идеи в конечный продукт и выход его на рынок</a:t>
            </a:r>
          </a:p>
          <a:p>
            <a:r>
              <a:rPr lang="ru-RU" dirty="0" smtClean="0">
                <a:latin typeface="Calibri" panose="020F0502020204030204" pitchFamily="34" charset="0"/>
              </a:rPr>
              <a:t>Прогнозируемые риски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32134" y="1"/>
            <a:ext cx="7988510" cy="908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КОММЕРЦИАЛИЗУЕМОСТЬ НАУЧНО-ТЕХНИЧЕСКИХ РЕЗУЛЬТАТОВ И РЕАЛИЗАЦИЯ ИДЕИ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15725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КОМАНДА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113704"/>
              </p:ext>
            </p:extLst>
          </p:nvPr>
        </p:nvGraphicFramePr>
        <p:xfrm>
          <a:off x="1331640" y="1340768"/>
          <a:ext cx="6840760" cy="22322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28192"/>
                <a:gridCol w="5112568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ФИО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Обязанности в проекте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86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48072">
                <a:tc>
                  <a:txBody>
                    <a:bodyPr/>
                    <a:lstStyle/>
                    <a:p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656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487832"/>
              </p:ext>
            </p:extLst>
          </p:nvPr>
        </p:nvGraphicFramePr>
        <p:xfrm>
          <a:off x="611560" y="4725144"/>
          <a:ext cx="7848872" cy="179447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29388"/>
                <a:gridCol w="4819484"/>
              </a:tblGrid>
              <a:tr h="10892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Опыт команды в</a:t>
                      </a:r>
                      <a:r>
                        <a:rPr lang="ru-RU" sz="1600" b="0" baseline="0" dirty="0" smtClean="0"/>
                        <a:t> выполнении НИР и коммерциализации инновационной продукции</a:t>
                      </a:r>
                      <a:r>
                        <a:rPr lang="ru-RU" sz="1600" b="0" dirty="0" smtClean="0"/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 smtClean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3"/>
                      <a:r>
                        <a:rPr lang="ru-RU" dirty="0" smtClean="0"/>
                        <a:t>                                         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71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Контакты</a:t>
                      </a:r>
                      <a:r>
                        <a:rPr lang="ru-RU" sz="1600" b="0" baseline="0" dirty="0" smtClean="0"/>
                        <a:t> (</a:t>
                      </a:r>
                      <a:r>
                        <a:rPr lang="en-US" sz="1600" b="0" baseline="0" dirty="0" smtClean="0"/>
                        <a:t>e-mail, </a:t>
                      </a:r>
                      <a:r>
                        <a:rPr lang="ru-RU" sz="1600" b="0" baseline="0" dirty="0" smtClean="0"/>
                        <a:t>номер телефона)</a:t>
                      </a:r>
                      <a:r>
                        <a:rPr lang="en-US" sz="1600" b="0" baseline="0" dirty="0" smtClean="0"/>
                        <a:t>:</a:t>
                      </a:r>
                      <a:endParaRPr lang="ru-RU" sz="1600" b="0" dirty="0" smtClean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3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-32134" y="1"/>
            <a:ext cx="7988510" cy="908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КОМАНДА ПРОЕКТА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0596297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7825</TotalTime>
  <Words>210</Words>
  <Application>Microsoft Office PowerPoint</Application>
  <PresentationFormat>Экран (4:3)</PresentationFormat>
  <Paragraphs>70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Название проекта  Номер заявки  Направление заявки (прим. Н1. Информационные технологии)</vt:lpstr>
      <vt:lpstr>Презентация PowerPoint</vt:lpstr>
      <vt:lpstr>Презентация PowerPoint</vt:lpstr>
      <vt:lpstr>Презентация PowerPoint</vt:lpstr>
      <vt:lpstr>ФИНАНСОВЫЙ ПЛАН ПРОЕКТА</vt:lpstr>
      <vt:lpstr>Коммерциализуемость научно-технических результатов и реализация идеи</vt:lpstr>
      <vt:lpstr>КОМАНДА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Ovchinnikov</dc:creator>
  <cp:lastModifiedBy>Михаил Рыбков</cp:lastModifiedBy>
  <cp:revision>365</cp:revision>
  <cp:lastPrinted>2017-10-20T10:48:32Z</cp:lastPrinted>
  <dcterms:created xsi:type="dcterms:W3CDTF">2016-05-06T08:59:45Z</dcterms:created>
  <dcterms:modified xsi:type="dcterms:W3CDTF">2017-10-20T10:55:02Z</dcterms:modified>
</cp:coreProperties>
</file>