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65"/>
  </p:handoutMasterIdLst>
  <p:sldIdLst>
    <p:sldId id="382" r:id="rId2"/>
    <p:sldId id="366" r:id="rId3"/>
    <p:sldId id="257" r:id="rId4"/>
    <p:sldId id="352" r:id="rId5"/>
    <p:sldId id="258" r:id="rId6"/>
    <p:sldId id="360" r:id="rId7"/>
    <p:sldId id="384" r:id="rId8"/>
    <p:sldId id="362" r:id="rId9"/>
    <p:sldId id="363" r:id="rId10"/>
    <p:sldId id="365" r:id="rId11"/>
    <p:sldId id="275" r:id="rId12"/>
    <p:sldId id="351" r:id="rId13"/>
    <p:sldId id="277" r:id="rId14"/>
    <p:sldId id="278" r:id="rId15"/>
    <p:sldId id="385" r:id="rId16"/>
    <p:sldId id="279" r:id="rId17"/>
    <p:sldId id="387" r:id="rId18"/>
    <p:sldId id="280" r:id="rId19"/>
    <p:sldId id="281" r:id="rId20"/>
    <p:sldId id="388" r:id="rId21"/>
    <p:sldId id="282" r:id="rId22"/>
    <p:sldId id="355" r:id="rId23"/>
    <p:sldId id="283" r:id="rId24"/>
    <p:sldId id="348" r:id="rId25"/>
    <p:sldId id="386" r:id="rId26"/>
    <p:sldId id="391" r:id="rId27"/>
    <p:sldId id="394" r:id="rId28"/>
    <p:sldId id="286" r:id="rId29"/>
    <p:sldId id="332" r:id="rId30"/>
    <p:sldId id="287" r:id="rId31"/>
    <p:sldId id="292" r:id="rId32"/>
    <p:sldId id="323" r:id="rId33"/>
    <p:sldId id="293" r:id="rId34"/>
    <p:sldId id="345" r:id="rId35"/>
    <p:sldId id="346" r:id="rId36"/>
    <p:sldId id="296" r:id="rId37"/>
    <p:sldId id="326" r:id="rId38"/>
    <p:sldId id="328" r:id="rId39"/>
    <p:sldId id="324" r:id="rId40"/>
    <p:sldId id="303" r:id="rId41"/>
    <p:sldId id="349" r:id="rId42"/>
    <p:sldId id="304" r:id="rId43"/>
    <p:sldId id="327" r:id="rId44"/>
    <p:sldId id="284" r:id="rId45"/>
    <p:sldId id="392" r:id="rId46"/>
    <p:sldId id="393" r:id="rId47"/>
    <p:sldId id="309" r:id="rId48"/>
    <p:sldId id="400" r:id="rId49"/>
    <p:sldId id="317" r:id="rId50"/>
    <p:sldId id="358" r:id="rId51"/>
    <p:sldId id="395" r:id="rId52"/>
    <p:sldId id="368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08" autoAdjust="0"/>
  </p:normalViewPr>
  <p:slideViewPr>
    <p:cSldViewPr>
      <p:cViewPr>
        <p:scale>
          <a:sx n="77" d="100"/>
          <a:sy n="77" d="100"/>
        </p:scale>
        <p:origin x="-117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87BE014-D472-4A55-B0DF-8C9AA560C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E1DCA-31AC-4C07-8745-C7AE6C662E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2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9370A-97AE-47EE-A757-92021DAAAF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3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ED608-A400-4DAE-8E15-2DD6F94651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DC31B-72C1-4A14-8F6C-3D90F46885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674E-368B-4FA9-BEA7-8B7C7B987D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9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123E6-B2D1-414B-81B9-AA19C9DDAB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7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8066D-8982-4684-A4FF-ACFDFBE9E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7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EC977-6419-44FF-98F8-23BB5A7BB5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5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76D75-B682-440C-B1EC-BC0494285D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2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52C72-ABC2-48E3-9BE4-8337EDA4B6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AC73C-6492-4CD7-BF3A-F465ACF374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517E74-0696-47DB-A943-2BBA0DFCB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6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nts%20and%20Settings\x.X-ZWF6ZXUHXEN2S\&#1056;&#1072;&#1073;&#1086;&#1095;&#1080;&#1081;%20&#1089;&#1090;&#1086;&#1083;\&#1076;&#1083;&#1103;%20&#1087;&#1088;&#1077;&#1079;&#1077;&#1085;&#1090;&#1072;&#1094;&#1080;&#1080;\&#1048;&#1088;&#1072;\&#1050;&#1086;&#1083;&#1100;&#1087;&#1086;&#1089;&#1082;&#1086;&#1087;&#1080;&#1103;%20%20&#1075;&#1080;&#1085;&#1077;&#1082;&#1086;&#1083;&#1086;&#1075;&#1080;&#1103;%20&#1080;%20&#1091;&#1088;&#1086;&#1083;&#1086;&#1075;&#1080;&#1103;%20-%20Litclinic_Ru.files\kolposkopiya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x.X-ZWF6ZXUHXEN2S\&#1056;&#1072;&#1073;&#1086;&#1095;&#1080;&#1081;%20&#1089;&#1090;&#1086;&#1083;\&#1076;&#1083;&#1103;%20&#1087;&#1088;&#1077;&#1079;&#1077;&#1085;&#1090;&#1072;&#1094;&#1080;&#1080;\&#1048;&#1088;&#1072;\&#1043;&#1080;&#1089;&#1090;&#1077;&#1088;&#1086;&#1089;&#1082;&#1086;&#1087;&#1080;&#1103;%20%20&#1075;&#1080;&#1085;&#1077;&#1082;&#1086;&#1083;&#1086;&#1075;&#1080;&#1103;%20&#1080;%20&#1091;&#1088;&#1086;&#1083;&#1086;&#1075;&#1080;&#1103;%20-%20Litclinic_Ru.files\gisteroscopia1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Documents%20and%20Settings\x.X-ZWF6ZXUHXEN2S\&#1056;&#1072;&#1073;&#1086;&#1095;&#1080;&#1081;%20&#1089;&#1090;&#1086;&#1083;\&#1076;&#1083;&#1103;%20&#1087;&#1088;&#1077;&#1079;&#1077;&#1085;&#1090;&#1072;&#1094;&#1080;&#1080;\&#1048;&#1088;&#1072;\&#1043;&#1080;&#1089;&#1090;&#1077;&#1088;&#1086;&#1089;&#1082;&#1086;&#1087;&#1080;&#1103;%20%20&#1075;&#1080;&#1085;&#1077;&#1082;&#1086;&#1083;&#1086;&#1075;&#1080;&#1103;%20&#1080;%20&#1091;&#1088;&#1086;&#1083;&#1086;&#1075;&#1080;&#1103;%20-%20Litclinic_Ru.files\gisteroscopia2.jpg" TargetMode="Externa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x.X-ZWF6ZXUHXEN2S\&#1056;&#1072;&#1073;&#1086;&#1095;&#1080;&#1081;%20&#1089;&#1090;&#1086;&#1083;\&#1076;&#1083;&#1103;%20&#1087;&#1088;&#1077;&#1079;&#1077;&#1085;&#1090;&#1072;&#1094;&#1080;&#1080;\&#1048;&#1088;&#1072;\&#1051;&#1072;&#1087;&#1072;&#1088;&#1086;&#1089;&#1082;&#1086;&#1087;&#1080;&#1103;%20%20&#1075;&#1080;&#1085;&#1077;&#1082;&#1086;&#1083;&#1086;&#1075;&#1080;&#1103;%20&#1080;%20&#1091;&#1088;&#1086;&#1083;&#1086;&#1075;&#1080;&#1103;%20-%20Litclinic_Ru.files\operacialaparok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health.dsmu.edu.ua/infoline/anatomy2.html#klim" TargetMode="External"/><Relationship Id="rId2" Type="http://schemas.openxmlformats.org/officeDocument/2006/relationships/hyperlink" Target="http://www.womenhealth.dsmu.edu.ua/infoline/anatomy2.html#doz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menhealth.dsmu.edu.ua/infoline/vagitnim.html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health.dsmu.edu.ua/infoline/anatomy3.html#menstr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health.dsmu.edu.ua/infoline/anatomy3.html#menstr" TargetMode="External"/><Relationship Id="rId2" Type="http://schemas.openxmlformats.org/officeDocument/2006/relationships/hyperlink" Target="http://www.womenhealth.dsmu.edu.ua/infoline/anatomy.html#yaichnik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health.dsmu.edu.ua/infoline/vag1.html" TargetMode="External"/><Relationship Id="rId2" Type="http://schemas.openxmlformats.org/officeDocument/2006/relationships/hyperlink" Target="http://www.womenhealth.dsmu.edu.ua/infoline/anatomy2.html#doz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menhealth.dsmu.edu.ua/infoline/listopad.html" TargetMode="External"/><Relationship Id="rId4" Type="http://schemas.openxmlformats.org/officeDocument/2006/relationships/hyperlink" Target="http://www.womenhealth.dsmu.edu.ua/infoline/kontra/kontra11.html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health.dsmu.edu.ua/infoline/anatomy3.html#ovulacia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menhealth.dsmu.edu.ua/infoline/anatomy2.html#dozr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Cambria" pitchFamily="18" charset="0"/>
              </a:rPr>
              <a:t>Лекция </a:t>
            </a:r>
            <a:r>
              <a:rPr lang="ru-RU" altLang="ru-RU" b="1" dirty="0" smtClean="0">
                <a:latin typeface="Cambria" pitchFamily="18" charset="0"/>
              </a:rPr>
              <a:t>№7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latin typeface="Cambria" pitchFamily="18" charset="0"/>
              </a:rPr>
              <a:t>Обследование гинекологических больных. Нарушения менструального цикла.</a:t>
            </a:r>
            <a:endParaRPr lang="ru-RU" sz="18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044" y="4424338"/>
            <a:ext cx="739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latin typeface="Cambria" pitchFamily="18" charset="0"/>
              </a:rPr>
              <a:t>для обучающихся </a:t>
            </a:r>
            <a:r>
              <a:rPr lang="ru-RU" altLang="ru-RU" sz="1800" dirty="0" smtClean="0">
                <a:latin typeface="Cambria" pitchFamily="18" charset="0"/>
              </a:rPr>
              <a:t>по специальности</a:t>
            </a:r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>
                <a:latin typeface="Cambria" pitchFamily="18" charset="0"/>
              </a:rPr>
              <a:t> </a:t>
            </a:r>
            <a:r>
              <a:rPr lang="ru-RU" altLang="ru-RU" sz="1800" dirty="0" smtClean="0">
                <a:latin typeface="Cambria" pitchFamily="18" charset="0"/>
              </a:rPr>
              <a:t>34.02.01– Сестринское дело</a:t>
            </a:r>
          </a:p>
          <a:p>
            <a:pPr algn="ctr"/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Дударь В. Л.</a:t>
            </a:r>
          </a:p>
          <a:p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Красноярск 2018</a:t>
            </a:r>
            <a:endParaRPr lang="ru-RU" alt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Общий осмотр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11031"/>
            <a:ext cx="8229600" cy="5616575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телосложения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Женский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узкие плечи, узкая талия, широкий таз.</a:t>
            </a:r>
          </a:p>
          <a:p>
            <a:pPr algn="just" eaLnBrk="1" hangingPunct="1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Мужской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высокий рост, широкие плечи, узкий таз.</a:t>
            </a:r>
          </a:p>
          <a:p>
            <a:pPr algn="just">
              <a:buFontTx/>
              <a:buChar char="-"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Вирильный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бедра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узкие,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плечевой пояс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широкий.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Молочные железы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уменьшаются.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Евнухоидный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высокий рост, длинные конечности, узкие плечи, относительно широкий таз, плоская узкая грудь, сутуловатость, отложение жира на животе, груди, бедрах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68313" y="549275"/>
            <a:ext cx="84582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оволосения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оволосение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женскому или мужскому типу, избыточное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оволосение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Кожные покровы: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бледность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 желтушность, пастозность кожи, может быть землистый оттенок, усиленная пигментация – при беременности, нарушении гормональной функции  яичников и надпочечников</a:t>
            </a:r>
          </a:p>
          <a:p>
            <a:pPr algn="just" eaLnBrk="0" hangingPunct="0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ru-RU" sz="2000" dirty="0">
              <a:latin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48272"/>
            <a:ext cx="4174802" cy="260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4925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4156074" y="548680"/>
            <a:ext cx="45203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оволосения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оценивается по 4-балльной системе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исходя из общего количества баллов можно рассчитать показатель гормонального статуса больной.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74050" y="346135"/>
            <a:ext cx="838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Исследование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органам и системам: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измерение температуры, пульса, артериального давления, роста, веса. Определение индекса массы тела. </a:t>
            </a:r>
            <a:endParaRPr lang="ru-RU" sz="2800" dirty="0">
              <a:latin typeface="Times New Roman" pitchFamily="18" charset="0"/>
            </a:endParaRPr>
          </a:p>
          <a:p>
            <a:pPr algn="just" eaLnBrk="0" hangingPunct="0"/>
            <a:r>
              <a:rPr lang="ru-RU" sz="2800" b="1" dirty="0">
                <a:latin typeface="Times New Roman" pitchFamily="18" charset="0"/>
              </a:rPr>
              <a:t>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еркуссия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пальпация </a:t>
            </a:r>
            <a:r>
              <a:rPr lang="ru-RU" sz="2800" b="1" dirty="0">
                <a:latin typeface="Times New Roman" pitchFamily="18" charset="0"/>
              </a:rPr>
              <a:t>живота: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400800" y="2408238"/>
            <a:ext cx="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990057"/>
            <a:ext cx="4500563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66553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6400800" y="2259013"/>
            <a:ext cx="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35860"/>
            <a:ext cx="3835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381635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5536" y="1556792"/>
            <a:ext cx="8534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Осмотр молочных желез: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пальпаторное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исследование молочных желез поможет выявить инфильтраты,  опухоли; </a:t>
            </a:r>
          </a:p>
          <a:p>
            <a:pPr algn="just" eaLnBrk="0" hangingPunct="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характер выделений из соска;</a:t>
            </a:r>
          </a:p>
          <a:p>
            <a:pPr algn="just" eaLnBrk="0" hangingPunct="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пальпация подключичных и подмышечных лимфоузлов.</a:t>
            </a:r>
          </a:p>
          <a:p>
            <a:pPr eaLnBrk="0" hangingPunct="0"/>
            <a:endParaRPr lang="ru-RU" sz="3200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576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528" y="333375"/>
            <a:ext cx="842493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Специальные методы исследования</a:t>
            </a:r>
          </a:p>
          <a:p>
            <a:pPr marL="457200" indent="-457200" algn="ctr"/>
            <a:endParaRPr lang="ru-RU" sz="2200" dirty="0">
              <a:latin typeface="Cambria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Гинекологическое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исследование.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успешного обследования гинекологических больных необходимы:</a:t>
            </a:r>
          </a:p>
          <a:p>
            <a:pPr marL="457200" indent="-457200" algn="just" eaLnBrk="0" hangingPunct="0">
              <a:buFontTx/>
              <a:buAutoNum type="arabicParenR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Соответствующая обстановка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Просторное помещение, специальное кресло, на котором легко достигается расслабление мышц брюшного пресса и хорошее обозрение наружных половых органов, доступ для инструментального обследования и манипуляций. Наряду с креслом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должна быть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кушетка для наружного осмотра живота (беременные, опухоли).</a:t>
            </a:r>
          </a:p>
          <a:p>
            <a:pPr marL="457200" indent="-457200"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   Освещение.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Кресло устанавливается напротив окна, чтобы свет падал на половые органы. Обследование, например, шейки матки, при недостаточности освещения ведет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 тяжелым последствиям (рак шейки матки). </a:t>
            </a:r>
          </a:p>
          <a:p>
            <a:pPr marL="457200" indent="-457200" eaLnBrk="0" hangingPunct="0"/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88640"/>
            <a:ext cx="9393560" cy="70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8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1904" y="836712"/>
            <a:ext cx="81534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Подготовка пациентки.</a:t>
            </a:r>
          </a:p>
          <a:p>
            <a:pPr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амбулаторном приеме мочевой пузырь должен быть опорожнен, т.к. могут быть ошибки в диагностике беременности или кисты яичника. К диагностическим ошибкам приводит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копростаз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При значительном скоплении каловых масс можно предложить пациентке явиться 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следующий день после очистительной клизмы. </a:t>
            </a:r>
          </a:p>
          <a:p>
            <a:pPr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Подготовка рук.</a:t>
            </a:r>
          </a:p>
          <a:p>
            <a:pPr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Небрежность при подготовке рук может привести к заражению пациентов и рук самого врача. Обязательно проведение осмотра в стерильных перчатках.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Положение пациентки на кресле.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Женщина лежит на спине с притянутыми к животу ногами и слегка приподнятым тазом. Медицинский работник готовит кресло, инструменты, материал, перчатки, лекарственные препараты.</a:t>
            </a:r>
          </a:p>
          <a:p>
            <a:pPr eaLnBrk="0" hangingPunct="0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endParaRPr lang="ru-RU" sz="20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5704" y="764704"/>
            <a:ext cx="8305800" cy="59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Непосредственно гинекологическое исследование начинается с осмотра наружных половых органов. Обращается внимание 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строение больших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малых половых губ                                                         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оволосение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его характер                                                                                            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                                                                                                                                 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наличие ссадин, трещин, расчесов, рубцов,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кандилом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папул, пигментации                                                                                                       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состояние девственной плевы, клитора, наружного отверстия мочеиспускательного канала, выводных протоков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бартолиновых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желез.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Наружный осмотр заканчивается обследованием анального отверстия (геморрой, трещины,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кандиломы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pPr lvl="1" eaLnBrk="0" hangingPunct="0">
              <a:spcBef>
                <a:spcPct val="50000"/>
              </a:spcBef>
            </a:pPr>
            <a:endParaRPr lang="ru-RU" sz="2200" b="1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941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 лекции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7552928" cy="45548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1.Методы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обследования гинекологических больных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2.Акушерско-гинекологический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анамнез и его значение в постановке диагноза гинекологическим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больным.</a:t>
            </a:r>
          </a:p>
          <a:p>
            <a:pPr marL="0" indent="0" algn="just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виды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нейро-индокринных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синдромов.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4.Нарушение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менструального цикла. Классификация нарушений менструальной функции.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55" y="-9626"/>
            <a:ext cx="9189308" cy="689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91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333375"/>
            <a:ext cx="8458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228600" eaLnBrk="0" hangingPunct="0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Затем проводится исследование с помощью зеркал. </a:t>
            </a:r>
          </a:p>
          <a:p>
            <a:pPr indent="-228600" eaLnBrk="0" hangingPunct="0"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tabLst>
                <a:tab pos="457200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       пластинчатые или ложкообразные</a:t>
            </a:r>
          </a:p>
          <a:p>
            <a:pPr indent="-228600" eaLnBrk="0" hangingPunct="0"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tabLst>
                <a:tab pos="4572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      створчатые зеркала Куско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применяются)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tabLst>
                <a:tab pos="4572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3394452"/>
            <a:ext cx="8458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обследования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выяснение состояния влагалища и шейки матки. Определяют ширину и длину влагалища, окраску слизистой, складчатость, опущение, гиперемию, отек, выделения, налеты, травматические рубцы, свищи, аномалии развития и т.д.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осмотре шейки матки отмечают форму, величину, размеры каждой губы, цвет, характер поверхности (гладкая, бугристая и т.д.) , форму и степень раскрытия наружного зева (язвы, рубцы и т.д.)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400800" y="1752600"/>
            <a:ext cx="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414178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2253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544067"/>
              </p:ext>
            </p:extLst>
          </p:nvPr>
        </p:nvGraphicFramePr>
        <p:xfrm>
          <a:off x="6660232" y="764704"/>
          <a:ext cx="2335212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Точечный рисунок" r:id="rId3" imgW="2400635" imgH="2800741" progId="Paint.Picture">
                  <p:embed/>
                </p:oleObj>
              </mc:Choice>
              <mc:Fallback>
                <p:oleObj name="Точечный рисунок" r:id="rId3" imgW="2400635" imgH="2800741" progId="Paint.Picture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764704"/>
                        <a:ext cx="2335212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41313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200" u="sng" dirty="0" smtClean="0">
                <a:latin typeface="Cambria" pitchFamily="18" charset="0"/>
              </a:rPr>
              <a:t>Оснащение:</a:t>
            </a:r>
            <a:r>
              <a:rPr lang="ru-RU" sz="2200" dirty="0" smtClean="0">
                <a:latin typeface="Cambria" pitchFamily="18" charset="0"/>
              </a:rPr>
              <a:t> Гинекологическое кресло, влагалищные зеркала и подъемники, ложечка </a:t>
            </a:r>
            <a:r>
              <a:rPr lang="ru-RU" sz="2200" dirty="0" err="1" smtClean="0">
                <a:latin typeface="Cambria" pitchFamily="18" charset="0"/>
              </a:rPr>
              <a:t>Фолькмана</a:t>
            </a:r>
            <a:r>
              <a:rPr lang="ru-RU" sz="2200" dirty="0" smtClean="0">
                <a:latin typeface="Cambria" pitchFamily="18" charset="0"/>
              </a:rPr>
              <a:t>. предметные стекла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26369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41488"/>
            <a:ext cx="4238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297842" y="2059573"/>
            <a:ext cx="2284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 b="1" dirty="0">
                <a:latin typeface="Cambria" pitchFamily="18" charset="0"/>
                <a:cs typeface="Times New Roman" pitchFamily="18" charset="0"/>
              </a:rPr>
              <a:t>Ложечка </a:t>
            </a:r>
            <a:r>
              <a:rPr lang="ru-RU" sz="1600" b="1" dirty="0" err="1">
                <a:latin typeface="Cambria" pitchFamily="18" charset="0"/>
                <a:cs typeface="Times New Roman" pitchFamily="18" charset="0"/>
              </a:rPr>
              <a:t>Фолькмана</a:t>
            </a:r>
            <a:r>
              <a:rPr lang="ru-RU" sz="1600" b="1" dirty="0">
                <a:latin typeface="Cambria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14" y="3212976"/>
            <a:ext cx="262843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23" y="3216299"/>
            <a:ext cx="2538173" cy="251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1779079" y="2636912"/>
            <a:ext cx="58808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200" dirty="0" smtClean="0">
                <a:latin typeface="Cambria" pitchFamily="18" charset="0"/>
              </a:rPr>
              <a:t>Обнажение шейки матки с помощью зеркал </a:t>
            </a:r>
            <a:endParaRPr lang="ru-RU" sz="2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87933" y="695969"/>
            <a:ext cx="818852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ВЛАГАЛИЩНОЕ ИССЛЕДОВАНИЕ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основной метод диагностики заболеваний матки, придатков, тазовой брюшины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клетчатки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производства двуручного исследования необходимо расслабление брюшного пресса больной и ее равномерное дыхание.</a:t>
            </a:r>
          </a:p>
          <a:p>
            <a:pPr algn="just"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Первым объектом исследования является матка: определяется ее форма, величина, отношение тела к шейке, поверхность, консистенция, подвижность, болезненность при пальпации, связь с окружающими органами. 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400800" y="1498600"/>
            <a:ext cx="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45767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539552" y="908720"/>
            <a:ext cx="80645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Затем переходят к исследованию труб, яичников, связочного аппарата и стенок таза. </a:t>
            </a:r>
          </a:p>
          <a:p>
            <a:pPr algn="just" eaLnBrk="0" hangingPunct="0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Неизмененные трубы, вследствие их тонкости и мягкости прощупать не удается. Они доступны для пальпации только при утолщении патологического характера (воспалении, внематочной беременности.)</a:t>
            </a:r>
          </a:p>
          <a:p>
            <a:pPr algn="just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Яичники прощупывают в нормальном их состоянии в виде подвижных небольших образований с гладкой поверхностью, б/болезненных при легкой пальпации.</a:t>
            </a:r>
          </a:p>
          <a:p>
            <a:pPr algn="just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При патологических состояниях яичники увеличиваются – становятся более плотными, подвижность их ограничена. </a:t>
            </a:r>
          </a:p>
          <a:p>
            <a:pPr algn="just" eaLnBrk="0" hangingPunct="0"/>
            <a:endParaRPr lang="ru-RU" sz="27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7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" y="65480"/>
            <a:ext cx="9036496" cy="67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238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Дополнительные методы исследования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РЕКТАЛЬНОЕ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ИССЛЕДОВАНИЕ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дает полное представление о состоянии брюшины и клетчатки заднего и боковых отделов малого таза.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Оно является обязательным у больных раком, при обширных язвенных поражениях влагалища, стенозе, атрезии влагалища, аномалиях развития, при целой девственной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8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Зондирование матки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06" y="139382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Зондирование матки –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применяют в тех случаях, когда необходимо определить длину полости матки, проходимость и длину цервикального канала, получить данные о конфигурации полости матки при наличии опухолей.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Зондирование применяется не только с диагностической целью, но и перед проведением некоторых операций (выскабливание полости матки).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77" y="4111731"/>
            <a:ext cx="19637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54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" y="304800"/>
            <a:ext cx="79270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Диагностическое выскабливание полости матки.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Применяется для гистологического исследования соскоба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ru-RU" sz="2000" dirty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2133600"/>
            <a:ext cx="3963516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Применяют при: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подозрении на рак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подозрении на остатки плодного яйца;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туберкулезе;</a:t>
            </a:r>
          </a:p>
          <a:p>
            <a:pPr algn="just">
              <a:buFontTx/>
              <a:buChar char="-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полипозе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нарушениях менструального цикла.</a:t>
            </a:r>
          </a:p>
          <a:p>
            <a:pPr eaLnBrk="0" hangingPunct="0"/>
            <a:endParaRPr lang="ru-RU" sz="2400" dirty="0">
              <a:latin typeface="Times New Roman" pitchFamily="18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953000" y="2133600"/>
            <a:ext cx="393948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острые и подострые воспалительные заболевания матки и  придатков                                     </a:t>
            </a:r>
          </a:p>
          <a:p>
            <a:pPr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инфекционные заболевания;                                   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повышенная температура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5"/>
          <p:cNvSpPr>
            <a:spLocks noChangeArrowheads="1"/>
          </p:cNvSpPr>
          <p:nvPr/>
        </p:nvSpPr>
        <p:spPr bwMode="auto">
          <a:xfrm>
            <a:off x="2339975" y="2835275"/>
            <a:ext cx="2895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Маточный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зонд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b="1" dirty="0">
              <a:latin typeface="Times New Roman" pitchFamily="18" charset="0"/>
            </a:endParaRPr>
          </a:p>
        </p:txBody>
      </p:sp>
      <p:pic>
        <p:nvPicPr>
          <p:cNvPr id="32771" name="Picture 10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3392899" cy="50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38"/>
          <p:cNvSpPr>
            <a:spLocks noChangeArrowheads="1"/>
          </p:cNvSpPr>
          <p:nvPr/>
        </p:nvSpPr>
        <p:spPr bwMode="auto">
          <a:xfrm>
            <a:off x="3328988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3" name="Picture 1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91" y="2343656"/>
            <a:ext cx="3335515" cy="169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1039"/>
          <p:cNvSpPr>
            <a:spLocks noChangeArrowheads="1"/>
          </p:cNvSpPr>
          <p:nvPr/>
        </p:nvSpPr>
        <p:spPr bwMode="auto">
          <a:xfrm>
            <a:off x="5538916" y="404664"/>
            <a:ext cx="259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Щипцы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Мюзо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пулевые щипцы для</a:t>
            </a:r>
          </a:p>
          <a:p>
            <a:pPr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захватывания шейки матки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2775" name="Rectangle 1041"/>
          <p:cNvSpPr>
            <a:spLocks noChangeArrowheads="1"/>
          </p:cNvSpPr>
          <p:nvPr/>
        </p:nvSpPr>
        <p:spPr bwMode="auto">
          <a:xfrm>
            <a:off x="3590925" y="2776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6" name="Picture 1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572000"/>
            <a:ext cx="2524125" cy="16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042"/>
          <p:cNvSpPr>
            <a:spLocks noChangeArrowheads="1"/>
          </p:cNvSpPr>
          <p:nvPr/>
        </p:nvSpPr>
        <p:spPr bwMode="auto">
          <a:xfrm>
            <a:off x="866775" y="3697288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Расширители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Гегара</a:t>
            </a:r>
            <a:r>
              <a:rPr lang="ru-RU" sz="1400" b="1" dirty="0">
                <a:latin typeface="Cambria" pitchFamily="18" charset="0"/>
                <a:cs typeface="Times New Roman" pitchFamily="18" charset="0"/>
              </a:rPr>
              <a:t>.</a:t>
            </a:r>
            <a:r>
              <a:rPr lang="ru-RU" sz="1400" b="1" dirty="0">
                <a:latin typeface="Cambria" pitchFamily="18" charset="0"/>
              </a:rPr>
              <a:t> </a:t>
            </a:r>
          </a:p>
        </p:txBody>
      </p:sp>
      <p:sp>
        <p:nvSpPr>
          <p:cNvPr id="32778" name="Rectangle 1044"/>
          <p:cNvSpPr>
            <a:spLocks noChangeArrowheads="1"/>
          </p:cNvSpPr>
          <p:nvPr/>
        </p:nvSpPr>
        <p:spPr bwMode="auto">
          <a:xfrm>
            <a:off x="342900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9" name="Picture 1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76" y="4572000"/>
            <a:ext cx="3325955" cy="167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Rectangle 1045"/>
          <p:cNvSpPr>
            <a:spLocks noChangeArrowheads="1"/>
          </p:cNvSpPr>
          <p:nvPr/>
        </p:nvSpPr>
        <p:spPr bwMode="auto">
          <a:xfrm>
            <a:off x="4953000" y="4191000"/>
            <a:ext cx="297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Набор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кюреток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781" name="Rectangle 1046"/>
          <p:cNvSpPr>
            <a:spLocks noChangeArrowheads="1"/>
          </p:cNvSpPr>
          <p:nvPr/>
        </p:nvSpPr>
        <p:spPr bwMode="auto">
          <a:xfrm>
            <a:off x="457200" y="304800"/>
            <a:ext cx="375476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Инструментарий: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зеркала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пулевые щипцы;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маточный зонд;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расширители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Гегара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кюретки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5725" y="908720"/>
            <a:ext cx="82296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Гинекология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это наука о женщине, изучающая нормальную деятельность женского организма, заболевания, связанные с особенностями женского организма в различные периоды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её жизни.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Гинекология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занимается профилактикой заболеваний, для того чтобы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женщина была здорова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 всех периодах своей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Cambria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23369" y="967193"/>
            <a:ext cx="8003232" cy="4926013"/>
          </a:xfrm>
        </p:spPr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19200" y="381000"/>
            <a:ext cx="678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Пункция заднего свода влагалища (пробный прокол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40665" y="1765846"/>
            <a:ext cx="426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228600" algn="just">
              <a:tabLst>
                <a:tab pos="914400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Применяется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диагностической целью при:</a:t>
            </a:r>
          </a:p>
          <a:p>
            <a:pPr indent="-228600" algn="just">
              <a:tabLst>
                <a:tab pos="914400" algn="l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  подозрении на прервавшуюся внематочную беременность;</a:t>
            </a: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  выяснении характера выпота в брюшную полость;</a:t>
            </a: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   подозрении на гнойную опухоль придатков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105400" y="1284288"/>
            <a:ext cx="3810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Инструментарий: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зеркала;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пинцет;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пулевые щипцы;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щприц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длинной иглой (12-15 см); </a:t>
            </a:r>
          </a:p>
          <a:p>
            <a:pPr algn="just"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стерильный материал, спирт, йод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28600" y="9144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400800" y="2232025"/>
            <a:ext cx="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46" y="4254500"/>
            <a:ext cx="25812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84333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6400800" y="1647825"/>
            <a:ext cx="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0" y="433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3400" y="56138"/>
            <a:ext cx="835908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228600">
              <a:tabLst>
                <a:tab pos="914400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-228600" algn="ctr" eaLnBrk="0" hangingPunct="0">
              <a:tabLst>
                <a:tab pos="914400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-228600" eaLnBrk="0" hangingPunct="0">
              <a:tabLst>
                <a:tab pos="914400" algn="l"/>
              </a:tabLst>
            </a:pPr>
            <a:endParaRPr lang="ru-RU" sz="2000" dirty="0" smtClean="0">
              <a:latin typeface="Cambria" pitchFamily="18" charset="0"/>
            </a:endParaRP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0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диагностический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 исследования, с помощью которого производится осмотр влагалищной части шейки матки, влагалища и наружных половых органов с увеличением обследуемых участков в 30 раз. </a:t>
            </a: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В основе ее лежит изучение эпителиального покрова и сосудистого рисунка влагалищной части шейки матки.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Кольпоскопический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 исследования позволяет обнаружить невидимые патологические изменения на влагалищной части шейки матки, подозрительные и злокачественные превращения, производить прицельно соскобы и биопсию, что значительно повышает ценность этих методов исследования, а также судить об эффективности лечения. </a:t>
            </a: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-228600" eaLnBrk="0" hangingPunct="0">
              <a:tabLst>
                <a:tab pos="914400" algn="l"/>
              </a:tabLst>
            </a:pPr>
            <a:endParaRPr lang="ru-RU" sz="2200" dirty="0">
              <a:latin typeface="Times New Roman" pitchFamily="18" charset="0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400800" y="-1282700"/>
            <a:ext cx="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6604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96975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027"/>
          <p:cNvSpPr>
            <a:spLocks noChangeArrowheads="1"/>
          </p:cNvSpPr>
          <p:nvPr/>
        </p:nvSpPr>
        <p:spPr bwMode="auto">
          <a:xfrm>
            <a:off x="3124200" y="3810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Кольпоскоп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844" name="Rectangle 1029"/>
          <p:cNvSpPr>
            <a:spLocks noChangeArrowheads="1"/>
          </p:cNvSpPr>
          <p:nvPr/>
        </p:nvSpPr>
        <p:spPr bwMode="auto">
          <a:xfrm>
            <a:off x="3857625" y="256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5845" name="Picture 1028" descr="C:\Documents and Settings\x.X-ZWF6ZXUHXEN2S\Рабочий стол\для презентации\Ира\Кольпоскопия  гинекология и урология - Litclinic_Ru.files\kolposkopiya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26384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533400"/>
            <a:ext cx="84582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Простая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кольпоскопия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осмотр шейки матки после удаления отделяемого с ее поверхности.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3360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5629"/>
            <a:ext cx="4160944" cy="30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57200" y="18288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Оригинальная слизистая оболочка 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138363" y="1647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356188"/>
            <a:ext cx="4174018" cy="305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257800" y="1828800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Полип шейки матки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5536" y="304800"/>
            <a:ext cx="8424936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228600" algn="ctr">
              <a:tabLst>
                <a:tab pos="914400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Биопсия</a:t>
            </a:r>
          </a:p>
          <a:p>
            <a:pPr indent="-228600" eaLnBrk="0" hangingPunct="0">
              <a:tabLst>
                <a:tab pos="914400" algn="l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Биопсия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прижизненное иссечение небольшого участка ткани для микроскопического исследования (чаще всего шейки матки). </a:t>
            </a: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Показаниями к биопсии  служат различные патологические процессы, особенно при подозрении на их  злокачественность. Значительно реже  прибегают к биопсии вульвы и стенки влагалища. </a:t>
            </a: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Биопсия шейки матки заключается в иссечении скальпелем клиновидного участка, включающего как всю поврежденную, так и часть неизмененной ткани. </a:t>
            </a:r>
          </a:p>
          <a:p>
            <a:pPr indent="-228600" algn="just" eaLnBrk="0" hangingPunct="0">
              <a:tabLst>
                <a:tab pos="914400" algn="l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indent="-228600" eaLnBrk="0" hangingPunct="0">
              <a:tabLst>
                <a:tab pos="914400" algn="l"/>
              </a:tabLst>
            </a:pP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228600"/>
            <a:ext cx="8458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Прицельная биопсия –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может быть проведена  после окраски поверхности влагалищной части шейки матки раствором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Люголя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либо гематоксилином.</a:t>
            </a:r>
          </a:p>
          <a:p>
            <a:pPr algn="just" eaLnBrk="0" hangingPunct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Иссечение в виде клина –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производят скальпелем, с обязательным захватом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макроскопически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неизмененной ткани. На дефект ткани накладывают 1-2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кетгутовых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шва</a:t>
            </a:r>
          </a:p>
          <a:p>
            <a:pPr algn="just" eaLnBrk="0" hangingPunc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Биопсия с помощью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конхотома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может быть использована только при раковой опухоли как ориентировочная, иногда с целью контроля эффективности лучевого лечения.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281363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5812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7544" y="764704"/>
            <a:ext cx="8229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Гистероскопия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метод выявления внутриматочной патологии с помощью стекловолоконной оптики.</a:t>
            </a: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Лапароскопия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осмотр органов малого таза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брюшной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полости, 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лапароскопического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исследования можно диагностировать воспалительные процессы в придатках, аппендицит, внематочную беременность и др. заболевания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брюшной полости и малого таза.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dirty="0">
              <a:latin typeface="Cambria" pitchFamily="18" charset="0"/>
            </a:endParaRPr>
          </a:p>
          <a:p>
            <a:pPr eaLnBrk="0" hangingPunct="0"/>
            <a:endParaRPr lang="ru-RU" sz="2000" dirty="0">
              <a:latin typeface="Cambria" pitchFamily="18" charset="0"/>
              <a:cs typeface="Times New Roman" pitchFamily="18" charset="0"/>
            </a:endParaRPr>
          </a:p>
          <a:p>
            <a:pPr eaLnBrk="0" hangingPunct="0"/>
            <a:endParaRPr lang="ru-RU" sz="2000" dirty="0">
              <a:latin typeface="Cambria" pitchFamily="18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86100" y="2028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26" descr="гистероскопия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87413"/>
            <a:ext cx="3429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1028"/>
          <p:cNvSpPr>
            <a:spLocks noChangeArrowheads="1"/>
          </p:cNvSpPr>
          <p:nvPr/>
        </p:nvSpPr>
        <p:spPr bwMode="auto">
          <a:xfrm>
            <a:off x="3081338" y="2028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988" name="Picture 1027" descr="C:\Documents and Settings\x.X-ZWF6ZXUHXEN2S\Рабочий стол\для презентации\Ира\Гистероскопия  гинекология и урология - Litclinic_Ru.files\gisteroscopia2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24175"/>
            <a:ext cx="33623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7"/>
          <p:cNvSpPr>
            <a:spLocks noChangeArrowheads="1"/>
          </p:cNvSpPr>
          <p:nvPr/>
        </p:nvSpPr>
        <p:spPr bwMode="auto">
          <a:xfrm>
            <a:off x="2857500" y="1743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4035" name="Picture 1026" descr="Лапороскопия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4" y="548680"/>
            <a:ext cx="5715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028"/>
          <p:cNvSpPr>
            <a:spLocks noChangeArrowheads="1"/>
          </p:cNvSpPr>
          <p:nvPr/>
        </p:nvSpPr>
        <p:spPr bwMode="auto">
          <a:xfrm>
            <a:off x="486032" y="7620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latin typeface="Cambria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latin typeface="Cambria" pitchFamily="18" charset="0"/>
                <a:cs typeface="Times New Roman" pitchFamily="18" charset="0"/>
              </a:rPr>
              <a:t>атка </a:t>
            </a:r>
            <a:r>
              <a:rPr lang="ru-RU" sz="2400" b="1" dirty="0">
                <a:latin typeface="Cambria" pitchFamily="18" charset="0"/>
                <a:cs typeface="Times New Roman" pitchFamily="18" charset="0"/>
              </a:rPr>
              <a:t>и придатки при </a:t>
            </a:r>
            <a:r>
              <a:rPr lang="ru-RU" sz="2400" b="1" dirty="0" err="1">
                <a:latin typeface="Cambria" pitchFamily="18" charset="0"/>
                <a:cs typeface="Times New Roman" pitchFamily="18" charset="0"/>
              </a:rPr>
              <a:t>лапароскопическом</a:t>
            </a:r>
            <a:r>
              <a:rPr lang="ru-RU" sz="2400" b="1" dirty="0">
                <a:latin typeface="Cambria" pitchFamily="18" charset="0"/>
                <a:cs typeface="Times New Roman" pitchFamily="18" charset="0"/>
              </a:rPr>
              <a:t> исследовании</a:t>
            </a:r>
            <a:r>
              <a:rPr lang="ru-RU" sz="2400" b="1" dirty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95536" y="843921"/>
            <a:ext cx="816019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80975"/>
            <a:endParaRPr lang="ru-RU" sz="2800" u="sng" dirty="0">
              <a:latin typeface="Times New Roman" pitchFamily="18" charset="0"/>
            </a:endParaRPr>
          </a:p>
          <a:p>
            <a:pPr indent="180975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Больные при гинекологических заболеваниях помимо общих,  предъявляют ряд характерных  жалоб, связанных с поражением половой системы. Знание этих жалоб  определяет направленность при сборе анамнеза и выбор методов обследования, без чего невозможны постановка правильного диагноза и проведение рациональной терапии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1000" y="381000"/>
            <a:ext cx="83820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Ультразвуковое исследование (УЗИ)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УЗИ относится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неинвазивным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инструментальным методам и может быть выполнено практически у любой больной независимо от ее состояния. </a:t>
            </a: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гинекологической практике УЗИ используется для диагностики заболеваний и опухолей матки, придатков, выявления аномалий развития матки. </a:t>
            </a: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Последние модели диагностических аппаратов обладают такой высокой разрешающей способностью, что успешно используются для контроля за ростом фолликула, произошедшей овуляцией, регистрируют толщину эндометрия и позволяют выявить его гиперплазию и полипы.</a:t>
            </a: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помощью УЗИ установлены нормальные размеры матки и яичников у женщин, девушек и девочек.</a:t>
            </a:r>
          </a:p>
          <a:p>
            <a:pPr algn="just"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УЗИ используют при лечении эндокринного бесплодия для контроля эффективности медикаментозной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стимуляции овуляции.</a:t>
            </a:r>
            <a:endParaRPr lang="ru-RU" sz="2000" dirty="0">
              <a:latin typeface="Cambria" pitchFamily="18" charset="0"/>
            </a:endParaRPr>
          </a:p>
          <a:p>
            <a:pPr eaLnBrk="0" hangingPunct="0"/>
            <a:endParaRPr lang="ru-RU" sz="2000" dirty="0">
              <a:latin typeface="Cambria" pitchFamily="18" charset="0"/>
            </a:endParaRPr>
          </a:p>
          <a:p>
            <a:pPr algn="just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УЗИ, проводимое ежедневно при спонтанных овуляторных циклах, позволило проследить за ростом фолликула. </a:t>
            </a:r>
          </a:p>
          <a:p>
            <a:pPr eaLnBrk="0" hangingPunct="0"/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300537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316865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Рентгенологические методы исследования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0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Рентгенологические методы остаются широко распространенными методами исследования,  это, прежде всего, относится 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гистеросальпингографии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(ГСГ). ГСГ давно используется в гинекологической практике для установления проходимости маточных труб, выявления анатомических изменений в полости матки, спаечного процесса в области малого таза. </a:t>
            </a:r>
          </a:p>
          <a:p>
            <a:pPr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гистнросальпингографии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5-7 день менструального цикла уменьшает частоту ложноотрицательных результатов. Устье маточных труб в первую фазу цикла широко открыто и не препятствует проникновению контрастного вещества из полости матки в маточные трубы.</a:t>
            </a:r>
          </a:p>
          <a:p>
            <a:pPr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auto">
          <a:xfrm>
            <a:off x="2857500" y="-295275"/>
            <a:ext cx="35433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5" name="Rectangle 1027"/>
          <p:cNvSpPr>
            <a:spLocks noChangeArrowheads="1"/>
          </p:cNvSpPr>
          <p:nvPr/>
        </p:nvSpPr>
        <p:spPr bwMode="auto">
          <a:xfrm>
            <a:off x="0" y="153511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49156" name="Rectangle 1028"/>
          <p:cNvSpPr>
            <a:spLocks noChangeArrowheads="1"/>
          </p:cNvSpPr>
          <p:nvPr/>
        </p:nvSpPr>
        <p:spPr bwMode="auto">
          <a:xfrm>
            <a:off x="2171700" y="1704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9157" name="Object 1029"/>
          <p:cNvGraphicFramePr>
            <a:graphicFrameLocks noChangeAspect="1"/>
          </p:cNvGraphicFramePr>
          <p:nvPr/>
        </p:nvGraphicFramePr>
        <p:xfrm>
          <a:off x="304800" y="3284538"/>
          <a:ext cx="373380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Точечный рисунок" r:id="rId3" imgW="3619048" imgH="2553056" progId="Paint.Picture">
                  <p:embed/>
                </p:oleObj>
              </mc:Choice>
              <mc:Fallback>
                <p:oleObj name="Точечный рисунок" r:id="rId3" imgW="3619048" imgH="2553056" progId="Paint.Pictur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84538"/>
                        <a:ext cx="3733800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1030"/>
          <p:cNvGraphicFramePr>
            <a:graphicFrameLocks noChangeAspect="1"/>
          </p:cNvGraphicFramePr>
          <p:nvPr/>
        </p:nvGraphicFramePr>
        <p:xfrm>
          <a:off x="4838700" y="3213100"/>
          <a:ext cx="381000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6" name="Точечный рисунок" r:id="rId5" imgW="3533333" imgH="2400635" progId="Paint.Picture">
                  <p:embed/>
                </p:oleObj>
              </mc:Choice>
              <mc:Fallback>
                <p:oleObj name="Точечный рисунок" r:id="rId5" imgW="3533333" imgH="2400635" progId="Paint.Picture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3213100"/>
                        <a:ext cx="3810000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1031"/>
          <p:cNvSpPr>
            <a:spLocks noChangeArrowheads="1"/>
          </p:cNvSpPr>
          <p:nvPr/>
        </p:nvSpPr>
        <p:spPr bwMode="auto">
          <a:xfrm>
            <a:off x="141245" y="407645"/>
            <a:ext cx="426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Маленькая полость матки, неоднородно затемненная, кружевная; прерывающийся контур полости матки; правый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рог ампутирован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проницаемая левая труба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9160" name="Rectangle 1032"/>
          <p:cNvSpPr>
            <a:spLocks noChangeArrowheads="1"/>
          </p:cNvSpPr>
          <p:nvPr/>
        </p:nvSpPr>
        <p:spPr bwMode="auto">
          <a:xfrm>
            <a:off x="4800600" y="433388"/>
            <a:ext cx="350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Небольшая полость матки, верхний и левый контуры неправильные,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краевыми лакунарными картинами; трубы не затемняются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23850" y="764704"/>
            <a:ext cx="83820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Бактериологическое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исследование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применяется для диагностики воспалительных заболеваний и позволяет установить разновидность микробных факторов, позволяет определить степень чистоты влагалища, что необходимо перед гинекологическими операциями и диагностическими манипуляциями. Бактериологическое исследование позволяет выявить венерические заболевания. материал для исследования берут из уретры, цервикального канала и верхней трети влагалища; перед взятием мазка нельзя проводить спринцевание, введение лекарственных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препаратов.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</a:endParaRPr>
          </a:p>
          <a:p>
            <a:endParaRPr lang="ru-RU" sz="2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Медицинская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сестра должна владеть техникой взятия мазков. Для последующего исследования готовятся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сухое предметное стекло,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отмечены три деления: первое с букой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уретра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urethra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второе с буквой С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цервикальный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канал шейки матки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cervix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третье с буквой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влагали­ще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vagina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При взятии мазков необходимо пользоваться толь­ко стерильным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инструментом,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мазок брать отдельным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инструментом  и наносить на соответствующую часть стекла.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57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Исследование флоры влагалища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 eaLnBrk="0" hangingPunc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Различают 4 степени чистоты влагалищного содержимого:</a:t>
            </a:r>
          </a:p>
          <a:p>
            <a:pPr lvl="1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степень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 мазке определяется плоский эпителий, влагалищные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палочки,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реакция кислая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 степень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влагалищные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Дедерлейна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эпителиальные клетки, единичные лейкоциты, реакция кислая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степень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влагалищных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палочек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мало, преобладают другие виды бактерий, много лейкоцитов, реакция слабокислая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 степень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влагалищных палочек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нет,  много патогенных микробов, много лейкоцитов, реакция щелочная </a:t>
            </a:r>
          </a:p>
        </p:txBody>
      </p:sp>
    </p:spTree>
    <p:extLst>
      <p:ext uri="{BB962C8B-B14F-4D97-AF65-F5344CB8AC3E}">
        <p14:creationId xmlns:p14="http://schemas.microsoft.com/office/powerpoint/2010/main" val="856216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57200" y="381000"/>
            <a:ext cx="8305800" cy="110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МЕТОДЫ ГОРМОНАЛЬНОГО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ru-RU" b="1" dirty="0">
                <a:latin typeface="Cambria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Запись базальной температуры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Женщине предлагают измерять базальную (ректальную) температуру ежедневно утром не вставая с постели и заносить данные в специальный график. Измерение температуры производят не менее 3-х мес., а при обследовании и лечении – в течение всего курса лечения. При этом на графике отмечают время приема препарата, вид обследования и лечения. Это позволяет оценить влияние лечебных мероприятий на характер менструального цикла (изменение времени овуляции, длительность фаз менструального цикла). По графику базальной температуры можно заподозрить беременность ранних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сроков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базальной температуры на 15-18 день цикла более чем на 0,5°С свидетельствует о наличии овуляции. При полноценной секреторной фазе базальная температура 37,1°-37,3° сохраняется в течение 11-12 дней (секреторная фаза – 12 дней при нормальном менструальном цикле). Резкий спад температуры обусловлен гормональным спадом и предполагает наступление менструации.</a:t>
            </a:r>
          </a:p>
          <a:p>
            <a:pPr eaLnBrk="0" hangingPunct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базальной температуры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1356"/>
            <a:ext cx="8352928" cy="163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447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67544" y="260350"/>
            <a:ext cx="8208911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Феномен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папоротника</a:t>
            </a:r>
            <a:endParaRPr lang="ru-RU" b="1" dirty="0">
              <a:latin typeface="Cambria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ru-RU" dirty="0"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Феномен папоротника” (кристаллизации) основан на способности шеечной слизи образовывать при высушивании кристаллы в виде листа папоротника. Это обусловлено физико-химическими изменениями в коллоидном и электролитном составе слизи, которые происходят в течение менструального цикла под влиянием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гормонов.Слизь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исследования забирают из цервикального канала (2,3 капли) наносят на предметное стекло, высушивают в течение 10-15 мин., добавляют немного р-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хлорида натрия 0,9 % и исследуют под микроскопом. Симптом кристаллизации (лист папоротника) появляется на 5-7 день цикла, наиболее выражен в период  овуляции, затем постепенно становится менее отчетливым и перед менструацией исчезает.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44392"/>
            <a:ext cx="5112568" cy="181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609600"/>
            <a:ext cx="8229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инекологическая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патология имеет очень сходную симптоматику,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поэтому,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независимо от того,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каким заболеванием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придёт женщина, жалобы у неё довольно часто будут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однотипными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0" hangingPunct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ЖАЛОБЫ: на бели,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боли внизу живота,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кровотечение, нарушение функции смежных органов, нарушение половой функции, зуд наружных половых органов.</a:t>
            </a:r>
          </a:p>
          <a:p>
            <a:pPr algn="just" eaLnBrk="0" hangingPunct="0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8136904" cy="4114800"/>
          </a:xfrm>
        </p:spPr>
        <p:txBody>
          <a:bodyPr/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длины шеечной слизи основано на свойстве шеечной слизи к растяжению. Небольшое кол-во слизи берут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корцангом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цервикального канала и при постепенном раздвигании 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браншей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слизь растягивается в тонкую нить.</a:t>
            </a:r>
          </a:p>
          <a:p>
            <a:pPr eaLnBrk="1" hangingPunct="1"/>
            <a:endParaRPr lang="ru-RU" dirty="0" smtClean="0">
              <a:latin typeface="Cambria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39251"/>
            <a:ext cx="53530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Нарушения менструальной функции.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Нейроэндокринные синдромы в гинекологии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    Менструальный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цикл - физиологический процесс циклических изменений функций половой системы женщины, которые внешне проявляются регулярными маточными кровотечениями (</a:t>
            </a:r>
            <a:r>
              <a:rPr lang="ru-RU" sz="11200" b="1" i="1" dirty="0">
                <a:latin typeface="Times New Roman" pitchFamily="18" charset="0"/>
                <a:cs typeface="Times New Roman" pitchFamily="18" charset="0"/>
              </a:rPr>
              <a:t>менструациями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, в просторечии - </a:t>
            </a:r>
            <a:r>
              <a:rPr lang="ru-RU" sz="11200" b="1" i="1" dirty="0">
                <a:latin typeface="Times New Roman" pitchFamily="18" charset="0"/>
                <a:cs typeface="Times New Roman" pitchFamily="18" charset="0"/>
              </a:rPr>
              <a:t>месячными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). Во время менструального цикла происходит подготовка организма женщины к зачатию и беременности. Если зачатие не происходит, этот процесс повторяется снова. 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11200" dirty="0" err="1" smtClean="0"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uk-UA" sz="1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менструация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(менархе)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появляется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девочек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>
                <a:latin typeface="Times New Roman" pitchFamily="18" charset="0"/>
                <a:cs typeface="Times New Roman" pitchFamily="18" charset="0"/>
                <a:hlinkClick r:id="rId2"/>
              </a:rPr>
              <a:t>полового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  <a:hlinkClick r:id="rId2"/>
              </a:rPr>
              <a:t>созревания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Прекращаются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менструации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наступлением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b="1" i="1" dirty="0" err="1">
                <a:latin typeface="Times New Roman" pitchFamily="18" charset="0"/>
                <a:cs typeface="Times New Roman" pitchFamily="18" charset="0"/>
                <a:hlinkClick r:id="rId3"/>
              </a:rPr>
              <a:t>менопаузы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  <a:hlinkClick r:id="rId4"/>
              </a:rPr>
              <a:t>беременности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и при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некоторых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 err="1">
                <a:latin typeface="Times New Roman" pitchFamily="18" charset="0"/>
                <a:cs typeface="Times New Roman" pitchFamily="18" charset="0"/>
              </a:rPr>
              <a:t>заболеваниях</a:t>
            </a:r>
            <a:r>
              <a:rPr lang="uk-UA" sz="1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dirty="0">
              <a:latin typeface="Cambria" pitchFamily="18" charset="0"/>
              <a:cs typeface="Times New Roman" pitchFamily="18" charset="0"/>
            </a:endParaRPr>
          </a:p>
          <a:p>
            <a:endParaRPr lang="ru-RU" dirty="0"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107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62067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Все отклонения от нормального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менструального цикла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считаются нарушениями менструального цикла.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Имеются две большие группы нарушений: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типу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гипо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менструального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синдрома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типу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гипер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менструального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синдрома.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Менструальный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цикл.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репродуктивной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течение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цикла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4" descr="menst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7926"/>
            <a:ext cx="8712968" cy="4654364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менструальной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sz="3600" b="1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525658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психические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потрясения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психические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неврологические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авитаминозы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ожирение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профессиональные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вредности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инфекционные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кроветворной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систем,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печени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гинекологические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операции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травма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мочеполовых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путей, 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полового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созревания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hangingPunct="1">
              <a:lnSpc>
                <a:spcPct val="9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гормональная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перестройка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климактерическом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генетические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Гипоменструальный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синдром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1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2" cy="347472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развивается на фоне сниженной функции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яичников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 проявляется такими нарушениями: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олигоменорея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(укорочение менструации до 1-2 дней),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гипоменорея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(скудные месячные),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опсоменорея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(редкие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менструации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цикл 35-48 дней),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аменорея (отсутствие менструаций в течении 6 и более месяцев).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Аменорея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6177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Аменорея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месячных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течение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6-ти 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месяцев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Физиологической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полового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созревания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беременности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и грудного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вскармливания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лактационная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 аменорея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менопаузе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атологической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вследствие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различных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Различают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первичную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менструации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отсутствуют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возрасте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до 16 лет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вторичную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ранее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наблюдавшиеся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менструации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прекратились</a:t>
            </a:r>
            <a:r>
              <a:rPr lang="uk-UA" sz="2400" dirty="0" smtClean="0">
                <a:latin typeface="Cambria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Причины первичной аменореи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1948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хромосомные и генетические нарушения,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половое недоразвитие,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влияние тяжелых инфекций и интоксикаций,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ожирение при нарушениях функций гипофиза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вторичной аменореи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032448"/>
          </a:xfrm>
        </p:spPr>
        <p:txBody>
          <a:bodyPr>
            <a:normAutofit fontScale="25000" lnSpcReduction="20000"/>
          </a:bodyPr>
          <a:lstStyle/>
          <a:p>
            <a:pPr algn="just" eaLnBrk="1" hangingPunct="1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влияние нервно-психогенных факторов (страх, испуг, </a:t>
            </a:r>
            <a:r>
              <a:rPr lang="ru-RU" sz="12800" dirty="0" err="1" smtClean="0">
                <a:latin typeface="Times New Roman" pitchFamily="18" charset="0"/>
                <a:cs typeface="Times New Roman" pitchFamily="18" charset="0"/>
              </a:rPr>
              <a:t>психотравма</a:t>
            </a:r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 eaLnBrk="1" hangingPunct="1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неполноценное питание;</a:t>
            </a:r>
          </a:p>
          <a:p>
            <a:pPr algn="just" eaLnBrk="1" hangingPunct="1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умственное и физическое переутомление; </a:t>
            </a:r>
          </a:p>
          <a:p>
            <a:pPr algn="just" eaLnBrk="1" hangingPunct="1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нарушение функции эндокринных желез;</a:t>
            </a:r>
          </a:p>
          <a:p>
            <a:pPr algn="just" eaLnBrk="1" hangingPunct="1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острые инфекционные заболевания;</a:t>
            </a:r>
          </a:p>
          <a:p>
            <a:pPr algn="just" eaLnBrk="1" hangingPunct="1"/>
            <a:r>
              <a:rPr lang="ru-RU" sz="12800" dirty="0" smtClean="0">
                <a:latin typeface="Times New Roman" pitchFamily="18" charset="0"/>
                <a:cs typeface="Times New Roman" pitchFamily="18" charset="0"/>
              </a:rPr>
              <a:t>воспалительные и опухолевые заболевания половых органов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. </a:t>
            </a:r>
            <a:endParaRPr lang="uk-UA" sz="2800" dirty="0" smtClean="0">
              <a:latin typeface="Cambria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424936" cy="572181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приходится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сталкиваться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гиперменструальным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синдромом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                 Он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характеризуется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обильными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длительными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частыми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менструациями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превращающимися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кровотечение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Гиперменструальный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синдром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подразделяется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гиперменорею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обильные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месячные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полименорею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длительные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обильные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месячные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превращающиеся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мено-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метроррагии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пройоменорею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частые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обильные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месячные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функциональные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маточные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uk-UA" dirty="0" smtClean="0">
                <a:latin typeface="Cambria" pitchFamily="18" charset="0"/>
              </a:rPr>
              <a:t>. </a:t>
            </a:r>
          </a:p>
          <a:p>
            <a:endParaRPr lang="ru-RU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Методы исследования гинекологических больных</a:t>
            </a:r>
          </a:p>
          <a:p>
            <a:pPr marL="0" lv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Все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методы обследования гинекологических больных можно разделить на общие, специальные и дополнительные.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сестра должна знать эти методы диагностики, уметь объяснить пациентке цель проведения, знать подготовку к исследованию, уметь ассистировать врачу при выполнении диагностических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процедур.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089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Дисфункциональные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маточные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(ДМК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208912" cy="4392488"/>
          </a:xfrm>
        </p:spPr>
        <p:txBody>
          <a:bodyPr>
            <a:normAutofit/>
          </a:bodyPr>
          <a:lstStyle/>
          <a:p>
            <a:pPr algn="just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Маточные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вследствие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нарушения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гормональной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функции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яичников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принято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называть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дисфункциональными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маточными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кровотечениями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(ДМК)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общей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структуре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гинекологических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ДМК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составляют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15-20%.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патология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обусловленная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функциональными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нарушениями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гипоталамус-гипофиз-яичники-матка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основе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лежит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ритма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продукции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гонадотропных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гормонов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гормонов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яичников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936104"/>
          </a:xfrm>
        </p:spPr>
        <p:txBody>
          <a:bodyPr/>
          <a:lstStyle/>
          <a:p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Ювенильные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маточные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ЮВЕНИЛЬНЫЕ (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пубертатные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подростковые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) МАТОЧНЫЕ КРОВОТЕЧЕНИЯ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ДМК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периода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полового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созревания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обусловленные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нарушением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регуляции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менструальной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и не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связанные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органическими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заболеваниями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половой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других систем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организма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Ювенильные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(ЮК)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ановуляторные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фоне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атрезии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фолликулов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Кровотечения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наблюдаются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первые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менархе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менструации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могут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начинаться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 менархе.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различные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интенсивности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продолжительности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безболезненны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приводят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анемии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вторичным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нарушениям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свертывающей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крови.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Длительному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кровотечению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способствуют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дистрофические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гиперплазированном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эндометрии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недостаточная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сократительная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матки, не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достигшей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окончательного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56160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Медицинс­кая сестра должна оказать доврачебную неотложную помощь при обильном маточном кровотечении, которая заключается в: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1.придание пациентке горизонтального положения                                               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2.наложении холода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низ живота                                                                           3. подготовке сокращающих матку средств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(окситоцин, пре­параты спорыньи,)                                                                                                                                         4. подготовке кровоостанавливающих средств (кальция хлорид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глюконат кальция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дицинон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трансамин)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5.измерение артериального давления, пульса, частоты дыхания</a:t>
            </a:r>
          </a:p>
          <a:p>
            <a:endParaRPr lang="ru-RU" sz="28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287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Контрольные вопросы для закрепления</a:t>
            </a: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344816" cy="412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1.Группы гинекологических заболеваний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Порядок опроса и обследования гинекологических больных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Классификация нарушения менструальной функции</a:t>
            </a:r>
          </a:p>
          <a:p>
            <a:endParaRPr lang="ru-RU" sz="3200" dirty="0" smtClean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Общие методы обследования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Обследование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гинекологических больных начинается 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опроса.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этом выясняют основные жалобы больной и сведения о предшествовавшей жизни (анамнез жизни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anamnesis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vitae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Путем опроса выясняют общие сведения (фамилия, имя, отчество, семейное положение, профессия, возраст), перенесенные заболевания в детстве и в зрелом возрасте, оперативные вмешательства, условия труда и быта, профессиональные вредности и вредные привычки (курение, алкоголизм, наркомания), данные о наследственных забо­леваниях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Гинекологический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анамнез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включает исследование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менструальной, секреторной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половой и детородной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6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496944" cy="5616575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Менструальная функция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наступления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менархе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ритмичность, продолжительность менструации, количество теряемой крови, дата последней менструации, изменился ли характер менструального цикла после начала половой жизни, родов и т. д.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Половая функция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начало половой жизни, либидо и чувство удовлетворения (оргазм), затруднение или невозможность полового акта.</a:t>
            </a:r>
          </a:p>
          <a:p>
            <a:pPr eaLnBrk="1" hangingPunct="1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08720"/>
            <a:ext cx="8280920" cy="4784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Детородная функция: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наступления беременности, после начала регулярной половой жизни без применения противозачаточных средств, количество беременностей, их течение, исходы,  осложнения Здоровье детей при рождении и дальнейшее их развитие.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Секреторная функция: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выделений, их количество, цвет, запах.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4681</TotalTime>
  <Words>2521</Words>
  <Application>Microsoft Office PowerPoint</Application>
  <PresentationFormat>Экран (4:3)</PresentationFormat>
  <Paragraphs>276</Paragraphs>
  <Slides>63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Тема Office</vt:lpstr>
      <vt:lpstr>Точечный рисунок</vt:lpstr>
      <vt:lpstr>Презентация PowerPoint</vt:lpstr>
      <vt:lpstr>План лекции </vt:lpstr>
      <vt:lpstr>    </vt:lpstr>
      <vt:lpstr>Презентация PowerPoint</vt:lpstr>
      <vt:lpstr>Презентация PowerPoint</vt:lpstr>
      <vt:lpstr>Презентация PowerPoint</vt:lpstr>
      <vt:lpstr>Общие методы обследования</vt:lpstr>
      <vt:lpstr>Презентация PowerPoint</vt:lpstr>
      <vt:lpstr>Презентация PowerPoint</vt:lpstr>
      <vt:lpstr>Общий осмотр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Оснащение: Гинекологическое кресло, влагалищные зеркала и подъемники, ложечка Фолькмана. предметные стекла</vt:lpstr>
      <vt:lpstr>Презентация PowerPoint</vt:lpstr>
      <vt:lpstr>Презентация PowerPoint</vt:lpstr>
      <vt:lpstr>Презентация PowerPoint</vt:lpstr>
      <vt:lpstr>Дополнительные методы исследования</vt:lpstr>
      <vt:lpstr>Зондирование матки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флоры влагалища</vt:lpstr>
      <vt:lpstr>Презентация PowerPoint</vt:lpstr>
      <vt:lpstr>График базальной температуры </vt:lpstr>
      <vt:lpstr>Презентация PowerPoint</vt:lpstr>
      <vt:lpstr>Презентация PowerPoint</vt:lpstr>
      <vt:lpstr>Нарушения менструальной функции. Нейроэндокринные синдромы в гинекологии</vt:lpstr>
      <vt:lpstr>Презентация PowerPoint</vt:lpstr>
      <vt:lpstr>Менструальный цикл.  Изменения репродуктивной системы в течение цикла</vt:lpstr>
      <vt:lpstr>Причины нарушения менструальной функции</vt:lpstr>
      <vt:lpstr>Гипоменструальный синдром</vt:lpstr>
      <vt:lpstr>Аменорея </vt:lpstr>
      <vt:lpstr>Причины первичной аменореи </vt:lpstr>
      <vt:lpstr>Причины вторичной аменореи </vt:lpstr>
      <vt:lpstr>Презентация PowerPoint</vt:lpstr>
      <vt:lpstr>Дисфункциональные маточные кровотечения (ДМК)</vt:lpstr>
      <vt:lpstr>Ювенильные маточные кровотечения </vt:lpstr>
      <vt:lpstr>Презентация PowerPoint</vt:lpstr>
      <vt:lpstr>Контрольные вопросы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обследования гинекологических больных</dc:title>
  <dc:creator>x</dc:creator>
  <cp:lastModifiedBy>Lenovo</cp:lastModifiedBy>
  <cp:revision>282</cp:revision>
  <dcterms:created xsi:type="dcterms:W3CDTF">2007-01-06T12:08:28Z</dcterms:created>
  <dcterms:modified xsi:type="dcterms:W3CDTF">2020-12-03T05:30:09Z</dcterms:modified>
</cp:coreProperties>
</file>