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aleway"/>
      <p:regular r:id="rId30"/>
      <p:bold r:id="rId31"/>
      <p:italic r:id="rId32"/>
      <p:boldItalic r:id="rId33"/>
    </p:embeddedFont>
    <p:embeddedFont>
      <p:font typeface="Lato"/>
      <p:regular r:id="rId34"/>
      <p:bold r:id="rId35"/>
      <p:italic r:id="rId36"/>
      <p:boldItalic r:id="rId37"/>
    </p:embeddedFont>
    <p:embeddedFont>
      <p:font typeface="Open Sans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2" roundtripDataSignature="AMtx7mhXQLHNLlizhVaTQixbfbuBW495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-italic.fntdata"/><Relationship Id="rId20" Type="http://schemas.openxmlformats.org/officeDocument/2006/relationships/slide" Target="slides/slide15.xml"/><Relationship Id="rId42" Type="http://customschemas.google.com/relationships/presentationmetadata" Target="metadata"/><Relationship Id="rId41" Type="http://schemas.openxmlformats.org/officeDocument/2006/relationships/font" Target="fonts/OpenSans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aleway-bold.fntdata"/><Relationship Id="rId30" Type="http://schemas.openxmlformats.org/officeDocument/2006/relationships/font" Target="fonts/Raleway-regular.fntdata"/><Relationship Id="rId11" Type="http://schemas.openxmlformats.org/officeDocument/2006/relationships/slide" Target="slides/slide6.xml"/><Relationship Id="rId33" Type="http://schemas.openxmlformats.org/officeDocument/2006/relationships/font" Target="fonts/Raleway-boldItalic.fntdata"/><Relationship Id="rId10" Type="http://schemas.openxmlformats.org/officeDocument/2006/relationships/slide" Target="slides/slide5.xml"/><Relationship Id="rId32" Type="http://schemas.openxmlformats.org/officeDocument/2006/relationships/font" Target="fonts/Raleway-italic.fntdata"/><Relationship Id="rId13" Type="http://schemas.openxmlformats.org/officeDocument/2006/relationships/slide" Target="slides/slide8.xml"/><Relationship Id="rId35" Type="http://schemas.openxmlformats.org/officeDocument/2006/relationships/font" Target="fonts/Lato-bold.fntdata"/><Relationship Id="rId12" Type="http://schemas.openxmlformats.org/officeDocument/2006/relationships/slide" Target="slides/slide7.xml"/><Relationship Id="rId34" Type="http://schemas.openxmlformats.org/officeDocument/2006/relationships/font" Target="fonts/Lato-regular.fntdata"/><Relationship Id="rId15" Type="http://schemas.openxmlformats.org/officeDocument/2006/relationships/slide" Target="slides/slide10.xml"/><Relationship Id="rId37" Type="http://schemas.openxmlformats.org/officeDocument/2006/relationships/font" Target="fonts/Lato-boldItalic.fntdata"/><Relationship Id="rId14" Type="http://schemas.openxmlformats.org/officeDocument/2006/relationships/slide" Target="slides/slide9.xml"/><Relationship Id="rId36" Type="http://schemas.openxmlformats.org/officeDocument/2006/relationships/font" Target="fonts/Lato-italic.fntdata"/><Relationship Id="rId17" Type="http://schemas.openxmlformats.org/officeDocument/2006/relationships/slide" Target="slides/slide12.xml"/><Relationship Id="rId39" Type="http://schemas.openxmlformats.org/officeDocument/2006/relationships/font" Target="fonts/OpenSans-bold.fntdata"/><Relationship Id="rId16" Type="http://schemas.openxmlformats.org/officeDocument/2006/relationships/slide" Target="slides/slide11.xml"/><Relationship Id="rId38" Type="http://schemas.openxmlformats.org/officeDocument/2006/relationships/font" Target="fonts/OpenSans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02bd8ce72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02bd8ce72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4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4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4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48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48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57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5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5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57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57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5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Google Shape;19;p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0" name="Google Shape;20;p4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2;p4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3" name="Google Shape;23;p49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4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" name="Google Shape;27;p5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8" name="Google Shape;28;p5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5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5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1" name="Google Shape;31;p50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2" name="Google Shape;32;p50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" name="Google Shape;33;p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5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5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5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5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5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5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5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45;p52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5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" name="Google Shape;49;p5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5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5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53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53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5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5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5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54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5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" name="Google Shape;63;p5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5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5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55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55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5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5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6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4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"/>
          <p:cNvSpPr txBox="1"/>
          <p:nvPr>
            <p:ph type="ctrTitle"/>
          </p:nvPr>
        </p:nvSpPr>
        <p:spPr>
          <a:xfrm>
            <a:off x="501675" y="1305325"/>
            <a:ext cx="8277000" cy="17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4999"/>
              <a:buNone/>
            </a:pPr>
            <a:r>
              <a:rPr lang="ru" sz="4000">
                <a:latin typeface="Times New Roman"/>
                <a:ea typeface="Times New Roman"/>
                <a:cs typeface="Times New Roman"/>
                <a:sym typeface="Times New Roman"/>
              </a:rPr>
              <a:t>Опухоли хрящевой ткани. Атипичные хрящевые опухоли. Часть 1</a:t>
            </a: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308400" y="292100"/>
            <a:ext cx="85272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Федеральное государственное бюджетное образовательное учреждение высшего образования </a:t>
            </a:r>
            <a:br>
              <a:rPr b="0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«Красноярский государственный медицинский университет имени профессора В.Ф. Войно-Ясенецкого»</a:t>
            </a:r>
            <a:br>
              <a:rPr b="0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Кафедра лучевой диагностики ИПО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" name="Google Shape;88;p1"/>
          <p:cNvSpPr txBox="1"/>
          <p:nvPr/>
        </p:nvSpPr>
        <p:spPr>
          <a:xfrm>
            <a:off x="6243600" y="2888000"/>
            <a:ext cx="29004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Выполнила:</a:t>
            </a:r>
            <a:r>
              <a:rPr b="0" i="0" lang="ru" sz="375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0" i="0" lang="ru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r>
              <a:rPr b="0" i="0" lang="ru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Ординатор 1 года обучения </a:t>
            </a:r>
            <a:br>
              <a:rPr b="0" i="0" lang="ru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ru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специальности рентгенология        </a:t>
            </a:r>
            <a:br>
              <a:rPr b="0" i="0" lang="ru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ru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Самохвалова Анастасия Сергеевна</a:t>
            </a:r>
            <a:br>
              <a:rPr b="0" i="0" lang="ru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0" i="0" lang="ru" sz="1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3301650" y="4552700"/>
            <a:ext cx="2540700" cy="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г. Красноярск, 2024</a:t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400" y="3028225"/>
            <a:ext cx="361950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b="58564" l="30941" r="28190" t="22136"/>
          <a:stretch/>
        </p:blipFill>
        <p:spPr>
          <a:xfrm>
            <a:off x="308400" y="3560075"/>
            <a:ext cx="3737026" cy="9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"/>
          <p:cNvSpPr txBox="1"/>
          <p:nvPr>
            <p:ph type="title"/>
          </p:nvPr>
        </p:nvSpPr>
        <p:spPr>
          <a:xfrm>
            <a:off x="218925" y="797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 sz="2500">
                <a:latin typeface="Times New Roman"/>
                <a:ea typeface="Times New Roman"/>
                <a:cs typeface="Times New Roman"/>
                <a:sym typeface="Times New Roman"/>
              </a:rPr>
              <a:t>Компьютерная томография как дополнительный метод диагностики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10"/>
          <p:cNvSpPr txBox="1"/>
          <p:nvPr>
            <p:ph idx="1" type="body"/>
          </p:nvPr>
        </p:nvSpPr>
        <p:spPr>
          <a:xfrm>
            <a:off x="4324325" y="683875"/>
            <a:ext cx="4647900" cy="4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88900" lvl="0" marL="1714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60990"/>
              <a:buFont typeface="Noto Sans Symbols"/>
              <a:buNone/>
            </a:pPr>
            <a:r>
              <a:t/>
            </a:r>
            <a:endParaRPr sz="95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65081"/>
              <a:buFont typeface="Noto Sans Symbols"/>
              <a:buChar char="▪"/>
            </a:pPr>
            <a:r>
              <a:rPr b="1"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МРТ тазобедренного сустава</a:t>
            </a:r>
            <a:r>
              <a:rPr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T1-ВИ</a:t>
            </a:r>
            <a:r>
              <a:rPr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во</a:t>
            </a:r>
            <a:r>
              <a:rPr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фронтальной</a:t>
            </a:r>
            <a:r>
              <a:rPr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плоскости: образование головки правой бедренной кости</a:t>
            </a:r>
            <a:endParaRPr/>
          </a:p>
          <a:p>
            <a:pPr indent="-342900" lvl="0" marL="3429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65081"/>
              <a:buFont typeface="Noto Sans Symbols"/>
              <a:buChar char="▪"/>
            </a:pPr>
            <a:r>
              <a:rPr lang="ru" sz="235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Дополнительно проведена КТ:</a:t>
            </a:r>
            <a:br>
              <a:rPr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остеолитическое поражение головки правой бедренной кости, содержащее участки кальцификации хрящевого матрикса</a:t>
            </a:r>
            <a:endParaRPr/>
          </a:p>
          <a:p>
            <a:pPr indent="-342900" lvl="0" marL="3429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65081"/>
              <a:buFont typeface="Noto Sans Symbols"/>
              <a:buChar char="▪"/>
            </a:pPr>
            <a:r>
              <a:rPr b="1"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Заключение: </a:t>
            </a:r>
            <a:r>
              <a:rPr lang="ru" sz="235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атипичная хрящевая опухоль</a:t>
            </a:r>
            <a:endParaRPr sz="235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88900" lvl="0" marL="17145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ct val="127450"/>
              <a:buFont typeface="Noto Sans Symbols"/>
              <a:buNone/>
            </a:pPr>
            <a:r>
              <a:t/>
            </a:r>
            <a:endParaRPr sz="12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3" name="Google Shape;15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75" y="1120775"/>
            <a:ext cx="4254250" cy="317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0"/>
          <p:cNvSpPr txBox="1"/>
          <p:nvPr/>
        </p:nvSpPr>
        <p:spPr>
          <a:xfrm>
            <a:off x="1416475" y="3917750"/>
            <a:ext cx="700800" cy="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T1ВИ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"/>
          <p:cNvSpPr txBox="1"/>
          <p:nvPr>
            <p:ph type="title"/>
          </p:nvPr>
        </p:nvSpPr>
        <p:spPr>
          <a:xfrm>
            <a:off x="0" y="78500"/>
            <a:ext cx="88905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МРТ с контрастным усилением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0" name="Google Shape;160;p11"/>
          <p:cNvSpPr txBox="1"/>
          <p:nvPr>
            <p:ph idx="1" type="body"/>
          </p:nvPr>
        </p:nvSpPr>
        <p:spPr>
          <a:xfrm>
            <a:off x="4791600" y="600138"/>
            <a:ext cx="4098900" cy="3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дистальном метафизе бедренной кости опухоль размером менее 2 см</a:t>
            </a:r>
            <a:endParaRPr sz="2000"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Гиперинтенсивное на T2-ВИ, изоинтенсивное на T1-ВИ</a:t>
            </a:r>
            <a:endParaRPr sz="2000"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графике определяется медленное накопление контраста опухолью, начинающееся примерно через 20 секунд после артериальной фазы </a:t>
            </a:r>
            <a:endParaRPr sz="2000"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 sz="20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Google Shape;16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75" y="746713"/>
            <a:ext cx="4348100" cy="327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1"/>
          <p:cNvSpPr txBox="1"/>
          <p:nvPr/>
        </p:nvSpPr>
        <p:spPr>
          <a:xfrm>
            <a:off x="80675" y="3979125"/>
            <a:ext cx="42423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Заключение: </a:t>
            </a:r>
            <a:r>
              <a:rPr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энхондрома,в последующем наблюдении она не нуждается</a:t>
            </a:r>
            <a:endParaRPr sz="20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/>
          <p:nvPr>
            <p:ph type="title"/>
          </p:nvPr>
        </p:nvSpPr>
        <p:spPr>
          <a:xfrm>
            <a:off x="68825" y="0"/>
            <a:ext cx="88683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ПЭТ-КТ с 18F-ФДГ. </a:t>
            </a:r>
            <a:r>
              <a:rPr lang="ru" sz="2800">
                <a:latin typeface="Times New Roman"/>
                <a:ea typeface="Times New Roman"/>
                <a:cs typeface="Times New Roman"/>
                <a:sym typeface="Times New Roman"/>
              </a:rPr>
              <a:t>Дедифференцированная хондросаркома правой бедренной кости с множественными метастазами</a:t>
            </a:r>
            <a:br>
              <a:rPr lang="ru" sz="28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12"/>
          <p:cNvSpPr txBox="1"/>
          <p:nvPr>
            <p:ph idx="1" type="body"/>
          </p:nvPr>
        </p:nvSpPr>
        <p:spPr>
          <a:xfrm>
            <a:off x="3814354" y="1180392"/>
            <a:ext cx="5329500" cy="27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ru" sz="1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SUVmax (стандартизированный уровень накопления) коррелирует с гистологической оценкой опухоли хрящевой ткани</a:t>
            </a:r>
            <a:endParaRPr sz="1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imes New Roman"/>
              <a:buChar char="●"/>
            </a:pPr>
            <a:r>
              <a:rPr lang="ru" sz="1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SUVmax &lt; 2 подтверждает диагноз доброкачественной опухоли</a:t>
            </a:r>
            <a:endParaRPr sz="1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Times New Roman"/>
              <a:buChar char="●"/>
            </a:pPr>
            <a:r>
              <a:rPr lang="ru" sz="1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SUVmax &gt; 4,5 указывает на более высокую степень хондросаркомы</a:t>
            </a:r>
            <a:br>
              <a:rPr lang="ru" sz="1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id="169" name="Google Shape;16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25" y="1010851"/>
            <a:ext cx="3745524" cy="3330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/>
          <p:nvPr>
            <p:ph type="title"/>
          </p:nvPr>
        </p:nvSpPr>
        <p:spPr>
          <a:xfrm>
            <a:off x="264225" y="687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Энхондрома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13"/>
          <p:cNvSpPr txBox="1"/>
          <p:nvPr>
            <p:ph idx="1" type="body"/>
          </p:nvPr>
        </p:nvSpPr>
        <p:spPr>
          <a:xfrm>
            <a:off x="3436775" y="711275"/>
            <a:ext cx="5390100" cy="41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Times New Roman"/>
              <a:buChar char="●"/>
            </a:pPr>
            <a:r>
              <a:rPr b="1"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Энхондрома</a:t>
            </a:r>
            <a:r>
              <a:rPr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доброкачественная гиалиновохрящевая внутрикостная опухоль</a:t>
            </a:r>
            <a:endParaRPr sz="21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Times New Roman"/>
              <a:buChar char="●"/>
            </a:pPr>
            <a:r>
              <a:rPr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Наиболее частой локализация опухоли- короткие трубчатые кости кистей и стоп</a:t>
            </a:r>
            <a:endParaRPr sz="21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Times New Roman"/>
              <a:buChar char="●"/>
            </a:pPr>
            <a:r>
              <a:rPr lang="ru" sz="21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Расстояние между опухолью и  эпифизарной пластинкой роста в пределах 2 см</a:t>
            </a:r>
            <a:endParaRPr sz="2100"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Times New Roman"/>
              <a:buChar char="●"/>
            </a:pPr>
            <a:r>
              <a:rPr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Размеры энхондром меньше 5 см, а 80% опухолей в длинных трубчатых костях меньше 2 см</a:t>
            </a:r>
            <a:br>
              <a:rPr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10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6" name="Google Shape;176;p13"/>
          <p:cNvPicPr preferRelativeResize="0"/>
          <p:nvPr/>
        </p:nvPicPr>
        <p:blipFill rotWithShape="1">
          <a:blip r:embed="rId3">
            <a:alphaModFix/>
          </a:blip>
          <a:srcRect b="5014" l="2636" r="53251" t="20685"/>
          <a:stretch/>
        </p:blipFill>
        <p:spPr>
          <a:xfrm>
            <a:off x="117229" y="1010127"/>
            <a:ext cx="3176500" cy="3123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"/>
          <p:cNvSpPr txBox="1"/>
          <p:nvPr>
            <p:ph type="title"/>
          </p:nvPr>
        </p:nvSpPr>
        <p:spPr>
          <a:xfrm>
            <a:off x="78175" y="12612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МРТ коленного сустава. Энхондрома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14"/>
          <p:cNvSpPr txBox="1"/>
          <p:nvPr>
            <p:ph idx="1" type="body"/>
          </p:nvPr>
        </p:nvSpPr>
        <p:spPr>
          <a:xfrm>
            <a:off x="4799700" y="813050"/>
            <a:ext cx="4344300" cy="3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b="1"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Т1-ВИ, Т2-ВИ FS</a:t>
            </a: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во фронтальной плоскости в</a:t>
            </a: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дистальном метафизе бедренной кости определяются два образования неправильной формы с четкими границами с участками кальцификации, представляющие собой остатки гиалинового хряща в костномозговом канале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b="1"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Образование не требует дальнейшего наблюдения</a:t>
            </a:r>
            <a:endParaRPr b="1"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3" name="Google Shape;18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75" y="877500"/>
            <a:ext cx="4540776" cy="291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 txBox="1"/>
          <p:nvPr>
            <p:ph type="title"/>
          </p:nvPr>
        </p:nvSpPr>
        <p:spPr>
          <a:xfrm>
            <a:off x="503400" y="1351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Энхондрома и атипичная хрящевая опухоль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Google Shape;189;p15"/>
          <p:cNvSpPr txBox="1"/>
          <p:nvPr>
            <p:ph idx="1" type="body"/>
          </p:nvPr>
        </p:nvSpPr>
        <p:spPr>
          <a:xfrm>
            <a:off x="250525" y="15183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Times New Roman"/>
              <a:buChar char="●"/>
            </a:pPr>
            <a:r>
              <a:rPr b="1"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энхондрома </a:t>
            </a:r>
            <a:endParaRPr b="1"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максимальный размер менее 4-5 см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большинство энхондром менее 2 см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8108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не распространяется на кортикальный слой кости  </a:t>
            </a:r>
            <a:r>
              <a:rPr lang="ru" sz="950">
                <a:solidFill>
                  <a:srgbClr val="00000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                                         </a:t>
            </a:r>
            <a:endParaRPr sz="95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0" name="Google Shape;190;p15"/>
          <p:cNvSpPr txBox="1"/>
          <p:nvPr>
            <p:ph idx="2" type="body"/>
          </p:nvPr>
        </p:nvSpPr>
        <p:spPr>
          <a:xfrm>
            <a:off x="4842129" y="144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b="1"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атипичная хрящевая опухоль</a:t>
            </a:r>
            <a:endParaRPr b="1"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средний размер опухоли 5.5 см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наличие “фестончатости”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быстрый рост опухоли 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15"/>
          <p:cNvSpPr txBox="1"/>
          <p:nvPr/>
        </p:nvSpPr>
        <p:spPr>
          <a:xfrm>
            <a:off x="112650" y="3981150"/>
            <a:ext cx="89187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 временем тактика ведения атипичных хрящевых опухолей сместилась в сторону выжидательной тактики </a:t>
            </a:r>
            <a:endParaRPr b="0" i="0" sz="2000" u="none" cap="none" strike="noStrike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/>
          <p:nvPr>
            <p:ph type="title"/>
          </p:nvPr>
        </p:nvSpPr>
        <p:spPr>
          <a:xfrm>
            <a:off x="154525" y="1097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Клинический пример №1. Энхондрома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16"/>
          <p:cNvSpPr txBox="1"/>
          <p:nvPr>
            <p:ph idx="1" type="body"/>
          </p:nvPr>
        </p:nvSpPr>
        <p:spPr>
          <a:xfrm>
            <a:off x="4756500" y="679038"/>
            <a:ext cx="4387500" cy="3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Times New Roman"/>
              <a:buChar char="●"/>
            </a:pPr>
            <a:r>
              <a:rPr b="1"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</a:t>
            </a:r>
            <a:r>
              <a:rPr b="1"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ентгенограмма </a:t>
            </a:r>
            <a:r>
              <a:rPr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коленного сустава в боковой проекции: в дистальном отделе диафиза бедренной кости имеются участки кальцинированного хряща без распространения на кортикальный слой кости</a:t>
            </a:r>
            <a:endParaRPr sz="2000">
              <a:solidFill>
                <a:srgbClr val="22222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Times New Roman"/>
              <a:buChar char="●"/>
            </a:pPr>
            <a:r>
              <a:rPr b="1"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МРТ</a:t>
            </a:r>
            <a:r>
              <a:rPr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Т1-ВИ </a:t>
            </a:r>
            <a:r>
              <a:rPr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 фронтальной и аксиальной плоскостях: опухоль хряща размером 38 мм, кортикальный слой кости не изменен</a:t>
            </a:r>
            <a:br>
              <a:rPr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>
              <a:solidFill>
                <a:srgbClr val="222222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98" name="Google Shape;19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25" y="818613"/>
            <a:ext cx="4500499" cy="3506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/>
          <p:nvPr>
            <p:ph type="title"/>
          </p:nvPr>
        </p:nvSpPr>
        <p:spPr>
          <a:xfrm>
            <a:off x="99800" y="102275"/>
            <a:ext cx="8933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Клинический пример №2. Атипичная хрящевая опухоль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17"/>
          <p:cNvSpPr txBox="1"/>
          <p:nvPr>
            <p:ph idx="1" type="body"/>
          </p:nvPr>
        </p:nvSpPr>
        <p:spPr>
          <a:xfrm>
            <a:off x="3758125" y="774175"/>
            <a:ext cx="5274900" cy="3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b="1"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</a:t>
            </a:r>
            <a:r>
              <a:rPr b="1"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ентгенограмма</a:t>
            </a: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коленного сустава: небольшой участок кальцификации типа в дистальном отделе диафиза бедренной кости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b="1"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МРТ </a:t>
            </a: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коленного сустава</a:t>
            </a:r>
            <a:r>
              <a:rPr b="1"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Т1-ВИ, Т1-ВИ</a:t>
            </a:r>
            <a:r>
              <a:rPr b="1"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 контрастным усилением во фронтальной и аксиальной плоскостях: образование 4,6 см в дистальном отделе диафиза бедренной кости с распространением до кортикального слоя кости</a:t>
            </a:r>
            <a:endParaRPr sz="20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ru" sz="2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Рекомендовано динамическое наблюдение</a:t>
            </a:r>
            <a:endParaRPr sz="20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 sz="95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875" y="774175"/>
            <a:ext cx="3254726" cy="382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 txBox="1"/>
          <p:nvPr>
            <p:ph type="title"/>
          </p:nvPr>
        </p:nvSpPr>
        <p:spPr>
          <a:xfrm>
            <a:off x="97200" y="113475"/>
            <a:ext cx="89043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Клинический пример №3. Атипичная хрящевая опухоль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18"/>
          <p:cNvSpPr txBox="1"/>
          <p:nvPr>
            <p:ph idx="1" type="body"/>
          </p:nvPr>
        </p:nvSpPr>
        <p:spPr>
          <a:xfrm>
            <a:off x="3938950" y="847650"/>
            <a:ext cx="5149800" cy="3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Times New Roman"/>
              <a:buChar char="●"/>
            </a:pPr>
            <a:r>
              <a:rPr b="1"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</a:t>
            </a:r>
            <a:r>
              <a:rPr b="1"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ентгенограмма коленного сустава:</a:t>
            </a: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дистальном отделе бедренной кости участки с кальцификацией хрящевого матрикса и очаг деструкции менее 2 см 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 New Roman"/>
              <a:buChar char="●"/>
            </a:pPr>
            <a:r>
              <a:rPr b="1"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МРТ</a:t>
            </a:r>
            <a:r>
              <a:rPr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Т1-ВИ коленного сустава в сагиттальной плоскости: образование имеет максимальный размер 2,8 см и находится в тесной связи с кортикальной пластинкой в межмыщелковой выемке</a:t>
            </a:r>
            <a:br>
              <a:rPr lang="ru" sz="2000">
                <a:solidFill>
                  <a:srgbClr val="222222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endParaRPr/>
          </a:p>
        </p:txBody>
      </p:sp>
      <p:pic>
        <p:nvPicPr>
          <p:cNvPr id="212" name="Google Shape;21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200" y="767950"/>
            <a:ext cx="3613425" cy="39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 txBox="1"/>
          <p:nvPr>
            <p:ph type="title"/>
          </p:nvPr>
        </p:nvSpPr>
        <p:spPr>
          <a:xfrm>
            <a:off x="243575" y="1350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Атипичная хрящевая опухоль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19"/>
          <p:cNvSpPr txBox="1"/>
          <p:nvPr>
            <p:ph idx="1" type="body"/>
          </p:nvPr>
        </p:nvSpPr>
        <p:spPr>
          <a:xfrm>
            <a:off x="3635325" y="905775"/>
            <a:ext cx="5395200" cy="40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средний размер опухоли 5.5 см</a:t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фестончатое поражение кортикального слоя</a:t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накопление контраста в течение 10 секунд после введения при МРТ исследовании</a:t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отсутствие признаков злокачественности:</a:t>
            </a:r>
            <a:br>
              <a:rPr lang="ru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периостит/периостальная реакция</a:t>
            </a:r>
            <a:br>
              <a:rPr lang="ru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разрушение кортикального слоя</a:t>
            </a:r>
            <a:br>
              <a:rPr lang="ru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0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прорастание опухолью мягких тканей</a:t>
            </a:r>
            <a:endParaRPr sz="200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9" name="Google Shape;219;p19"/>
          <p:cNvPicPr preferRelativeResize="0"/>
          <p:nvPr/>
        </p:nvPicPr>
        <p:blipFill rotWithShape="1">
          <a:blip r:embed="rId3">
            <a:alphaModFix/>
          </a:blip>
          <a:srcRect b="4727" l="4352" r="52634" t="18377"/>
          <a:stretch/>
        </p:blipFill>
        <p:spPr>
          <a:xfrm>
            <a:off x="243575" y="943250"/>
            <a:ext cx="3007800" cy="325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259325" y="1409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Введение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2"/>
          <p:cNvSpPr txBox="1"/>
          <p:nvPr>
            <p:ph idx="1" type="body"/>
          </p:nvPr>
        </p:nvSpPr>
        <p:spPr>
          <a:xfrm>
            <a:off x="87525" y="782275"/>
            <a:ext cx="8385900" cy="3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ru" sz="24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Опухоли хрящевой ткани- группа гетерогенных опухолей, к которым относится широкий спектр образований, начиная от доброкачественных энхондром и заканчивая агрессивными хондросаркомами</a:t>
            </a:r>
            <a:endParaRPr sz="24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ru" sz="24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Атипичные хрящевые опухоли относят к промежуточной группе опухолей, которые обладают низкой дифференцировкой и отличаются от других хондросарком тем, что редко дают метастазы и имеют лучший клинический прогноз</a:t>
            </a:r>
            <a:endParaRPr sz="24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 sz="2200">
              <a:solidFill>
                <a:srgbClr val="4A4A4A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"/>
          <p:cNvSpPr txBox="1"/>
          <p:nvPr>
            <p:ph type="title"/>
          </p:nvPr>
        </p:nvSpPr>
        <p:spPr>
          <a:xfrm>
            <a:off x="320888" y="115950"/>
            <a:ext cx="87030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Атипичная хрящевая опухоль и хондросаркома высокой степени злокачественности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20"/>
          <p:cNvSpPr txBox="1"/>
          <p:nvPr>
            <p:ph idx="1" type="body"/>
          </p:nvPr>
        </p:nvSpPr>
        <p:spPr>
          <a:xfrm>
            <a:off x="249550" y="1141000"/>
            <a:ext cx="2485500" cy="26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ru" sz="2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Атипичная хрящевая опухоль</a:t>
            </a:r>
            <a:endParaRPr sz="20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средний размер опухоли 5.5 см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 жировых включений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20"/>
          <p:cNvSpPr txBox="1"/>
          <p:nvPr>
            <p:ph idx="2" type="body"/>
          </p:nvPr>
        </p:nvSpPr>
        <p:spPr>
          <a:xfrm>
            <a:off x="3405051" y="1164849"/>
            <a:ext cx="2534674" cy="42780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ru" sz="2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Сходные признаки</a:t>
            </a:r>
            <a:endParaRPr sz="2000" u="sng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наличие кальцинатов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распространение до кортикального слоя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фестоначатое поражение кортикального слоя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20"/>
          <p:cNvSpPr txBox="1"/>
          <p:nvPr/>
        </p:nvSpPr>
        <p:spPr>
          <a:xfrm>
            <a:off x="7057025" y="1559775"/>
            <a:ext cx="1716600" cy="26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20"/>
          <p:cNvSpPr txBox="1"/>
          <p:nvPr/>
        </p:nvSpPr>
        <p:spPr>
          <a:xfrm>
            <a:off x="6230675" y="1164850"/>
            <a:ext cx="2417400" cy="26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" sz="20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Хондросаркома</a:t>
            </a:r>
            <a:endParaRPr sz="20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b="0" i="0" lang="ru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периостит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b="0" i="0" lang="ru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разрушение  кортикального слоя кости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b="0" i="0" lang="ru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средний размер опухоли 11.4 см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b="0" i="0" lang="ru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распространение на мягкие ткани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●"/>
            </a:pPr>
            <a:r>
              <a:rPr b="0" i="0" lang="ru" sz="20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очаги некроза</a:t>
            </a:r>
            <a:endParaRPr b="0" i="0" sz="20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"/>
          <p:cNvSpPr txBox="1"/>
          <p:nvPr>
            <p:ph type="title"/>
          </p:nvPr>
        </p:nvSpPr>
        <p:spPr>
          <a:xfrm>
            <a:off x="64425" y="0"/>
            <a:ext cx="8969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Клинический пример №4. Атипичная хрящевая </a:t>
            </a: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опухоль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21"/>
          <p:cNvSpPr txBox="1"/>
          <p:nvPr>
            <p:ph idx="1" type="body"/>
          </p:nvPr>
        </p:nvSpPr>
        <p:spPr>
          <a:xfrm>
            <a:off x="150325" y="3229050"/>
            <a:ext cx="40035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ru" sz="18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Рентгенограмма</a:t>
            </a:r>
            <a:r>
              <a:rPr b="1" lang="ru" sz="18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8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левой бедренной кости: образования неправильной формы на протяжении 20 см, дефект кортикального слоя (желтый круг), участки кальцификации </a:t>
            </a:r>
            <a:endParaRPr sz="1800"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 sz="20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5" name="Google Shape;23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325" y="549375"/>
            <a:ext cx="3181601" cy="261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9401" y="549375"/>
            <a:ext cx="4792249" cy="26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1"/>
          <p:cNvSpPr txBox="1"/>
          <p:nvPr/>
        </p:nvSpPr>
        <p:spPr>
          <a:xfrm>
            <a:off x="4101750" y="3175350"/>
            <a:ext cx="4198500" cy="14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" sz="1500" u="none" cap="none" strike="noStrik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МРТ бедра в аксиальной и сагиттальной плоскостях: </a:t>
            </a:r>
            <a:r>
              <a:rPr b="0" i="0" lang="ru" sz="1500" u="none" cap="none" strike="noStrik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жировые включения между участками хрящевой ткани. Гиперинтенсивные на T1-ВИ и гипоинтенсивные в режиме FATSAT. Отмечается </a:t>
            </a:r>
            <a:r>
              <a:rPr lang="ru" sz="15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незначительное</a:t>
            </a:r>
            <a:r>
              <a:rPr b="0" i="0" lang="ru" sz="1500" u="none" cap="none" strike="noStrike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расширение костномозгового канала</a:t>
            </a:r>
            <a:endParaRPr b="0" i="0" sz="1500" u="none" cap="none" strike="noStrike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2"/>
          <p:cNvSpPr txBox="1"/>
          <p:nvPr>
            <p:ph type="title"/>
          </p:nvPr>
        </p:nvSpPr>
        <p:spPr>
          <a:xfrm>
            <a:off x="118150" y="103875"/>
            <a:ext cx="8894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Клинический пример №5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22"/>
          <p:cNvSpPr txBox="1"/>
          <p:nvPr>
            <p:ph idx="1" type="body"/>
          </p:nvPr>
        </p:nvSpPr>
        <p:spPr>
          <a:xfrm>
            <a:off x="4572000" y="748150"/>
            <a:ext cx="4515600" cy="40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b="1"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Рентгенограмма левого тазобедренного сустава и бедренной кости:</a:t>
            </a:r>
            <a:r>
              <a:rPr lang="ru" sz="2100"/>
              <a:t> </a:t>
            </a:r>
            <a:r>
              <a:rPr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остеолитическое поражение проксимального отдела левой бедренной кости более 10 см участками кальцификации хондроидного матрикса</a:t>
            </a:r>
            <a:endParaRPr sz="21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Заключение:</a:t>
            </a:r>
            <a:r>
              <a:rPr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атипичная хрящевая опухоль? хондросаркома? </a:t>
            </a:r>
            <a:endParaRPr sz="21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100"/>
          </a:p>
        </p:txBody>
      </p:sp>
      <p:pic>
        <p:nvPicPr>
          <p:cNvPr id="244" name="Google Shape;24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175" y="956925"/>
            <a:ext cx="4357225" cy="293178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2"/>
          <p:cNvSpPr txBox="1"/>
          <p:nvPr/>
        </p:nvSpPr>
        <p:spPr>
          <a:xfrm>
            <a:off x="174975" y="4140200"/>
            <a:ext cx="39891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100" u="sng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Следующий шаг:</a:t>
            </a:r>
            <a:r>
              <a:rPr lang="ru" sz="21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МРТ</a:t>
            </a:r>
            <a:endParaRPr sz="13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 txBox="1"/>
          <p:nvPr>
            <p:ph type="title"/>
          </p:nvPr>
        </p:nvSpPr>
        <p:spPr>
          <a:xfrm>
            <a:off x="64625" y="137400"/>
            <a:ext cx="8990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Клинический пример №5, продолжение. Хондросаркома высокой степени злокачественности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23"/>
          <p:cNvSpPr txBox="1"/>
          <p:nvPr>
            <p:ph idx="1" type="body"/>
          </p:nvPr>
        </p:nvSpPr>
        <p:spPr>
          <a:xfrm>
            <a:off x="4572000" y="1037600"/>
            <a:ext cx="4461900" cy="3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b="1" lang="ru" sz="20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МРТ тазобедренного сустава </a:t>
            </a:r>
            <a:r>
              <a:rPr lang="ru" sz="20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Т2-ВИ</a:t>
            </a:r>
            <a:r>
              <a:rPr b="1" lang="ru" sz="20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0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во фронтальной плоскости подтверждает хрящевую природу опухоли:</a:t>
            </a:r>
            <a:r>
              <a:rPr lang="ru" sz="2000">
                <a:solidFill>
                  <a:srgbClr val="00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гиперинтенсивный с усилением сигнала после контрастирования. Отек костного мозга (черная стрелка) и периостальная реакция (белая стрелка)</a:t>
            </a:r>
            <a:endParaRPr sz="2000">
              <a:solidFill>
                <a:srgbClr val="000000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2" name="Google Shape;25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325" y="1187938"/>
            <a:ext cx="4367775" cy="2767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02bd8ce727_0_2"/>
          <p:cNvSpPr txBox="1"/>
          <p:nvPr>
            <p:ph type="title"/>
          </p:nvPr>
        </p:nvSpPr>
        <p:spPr>
          <a:xfrm>
            <a:off x="185550" y="1404525"/>
            <a:ext cx="8772900" cy="277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500"/>
              <a:t>      </a:t>
            </a:r>
            <a:endParaRPr sz="4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4500"/>
              <a:t>    Продолжение следует</a:t>
            </a:r>
            <a:r>
              <a:rPr lang="ru" sz="4500"/>
              <a:t>…</a:t>
            </a:r>
            <a:endParaRPr sz="4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/>
          <p:nvPr>
            <p:ph type="title"/>
          </p:nvPr>
        </p:nvSpPr>
        <p:spPr>
          <a:xfrm>
            <a:off x="235075" y="2544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Особенности классификации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3"/>
          <p:cNvSpPr txBox="1"/>
          <p:nvPr>
            <p:ph idx="1" type="body"/>
          </p:nvPr>
        </p:nvSpPr>
        <p:spPr>
          <a:xfrm>
            <a:off x="174250" y="875525"/>
            <a:ext cx="8891400" cy="14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ru" sz="22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Опухоли хрящевой ткани образуются из хрящевого матрикса и классифицируются по степени тяжести. Недифференцированные хондросаркомы, который составляет около 10% случаев, является самым злокачественным вариантом этой опухоли</a:t>
            </a:r>
            <a:endParaRPr sz="2200">
              <a:solidFill>
                <a:schemeClr val="dk2"/>
              </a:solidFill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250" y="2629275"/>
            <a:ext cx="4245476" cy="18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9725" y="2629275"/>
            <a:ext cx="4561625" cy="184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/>
          <p:nvPr>
            <p:ph type="title"/>
          </p:nvPr>
        </p:nvSpPr>
        <p:spPr>
          <a:xfrm>
            <a:off x="381425" y="934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Терминология атипичных хрящевых опухолей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4"/>
          <p:cNvSpPr txBox="1"/>
          <p:nvPr>
            <p:ph idx="1" type="body"/>
          </p:nvPr>
        </p:nvSpPr>
        <p:spPr>
          <a:xfrm>
            <a:off x="278674" y="733157"/>
            <a:ext cx="8342820" cy="40826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imes New Roman"/>
              <a:buChar char="●"/>
            </a:pPr>
            <a:r>
              <a:rPr lang="ru" sz="20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Термин «атипичная хрящевая опухоль» был введен в систему классификации ВОЗ в 2013 г. для более точного определения лечебной тактики хорошо дифференцированных/высокодифференцированных поражений, ранее называемых хондросаркомой G1, с локализацией в длинных трубчатых костях, которые являются агрессивными, но не метастазируют</a:t>
            </a:r>
            <a:endParaRPr sz="20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imes New Roman"/>
              <a:buChar char="●"/>
            </a:pPr>
            <a:r>
              <a:rPr lang="ru" sz="20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 2020 года термин «атипичная хрящевая опухоль» используется для описания опухолей </a:t>
            </a:r>
            <a:r>
              <a:rPr i="1" lang="ru" sz="20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аппендикулярного скелета </a:t>
            </a:r>
            <a:r>
              <a:rPr lang="ru" sz="20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(длинные и короткие трубчатые кости)</a:t>
            </a:r>
            <a:endParaRPr sz="20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imes New Roman"/>
              <a:buChar char="●"/>
            </a:pPr>
            <a:r>
              <a:rPr lang="ru" sz="20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Десятилетняя выживаемость для данных пациентов составляет от 83 до 95%</a:t>
            </a:r>
            <a:endParaRPr sz="20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/>
          <p:nvPr>
            <p:ph type="title"/>
          </p:nvPr>
        </p:nvSpPr>
        <p:spPr>
          <a:xfrm>
            <a:off x="240100" y="31922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Задачи рентгенолога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5"/>
          <p:cNvSpPr txBox="1"/>
          <p:nvPr>
            <p:ph idx="1" type="body"/>
          </p:nvPr>
        </p:nvSpPr>
        <p:spPr>
          <a:xfrm>
            <a:off x="132725" y="1036950"/>
            <a:ext cx="8667900" cy="39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ru" sz="22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Энхондромы-доброкачественны и не требуют наблюдения</a:t>
            </a:r>
            <a:endParaRPr sz="22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ru" sz="22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Стандартом лечения хондросаркомы высокой степени злокачественности является широкая резекция, поскольку они нечувствительны к химиотерапии и облучению</a:t>
            </a:r>
            <a:endParaRPr sz="22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ru" sz="22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Ведение атипичных хрящевых опухолей с использованием МРТ может являться альтернативой хирургическому лечению</a:t>
            </a:r>
            <a:endParaRPr sz="22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ru" sz="22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Дифференциальная диагностика</a:t>
            </a:r>
            <a:r>
              <a:rPr lang="ru" sz="22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атипичных хрящевых опухолей и хондросарком высокой степени злокачественности</a:t>
            </a:r>
            <a:endParaRPr sz="2200">
              <a:solidFill>
                <a:schemeClr val="dk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"/>
          <p:cNvSpPr txBox="1"/>
          <p:nvPr>
            <p:ph type="title"/>
          </p:nvPr>
        </p:nvSpPr>
        <p:spPr>
          <a:xfrm>
            <a:off x="208525" y="1498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Лучевая семиотика опухолей хрящевой ткани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6"/>
          <p:cNvSpPr txBox="1"/>
          <p:nvPr>
            <p:ph idx="1" type="body"/>
          </p:nvPr>
        </p:nvSpPr>
        <p:spPr>
          <a:xfrm>
            <a:off x="107575" y="1329450"/>
            <a:ext cx="85833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AutoNum type="arabicPeriod"/>
            </a:pPr>
            <a:r>
              <a:rPr lang="ru"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Кальцинаты по типу “popcorn”;</a:t>
            </a:r>
            <a:endParaRPr sz="2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AutoNum type="arabicPeriod"/>
            </a:pPr>
            <a:r>
              <a:rPr lang="ru"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Фестончатое поражение кортикального слоя</a:t>
            </a:r>
            <a:endParaRPr sz="2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imes New Roman"/>
              <a:buAutoNum type="arabicPeriod"/>
            </a:pPr>
            <a:r>
              <a:rPr lang="ru" sz="22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Увеличение толщины кортикального слоя</a:t>
            </a:r>
            <a:endParaRPr sz="1200">
              <a:solidFill>
                <a:srgbClr val="4A4A4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300"/>
              <a:buNone/>
            </a:pPr>
            <a:r>
              <a:t/>
            </a:r>
            <a:endParaRPr/>
          </a:p>
        </p:txBody>
      </p:sp>
      <p:pic>
        <p:nvPicPr>
          <p:cNvPr id="124" name="Google Shape;124;p6"/>
          <p:cNvPicPr preferRelativeResize="0"/>
          <p:nvPr/>
        </p:nvPicPr>
        <p:blipFill rotWithShape="1">
          <a:blip r:embed="rId3">
            <a:alphaModFix/>
          </a:blip>
          <a:srcRect b="67477" l="0" r="0" t="0"/>
          <a:stretch/>
        </p:blipFill>
        <p:spPr>
          <a:xfrm>
            <a:off x="716900" y="2711350"/>
            <a:ext cx="6890526" cy="225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/>
          <p:nvPr>
            <p:ph type="title"/>
          </p:nvPr>
        </p:nvSpPr>
        <p:spPr>
          <a:xfrm>
            <a:off x="147200" y="17530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Лучевая семиотика опухолей хрящевой ткани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7"/>
          <p:cNvSpPr txBox="1"/>
          <p:nvPr>
            <p:ph idx="1" type="body"/>
          </p:nvPr>
        </p:nvSpPr>
        <p:spPr>
          <a:xfrm>
            <a:off x="99150" y="1249500"/>
            <a:ext cx="8945700" cy="29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ru" sz="22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4. Периостит/периостальная реакция </a:t>
            </a:r>
            <a:endParaRPr sz="22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ru" sz="22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5. Разрушение и истончение кортикального слоя </a:t>
            </a:r>
            <a:endParaRPr sz="22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rPr lang="ru" sz="22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6. Распространение опухолевого компонента на всю ширину кости</a:t>
            </a:r>
            <a:endParaRPr sz="220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200">
              <a:solidFill>
                <a:srgbClr val="4A4A4A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7"/>
          <p:cNvPicPr preferRelativeResize="0"/>
          <p:nvPr/>
        </p:nvPicPr>
        <p:blipFill rotWithShape="1">
          <a:blip r:embed="rId3">
            <a:alphaModFix/>
          </a:blip>
          <a:srcRect b="33356" l="0" r="-1894" t="32908"/>
          <a:stretch/>
        </p:blipFill>
        <p:spPr>
          <a:xfrm>
            <a:off x="926625" y="2719850"/>
            <a:ext cx="7119300" cy="229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/>
          <p:nvPr>
            <p:ph type="title"/>
          </p:nvPr>
        </p:nvSpPr>
        <p:spPr>
          <a:xfrm>
            <a:off x="155075" y="167200"/>
            <a:ext cx="769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Лучевая семиотика опухолей хрящевой ткани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8"/>
          <p:cNvSpPr txBox="1"/>
          <p:nvPr>
            <p:ph idx="1" type="body"/>
          </p:nvPr>
        </p:nvSpPr>
        <p:spPr>
          <a:xfrm>
            <a:off x="58075" y="1223600"/>
            <a:ext cx="8018100" cy="29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300"/>
              <a:buNone/>
            </a:pPr>
            <a:r>
              <a:rPr lang="ru"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 </a:t>
            </a:r>
            <a:r>
              <a:rPr lang="ru" sz="22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Перестройка хрящевого матрикса в виде колец и арок </a:t>
            </a:r>
            <a:br>
              <a:rPr lang="ru" sz="22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2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8.  Наличие очагов деструкции костной ткани </a:t>
            </a:r>
            <a:br>
              <a:rPr lang="ru" sz="22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" sz="22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9.  Наличие жировых включений </a:t>
            </a:r>
            <a:endParaRPr sz="2200">
              <a:solidFill>
                <a:srgbClr val="22222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" name="Google Shape;138;p8"/>
          <p:cNvPicPr preferRelativeResize="0"/>
          <p:nvPr/>
        </p:nvPicPr>
        <p:blipFill rotWithShape="1">
          <a:blip r:embed="rId3">
            <a:alphaModFix/>
          </a:blip>
          <a:srcRect b="0" l="0" r="0" t="67124"/>
          <a:stretch/>
        </p:blipFill>
        <p:spPr>
          <a:xfrm>
            <a:off x="656725" y="2510000"/>
            <a:ext cx="6949701" cy="2471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"/>
          <p:cNvSpPr txBox="1"/>
          <p:nvPr>
            <p:ph type="title"/>
          </p:nvPr>
        </p:nvSpPr>
        <p:spPr>
          <a:xfrm>
            <a:off x="265500" y="78475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ru">
                <a:latin typeface="Times New Roman"/>
                <a:ea typeface="Times New Roman"/>
                <a:cs typeface="Times New Roman"/>
                <a:sym typeface="Times New Roman"/>
              </a:rPr>
              <a:t>Рентгенография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9"/>
          <p:cNvSpPr txBox="1"/>
          <p:nvPr>
            <p:ph idx="1" type="body"/>
          </p:nvPr>
        </p:nvSpPr>
        <p:spPr>
          <a:xfrm>
            <a:off x="4467600" y="828975"/>
            <a:ext cx="4551300" cy="19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b="1" lang="ru" sz="20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Рентгенография часто не позволяет достоверно оценить реальные размеры опухоли</a:t>
            </a:r>
            <a:endParaRPr b="1"/>
          </a:p>
        </p:txBody>
      </p:sp>
      <p:pic>
        <p:nvPicPr>
          <p:cNvPr id="145" name="Google Shape;14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13" y="782275"/>
            <a:ext cx="4365988" cy="2511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9"/>
          <p:cNvSpPr txBox="1"/>
          <p:nvPr/>
        </p:nvSpPr>
        <p:spPr>
          <a:xfrm>
            <a:off x="186900" y="3404950"/>
            <a:ext cx="8770200" cy="14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рентгенограмме</a:t>
            </a:r>
            <a:r>
              <a:rPr b="0" i="0" lang="ru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коленного сустава остеолитическое поражение в дистальном отделе бедренной кости, содержащее </a:t>
            </a:r>
            <a:r>
              <a:rPr lang="ru" sz="1800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участки</a:t>
            </a:r>
            <a:r>
              <a:rPr b="0" i="0" lang="ru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кальцификации хряща и фестончатое поражение кортикального слоя.</a:t>
            </a:r>
            <a:br>
              <a:rPr b="0" i="0" lang="ru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ru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МРТ коленного сустава</a:t>
            </a:r>
            <a:r>
              <a:rPr b="1" i="0" lang="ru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T2-ВИ STIR</a:t>
            </a:r>
            <a:r>
              <a:rPr b="0" i="0" lang="ru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в сагиттальной плоскости позволяет оценить реальные размеры опухоли (8 см). </a:t>
            </a:r>
            <a:r>
              <a:rPr b="1" i="0" lang="ru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Заключение: </a:t>
            </a:r>
            <a:r>
              <a:rPr b="0" i="0" lang="ru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атипичная хрящевая опухоль </a:t>
            </a:r>
            <a:br>
              <a:rPr b="0" i="0" lang="ru" sz="1800" u="none" cap="none" strike="noStrike">
                <a:solidFill>
                  <a:schemeClr val="dk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0" i="0" sz="18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