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2" r:id="rId1"/>
  </p:sldMasterIdLst>
  <p:notesMasterIdLst>
    <p:notesMasterId r:id="rId60"/>
  </p:notesMasterIdLst>
  <p:sldIdLst>
    <p:sldId id="281" r:id="rId2"/>
    <p:sldId id="326" r:id="rId3"/>
    <p:sldId id="327" r:id="rId4"/>
    <p:sldId id="435" r:id="rId5"/>
    <p:sldId id="436" r:id="rId6"/>
    <p:sldId id="437" r:id="rId7"/>
    <p:sldId id="392" r:id="rId8"/>
    <p:sldId id="394" r:id="rId9"/>
    <p:sldId id="395" r:id="rId10"/>
    <p:sldId id="396" r:id="rId11"/>
    <p:sldId id="380" r:id="rId12"/>
    <p:sldId id="381" r:id="rId13"/>
    <p:sldId id="391" r:id="rId14"/>
    <p:sldId id="384" r:id="rId15"/>
    <p:sldId id="388" r:id="rId16"/>
    <p:sldId id="397" r:id="rId17"/>
    <p:sldId id="385" r:id="rId18"/>
    <p:sldId id="389" r:id="rId19"/>
    <p:sldId id="390" r:id="rId20"/>
    <p:sldId id="387" r:id="rId21"/>
    <p:sldId id="378" r:id="rId22"/>
    <p:sldId id="393" r:id="rId23"/>
    <p:sldId id="376" r:id="rId24"/>
    <p:sldId id="377" r:id="rId25"/>
    <p:sldId id="400" r:id="rId26"/>
    <p:sldId id="412" r:id="rId27"/>
    <p:sldId id="413" r:id="rId28"/>
    <p:sldId id="414" r:id="rId29"/>
    <p:sldId id="415" r:id="rId30"/>
    <p:sldId id="416" r:id="rId31"/>
    <p:sldId id="417" r:id="rId32"/>
    <p:sldId id="418" r:id="rId33"/>
    <p:sldId id="419" r:id="rId34"/>
    <p:sldId id="420" r:id="rId35"/>
    <p:sldId id="421" r:id="rId36"/>
    <p:sldId id="422" r:id="rId37"/>
    <p:sldId id="423" r:id="rId38"/>
    <p:sldId id="424" r:id="rId39"/>
    <p:sldId id="425" r:id="rId40"/>
    <p:sldId id="426" r:id="rId41"/>
    <p:sldId id="427" r:id="rId42"/>
    <p:sldId id="428" r:id="rId43"/>
    <p:sldId id="429" r:id="rId44"/>
    <p:sldId id="430" r:id="rId45"/>
    <p:sldId id="431" r:id="rId46"/>
    <p:sldId id="432" r:id="rId47"/>
    <p:sldId id="433" r:id="rId48"/>
    <p:sldId id="434" r:id="rId49"/>
    <p:sldId id="402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</p:sldIdLst>
  <p:sldSz cx="9144000" cy="6858000" type="screen4x3"/>
  <p:notesSz cx="6858000" cy="9144000"/>
  <p:defaultTextStyle>
    <a:defPPr>
      <a:defRPr lang="ru-RU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6FB"/>
    <a:srgbClr val="FBDCD1"/>
    <a:srgbClr val="209DCA"/>
    <a:srgbClr val="CCFF99"/>
    <a:srgbClr val="F5F5F5"/>
    <a:srgbClr val="009900"/>
    <a:srgbClr val="CCFFCC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82" autoAdjust="0"/>
  </p:normalViewPr>
  <p:slideViewPr>
    <p:cSldViewPr>
      <p:cViewPr varScale="1">
        <p:scale>
          <a:sx n="58" d="100"/>
          <a:sy n="58" d="100"/>
        </p:scale>
        <p:origin x="166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6"/>
    </p:cViewPr>
  </p:sorterViewPr>
  <p:notesViewPr>
    <p:cSldViewPr>
      <p:cViewPr varScale="1">
        <p:scale>
          <a:sx n="56" d="100"/>
          <a:sy n="56" d="100"/>
        </p:scale>
        <p:origin x="-249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69DF30-73B3-4582-A2CC-81688B182B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4692FF-FB57-44A2-9669-D3679DABA1E1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списки</a:t>
          </a:r>
          <a:endParaRPr lang="ru-RU" dirty="0"/>
        </a:p>
      </dgm:t>
    </dgm:pt>
    <dgm:pt modelId="{8FDB081A-4E24-4107-809D-AA2CABD2FCC3}" type="parTrans" cxnId="{56E7942B-0E69-4316-8CED-37856C8AB6A2}">
      <dgm:prSet/>
      <dgm:spPr/>
      <dgm:t>
        <a:bodyPr/>
        <a:lstStyle/>
        <a:p>
          <a:endParaRPr lang="ru-RU"/>
        </a:p>
      </dgm:t>
    </dgm:pt>
    <dgm:pt modelId="{0DFFC28F-1CB5-4616-B482-06BD9910B88F}" type="sibTrans" cxnId="{56E7942B-0E69-4316-8CED-37856C8AB6A2}">
      <dgm:prSet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AF73D14C-6B26-4F6D-A11F-0A919EE3BA4B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таблицы</a:t>
          </a:r>
          <a:endParaRPr lang="ru-RU" dirty="0"/>
        </a:p>
      </dgm:t>
    </dgm:pt>
    <dgm:pt modelId="{3E832794-0649-4BA2-AF48-494DF8ED21C3}" type="parTrans" cxnId="{6E8D6D99-A0A4-4E98-9BF5-73F653B83BC3}">
      <dgm:prSet/>
      <dgm:spPr/>
      <dgm:t>
        <a:bodyPr/>
        <a:lstStyle/>
        <a:p>
          <a:endParaRPr lang="ru-RU"/>
        </a:p>
      </dgm:t>
    </dgm:pt>
    <dgm:pt modelId="{8EA80B56-0F93-48B9-B4A2-8F6267ED0D3A}" type="sibTrans" cxnId="{6E8D6D99-A0A4-4E98-9BF5-73F653B83BC3}">
      <dgm:prSet/>
      <dgm:spPr/>
      <dgm:t>
        <a:bodyPr/>
        <a:lstStyle/>
        <a:p>
          <a:endParaRPr lang="ru-RU"/>
        </a:p>
      </dgm:t>
    </dgm:pt>
    <dgm:pt modelId="{81DD52BD-5255-47E8-9B1B-6671867CE1CF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графические объекты</a:t>
          </a:r>
        </a:p>
        <a:p>
          <a:r>
            <a:rPr lang="ru-RU" dirty="0" smtClean="0"/>
            <a:t> (схемы, диаграммы, рисунки)</a:t>
          </a:r>
          <a:endParaRPr lang="ru-RU" dirty="0"/>
        </a:p>
      </dgm:t>
    </dgm:pt>
    <dgm:pt modelId="{98FBB0B0-CBB7-4E11-86DB-3EA36B7149FD}" type="parTrans" cxnId="{0F6408E2-C43D-4FCF-980A-1A13DF2997BF}">
      <dgm:prSet/>
      <dgm:spPr/>
      <dgm:t>
        <a:bodyPr/>
        <a:lstStyle/>
        <a:p>
          <a:endParaRPr lang="ru-RU"/>
        </a:p>
      </dgm:t>
    </dgm:pt>
    <dgm:pt modelId="{471FC08B-DAD5-4AB1-8298-7DDB53EE638A}" type="sibTrans" cxnId="{0F6408E2-C43D-4FCF-980A-1A13DF2997BF}">
      <dgm:prSet/>
      <dgm:spPr/>
      <dgm:t>
        <a:bodyPr/>
        <a:lstStyle/>
        <a:p>
          <a:endParaRPr lang="ru-RU"/>
        </a:p>
      </dgm:t>
    </dgm:pt>
    <dgm:pt modelId="{FD01334F-54CA-4586-9246-1ABE362B740D}" type="pres">
      <dgm:prSet presAssocID="{5B69DF30-73B3-4582-A2CC-81688B182B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0E0A7EA-BAD7-42D3-8CB2-670711943687}" type="pres">
      <dgm:prSet presAssocID="{5B69DF30-73B3-4582-A2CC-81688B182B0B}" presName="Name1" presStyleCnt="0"/>
      <dgm:spPr/>
    </dgm:pt>
    <dgm:pt modelId="{BBAF1312-5C18-446A-9DAC-79919AE1EAED}" type="pres">
      <dgm:prSet presAssocID="{5B69DF30-73B3-4582-A2CC-81688B182B0B}" presName="cycle" presStyleCnt="0"/>
      <dgm:spPr/>
    </dgm:pt>
    <dgm:pt modelId="{EBA2A535-90E2-4567-AB60-BE2CD37DF59F}" type="pres">
      <dgm:prSet presAssocID="{5B69DF30-73B3-4582-A2CC-81688B182B0B}" presName="srcNode" presStyleLbl="node1" presStyleIdx="0" presStyleCnt="3"/>
      <dgm:spPr/>
    </dgm:pt>
    <dgm:pt modelId="{D2D39D45-B07F-47BC-A75A-6A635C4C3197}" type="pres">
      <dgm:prSet presAssocID="{5B69DF30-73B3-4582-A2CC-81688B182B0B}" presName="conn" presStyleLbl="parChTrans1D2" presStyleIdx="0" presStyleCnt="1" custLinFactNeighborX="-912" custLinFactNeighborY="-2551"/>
      <dgm:spPr/>
      <dgm:t>
        <a:bodyPr/>
        <a:lstStyle/>
        <a:p>
          <a:endParaRPr lang="ru-RU"/>
        </a:p>
      </dgm:t>
    </dgm:pt>
    <dgm:pt modelId="{2A4ADFB3-0BA1-4A58-B029-B9D6BBD55498}" type="pres">
      <dgm:prSet presAssocID="{5B69DF30-73B3-4582-A2CC-81688B182B0B}" presName="extraNode" presStyleLbl="node1" presStyleIdx="0" presStyleCnt="3"/>
      <dgm:spPr/>
    </dgm:pt>
    <dgm:pt modelId="{3CBD6148-ADC1-4BDB-916C-CFF2EE66468B}" type="pres">
      <dgm:prSet presAssocID="{5B69DF30-73B3-4582-A2CC-81688B182B0B}" presName="dstNode" presStyleLbl="node1" presStyleIdx="0" presStyleCnt="3"/>
      <dgm:spPr/>
    </dgm:pt>
    <dgm:pt modelId="{9D4DD5EB-1356-4DD6-9CA3-A9B6FEC9C03A}" type="pres">
      <dgm:prSet presAssocID="{FC4692FF-FB57-44A2-9669-D3679DABA1E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1BB28-720E-4091-92AF-1EA4B2834301}" type="pres">
      <dgm:prSet presAssocID="{FC4692FF-FB57-44A2-9669-D3679DABA1E1}" presName="accent_1" presStyleCnt="0"/>
      <dgm:spPr/>
    </dgm:pt>
    <dgm:pt modelId="{FE6390BD-5336-46CF-B533-F196B7FC4972}" type="pres">
      <dgm:prSet presAssocID="{FC4692FF-FB57-44A2-9669-D3679DABA1E1}" presName="accentRepeatNode" presStyleLbl="solidFgAcc1" presStyleIdx="0" presStyleCnt="3"/>
      <dgm:spPr/>
    </dgm:pt>
    <dgm:pt modelId="{9A332421-E514-41E1-AF26-C9A35F4E9C28}" type="pres">
      <dgm:prSet presAssocID="{AF73D14C-6B26-4F6D-A11F-0A919EE3BA4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0CE44A-D1FE-4CB5-AA35-F317665FC89C}" type="pres">
      <dgm:prSet presAssocID="{AF73D14C-6B26-4F6D-A11F-0A919EE3BA4B}" presName="accent_2" presStyleCnt="0"/>
      <dgm:spPr/>
    </dgm:pt>
    <dgm:pt modelId="{B941E405-82C9-4E48-97DA-9AD178A47A7C}" type="pres">
      <dgm:prSet presAssocID="{AF73D14C-6B26-4F6D-A11F-0A919EE3BA4B}" presName="accentRepeatNode" presStyleLbl="solidFgAcc1" presStyleIdx="1" presStyleCnt="3"/>
      <dgm:spPr/>
    </dgm:pt>
    <dgm:pt modelId="{7474C5B2-C849-4651-ACD7-060F6D95756B}" type="pres">
      <dgm:prSet presAssocID="{81DD52BD-5255-47E8-9B1B-6671867CE1C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4435C-2024-42A7-B47E-085A689CDDF2}" type="pres">
      <dgm:prSet presAssocID="{81DD52BD-5255-47E8-9B1B-6671867CE1CF}" presName="accent_3" presStyleCnt="0"/>
      <dgm:spPr/>
    </dgm:pt>
    <dgm:pt modelId="{44629CC8-26FD-4AB0-A666-FA4BA1044E30}" type="pres">
      <dgm:prSet presAssocID="{81DD52BD-5255-47E8-9B1B-6671867CE1CF}" presName="accentRepeatNode" presStyleLbl="solidFgAcc1" presStyleIdx="2" presStyleCnt="3"/>
      <dgm:spPr/>
    </dgm:pt>
  </dgm:ptLst>
  <dgm:cxnLst>
    <dgm:cxn modelId="{9DEA1CC6-9C7C-47E8-9D10-3D83AE720708}" type="presOf" srcId="{AF73D14C-6B26-4F6D-A11F-0A919EE3BA4B}" destId="{9A332421-E514-41E1-AF26-C9A35F4E9C28}" srcOrd="0" destOrd="0" presId="urn:microsoft.com/office/officeart/2008/layout/VerticalCurvedList"/>
    <dgm:cxn modelId="{6F526032-93F9-487C-95AC-1069425CDF0B}" type="presOf" srcId="{5B69DF30-73B3-4582-A2CC-81688B182B0B}" destId="{FD01334F-54CA-4586-9246-1ABE362B740D}" srcOrd="0" destOrd="0" presId="urn:microsoft.com/office/officeart/2008/layout/VerticalCurvedList"/>
    <dgm:cxn modelId="{0F6408E2-C43D-4FCF-980A-1A13DF2997BF}" srcId="{5B69DF30-73B3-4582-A2CC-81688B182B0B}" destId="{81DD52BD-5255-47E8-9B1B-6671867CE1CF}" srcOrd="2" destOrd="0" parTransId="{98FBB0B0-CBB7-4E11-86DB-3EA36B7149FD}" sibTransId="{471FC08B-DAD5-4AB1-8298-7DDB53EE638A}"/>
    <dgm:cxn modelId="{B838EABD-D910-4377-8240-EB605728D8D8}" type="presOf" srcId="{81DD52BD-5255-47E8-9B1B-6671867CE1CF}" destId="{7474C5B2-C849-4651-ACD7-060F6D95756B}" srcOrd="0" destOrd="0" presId="urn:microsoft.com/office/officeart/2008/layout/VerticalCurvedList"/>
    <dgm:cxn modelId="{2C9F433E-FB38-4519-9A10-C7E28E4CAAB5}" type="presOf" srcId="{FC4692FF-FB57-44A2-9669-D3679DABA1E1}" destId="{9D4DD5EB-1356-4DD6-9CA3-A9B6FEC9C03A}" srcOrd="0" destOrd="0" presId="urn:microsoft.com/office/officeart/2008/layout/VerticalCurvedList"/>
    <dgm:cxn modelId="{DC986D65-5EE0-4353-9ABE-F5AAD543A00C}" type="presOf" srcId="{0DFFC28F-1CB5-4616-B482-06BD9910B88F}" destId="{D2D39D45-B07F-47BC-A75A-6A635C4C3197}" srcOrd="0" destOrd="0" presId="urn:microsoft.com/office/officeart/2008/layout/VerticalCurvedList"/>
    <dgm:cxn modelId="{56E7942B-0E69-4316-8CED-37856C8AB6A2}" srcId="{5B69DF30-73B3-4582-A2CC-81688B182B0B}" destId="{FC4692FF-FB57-44A2-9669-D3679DABA1E1}" srcOrd="0" destOrd="0" parTransId="{8FDB081A-4E24-4107-809D-AA2CABD2FCC3}" sibTransId="{0DFFC28F-1CB5-4616-B482-06BD9910B88F}"/>
    <dgm:cxn modelId="{6E8D6D99-A0A4-4E98-9BF5-73F653B83BC3}" srcId="{5B69DF30-73B3-4582-A2CC-81688B182B0B}" destId="{AF73D14C-6B26-4F6D-A11F-0A919EE3BA4B}" srcOrd="1" destOrd="0" parTransId="{3E832794-0649-4BA2-AF48-494DF8ED21C3}" sibTransId="{8EA80B56-0F93-48B9-B4A2-8F6267ED0D3A}"/>
    <dgm:cxn modelId="{80506EB3-AFD5-4D8B-860B-8427F3FEE335}" type="presParOf" srcId="{FD01334F-54CA-4586-9246-1ABE362B740D}" destId="{20E0A7EA-BAD7-42D3-8CB2-670711943687}" srcOrd="0" destOrd="0" presId="urn:microsoft.com/office/officeart/2008/layout/VerticalCurvedList"/>
    <dgm:cxn modelId="{CC1111BC-184F-4826-A31D-F02F3153D487}" type="presParOf" srcId="{20E0A7EA-BAD7-42D3-8CB2-670711943687}" destId="{BBAF1312-5C18-446A-9DAC-79919AE1EAED}" srcOrd="0" destOrd="0" presId="urn:microsoft.com/office/officeart/2008/layout/VerticalCurvedList"/>
    <dgm:cxn modelId="{7F775B84-167B-4DE0-BC8E-E2906447EDE2}" type="presParOf" srcId="{BBAF1312-5C18-446A-9DAC-79919AE1EAED}" destId="{EBA2A535-90E2-4567-AB60-BE2CD37DF59F}" srcOrd="0" destOrd="0" presId="urn:microsoft.com/office/officeart/2008/layout/VerticalCurvedList"/>
    <dgm:cxn modelId="{986A8BE4-289A-405F-804F-D1CA8728D202}" type="presParOf" srcId="{BBAF1312-5C18-446A-9DAC-79919AE1EAED}" destId="{D2D39D45-B07F-47BC-A75A-6A635C4C3197}" srcOrd="1" destOrd="0" presId="urn:microsoft.com/office/officeart/2008/layout/VerticalCurvedList"/>
    <dgm:cxn modelId="{3F338D97-6FC3-4EAB-A991-9A97E45D17F8}" type="presParOf" srcId="{BBAF1312-5C18-446A-9DAC-79919AE1EAED}" destId="{2A4ADFB3-0BA1-4A58-B029-B9D6BBD55498}" srcOrd="2" destOrd="0" presId="urn:microsoft.com/office/officeart/2008/layout/VerticalCurvedList"/>
    <dgm:cxn modelId="{AB09D7C0-963C-4B89-8FF1-10BA73CA07DB}" type="presParOf" srcId="{BBAF1312-5C18-446A-9DAC-79919AE1EAED}" destId="{3CBD6148-ADC1-4BDB-916C-CFF2EE66468B}" srcOrd="3" destOrd="0" presId="urn:microsoft.com/office/officeart/2008/layout/VerticalCurvedList"/>
    <dgm:cxn modelId="{4DB0F150-0892-4624-AA78-4FB2962685C3}" type="presParOf" srcId="{20E0A7EA-BAD7-42D3-8CB2-670711943687}" destId="{9D4DD5EB-1356-4DD6-9CA3-A9B6FEC9C03A}" srcOrd="1" destOrd="0" presId="urn:microsoft.com/office/officeart/2008/layout/VerticalCurvedList"/>
    <dgm:cxn modelId="{A9BAC8B4-79A0-43E3-83AC-CA26066C49A3}" type="presParOf" srcId="{20E0A7EA-BAD7-42D3-8CB2-670711943687}" destId="{EFC1BB28-720E-4091-92AF-1EA4B2834301}" srcOrd="2" destOrd="0" presId="urn:microsoft.com/office/officeart/2008/layout/VerticalCurvedList"/>
    <dgm:cxn modelId="{042ECFBB-A88A-424C-8C3F-C2E51962F329}" type="presParOf" srcId="{EFC1BB28-720E-4091-92AF-1EA4B2834301}" destId="{FE6390BD-5336-46CF-B533-F196B7FC4972}" srcOrd="0" destOrd="0" presId="urn:microsoft.com/office/officeart/2008/layout/VerticalCurvedList"/>
    <dgm:cxn modelId="{FDC9EB02-77C1-4877-B121-AFAE1DF731F3}" type="presParOf" srcId="{20E0A7EA-BAD7-42D3-8CB2-670711943687}" destId="{9A332421-E514-41E1-AF26-C9A35F4E9C28}" srcOrd="3" destOrd="0" presId="urn:microsoft.com/office/officeart/2008/layout/VerticalCurvedList"/>
    <dgm:cxn modelId="{731BC783-9A94-47F7-A64D-10DCD9BD2637}" type="presParOf" srcId="{20E0A7EA-BAD7-42D3-8CB2-670711943687}" destId="{420CE44A-D1FE-4CB5-AA35-F317665FC89C}" srcOrd="4" destOrd="0" presId="urn:microsoft.com/office/officeart/2008/layout/VerticalCurvedList"/>
    <dgm:cxn modelId="{108C0177-AA8F-4EC2-917B-A888DD35ACD5}" type="presParOf" srcId="{420CE44A-D1FE-4CB5-AA35-F317665FC89C}" destId="{B941E405-82C9-4E48-97DA-9AD178A47A7C}" srcOrd="0" destOrd="0" presId="urn:microsoft.com/office/officeart/2008/layout/VerticalCurvedList"/>
    <dgm:cxn modelId="{875A6B06-73BF-4B30-AA8F-72AB9D4237C9}" type="presParOf" srcId="{20E0A7EA-BAD7-42D3-8CB2-670711943687}" destId="{7474C5B2-C849-4651-ACD7-060F6D95756B}" srcOrd="5" destOrd="0" presId="urn:microsoft.com/office/officeart/2008/layout/VerticalCurvedList"/>
    <dgm:cxn modelId="{82B3EA44-AC1C-400A-B2C1-2F9B83954481}" type="presParOf" srcId="{20E0A7EA-BAD7-42D3-8CB2-670711943687}" destId="{EB54435C-2024-42A7-B47E-085A689CDDF2}" srcOrd="6" destOrd="0" presId="urn:microsoft.com/office/officeart/2008/layout/VerticalCurvedList"/>
    <dgm:cxn modelId="{54ABC917-9116-4121-A9CA-550F589A71DB}" type="presParOf" srcId="{EB54435C-2024-42A7-B47E-085A689CDDF2}" destId="{44629CC8-26FD-4AB0-A666-FA4BA1044E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08E256-0237-43F5-A2B5-FADAB760E43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9889DB-2DDD-49F2-9ACE-40211A206222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Стратегия неокругленных цен</a:t>
          </a:r>
          <a:endParaRPr lang="ru-RU" dirty="0"/>
        </a:p>
      </dgm:t>
    </dgm:pt>
    <dgm:pt modelId="{FB5D2EBF-90F2-4CDA-83FB-F0416E6095C1}" type="parTrans" cxnId="{3A7BF3A3-B302-4978-8058-4C3913CF1068}">
      <dgm:prSet/>
      <dgm:spPr/>
      <dgm:t>
        <a:bodyPr/>
        <a:lstStyle/>
        <a:p>
          <a:pPr algn="just"/>
          <a:endParaRPr lang="ru-RU"/>
        </a:p>
      </dgm:t>
    </dgm:pt>
    <dgm:pt modelId="{9AB10E90-B7A6-41A2-B015-7DE801034573}" type="sibTrans" cxnId="{3A7BF3A3-B302-4978-8058-4C3913CF1068}">
      <dgm:prSet/>
      <dgm:spPr/>
      <dgm:t>
        <a:bodyPr/>
        <a:lstStyle/>
        <a:p>
          <a:pPr algn="just"/>
          <a:endParaRPr lang="ru-RU"/>
        </a:p>
      </dgm:t>
    </dgm:pt>
    <dgm:pt modelId="{8DB9E2A9-5CB6-4DD6-A3EC-7FD7CF990C95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Стратегия массовых закупок</a:t>
          </a:r>
          <a:endParaRPr lang="ru-RU" dirty="0"/>
        </a:p>
      </dgm:t>
    </dgm:pt>
    <dgm:pt modelId="{D2B31268-7D4A-4401-B5D2-9B78A5BC70FF}" type="parTrans" cxnId="{0EE6543A-AA59-41CB-9AFD-F6621AAEC1A8}">
      <dgm:prSet/>
      <dgm:spPr/>
      <dgm:t>
        <a:bodyPr/>
        <a:lstStyle/>
        <a:p>
          <a:pPr algn="just"/>
          <a:endParaRPr lang="ru-RU"/>
        </a:p>
      </dgm:t>
    </dgm:pt>
    <dgm:pt modelId="{48D7E036-1C72-49C2-9107-9EB0474902D3}" type="sibTrans" cxnId="{0EE6543A-AA59-41CB-9AFD-F6621AAEC1A8}">
      <dgm:prSet/>
      <dgm:spPr/>
      <dgm:t>
        <a:bodyPr/>
        <a:lstStyle/>
        <a:p>
          <a:pPr algn="just"/>
          <a:endParaRPr lang="ru-RU"/>
        </a:p>
      </dgm:t>
    </dgm:pt>
    <dgm:pt modelId="{190F99ED-1838-4692-969A-B6F0F364F0E9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Стратегия конкурентных цен</a:t>
          </a:r>
          <a:endParaRPr lang="ru-RU" dirty="0"/>
        </a:p>
      </dgm:t>
    </dgm:pt>
    <dgm:pt modelId="{992DF0F5-54B1-49FD-AB60-05723224102A}" type="parTrans" cxnId="{722E2FC9-3E22-4DB0-98B3-62C9582D1945}">
      <dgm:prSet/>
      <dgm:spPr/>
      <dgm:t>
        <a:bodyPr/>
        <a:lstStyle/>
        <a:p>
          <a:pPr algn="just"/>
          <a:endParaRPr lang="ru-RU"/>
        </a:p>
      </dgm:t>
    </dgm:pt>
    <dgm:pt modelId="{5E69816F-59B9-476F-932D-095DBFCBA644}" type="sibTrans" cxnId="{722E2FC9-3E22-4DB0-98B3-62C9582D1945}">
      <dgm:prSet/>
      <dgm:spPr/>
      <dgm:t>
        <a:bodyPr/>
        <a:lstStyle/>
        <a:p>
          <a:pPr algn="just"/>
          <a:endParaRPr lang="ru-RU"/>
        </a:p>
      </dgm:t>
    </dgm:pt>
    <dgm:pt modelId="{5ACC3582-B8D1-4F1A-9C40-0EE1A9C20533}" type="pres">
      <dgm:prSet presAssocID="{2408E256-0237-43F5-A2B5-FADAB760E43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24FBF2-B2D6-4BD3-A8BC-F592F073FAB9}" type="pres">
      <dgm:prSet presAssocID="{E89889DB-2DDD-49F2-9ACE-40211A206222}" presName="comp" presStyleCnt="0"/>
      <dgm:spPr/>
    </dgm:pt>
    <dgm:pt modelId="{9324B7F6-8737-4CF1-9B8E-D932DE6BCF8D}" type="pres">
      <dgm:prSet presAssocID="{E89889DB-2DDD-49F2-9ACE-40211A206222}" presName="box" presStyleLbl="node1" presStyleIdx="0" presStyleCnt="3"/>
      <dgm:spPr/>
      <dgm:t>
        <a:bodyPr/>
        <a:lstStyle/>
        <a:p>
          <a:endParaRPr lang="ru-RU"/>
        </a:p>
      </dgm:t>
    </dgm:pt>
    <dgm:pt modelId="{D4F2F7C5-7F4E-4EBE-A30F-C98842846C91}" type="pres">
      <dgm:prSet presAssocID="{E89889DB-2DDD-49F2-9ACE-40211A206222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2E68A2D-D208-497C-A30F-92EF475E4E1A}" type="pres">
      <dgm:prSet presAssocID="{E89889DB-2DDD-49F2-9ACE-40211A20622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4568C-176D-4FE0-AD68-D81FFF2CF39C}" type="pres">
      <dgm:prSet presAssocID="{9AB10E90-B7A6-41A2-B015-7DE801034573}" presName="spacer" presStyleCnt="0"/>
      <dgm:spPr/>
    </dgm:pt>
    <dgm:pt modelId="{3A1ACBA4-FE12-4F1F-85EC-5A6A88C3B723}" type="pres">
      <dgm:prSet presAssocID="{8DB9E2A9-5CB6-4DD6-A3EC-7FD7CF990C95}" presName="comp" presStyleCnt="0"/>
      <dgm:spPr/>
    </dgm:pt>
    <dgm:pt modelId="{89911A27-8688-423F-A977-86974C394B8B}" type="pres">
      <dgm:prSet presAssocID="{8DB9E2A9-5CB6-4DD6-A3EC-7FD7CF990C95}" presName="box" presStyleLbl="node1" presStyleIdx="1" presStyleCnt="3"/>
      <dgm:spPr/>
      <dgm:t>
        <a:bodyPr/>
        <a:lstStyle/>
        <a:p>
          <a:endParaRPr lang="ru-RU"/>
        </a:p>
      </dgm:t>
    </dgm:pt>
    <dgm:pt modelId="{A14AFD8E-9089-4766-AD52-46BFB298A737}" type="pres">
      <dgm:prSet presAssocID="{8DB9E2A9-5CB6-4DD6-A3EC-7FD7CF990C95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8469917-63EB-4FEA-8806-A5278FC23B1D}" type="pres">
      <dgm:prSet presAssocID="{8DB9E2A9-5CB6-4DD6-A3EC-7FD7CF990C9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8B4C2-0C1D-4723-B65C-4C29DB1EC204}" type="pres">
      <dgm:prSet presAssocID="{48D7E036-1C72-49C2-9107-9EB0474902D3}" presName="spacer" presStyleCnt="0"/>
      <dgm:spPr/>
    </dgm:pt>
    <dgm:pt modelId="{A34802F5-DA69-4B88-9D22-DDC83B2AB263}" type="pres">
      <dgm:prSet presAssocID="{190F99ED-1838-4692-969A-B6F0F364F0E9}" presName="comp" presStyleCnt="0"/>
      <dgm:spPr/>
    </dgm:pt>
    <dgm:pt modelId="{B1F26F03-F274-45FA-88FD-5829EAABA814}" type="pres">
      <dgm:prSet presAssocID="{190F99ED-1838-4692-969A-B6F0F364F0E9}" presName="box" presStyleLbl="node1" presStyleIdx="2" presStyleCnt="3"/>
      <dgm:spPr/>
      <dgm:t>
        <a:bodyPr/>
        <a:lstStyle/>
        <a:p>
          <a:endParaRPr lang="ru-RU"/>
        </a:p>
      </dgm:t>
    </dgm:pt>
    <dgm:pt modelId="{09AC4B44-9D64-4A52-ABEC-9B3EC35D3ECD}" type="pres">
      <dgm:prSet presAssocID="{190F99ED-1838-4692-969A-B6F0F364F0E9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E85B3AF-8B4F-4357-8AD2-9BC642EB44E9}" type="pres">
      <dgm:prSet presAssocID="{190F99ED-1838-4692-969A-B6F0F364F0E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7BF3A3-B302-4978-8058-4C3913CF1068}" srcId="{2408E256-0237-43F5-A2B5-FADAB760E43A}" destId="{E89889DB-2DDD-49F2-9ACE-40211A206222}" srcOrd="0" destOrd="0" parTransId="{FB5D2EBF-90F2-4CDA-83FB-F0416E6095C1}" sibTransId="{9AB10E90-B7A6-41A2-B015-7DE801034573}"/>
    <dgm:cxn modelId="{1C8093B9-6694-4ECF-8AA4-CD2C327FE6D6}" type="presOf" srcId="{2408E256-0237-43F5-A2B5-FADAB760E43A}" destId="{5ACC3582-B8D1-4F1A-9C40-0EE1A9C20533}" srcOrd="0" destOrd="0" presId="urn:microsoft.com/office/officeart/2005/8/layout/vList4"/>
    <dgm:cxn modelId="{6839D3AF-6A0C-4641-8902-092BDE10DFDB}" type="presOf" srcId="{190F99ED-1838-4692-969A-B6F0F364F0E9}" destId="{B1F26F03-F274-45FA-88FD-5829EAABA814}" srcOrd="0" destOrd="0" presId="urn:microsoft.com/office/officeart/2005/8/layout/vList4"/>
    <dgm:cxn modelId="{0EE6543A-AA59-41CB-9AFD-F6621AAEC1A8}" srcId="{2408E256-0237-43F5-A2B5-FADAB760E43A}" destId="{8DB9E2A9-5CB6-4DD6-A3EC-7FD7CF990C95}" srcOrd="1" destOrd="0" parTransId="{D2B31268-7D4A-4401-B5D2-9B78A5BC70FF}" sibTransId="{48D7E036-1C72-49C2-9107-9EB0474902D3}"/>
    <dgm:cxn modelId="{6C3857DE-47F1-4890-A83E-03789519670A}" type="presOf" srcId="{8DB9E2A9-5CB6-4DD6-A3EC-7FD7CF990C95}" destId="{89911A27-8688-423F-A977-86974C394B8B}" srcOrd="0" destOrd="0" presId="urn:microsoft.com/office/officeart/2005/8/layout/vList4"/>
    <dgm:cxn modelId="{1FB16610-6617-4069-AE10-E06994C35316}" type="presOf" srcId="{190F99ED-1838-4692-969A-B6F0F364F0E9}" destId="{0E85B3AF-8B4F-4357-8AD2-9BC642EB44E9}" srcOrd="1" destOrd="0" presId="urn:microsoft.com/office/officeart/2005/8/layout/vList4"/>
    <dgm:cxn modelId="{1E13C641-35BF-41AC-90E5-30631EBE1A58}" type="presOf" srcId="{E89889DB-2DDD-49F2-9ACE-40211A206222}" destId="{52E68A2D-D208-497C-A30F-92EF475E4E1A}" srcOrd="1" destOrd="0" presId="urn:microsoft.com/office/officeart/2005/8/layout/vList4"/>
    <dgm:cxn modelId="{722E2FC9-3E22-4DB0-98B3-62C9582D1945}" srcId="{2408E256-0237-43F5-A2B5-FADAB760E43A}" destId="{190F99ED-1838-4692-969A-B6F0F364F0E9}" srcOrd="2" destOrd="0" parTransId="{992DF0F5-54B1-49FD-AB60-05723224102A}" sibTransId="{5E69816F-59B9-476F-932D-095DBFCBA644}"/>
    <dgm:cxn modelId="{F91CFE05-4422-42C9-9A05-775D35CC59B2}" type="presOf" srcId="{8DB9E2A9-5CB6-4DD6-A3EC-7FD7CF990C95}" destId="{48469917-63EB-4FEA-8806-A5278FC23B1D}" srcOrd="1" destOrd="0" presId="urn:microsoft.com/office/officeart/2005/8/layout/vList4"/>
    <dgm:cxn modelId="{D4EC0E4B-D110-4B59-91E9-722657F1C55A}" type="presOf" srcId="{E89889DB-2DDD-49F2-9ACE-40211A206222}" destId="{9324B7F6-8737-4CF1-9B8E-D932DE6BCF8D}" srcOrd="0" destOrd="0" presId="urn:microsoft.com/office/officeart/2005/8/layout/vList4"/>
    <dgm:cxn modelId="{1B24685B-1834-420F-BCE9-365AF11728E2}" type="presParOf" srcId="{5ACC3582-B8D1-4F1A-9C40-0EE1A9C20533}" destId="{FE24FBF2-B2D6-4BD3-A8BC-F592F073FAB9}" srcOrd="0" destOrd="0" presId="urn:microsoft.com/office/officeart/2005/8/layout/vList4"/>
    <dgm:cxn modelId="{9D4B863F-21EA-4D41-B3A2-EF48C87D5080}" type="presParOf" srcId="{FE24FBF2-B2D6-4BD3-A8BC-F592F073FAB9}" destId="{9324B7F6-8737-4CF1-9B8E-D932DE6BCF8D}" srcOrd="0" destOrd="0" presId="urn:microsoft.com/office/officeart/2005/8/layout/vList4"/>
    <dgm:cxn modelId="{54E26560-B400-4FCD-BC59-9B22B3ECABAA}" type="presParOf" srcId="{FE24FBF2-B2D6-4BD3-A8BC-F592F073FAB9}" destId="{D4F2F7C5-7F4E-4EBE-A30F-C98842846C91}" srcOrd="1" destOrd="0" presId="urn:microsoft.com/office/officeart/2005/8/layout/vList4"/>
    <dgm:cxn modelId="{6A3A42A7-03C6-439D-8D8D-F70B69C44440}" type="presParOf" srcId="{FE24FBF2-B2D6-4BD3-A8BC-F592F073FAB9}" destId="{52E68A2D-D208-497C-A30F-92EF475E4E1A}" srcOrd="2" destOrd="0" presId="urn:microsoft.com/office/officeart/2005/8/layout/vList4"/>
    <dgm:cxn modelId="{78B0EB8C-E60A-43FB-8FF9-7FF6E99EB927}" type="presParOf" srcId="{5ACC3582-B8D1-4F1A-9C40-0EE1A9C20533}" destId="{F7D4568C-176D-4FE0-AD68-D81FFF2CF39C}" srcOrd="1" destOrd="0" presId="urn:microsoft.com/office/officeart/2005/8/layout/vList4"/>
    <dgm:cxn modelId="{EDEEAC83-5E03-4A2A-B23C-D10C3EA183D3}" type="presParOf" srcId="{5ACC3582-B8D1-4F1A-9C40-0EE1A9C20533}" destId="{3A1ACBA4-FE12-4F1F-85EC-5A6A88C3B723}" srcOrd="2" destOrd="0" presId="urn:microsoft.com/office/officeart/2005/8/layout/vList4"/>
    <dgm:cxn modelId="{15D05989-951B-488C-83E5-B23A0DF20B49}" type="presParOf" srcId="{3A1ACBA4-FE12-4F1F-85EC-5A6A88C3B723}" destId="{89911A27-8688-423F-A977-86974C394B8B}" srcOrd="0" destOrd="0" presId="urn:microsoft.com/office/officeart/2005/8/layout/vList4"/>
    <dgm:cxn modelId="{544B8E96-1DE6-4F2D-B2DE-B4A178A46D34}" type="presParOf" srcId="{3A1ACBA4-FE12-4F1F-85EC-5A6A88C3B723}" destId="{A14AFD8E-9089-4766-AD52-46BFB298A737}" srcOrd="1" destOrd="0" presId="urn:microsoft.com/office/officeart/2005/8/layout/vList4"/>
    <dgm:cxn modelId="{5F55A5AB-04DB-46FF-9626-0844AFF5EB16}" type="presParOf" srcId="{3A1ACBA4-FE12-4F1F-85EC-5A6A88C3B723}" destId="{48469917-63EB-4FEA-8806-A5278FC23B1D}" srcOrd="2" destOrd="0" presId="urn:microsoft.com/office/officeart/2005/8/layout/vList4"/>
    <dgm:cxn modelId="{6B02D08D-4E32-46B4-B396-5FB190BADCC5}" type="presParOf" srcId="{5ACC3582-B8D1-4F1A-9C40-0EE1A9C20533}" destId="{5638B4C2-0C1D-4723-B65C-4C29DB1EC204}" srcOrd="3" destOrd="0" presId="urn:microsoft.com/office/officeart/2005/8/layout/vList4"/>
    <dgm:cxn modelId="{1D1E4FB6-E17B-46E5-B90A-467D371D3F1F}" type="presParOf" srcId="{5ACC3582-B8D1-4F1A-9C40-0EE1A9C20533}" destId="{A34802F5-DA69-4B88-9D22-DDC83B2AB263}" srcOrd="4" destOrd="0" presId="urn:microsoft.com/office/officeart/2005/8/layout/vList4"/>
    <dgm:cxn modelId="{1BBC4D0C-5AD6-43E0-A2A8-01E4EFAA70EE}" type="presParOf" srcId="{A34802F5-DA69-4B88-9D22-DDC83B2AB263}" destId="{B1F26F03-F274-45FA-88FD-5829EAABA814}" srcOrd="0" destOrd="0" presId="urn:microsoft.com/office/officeart/2005/8/layout/vList4"/>
    <dgm:cxn modelId="{F34576B7-48E6-4357-8C9A-76D4B1E0D994}" type="presParOf" srcId="{A34802F5-DA69-4B88-9D22-DDC83B2AB263}" destId="{09AC4B44-9D64-4A52-ABEC-9B3EC35D3ECD}" srcOrd="1" destOrd="0" presId="urn:microsoft.com/office/officeart/2005/8/layout/vList4"/>
    <dgm:cxn modelId="{6E9149C9-7AD5-4F7C-B18C-85035454053B}" type="presParOf" srcId="{A34802F5-DA69-4B88-9D22-DDC83B2AB263}" destId="{0E85B3AF-8B4F-4357-8AD2-9BC642EB44E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39D45-B07F-47BC-A75A-6A635C4C3197}">
      <dsp:nvSpPr>
        <dsp:cNvPr id="0" name=""/>
        <dsp:cNvSpPr/>
      </dsp:nvSpPr>
      <dsp:spPr>
        <a:xfrm>
          <a:off x="-5128872" y="-941490"/>
          <a:ext cx="6107861" cy="6107861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4DD5EB-1356-4DD6-9CA3-A9B6FEC9C03A}">
      <dsp:nvSpPr>
        <dsp:cNvPr id="0" name=""/>
        <dsp:cNvSpPr/>
      </dsp:nvSpPr>
      <dsp:spPr>
        <a:xfrm>
          <a:off x="629666" y="453650"/>
          <a:ext cx="5763769" cy="90730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017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списки</a:t>
          </a:r>
          <a:endParaRPr lang="ru-RU" sz="2400" kern="1200" dirty="0"/>
        </a:p>
      </dsp:txBody>
      <dsp:txXfrm>
        <a:off x="629666" y="453650"/>
        <a:ext cx="5763769" cy="907300"/>
      </dsp:txXfrm>
    </dsp:sp>
    <dsp:sp modelId="{FE6390BD-5336-46CF-B533-F196B7FC4972}">
      <dsp:nvSpPr>
        <dsp:cNvPr id="0" name=""/>
        <dsp:cNvSpPr/>
      </dsp:nvSpPr>
      <dsp:spPr>
        <a:xfrm>
          <a:off x="62603" y="340237"/>
          <a:ext cx="1134126" cy="1134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32421-E514-41E1-AF26-C9A35F4E9C28}">
      <dsp:nvSpPr>
        <dsp:cNvPr id="0" name=""/>
        <dsp:cNvSpPr/>
      </dsp:nvSpPr>
      <dsp:spPr>
        <a:xfrm>
          <a:off x="959470" y="1814601"/>
          <a:ext cx="5433965" cy="90730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017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таблицы</a:t>
          </a:r>
          <a:endParaRPr lang="ru-RU" sz="2400" kern="1200" dirty="0"/>
        </a:p>
      </dsp:txBody>
      <dsp:txXfrm>
        <a:off x="959470" y="1814601"/>
        <a:ext cx="5433965" cy="907300"/>
      </dsp:txXfrm>
    </dsp:sp>
    <dsp:sp modelId="{B941E405-82C9-4E48-97DA-9AD178A47A7C}">
      <dsp:nvSpPr>
        <dsp:cNvPr id="0" name=""/>
        <dsp:cNvSpPr/>
      </dsp:nvSpPr>
      <dsp:spPr>
        <a:xfrm>
          <a:off x="392407" y="1701189"/>
          <a:ext cx="1134126" cy="1134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74C5B2-C849-4651-ACD7-060F6D95756B}">
      <dsp:nvSpPr>
        <dsp:cNvPr id="0" name=""/>
        <dsp:cNvSpPr/>
      </dsp:nvSpPr>
      <dsp:spPr>
        <a:xfrm>
          <a:off x="629666" y="3175552"/>
          <a:ext cx="5763769" cy="90730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2017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графические объекты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(схемы, диаграммы, рисунки)</a:t>
          </a:r>
          <a:endParaRPr lang="ru-RU" sz="2400" kern="1200" dirty="0"/>
        </a:p>
      </dsp:txBody>
      <dsp:txXfrm>
        <a:off x="629666" y="3175552"/>
        <a:ext cx="5763769" cy="907300"/>
      </dsp:txXfrm>
    </dsp:sp>
    <dsp:sp modelId="{44629CC8-26FD-4AB0-A666-FA4BA1044E30}">
      <dsp:nvSpPr>
        <dsp:cNvPr id="0" name=""/>
        <dsp:cNvSpPr/>
      </dsp:nvSpPr>
      <dsp:spPr>
        <a:xfrm>
          <a:off x="62603" y="3062140"/>
          <a:ext cx="1134126" cy="1134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8AC49-66EC-4C78-A3FF-B5B5CFDF160A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FCF8B-1AC0-4789-B464-E2632B39B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4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CF8B-1AC0-4789-B464-E2632B39BA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90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CF8B-1AC0-4789-B464-E2632B39BAF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3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CF8B-1AC0-4789-B464-E2632B39BAF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077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CF8B-1AC0-4789-B464-E2632B39BAF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410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этом режиме удобно изменять заметки докладчика, в том виде, в котором они будут напечатаны.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CF8B-1AC0-4789-B464-E2632B39BAF0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866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Автоматические презентации представляют собой удобный способ распространения информации в виде показа слайдов, осуществляемый без ведущего. Большинство средств управления можно сделать недоступными (за исключением инициирования некото­рых элементов щелчком мыши) для защиты от изменений, вносимых пользователями. После завершения автоматическая презен­тация запускается повторно; то же самое происходит при замене слайдов вручную, когда какой-либо слайд остается на экране более 5 мин.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CF8B-1AC0-4789-B464-E2632B39BAF0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71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B86EC14-0C62-4A77-B0CE-85989B95FF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7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4CDC8-12E7-4396-AD69-6A3BA0014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7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6E93-759B-479B-A577-1DEDE4736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27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3556-04AE-4C1A-8CD5-90C1AD79E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53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4540D6-D52C-4DB2-B607-21EC467130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92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7DBB-BBDF-4510-BCA6-05D9351183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6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500E-25F7-4369-A412-04B234B21F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089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7C9EF-8FCC-4651-AC31-53FF124468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16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1DEA-2883-447B-A8AD-884DCCD7F5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5ED4-D171-4A0C-BC48-A22D177B8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21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8ED5-946B-497D-8367-1703FBF559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DFF1FB3-A887-4DAB-82AD-3D8155314A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8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816"/>
            <a:ext cx="9114224" cy="6771084"/>
          </a:xfrm>
          <a:prstGeom prst="rect">
            <a:avLst/>
          </a:prstGeom>
          <a:gradFill>
            <a:gsLst>
              <a:gs pos="80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3600000" scaled="0"/>
          </a:gradFill>
        </p:spPr>
        <p:txBody>
          <a:bodyPr wrap="square" rtlCol="0">
            <a:spAutoFit/>
          </a:bodyPr>
          <a:lstStyle/>
          <a:p>
            <a:r>
              <a:rPr lang="ru-RU" sz="1400" dirty="0"/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sz="1400" dirty="0" err="1"/>
              <a:t>Войно-Ясенецкого</a:t>
            </a:r>
            <a:r>
              <a:rPr lang="ru-RU" sz="1400" dirty="0"/>
              <a:t>»</a:t>
            </a:r>
          </a:p>
          <a:p>
            <a:r>
              <a:rPr lang="ru-RU" sz="1400" dirty="0"/>
              <a:t>Министерства здравоохранения Российской Федерации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Фармацевтический колледж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 </a:t>
            </a:r>
          </a:p>
          <a:p>
            <a:r>
              <a:rPr lang="ru-RU" sz="1400" b="1" dirty="0"/>
              <a:t> </a:t>
            </a:r>
            <a:endParaRPr lang="ru-RU" sz="1400" b="1" dirty="0" smtClean="0"/>
          </a:p>
          <a:p>
            <a:endParaRPr lang="ru-RU" sz="1400" b="1" dirty="0"/>
          </a:p>
          <a:p>
            <a:endParaRPr lang="ru-RU" sz="1400" dirty="0"/>
          </a:p>
          <a:p>
            <a:r>
              <a:rPr lang="ru-RU" sz="1400" b="1" dirty="0"/>
              <a:t>  </a:t>
            </a:r>
            <a:endParaRPr lang="ru-RU" sz="1400" dirty="0"/>
          </a:p>
          <a:p>
            <a:pPr marL="1071563"/>
            <a:r>
              <a:rPr lang="ru-RU" sz="1400" dirty="0" smtClean="0"/>
              <a:t>Методические рекомендации</a:t>
            </a:r>
            <a:endParaRPr lang="ru-RU" sz="1400" dirty="0"/>
          </a:p>
          <a:p>
            <a:pPr marL="1071563"/>
            <a:r>
              <a:rPr lang="ru-RU" sz="1400" dirty="0" smtClean="0"/>
              <a:t>по оформлению </a:t>
            </a:r>
            <a:r>
              <a:rPr lang="ru-RU" sz="1400" dirty="0"/>
              <a:t>презентационных материалов </a:t>
            </a:r>
            <a:endParaRPr lang="ru-RU" sz="1400" dirty="0" smtClean="0"/>
          </a:p>
          <a:p>
            <a:pPr marL="1071563"/>
            <a:r>
              <a:rPr lang="ru-RU" sz="1400" dirty="0"/>
              <a:t>к</a:t>
            </a:r>
            <a:r>
              <a:rPr lang="ru-RU" sz="1400" dirty="0" smtClean="0"/>
              <a:t> защите выпускной </a:t>
            </a:r>
            <a:r>
              <a:rPr lang="ru-RU" sz="1400" dirty="0"/>
              <a:t>квалификационной </a:t>
            </a:r>
            <a:r>
              <a:rPr lang="ru-RU" sz="1400" dirty="0" smtClean="0"/>
              <a:t>работы</a:t>
            </a:r>
          </a:p>
          <a:p>
            <a:pPr marL="1071563"/>
            <a:r>
              <a:rPr lang="ru-RU" sz="1400" dirty="0" smtClean="0"/>
              <a:t> </a:t>
            </a:r>
            <a:r>
              <a:rPr lang="ru-RU" sz="1400" dirty="0"/>
              <a:t>по программам подготовки специалистов среднего звена  </a:t>
            </a:r>
          </a:p>
          <a:p>
            <a:r>
              <a:rPr lang="ru-RU" sz="1400" dirty="0"/>
              <a:t> </a:t>
            </a:r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  <a:p>
            <a:r>
              <a:rPr lang="ru-RU" sz="1400" dirty="0"/>
              <a:t>Красноярск</a:t>
            </a:r>
          </a:p>
          <a:p>
            <a:r>
              <a:rPr lang="ru-RU" sz="1400" dirty="0"/>
              <a:t>2020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179512" y="1954537"/>
            <a:ext cx="3044787" cy="5155324"/>
          </a:xfrm>
          <a:custGeom>
            <a:avLst/>
            <a:gdLst>
              <a:gd name="connsiteX0" fmla="*/ 331076 w 3044787"/>
              <a:gd name="connsiteY0" fmla="*/ 0 h 5155324"/>
              <a:gd name="connsiteX1" fmla="*/ 1513490 w 3044787"/>
              <a:gd name="connsiteY1" fmla="*/ 346842 h 5155324"/>
              <a:gd name="connsiteX2" fmla="*/ 488731 w 3044787"/>
              <a:gd name="connsiteY2" fmla="*/ 1560786 h 5155324"/>
              <a:gd name="connsiteX3" fmla="*/ 3042745 w 3044787"/>
              <a:gd name="connsiteY3" fmla="*/ 3105807 h 5155324"/>
              <a:gd name="connsiteX4" fmla="*/ 0 w 3044787"/>
              <a:gd name="connsiteY4" fmla="*/ 5155324 h 5155324"/>
              <a:gd name="connsiteX5" fmla="*/ 0 w 3044787"/>
              <a:gd name="connsiteY5" fmla="*/ 5155324 h 515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4787" h="5155324">
                <a:moveTo>
                  <a:pt x="331076" y="0"/>
                </a:moveTo>
                <a:cubicBezTo>
                  <a:pt x="909145" y="43355"/>
                  <a:pt x="1487214" y="86711"/>
                  <a:pt x="1513490" y="346842"/>
                </a:cubicBezTo>
                <a:cubicBezTo>
                  <a:pt x="1539766" y="606973"/>
                  <a:pt x="233855" y="1100958"/>
                  <a:pt x="488731" y="1560786"/>
                </a:cubicBezTo>
                <a:cubicBezTo>
                  <a:pt x="743607" y="2020614"/>
                  <a:pt x="3124200" y="2506717"/>
                  <a:pt x="3042745" y="3105807"/>
                </a:cubicBezTo>
                <a:cubicBezTo>
                  <a:pt x="2961290" y="3704897"/>
                  <a:pt x="0" y="5155324"/>
                  <a:pt x="0" y="5155324"/>
                </a:cubicBezTo>
                <a:lnTo>
                  <a:pt x="0" y="5155324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0" y="1103586"/>
            <a:ext cx="3044787" cy="5155324"/>
          </a:xfrm>
          <a:custGeom>
            <a:avLst/>
            <a:gdLst>
              <a:gd name="connsiteX0" fmla="*/ 331076 w 3044787"/>
              <a:gd name="connsiteY0" fmla="*/ 0 h 5155324"/>
              <a:gd name="connsiteX1" fmla="*/ 1513490 w 3044787"/>
              <a:gd name="connsiteY1" fmla="*/ 346842 h 5155324"/>
              <a:gd name="connsiteX2" fmla="*/ 488731 w 3044787"/>
              <a:gd name="connsiteY2" fmla="*/ 1560786 h 5155324"/>
              <a:gd name="connsiteX3" fmla="*/ 3042745 w 3044787"/>
              <a:gd name="connsiteY3" fmla="*/ 3105807 h 5155324"/>
              <a:gd name="connsiteX4" fmla="*/ 0 w 3044787"/>
              <a:gd name="connsiteY4" fmla="*/ 5155324 h 5155324"/>
              <a:gd name="connsiteX5" fmla="*/ 0 w 3044787"/>
              <a:gd name="connsiteY5" fmla="*/ 5155324 h 515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4787" h="5155324">
                <a:moveTo>
                  <a:pt x="331076" y="0"/>
                </a:moveTo>
                <a:cubicBezTo>
                  <a:pt x="909145" y="43355"/>
                  <a:pt x="1487214" y="86711"/>
                  <a:pt x="1513490" y="346842"/>
                </a:cubicBezTo>
                <a:cubicBezTo>
                  <a:pt x="1539766" y="606973"/>
                  <a:pt x="233855" y="1100958"/>
                  <a:pt x="488731" y="1560786"/>
                </a:cubicBezTo>
                <a:cubicBezTo>
                  <a:pt x="743607" y="2020614"/>
                  <a:pt x="3124200" y="2506717"/>
                  <a:pt x="3042745" y="3105807"/>
                </a:cubicBezTo>
                <a:cubicBezTo>
                  <a:pt x="2961290" y="3704897"/>
                  <a:pt x="0" y="5155324"/>
                  <a:pt x="0" y="5155324"/>
                </a:cubicBezTo>
                <a:lnTo>
                  <a:pt x="0" y="5155324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tex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5" y="3723548"/>
            <a:ext cx="3779912" cy="1979055"/>
          </a:xfrm>
          <a:prstGeom prst="ellipse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827584" y="1412776"/>
            <a:ext cx="360040" cy="144016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83126" y="2398873"/>
            <a:ext cx="360040" cy="144016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45944" y="3414358"/>
            <a:ext cx="360040" cy="144016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325964" y="5901475"/>
            <a:ext cx="360040" cy="144016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92551" y="6286338"/>
            <a:ext cx="360040" cy="144016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6084168" y="4809240"/>
            <a:ext cx="3003792" cy="1990659"/>
          </a:xfrm>
          <a:custGeom>
            <a:avLst/>
            <a:gdLst>
              <a:gd name="connsiteX0" fmla="*/ 0 w 2350728"/>
              <a:gd name="connsiteY0" fmla="*/ 1963846 h 1963846"/>
              <a:gd name="connsiteX1" fmla="*/ 1612669 w 2350728"/>
              <a:gd name="connsiteY1" fmla="*/ 1398581 h 1963846"/>
              <a:gd name="connsiteX2" fmla="*/ 2294313 w 2350728"/>
              <a:gd name="connsiteY2" fmla="*/ 101795 h 1963846"/>
              <a:gd name="connsiteX3" fmla="*/ 2310938 w 2350728"/>
              <a:gd name="connsiteY3" fmla="*/ 85170 h 1963846"/>
              <a:gd name="connsiteX4" fmla="*/ 2310938 w 2350728"/>
              <a:gd name="connsiteY4" fmla="*/ 85170 h 196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0728" h="1963846">
                <a:moveTo>
                  <a:pt x="0" y="1963846"/>
                </a:moveTo>
                <a:cubicBezTo>
                  <a:pt x="615142" y="1836384"/>
                  <a:pt x="1230284" y="1708923"/>
                  <a:pt x="1612669" y="1398581"/>
                </a:cubicBezTo>
                <a:cubicBezTo>
                  <a:pt x="1995054" y="1088239"/>
                  <a:pt x="2177935" y="320697"/>
                  <a:pt x="2294313" y="101795"/>
                </a:cubicBezTo>
                <a:cubicBezTo>
                  <a:pt x="2410691" y="-117107"/>
                  <a:pt x="2310938" y="85170"/>
                  <a:pt x="2310938" y="85170"/>
                </a:cubicBezTo>
                <a:lnTo>
                  <a:pt x="2310938" y="8517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6732240" y="5120591"/>
            <a:ext cx="2421668" cy="1737409"/>
          </a:xfrm>
          <a:custGeom>
            <a:avLst/>
            <a:gdLst>
              <a:gd name="connsiteX0" fmla="*/ 0 w 2350728"/>
              <a:gd name="connsiteY0" fmla="*/ 1963846 h 1963846"/>
              <a:gd name="connsiteX1" fmla="*/ 1612669 w 2350728"/>
              <a:gd name="connsiteY1" fmla="*/ 1398581 h 1963846"/>
              <a:gd name="connsiteX2" fmla="*/ 2294313 w 2350728"/>
              <a:gd name="connsiteY2" fmla="*/ 101795 h 1963846"/>
              <a:gd name="connsiteX3" fmla="*/ 2310938 w 2350728"/>
              <a:gd name="connsiteY3" fmla="*/ 85170 h 1963846"/>
              <a:gd name="connsiteX4" fmla="*/ 2310938 w 2350728"/>
              <a:gd name="connsiteY4" fmla="*/ 85170 h 196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0728" h="1963846">
                <a:moveTo>
                  <a:pt x="0" y="1963846"/>
                </a:moveTo>
                <a:cubicBezTo>
                  <a:pt x="615142" y="1836384"/>
                  <a:pt x="1230284" y="1708923"/>
                  <a:pt x="1612669" y="1398581"/>
                </a:cubicBezTo>
                <a:cubicBezTo>
                  <a:pt x="1995054" y="1088239"/>
                  <a:pt x="2177935" y="320697"/>
                  <a:pt x="2294313" y="101795"/>
                </a:cubicBezTo>
                <a:cubicBezTo>
                  <a:pt x="2410691" y="-117107"/>
                  <a:pt x="2310938" y="85170"/>
                  <a:pt x="2310938" y="85170"/>
                </a:cubicBezTo>
                <a:lnTo>
                  <a:pt x="2310938" y="8517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32440" y="6237312"/>
            <a:ext cx="432048" cy="477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57422" y="3214686"/>
            <a:ext cx="5500726" cy="21431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7158" y="159507"/>
            <a:ext cx="8501122" cy="655564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Размер шрифта на слайде 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Выбор размера шрифта на слайде определяется, исходя из нескольких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условий: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размера помещения и максимальной удаленностью зрителей от экрана;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освещенности помещения и качества проекционной аппаратуры.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Текст должен читаться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из самой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дальней точки помещения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где происходит демонстрация.</a:t>
            </a:r>
          </a:p>
          <a:p>
            <a:pPr marL="22479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заголовок – 32-36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2479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подзаголовок – 30-32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2479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текст – 24-28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2479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подписи данных в диаграммах – 20-24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2479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шрифт легенды – 20-24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2479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информация в таблицах – 20-24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рекомендуется смешивать разные типы шрифтов. 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Нельзя злоупотреблять прописными буквами, т.к. они читаются хуже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9558" y="931367"/>
            <a:ext cx="7986898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2563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atin typeface="+mn-lt"/>
              </a:rPr>
              <a:t>Визуализация </a:t>
            </a:r>
            <a:r>
              <a:rPr lang="ru-RU" sz="2200" dirty="0">
                <a:latin typeface="+mn-lt"/>
              </a:rPr>
              <a:t>– представление информации в наглядном виде.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08487389"/>
              </p:ext>
            </p:extLst>
          </p:nvPr>
        </p:nvGraphicFramePr>
        <p:xfrm>
          <a:off x="1259632" y="1700808"/>
          <a:ext cx="645604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9632" y="84981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Способы визуализации текстовой информации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ML списки и виды списков в HTML: маркированный HTML список, нумерованный  HTML список, многоуровневые списки в HTML | IT-блог о веб-технологиях,  серверах, протоколах, базах данных, СУБД, SQL, компьютерных сетях, языках  программирования 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95" y="2105303"/>
            <a:ext cx="1035665" cy="103566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емография России — Русский эксперт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9"/>
          <a:stretch/>
        </p:blipFill>
        <p:spPr bwMode="auto">
          <a:xfrm>
            <a:off x="1707855" y="3440689"/>
            <a:ext cx="1063945" cy="10937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Что такое тиковый график и как его использовать?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12325" r="4166" b="13487"/>
          <a:stretch/>
        </p:blipFill>
        <p:spPr bwMode="auto">
          <a:xfrm>
            <a:off x="1228177" y="4784889"/>
            <a:ext cx="1301851" cy="11426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1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485676" y="679223"/>
            <a:ext cx="8316664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Всевозможные перечни в </a:t>
            </a:r>
            <a:r>
              <a:rPr lang="ru-RU" sz="2400" dirty="0" smtClean="0">
                <a:latin typeface="+mn-lt"/>
              </a:rPr>
              <a:t>документах </a:t>
            </a:r>
            <a:r>
              <a:rPr lang="ru-RU" sz="2400" dirty="0">
                <a:latin typeface="+mn-lt"/>
              </a:rPr>
              <a:t>оформляются с помощью </a:t>
            </a:r>
            <a:r>
              <a:rPr lang="ru-RU" sz="2400" b="1" dirty="0">
                <a:latin typeface="+mn-lt"/>
              </a:rPr>
              <a:t>списков</a:t>
            </a:r>
            <a:r>
              <a:rPr lang="ru-RU" sz="2400" dirty="0">
                <a:latin typeface="+mn-lt"/>
              </a:rPr>
              <a:t>. </a:t>
            </a:r>
          </a:p>
          <a:p>
            <a:pPr indent="3619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Пункты перечня рассматриваются как абзацы, оформленные по единому образцу.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9632" y="84981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Списки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2555500"/>
            <a:ext cx="725467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Нумерованный - </a:t>
            </a:r>
            <a:r>
              <a:rPr lang="ru-RU" dirty="0">
                <a:solidFill>
                  <a:schemeClr val="tx1"/>
                </a:solidFill>
              </a:rPr>
              <a:t>важен порядок </a:t>
            </a:r>
            <a:r>
              <a:rPr lang="ru-RU" dirty="0" smtClean="0">
                <a:cs typeface="Times New Roman" panose="02020603050405020304" pitchFamily="18" charset="0"/>
              </a:rPr>
              <a:t>следования пунктов</a:t>
            </a:r>
            <a:r>
              <a:rPr lang="ru-RU" dirty="0">
                <a:cs typeface="Times New Roman" panose="02020603050405020304" pitchFamily="18" charset="0"/>
              </a:rPr>
              <a:t>, для </a:t>
            </a:r>
            <a:r>
              <a:rPr lang="ru-RU" dirty="0" smtClean="0">
                <a:cs typeface="Times New Roman" panose="02020603050405020304" pitchFamily="18" charset="0"/>
              </a:rPr>
              <a:t>описания последовательности действий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6977" t="7981" r="60515" b="87406"/>
          <a:stretch/>
        </p:blipFill>
        <p:spPr>
          <a:xfrm>
            <a:off x="435615" y="2555500"/>
            <a:ext cx="1160985" cy="120032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TextBox 22"/>
          <p:cNvSpPr txBox="1"/>
          <p:nvPr/>
        </p:nvSpPr>
        <p:spPr>
          <a:xfrm>
            <a:off x="1551476" y="4668803"/>
            <a:ext cx="725467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Маркированный – не важен </a:t>
            </a:r>
            <a:r>
              <a:rPr lang="ru-RU" dirty="0" smtClean="0">
                <a:cs typeface="Times New Roman" panose="02020603050405020304" pitchFamily="18" charset="0"/>
              </a:rPr>
              <a:t>порядок следования пунктов, </a:t>
            </a:r>
            <a:r>
              <a:rPr lang="ru-RU" dirty="0"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cs typeface="Times New Roman" panose="02020603050405020304" pitchFamily="18" charset="0"/>
              </a:rPr>
              <a:t>перечисления.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34472" t="7672" r="63222" b="87406"/>
          <a:stretch/>
        </p:blipFill>
        <p:spPr>
          <a:xfrm>
            <a:off x="409645" y="4312053"/>
            <a:ext cx="1152129" cy="118774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67496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878" t="26039" r="42828" b="33641"/>
          <a:stretch/>
        </p:blipFill>
        <p:spPr>
          <a:xfrm>
            <a:off x="4463480" y="404664"/>
            <a:ext cx="4464496" cy="3456384"/>
          </a:xfrm>
          <a:prstGeom prst="rect">
            <a:avLst/>
          </a:prstGeom>
          <a:ln>
            <a:solidFill>
              <a:srgbClr val="C00000"/>
            </a:solidFill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60945454"/>
              </p:ext>
            </p:extLst>
          </p:nvPr>
        </p:nvGraphicFramePr>
        <p:xfrm>
          <a:off x="323528" y="3284984"/>
          <a:ext cx="4968552" cy="312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124744"/>
            <a:ext cx="4283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 целью визуализации списков можно использовать инструмент </a:t>
            </a:r>
            <a:r>
              <a:rPr lang="en-US" b="1" dirty="0" smtClean="0">
                <a:solidFill>
                  <a:srgbClr val="C00000"/>
                </a:solidFill>
              </a:rPr>
              <a:t>SmartArt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496944" cy="9048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lnSpc>
                <a:spcPct val="110000"/>
              </a:lnSpc>
              <a:spcBef>
                <a:spcPct val="30000"/>
              </a:spcBef>
              <a:buFontTx/>
              <a:buNone/>
            </a:pPr>
            <a:r>
              <a:rPr lang="ru-RU" altLang="ru-RU" dirty="0"/>
              <a:t>Для описания ряда объектов, обладающих </a:t>
            </a:r>
            <a:r>
              <a:rPr lang="ru-RU" altLang="ru-RU" dirty="0">
                <a:solidFill>
                  <a:srgbClr val="C00000"/>
                </a:solidFill>
              </a:rPr>
              <a:t>одинаковыми наборами свойств</a:t>
            </a:r>
            <a:r>
              <a:rPr lang="ru-RU" altLang="ru-RU" dirty="0"/>
              <a:t>, наиболее часто используются </a:t>
            </a:r>
            <a:r>
              <a:rPr lang="ru-RU" altLang="ru-RU" b="1" dirty="0" smtClean="0"/>
              <a:t>таблицы</a:t>
            </a:r>
            <a:r>
              <a:rPr lang="ru-RU" altLang="ru-RU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84981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Таблицы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Построение таблиц - Выпускная квалификационная работа для агроинженерных  специальнос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5835579" cy="35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mage.jimcdn.com/app/cms/image/transf/dimension=440x10000:format=png/path/s4a06f4bd1cf81757/image/i72fe7364257a163a/version/1479744507/imag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3853" r="-1" b="31349"/>
          <a:stretch/>
        </p:blipFill>
        <p:spPr bwMode="auto">
          <a:xfrm>
            <a:off x="4932040" y="4708209"/>
            <a:ext cx="4177786" cy="214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1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285016"/>
              </p:ext>
            </p:extLst>
          </p:nvPr>
        </p:nvGraphicFramePr>
        <p:xfrm>
          <a:off x="618790" y="794686"/>
          <a:ext cx="8129674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5098">
                  <a:extLst>
                    <a:ext uri="{9D8B030D-6E8A-4147-A177-3AD203B41FA5}">
                      <a16:colId xmlns="" xmlns:a16="http://schemas.microsoft.com/office/drawing/2014/main" val="3750980155"/>
                    </a:ext>
                  </a:extLst>
                </a:gridCol>
                <a:gridCol w="5184576">
                  <a:extLst>
                    <a:ext uri="{9D8B030D-6E8A-4147-A177-3AD203B41FA5}">
                      <a16:colId xmlns="" xmlns:a16="http://schemas.microsoft.com/office/drawing/2014/main" val="9173160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аптеки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800" b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лекарственных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препаратов, </a:t>
                      </a:r>
                      <a:r>
                        <a:rPr lang="ru-RU" sz="1800" b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содержащих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фенольную </a:t>
                      </a:r>
                      <a:r>
                        <a:rPr lang="ru-RU" sz="1800" b="0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функциональную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группу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62289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«СИА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800" b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669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«Губернские аптеки» №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800" b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1208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«Губернские аптеки» № 200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8614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«Губернские аптеки» № 4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800" b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4919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«Мелодия здоровья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800" b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568707"/>
                  </a:ext>
                </a:extLst>
              </a:tr>
            </a:tbl>
          </a:graphicData>
        </a:graphic>
      </p:graphicFrame>
      <p:sp>
        <p:nvSpPr>
          <p:cNvPr id="5" name="AutoShape 2" descr="Знак запрета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Иконка удаления 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35"/>
            <a:ext cx="792267" cy="591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743164"/>
              </p:ext>
            </p:extLst>
          </p:nvPr>
        </p:nvGraphicFramePr>
        <p:xfrm>
          <a:off x="612774" y="3861048"/>
          <a:ext cx="8135689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6019">
                  <a:extLst>
                    <a:ext uri="{9D8B030D-6E8A-4147-A177-3AD203B41FA5}">
                      <a16:colId xmlns="" xmlns:a16="http://schemas.microsoft.com/office/drawing/2014/main" val="4060088672"/>
                    </a:ext>
                  </a:extLst>
                </a:gridCol>
                <a:gridCol w="4929670">
                  <a:extLst>
                    <a:ext uri="{9D8B030D-6E8A-4147-A177-3AD203B41FA5}">
                      <a16:colId xmlns="" xmlns:a16="http://schemas.microsoft.com/office/drawing/2014/main" val="13186542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аптеки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лекарственных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препаратов, содержащих фенольную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группу, %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0554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«СИА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2387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«Губернские аптеки» №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8323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«Губернские аптеки» № 200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6214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«Губернские аптеки» № 4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0783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«Мелодия здоровья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3835" algn="l"/>
                        </a:tabLs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3120905"/>
                  </a:ext>
                </a:extLst>
              </a:tr>
            </a:tbl>
          </a:graphicData>
        </a:graphic>
      </p:graphicFrame>
      <p:pic>
        <p:nvPicPr>
          <p:cNvPr id="5126" name="Picture 6" descr="Зеленый круг с векторной иллюстрацией с галочкой на белом фоне — Векторное  изображение © kyryloff #3193918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4" t="16340" r="18529" b="20915"/>
          <a:stretch/>
        </p:blipFill>
        <p:spPr bwMode="auto">
          <a:xfrm>
            <a:off x="34706" y="3201155"/>
            <a:ext cx="763940" cy="763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798646" y="3501008"/>
            <a:ext cx="79498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208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9" y="222379"/>
            <a:ext cx="842759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Таблица в презентации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может стать более наглядной, если использовать приемы выделения цветом отдельных областей таблицы.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96752"/>
            <a:ext cx="844545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Таблицы следует размещать на светлом или белом фоне.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934" t="45984" r="12830" b="8515"/>
          <a:stretch/>
        </p:blipFill>
        <p:spPr>
          <a:xfrm>
            <a:off x="179512" y="1988840"/>
            <a:ext cx="8726062" cy="30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84981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Работа с графикой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Докладчику - советы и рекомендации - Сила Голоса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866443"/>
            <a:ext cx="1703677" cy="170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Информационная модель лечебно-диагностического процесса - презентация онлай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670646"/>
            <a:ext cx="2858480" cy="214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едицинские Инфографики Элементы Stock Vector - FreeImage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64" y="2776095"/>
            <a:ext cx="2813144" cy="281314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2477" y="705546"/>
            <a:ext cx="433401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Диаграммы структуры</a:t>
            </a:r>
            <a:endParaRPr lang="ru-RU" sz="2000" dirty="0"/>
          </a:p>
        </p:txBody>
      </p:sp>
      <p:sp>
        <p:nvSpPr>
          <p:cNvPr id="4" name="AutoShape 2" descr="ГРАФИЧЕСКИЕ ИЗОБРАЖЕНИЯ В МЕДИЦИНЕ И ЗДРАВООХРАНЕНИИ НАГЛЯДНОЕ ПРЕ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Конспект занятия по теме &quot;Создание графиков и диаграмм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40" y="1255428"/>
            <a:ext cx="2542891" cy="13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онспект занятия по теме &quot;Создание графиков и диаграмм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23" y="1268760"/>
            <a:ext cx="1923476" cy="13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0423" y="723541"/>
            <a:ext cx="433401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Диаграммы сравнения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25" y="1195877"/>
            <a:ext cx="2127111" cy="1297019"/>
          </a:xfrm>
          <a:prstGeom prst="rect">
            <a:avLst/>
          </a:prstGeom>
        </p:spPr>
      </p:pic>
      <p:sp>
        <p:nvSpPr>
          <p:cNvPr id="9" name="AutoShape 12" descr="Диаграммы и их виды. Линейные, радиальные и круговые диаграмм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15666" b="13598"/>
          <a:stretch/>
        </p:blipFill>
        <p:spPr>
          <a:xfrm>
            <a:off x="920628" y="1219498"/>
            <a:ext cx="1883218" cy="774799"/>
          </a:xfrm>
          <a:prstGeom prst="rect">
            <a:avLst/>
          </a:prstGeom>
        </p:spPr>
      </p:pic>
      <p:pic>
        <p:nvPicPr>
          <p:cNvPr id="3086" name="Picture 14" descr="Новости Таможенного Союза и российской таможн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83" y="1238164"/>
            <a:ext cx="1828130" cy="125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Интерактивная SVG картограмма с помощью d3.j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6" y="3330465"/>
            <a:ext cx="1841456" cy="96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3714" y="2620890"/>
            <a:ext cx="433401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Картограммы и фигурные диаграммы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292244" y="2636859"/>
            <a:ext cx="432048" cy="30376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8" name="Picture 16" descr="Чем отличается график от диаграммы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21" y="3418792"/>
            <a:ext cx="2725923" cy="107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429005" y="2601859"/>
            <a:ext cx="6055763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</a:p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</a:t>
            </a:r>
          </a:p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</a:t>
            </a:r>
          </a:p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</a:t>
            </a:r>
          </a:p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</a:t>
            </a:r>
          </a:p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</a:t>
            </a:r>
          </a:p>
          <a:p>
            <a:pPr algn="ctr"/>
            <a:r>
              <a:rPr lang="ru-RU" sz="1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  <a:endParaRPr lang="ru-RU" sz="1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768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0" y="188640"/>
            <a:ext cx="87129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</a:t>
            </a:r>
            <a:r>
              <a:rPr lang="ru-RU" dirty="0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подборка изображений и диаграмм с минимумом сопроводительного текста, позволяющая быстро понять суть освещаемой темы.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Медицина в Красноярском крае (инфографик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51" y="1484784"/>
            <a:ext cx="7688685" cy="504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95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62626"/>
                </a:solidFill>
                <a:cs typeface="Times New Roman" panose="02020603050405020304" pitchFamily="18" charset="0"/>
              </a:rPr>
              <a:t>Сервисы для </a:t>
            </a:r>
            <a:r>
              <a:rPr lang="ru-RU" b="1" dirty="0">
                <a:solidFill>
                  <a:srgbClr val="262626"/>
                </a:solidFill>
                <a:cs typeface="Times New Roman" panose="02020603050405020304" pitchFamily="18" charset="0"/>
              </a:rPr>
              <a:t>создания </a:t>
            </a:r>
            <a:r>
              <a:rPr lang="ru-RU" b="1" dirty="0" err="1">
                <a:solidFill>
                  <a:srgbClr val="262626"/>
                </a:solidFill>
                <a:cs typeface="Times New Roman" panose="02020603050405020304" pitchFamily="18" charset="0"/>
              </a:rPr>
              <a:t>инфографики</a:t>
            </a:r>
            <a:endParaRPr lang="ru-RU" b="1" i="0" dirty="0">
              <a:solidFill>
                <a:srgbClr val="262626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68760"/>
            <a:ext cx="856895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u="sng" dirty="0"/>
              <a:t>https://infogra.ru/infographics/22-luchshih-servisa-dlya-sozdaniya-infografiki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31831"/>
            <a:ext cx="856895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u="sng" dirty="0"/>
              <a:t>https://infogra.ru/infographics/dizajn-informatsii</a:t>
            </a:r>
          </a:p>
        </p:txBody>
      </p:sp>
      <p:pic>
        <p:nvPicPr>
          <p:cNvPr id="6146" name="Picture 2" descr="Искусство гиперссыл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6" t="18163" r="40883" b="24177"/>
          <a:stretch/>
        </p:blipFill>
        <p:spPr bwMode="auto">
          <a:xfrm>
            <a:off x="503548" y="3705234"/>
            <a:ext cx="648072" cy="7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2874237"/>
            <a:ext cx="856895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https://infogra.ru/infographics/7-luchshih-servisov-dlya-sozdaniya-video-infografiki</a:t>
            </a:r>
            <a:endParaRPr lang="ru-RU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148" name="Picture 4" descr="Здоровье медицина инфографика информационный баннер с копией пространства |  Премиум вектор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5"/>
          <a:stretch/>
        </p:blipFill>
        <p:spPr bwMode="auto">
          <a:xfrm>
            <a:off x="2051720" y="4005064"/>
            <a:ext cx="4320480" cy="2544592"/>
          </a:xfrm>
          <a:prstGeom prst="rect">
            <a:avLst/>
          </a:prstGeom>
          <a:noFill/>
          <a:ln>
            <a:solidFill>
              <a:srgbClr val="6DA6F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367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500034" y="2428868"/>
            <a:ext cx="8358246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мультимедийным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сопровождением научного доклада подразумевается передача или представление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аудитории новой для нее информации в демонстрационной форме с использованием компьютерной технологии.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928670"/>
            <a:ext cx="842968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Мультимедиа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("multi" - "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много", "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media" - "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среда"). - это интерактивные (диалоговые) системы, обеспечивающие одновременную работу со звуком, анимированной компьютерной графикой, видеокадрами, статическими изображениями и текстами.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290" y="28572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Мультимедийное сопровождение доклада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868" y="3857628"/>
            <a:ext cx="521497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Доказано!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Эффективность подачи материала повысится при одновременном использовании зрительного и слухового каналов восприятия. </a:t>
            </a:r>
          </a:p>
          <a:p>
            <a:pPr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Эффективность слухового восприятия информации составляет 15%, зрительного - 25%, а их одновременная активизация повышает продуктивность восприятия до 65%.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go3.imgsmail.ru/imgpreview?key=20e4598015149040&amp;mb=imgdb_preview_1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3573015"/>
            <a:ext cx="1944216" cy="2782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0562" y="188640"/>
            <a:ext cx="791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Создание схем</a:t>
            </a:r>
            <a:r>
              <a:rPr lang="en-US" b="1" dirty="0" smtClean="0">
                <a:solidFill>
                  <a:srgbClr val="C00000"/>
                </a:solidFill>
              </a:rPr>
              <a:t> c </a:t>
            </a:r>
            <a:r>
              <a:rPr lang="ru-RU" b="1" dirty="0" smtClean="0">
                <a:solidFill>
                  <a:srgbClr val="C00000"/>
                </a:solidFill>
              </a:rPr>
              <a:t>помощью </a:t>
            </a:r>
            <a:r>
              <a:rPr lang="en-US" b="1" dirty="0" smtClean="0">
                <a:solidFill>
                  <a:srgbClr val="C00000"/>
                </a:solidFill>
              </a:rPr>
              <a:t>SmartArt</a:t>
            </a:r>
            <a:r>
              <a:rPr lang="ru-RU" b="1" dirty="0" smtClean="0">
                <a:solidFill>
                  <a:srgbClr val="C00000"/>
                </a:solidFill>
              </a:rPr>
              <a:t>, фигур и рисунков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8" descr="Информационная модель лечебно-диагностического процесса - презентация онлай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0" y="3645024"/>
            <a:ext cx="394157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С:Медицина. Поликлиника - 1С:Медицина. Поликлиника - Почему нужно менять  контент, причины, с точки зрения продвижения - IT Exp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42" y="929564"/>
            <a:ext cx="4614456" cy="50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7792" t="26295" r="43858" b="34040"/>
          <a:stretch/>
        </p:blipFill>
        <p:spPr>
          <a:xfrm>
            <a:off x="690562" y="878980"/>
            <a:ext cx="3408692" cy="2569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0227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3998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Схемы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одном слайде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рекомендуется размещать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более одной схемы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Схема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располагается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центре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слайда, заполняя всю его площадь.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Количество элементов на схеме определяется, с одной стороны, ее назначением, а с дугой – правилом «разумности» с точки зрения зрительного восприятия.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Текстовая информация в схеме должна хорошо читаться!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827584" y="2564905"/>
            <a:ext cx="7696429" cy="3816424"/>
            <a:chOff x="798190" y="793257"/>
            <a:chExt cx="8050004" cy="526089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593128" y="2798853"/>
              <a:ext cx="2358229" cy="1143342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Краткосрочные ценовые стратегии</a:t>
              </a: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798190" y="3163507"/>
              <a:ext cx="2071942" cy="976209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неокругленных </a:t>
              </a:r>
              <a:r>
                <a:rPr lang="ru-RU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цен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3748402" y="793257"/>
              <a:ext cx="2071942" cy="91163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стабильных </a:t>
              </a:r>
              <a:r>
                <a:rPr lang="ru-RU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цен</a:t>
              </a: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953464" y="1249074"/>
              <a:ext cx="2071942" cy="953418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массовых </a:t>
              </a:r>
              <a:r>
                <a:rPr lang="ru-RU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закупок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962747" y="5077939"/>
              <a:ext cx="2071942" cy="976209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престижных </a:t>
              </a:r>
              <a:r>
                <a:rPr lang="ru-RU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цен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5766969" y="5077939"/>
              <a:ext cx="2071942" cy="953418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конкурентных </a:t>
              </a:r>
              <a:r>
                <a:rPr lang="ru-RU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цен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6776252" y="3072343"/>
              <a:ext cx="2071942" cy="1016093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ценового </a:t>
              </a:r>
              <a:r>
                <a:rPr lang="ru-RU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лидерства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6388066" y="1249074"/>
              <a:ext cx="2071942" cy="966713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нестабильных </a:t>
              </a:r>
              <a:r>
                <a:rPr lang="ru-RU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цен</a:t>
              </a:r>
            </a:p>
          </p:txBody>
        </p:sp>
        <p:cxnSp>
          <p:nvCxnSpPr>
            <p:cNvPr id="13" name="Прямая со стрелкой 12"/>
            <p:cNvCxnSpPr>
              <a:stCxn id="5" idx="0"/>
              <a:endCxn id="7" idx="2"/>
            </p:cNvCxnSpPr>
            <p:nvPr/>
          </p:nvCxnSpPr>
          <p:spPr>
            <a:xfrm flipV="1">
              <a:off x="4772243" y="1704892"/>
              <a:ext cx="12940" cy="1093961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4" name="Прямая со стрелкой 13"/>
            <p:cNvCxnSpPr>
              <a:endCxn id="12" idx="1"/>
            </p:cNvCxnSpPr>
            <p:nvPr/>
          </p:nvCxnSpPr>
          <p:spPr>
            <a:xfrm rot="5400000" flipH="1" flipV="1">
              <a:off x="5582649" y="1993437"/>
              <a:ext cx="1067372" cy="543460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" name="Прямая со стрелкой 14"/>
            <p:cNvCxnSpPr>
              <a:stCxn id="5" idx="3"/>
              <a:endCxn id="11" idx="1"/>
            </p:cNvCxnSpPr>
            <p:nvPr/>
          </p:nvCxnSpPr>
          <p:spPr>
            <a:xfrm>
              <a:off x="5951357" y="3370524"/>
              <a:ext cx="824895" cy="208916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" name="Прямая со стрелкой 15"/>
            <p:cNvCxnSpPr>
              <a:endCxn id="10" idx="0"/>
            </p:cNvCxnSpPr>
            <p:nvPr/>
          </p:nvCxnSpPr>
          <p:spPr>
            <a:xfrm rot="16200000" flipH="1">
              <a:off x="5731615" y="4005805"/>
              <a:ext cx="1185125" cy="959143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" name="Прямая со стрелкой 16"/>
            <p:cNvCxnSpPr>
              <a:endCxn id="9" idx="0"/>
            </p:cNvCxnSpPr>
            <p:nvPr/>
          </p:nvCxnSpPr>
          <p:spPr>
            <a:xfrm rot="5400000">
              <a:off x="2780594" y="4110131"/>
              <a:ext cx="1185125" cy="750493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" name="Прямая со стрелкой 17"/>
            <p:cNvCxnSpPr>
              <a:stCxn id="5" idx="1"/>
              <a:endCxn id="6" idx="3"/>
            </p:cNvCxnSpPr>
            <p:nvPr/>
          </p:nvCxnSpPr>
          <p:spPr>
            <a:xfrm rot="10800000" flipV="1">
              <a:off x="2870132" y="3370524"/>
              <a:ext cx="722996" cy="281087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9" name="Прямая со стрелкой 18"/>
            <p:cNvCxnSpPr>
              <a:endCxn id="8" idx="3"/>
            </p:cNvCxnSpPr>
            <p:nvPr/>
          </p:nvCxnSpPr>
          <p:spPr>
            <a:xfrm rot="16200000" flipV="1">
              <a:off x="2850369" y="1900821"/>
              <a:ext cx="1073069" cy="722996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115616" y="6438292"/>
            <a:ext cx="740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Рисунок 1 – Виды ценовых стратегий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2990" y="114406"/>
            <a:ext cx="890607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Размер и вид используемой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диаграммы на слайде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определяется в соответствии с требованиями эффективного восприятия наглядной и текстовой информации. 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диаграммы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должен соответствовать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типу отображаемых данных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Данные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подписи не должны накладываться друг на друга и сливаться с графическими элементами диаграммы.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8022" y="2270845"/>
            <a:ext cx="4334019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Диаграммы структуры</a:t>
            </a:r>
            <a:endParaRPr lang="ru-RU" sz="2000" dirty="0"/>
          </a:p>
        </p:txBody>
      </p:sp>
      <p:pic>
        <p:nvPicPr>
          <p:cNvPr id="8" name="Picture 6" descr="Конспект занятия по теме &quot;Создание графиков и диаграмм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68" y="2816394"/>
            <a:ext cx="2542891" cy="13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онспект занятия по теме &quot;Создание графиков и диаграмм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80" y="2744465"/>
            <a:ext cx="1923476" cy="13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3433" y="2270845"/>
            <a:ext cx="4334019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Диаграммы сравнения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15666" b="13598"/>
          <a:stretch/>
        </p:blipFill>
        <p:spPr>
          <a:xfrm>
            <a:off x="214937" y="2816394"/>
            <a:ext cx="1883218" cy="774799"/>
          </a:xfrm>
          <a:prstGeom prst="rect">
            <a:avLst/>
          </a:prstGeom>
        </p:spPr>
      </p:pic>
      <p:pic>
        <p:nvPicPr>
          <p:cNvPr id="12" name="Picture 14" descr="Новости Таможенного Союза и российской таможн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495" y="2736461"/>
            <a:ext cx="1828130" cy="125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2990" y="4480691"/>
            <a:ext cx="4404478" cy="19463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8" descr="Интерактивная SVG картограмма с помощью d3.j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0" y="5397815"/>
            <a:ext cx="1825223" cy="95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2990" y="4480691"/>
            <a:ext cx="440447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Картограммы и фигурные диаграммы</a:t>
            </a:r>
            <a:endParaRPr lang="ru-RU" sz="2000" dirty="0"/>
          </a:p>
        </p:txBody>
      </p:sp>
      <p:pic>
        <p:nvPicPr>
          <p:cNvPr id="15" name="Picture 16" descr="Чем отличается график от диаграмм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40" y="5346530"/>
            <a:ext cx="2725923" cy="107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16416" y="6237312"/>
            <a:ext cx="675625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86026" y="4480691"/>
            <a:ext cx="4485978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С точки зрения восприятия графических объектов,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одном слайде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рекомендуется размещать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более 3-х круговых диаграмм.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Диаграммы лучше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размещать на светлом или белом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фоне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8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3477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Рисунки, фотографии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Рисунки и фотографии должны быть качественными, т.е. четкими, красочными, форматными и т.д.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Должны соответствовать текстовому содержанию.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Каждый рисунок или фотография должны быть подписаны.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Несколько рисунков (или фотографий) объединяют на одном слайде только при условии их сопоставления. В противном случае, следует придерживаться правила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«один слайд – один рисунок».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Дизайн рисунков и фотографий должен гармонично вписываться в содержание устного повествования.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s017.radikal.ru/i436/1210/ac/23921c1ba76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929066"/>
            <a:ext cx="3786214" cy="2549901"/>
          </a:xfrm>
          <a:prstGeom prst="rect">
            <a:avLst/>
          </a:prstGeom>
          <a:noFill/>
        </p:spPr>
      </p:pic>
      <p:pic>
        <p:nvPicPr>
          <p:cNvPr id="13316" name="Picture 4" descr="http://3.bp.blogspot.com/-0L7_dQSg9Sw/Vt-Gxo0hYfI/AAAAAAAABb0/Mnx1DID3Stg/s1600/%25D0%25BA%25D0%25BE%25D0%25BC%25D0%25BF%25D1%258C%25D1%258E%25D1%2582%25D0%25B5%25D1%2580-%25D0%25BA%25D0%25BD%25D0%25B8%25D0%25B3%25D0%25B8-7819969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86380" y="4143380"/>
            <a:ext cx="2528430" cy="2083038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072066" y="4071942"/>
            <a:ext cx="3214710" cy="19288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5357818" y="4000504"/>
            <a:ext cx="2714644" cy="19288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429684" cy="53245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Анимации и эффекты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титульном и завершающем слайдах использование анимации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допускается.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Анимационными эффектами не следует увлекаться.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информационных слайдах допускается использование эффектов анимации только в случае, если это необходимо для отражения изменений, происходящих во временном интервале, и если очередность появления анимационных эффектов соответствует структуре доклада.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Посредством анимации можно создать модель какого-либо процесса, явления, объекта.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Анимация объектов должна происходить автоматически по истечении необходимого времени.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Анимация объектов «по щелчку» не допускается.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Звуковое сопровождение анимации объектов и перехода слайдов не используется, так как приводит к быстрой утомляемости и рассеиванию внимания.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img1.liveinternet.ru/images/attach/c/10/109/995/109995131_3934161_1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4855512"/>
            <a:ext cx="2133603" cy="200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33530"/>
              </p:ext>
            </p:extLst>
          </p:nvPr>
        </p:nvGraphicFramePr>
        <p:xfrm>
          <a:off x="251520" y="116632"/>
          <a:ext cx="8784977" cy="539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6688">
                  <a:extLst>
                    <a:ext uri="{9D8B030D-6E8A-4147-A177-3AD203B41FA5}">
                      <a16:colId xmlns="" xmlns:a16="http://schemas.microsoft.com/office/drawing/2014/main" val="3973288676"/>
                    </a:ext>
                  </a:extLst>
                </a:gridCol>
                <a:gridCol w="2849896">
                  <a:extLst>
                    <a:ext uri="{9D8B030D-6E8A-4147-A177-3AD203B41FA5}">
                      <a16:colId xmlns="" xmlns:a16="http://schemas.microsoft.com/office/drawing/2014/main" val="3917048186"/>
                    </a:ext>
                  </a:extLst>
                </a:gridCol>
                <a:gridCol w="3528393">
                  <a:extLst>
                    <a:ext uri="{9D8B030D-6E8A-4147-A177-3AD203B41FA5}">
                      <a16:colId xmlns="" xmlns:a16="http://schemas.microsoft.com/office/drawing/2014/main" val="423841307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Сервисы для создания диаграмм и графиков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Плагины программ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98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Infogr.am</a:t>
                      </a: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Creately</a:t>
                      </a: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Fusiontables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FusionCharts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VisualizeFree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Tabeaupublic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Sisense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Bime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iCharts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Plotly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DataHero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Dygraphs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InstantAtlas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Exhibit</a:t>
                      </a: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RawGraphs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Timeline</a:t>
                      </a:r>
                    </a:p>
                    <a:p>
                      <a:pPr algn="just"/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WolframAlfa</a:t>
                      </a: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JpGraph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Google Charts</a:t>
                      </a: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Google Data Studio </a:t>
                      </a: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Power BI</a:t>
                      </a: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Carto</a:t>
                      </a: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ChartBlocks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DataDeck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QlikView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R Studio</a:t>
                      </a: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Visual.ly</a:t>
                      </a: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Tangle</a:t>
                      </a:r>
                    </a:p>
                    <a:p>
                      <a:pPr algn="just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iCharts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OWOX BI Smart Data</a:t>
                      </a:r>
                    </a:p>
                    <a:p>
                      <a:pPr algn="just"/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Chart</a:t>
                      </a:r>
                      <a:r>
                        <a:rPr lang="en-US" sz="1800" dirty="0" smtClean="0"/>
                        <a:t> (</a:t>
                      </a:r>
                      <a:r>
                        <a:rPr lang="ru-RU" sz="1800" dirty="0" smtClean="0"/>
                        <a:t>плагин </a:t>
                      </a:r>
                      <a:r>
                        <a:rPr lang="en-US" sz="1800" dirty="0" smtClean="0"/>
                        <a:t>Sketch)</a:t>
                      </a:r>
                    </a:p>
                    <a:p>
                      <a:pPr algn="just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Map Maker</a:t>
                      </a:r>
                      <a:r>
                        <a:rPr lang="en-US" sz="1800" dirty="0" smtClean="0"/>
                        <a:t> (</a:t>
                      </a:r>
                      <a:r>
                        <a:rPr lang="ru-RU" sz="1800" dirty="0" smtClean="0"/>
                        <a:t>плагин для создания карт в </a:t>
                      </a:r>
                      <a:r>
                        <a:rPr lang="en-US" sz="1800" dirty="0" err="1" smtClean="0"/>
                        <a:t>Figma</a:t>
                      </a:r>
                      <a:r>
                        <a:rPr lang="en-US" sz="1800" dirty="0" smtClean="0"/>
                        <a:t>)</a:t>
                      </a:r>
                    </a:p>
                    <a:p>
                      <a:pPr algn="just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Charts</a:t>
                      </a:r>
                      <a:r>
                        <a:rPr lang="en-US" sz="1800" dirty="0" smtClean="0"/>
                        <a:t> (</a:t>
                      </a:r>
                      <a:r>
                        <a:rPr lang="ru-RU" sz="1800" dirty="0" smtClean="0"/>
                        <a:t>плагин для визуализации данных в </a:t>
                      </a:r>
                      <a:r>
                        <a:rPr lang="en-US" sz="1800" dirty="0" err="1" smtClean="0"/>
                        <a:t>Figma</a:t>
                      </a:r>
                      <a:r>
                        <a:rPr lang="en-US" sz="1800" dirty="0" smtClean="0"/>
                        <a:t>)</a:t>
                      </a:r>
                    </a:p>
                    <a:p>
                      <a:pPr algn="just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Autoflow</a:t>
                      </a:r>
                      <a:r>
                        <a:rPr lang="en-US" sz="1800" dirty="0" smtClean="0"/>
                        <a:t> (</a:t>
                      </a:r>
                      <a:r>
                        <a:rPr lang="ru-RU" sz="1800" dirty="0" smtClean="0"/>
                        <a:t>плагин, который визуализирует связи между объектами в </a:t>
                      </a:r>
                      <a:r>
                        <a:rPr lang="en-US" sz="1800" dirty="0" err="1" smtClean="0"/>
                        <a:t>Figma</a:t>
                      </a:r>
                      <a:r>
                        <a:rPr lang="en-US" sz="1800" dirty="0" smtClean="0"/>
                        <a:t>) </a:t>
                      </a:r>
                    </a:p>
                    <a:p>
                      <a:pPr algn="just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Alias</a:t>
                      </a:r>
                      <a:r>
                        <a:rPr lang="en-US" sz="1800" dirty="0" smtClean="0"/>
                        <a:t> (</a:t>
                      </a:r>
                      <a:r>
                        <a:rPr lang="ru-RU" sz="1800" dirty="0" smtClean="0"/>
                        <a:t>плагин для 3</a:t>
                      </a:r>
                      <a:r>
                        <a:rPr lang="en-US" sz="1800" dirty="0" smtClean="0"/>
                        <a:t>D-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визуализации в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Photoshop)</a:t>
                      </a:r>
                    </a:p>
                    <a:p>
                      <a:pPr algn="just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Electric Image </a:t>
                      </a:r>
                      <a:r>
                        <a:rPr lang="en-US" sz="1800" dirty="0" smtClean="0"/>
                        <a:t>(</a:t>
                      </a:r>
                      <a:r>
                        <a:rPr lang="ru-RU" sz="1800" dirty="0" smtClean="0"/>
                        <a:t>плагин для 3</a:t>
                      </a:r>
                      <a:r>
                        <a:rPr lang="en-US" sz="1800" dirty="0" smtClean="0"/>
                        <a:t>D-</a:t>
                      </a:r>
                      <a:r>
                        <a:rPr lang="ru-RU" sz="1800" dirty="0" smtClean="0"/>
                        <a:t>визуализации в </a:t>
                      </a:r>
                      <a:r>
                        <a:rPr lang="en-US" sz="1800" dirty="0" smtClean="0"/>
                        <a:t>Photoshop)</a:t>
                      </a:r>
                    </a:p>
                    <a:p>
                      <a:pPr algn="just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SoftImage</a:t>
                      </a:r>
                      <a:r>
                        <a:rPr lang="en-US" sz="1800" dirty="0" smtClean="0"/>
                        <a:t> (</a:t>
                      </a:r>
                      <a:r>
                        <a:rPr lang="ru-RU" sz="1800" dirty="0" smtClean="0"/>
                        <a:t>плагин для 3</a:t>
                      </a:r>
                      <a:r>
                        <a:rPr lang="en-US" sz="1800" dirty="0" smtClean="0"/>
                        <a:t>D-</a:t>
                      </a:r>
                      <a:r>
                        <a:rPr lang="ru-RU" sz="1800" dirty="0" smtClean="0"/>
                        <a:t>визуализации в </a:t>
                      </a:r>
                      <a:r>
                        <a:rPr lang="en-US" sz="1800" dirty="0" smtClean="0"/>
                        <a:t>Photoshop)  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62992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5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00034" y="620688"/>
            <a:ext cx="7995745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Компьютерная презентация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представляет собой последовательность слайдов, содержащих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объекты.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000240"/>
            <a:ext cx="7929618" cy="7078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Основным инструментом для подготовки и показа презентаций в студенческой практике является программа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929058" y="1500174"/>
            <a:ext cx="500066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 b="5263"/>
          <a:stretch>
            <a:fillRect/>
          </a:stretch>
        </p:blipFill>
        <p:spPr bwMode="auto">
          <a:xfrm>
            <a:off x="1571604" y="3000372"/>
            <a:ext cx="615319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27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428596" y="285728"/>
            <a:ext cx="8275607" cy="240065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Какие бывают презентации?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2540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интерактивные презентации;</a:t>
            </a:r>
          </a:p>
          <a:p>
            <a:pPr marL="0" marR="0" lvl="0" indent="2540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презентации со сценарием;</a:t>
            </a:r>
          </a:p>
          <a:p>
            <a:pPr marL="0" marR="0" lvl="0" indent="2540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непрерывно выполняющиеся презентации.</a:t>
            </a:r>
          </a:p>
          <a:p>
            <a:pPr marL="0" marR="0" lvl="0" indent="254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pic>
        <p:nvPicPr>
          <p:cNvPr id="39938" name="Picture 2" descr="http://2.bp.blogspot.com/-v_aohpE8yBA/UgIvD232BWI/AAAAAAAAHl8/c_DuMUzA2Uk/s1600/kak-sozdat-prezentatsiyu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857496"/>
            <a:ext cx="3262315" cy="2962825"/>
          </a:xfrm>
          <a:prstGeom prst="rect">
            <a:avLst/>
          </a:prstGeom>
          <a:noFill/>
        </p:spPr>
      </p:pic>
      <p:pic>
        <p:nvPicPr>
          <p:cNvPr id="39940" name="Picture 4" descr="https://go1.imgsmail.ru/imgpreview?key=1305204c5dad5f96&amp;mb=imgdb_preview_2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1" y="4714138"/>
            <a:ext cx="2500330" cy="1772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968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13690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Интерактивная презентация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/>
              <a:t>–диалог между пользователем и компьютером.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571612"/>
            <a:ext cx="828092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Презентацией управляет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пользователь, т. е. он сам осуществляет поиск информации, определяет время ее восприятия, а также объем необходимого материала. </a:t>
            </a:r>
          </a:p>
        </p:txBody>
      </p:sp>
      <p:pic>
        <p:nvPicPr>
          <p:cNvPr id="15362" name="Picture 2" descr="ÐÐ°ÑÑÐ¸Ð½ÐºÐ¸ Ð¿Ð¾ Ð·Ð°Ð¿ÑÐ¾ÑÑ ÐÐ½ÑÐµÑÐ°ÐºÑÐ¸Ð²Ð½Ð°Ñ Ð¿ÑÐµÐ·ÐµÐ½ÑÐ°Ñ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96" y="3284984"/>
            <a:ext cx="6096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9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7" y="548680"/>
            <a:ext cx="777686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со сценарием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показ слайдов под управлением ведущего (докладчика).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000240"/>
            <a:ext cx="7744753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Такие презентации могут содержать "плывущие" по экрану титры, анимированный текст, диаграммы, графики.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Порядок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смены слайдов и время демонстрации каждого слайда определяет докладчик. </a:t>
            </a:r>
          </a:p>
        </p:txBody>
      </p:sp>
      <p:pic>
        <p:nvPicPr>
          <p:cNvPr id="16386" name="Picture 2" descr="ÐÐ°ÑÑÐ¸Ð½ÐºÐ¸ Ð¿Ð¾ Ð·Ð°Ð¿ÑÐ¾ÑÑ Ð´Ð¾ÐºÐ»Ð°Ð´ÑÐ¸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5104"/>
            <a:ext cx="2857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28572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Цели </a:t>
            </a:r>
            <a:r>
              <a:rPr lang="ru-RU" b="1" dirty="0" err="1" smtClean="0">
                <a:solidFill>
                  <a:srgbClr val="C00000"/>
                </a:solidFill>
              </a:rPr>
              <a:t>мультимедийной</a:t>
            </a:r>
            <a:r>
              <a:rPr lang="ru-RU" b="1" dirty="0" smtClean="0">
                <a:solidFill>
                  <a:srgbClr val="C00000"/>
                </a:solidFill>
              </a:rPr>
              <a:t> презентации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1613" y="985952"/>
            <a:ext cx="804088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визуальное представление авторского замысла,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максимально комфортное для восприятия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конкретной аудиторией, побуждающее к взаимодействию с объектами и/или автором презентации;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демонстрация достижений докладчика в различных сферах деятельности с помощью современных информационных технологий.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3935" t="18921" r="19761" b="18921"/>
          <a:stretch/>
        </p:blipFill>
        <p:spPr>
          <a:xfrm>
            <a:off x="4638633" y="3561253"/>
            <a:ext cx="3933864" cy="27361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377" y="3170203"/>
            <a:ext cx="762066" cy="7620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3935" t="19517" r="19288" b="19516"/>
          <a:stretch/>
        </p:blipFill>
        <p:spPr>
          <a:xfrm>
            <a:off x="531613" y="3523704"/>
            <a:ext cx="3922764" cy="2773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75" y="3170203"/>
            <a:ext cx="792549" cy="5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3" y="476672"/>
            <a:ext cx="763284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непрерывно выполняющихся презентациях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предусмотрен диалог с пользователем и нет ведущего.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643050"/>
            <a:ext cx="764386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Такие самовыполняющиеся презентации обычно демонстрируют на различных выставках.</a:t>
            </a:r>
          </a:p>
        </p:txBody>
      </p:sp>
      <p:pic>
        <p:nvPicPr>
          <p:cNvPr id="17410" name="Picture 2" descr="ÐÐ°ÑÑÐ¸Ð½ÐºÐ¸ Ð¿Ð¾ Ð·Ð°Ð¿ÑÐ¾ÑÑ Ð½ÐµÐ¿ÑÐµÑÑÐ²Ð½Ð¾ Ð²ÑÐ¿Ð¾Ð»Ð½ÑÑÑÐ¸ÑÑÑ Ð¿ÑÐµÐ·ÐµÐ½ÑÐ°ÑÐ¸ÑÑ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6" t="55124" r="1957" b="8651"/>
          <a:stretch/>
        </p:blipFill>
        <p:spPr bwMode="auto">
          <a:xfrm>
            <a:off x="2428860" y="3071810"/>
            <a:ext cx="37225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48064" y="3501008"/>
            <a:ext cx="2951163" cy="2447925"/>
            <a:chOff x="521" y="2568"/>
            <a:chExt cx="1315" cy="1155"/>
          </a:xfrm>
        </p:grpSpPr>
        <p:pic>
          <p:nvPicPr>
            <p:cNvPr id="29699" name="Picture 3" descr="j0303355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1" y="2704"/>
              <a:ext cx="1315" cy="1019"/>
            </a:xfrm>
            <a:prstGeom prst="rect">
              <a:avLst/>
            </a:prstGeom>
            <a:noFill/>
          </p:spPr>
        </p:pic>
        <p:sp>
          <p:nvSpPr>
            <p:cNvPr id="29700" name="AutoShape 4"/>
            <p:cNvSpPr>
              <a:spLocks noChangeArrowheads="1"/>
            </p:cNvSpPr>
            <p:nvPr/>
          </p:nvSpPr>
          <p:spPr bwMode="auto">
            <a:xfrm rot="376264">
              <a:off x="1428" y="2570"/>
              <a:ext cx="272" cy="182"/>
            </a:xfrm>
            <a:custGeom>
              <a:avLst/>
              <a:gdLst>
                <a:gd name="G0" fmla="+- 7264 0 0"/>
                <a:gd name="G1" fmla="+- 21600 0 7264"/>
                <a:gd name="G2" fmla="*/ 7264 1 2"/>
                <a:gd name="G3" fmla="+- 21600 0 G2"/>
                <a:gd name="G4" fmla="+/ 7264 21600 2"/>
                <a:gd name="G5" fmla="+/ G1 0 2"/>
                <a:gd name="G6" fmla="*/ 21600 21600 7264"/>
                <a:gd name="G7" fmla="*/ G6 1 2"/>
                <a:gd name="G8" fmla="+- 21600 0 G7"/>
                <a:gd name="G9" fmla="*/ 21600 1 2"/>
                <a:gd name="G10" fmla="+- 7264 0 G9"/>
                <a:gd name="G11" fmla="?: G10 G8 0"/>
                <a:gd name="G12" fmla="?: G10 G7 21600"/>
                <a:gd name="T0" fmla="*/ 17968 w 21600"/>
                <a:gd name="T1" fmla="*/ 10800 h 21600"/>
                <a:gd name="T2" fmla="*/ 10800 w 21600"/>
                <a:gd name="T3" fmla="*/ 21600 h 21600"/>
                <a:gd name="T4" fmla="*/ 3632 w 21600"/>
                <a:gd name="T5" fmla="*/ 10800 h 21600"/>
                <a:gd name="T6" fmla="*/ 10800 w 21600"/>
                <a:gd name="T7" fmla="*/ 0 h 21600"/>
                <a:gd name="T8" fmla="*/ 5432 w 21600"/>
                <a:gd name="T9" fmla="*/ 5432 h 21600"/>
                <a:gd name="T10" fmla="*/ 16168 w 21600"/>
                <a:gd name="T11" fmla="*/ 1616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264" y="21600"/>
                  </a:lnTo>
                  <a:lnTo>
                    <a:pt x="14336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474" y="2568"/>
              <a:ext cx="46" cy="90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r>
                <a:rPr lang="ru-RU" sz="3600" kern="10">
                  <a:ln w="9525">
                    <a:noFill/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prstShdw prst="shdw17" dist="17961" dir="2700000">
                      <a:srgbClr val="FF0000">
                        <a:gamma/>
                        <a:shade val="60000"/>
                        <a:invGamma/>
                      </a:srgbClr>
                    </a:prstShdw>
                  </a:effectLst>
                  <a:latin typeface="Impact"/>
                </a:rPr>
                <a:t>+</a:t>
              </a:r>
            </a:p>
          </p:txBody>
        </p:sp>
      </p:grp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547813" y="1196975"/>
            <a:ext cx="5595955" cy="2304033"/>
          </a:xfrm>
          <a:prstGeom prst="wedgeRectCallout">
            <a:avLst>
              <a:gd name="adj1" fmla="val 44884"/>
              <a:gd name="adj2" fmla="val 61079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Создание презентации в </a:t>
            </a:r>
            <a:r>
              <a:rPr lang="en-US" sz="3600" b="1" dirty="0" smtClean="0">
                <a:solidFill>
                  <a:srgbClr val="C00000"/>
                </a:solidFill>
              </a:rPr>
              <a:t>Microsoft Power Point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9426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14290"/>
            <a:ext cx="828680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Назначение программы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Microsoft PowerPoint –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презентаций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857232"/>
            <a:ext cx="820891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– последовательность слайдов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Файл – презентация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Тип файла –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ppt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Рабочая область - слайд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2500306"/>
            <a:ext cx="6769878" cy="380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tpnikishina.ucoz.ru/it/user-images/p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451920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5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214290"/>
            <a:ext cx="821537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Слайд</a:t>
            </a:r>
            <a:r>
              <a:rPr lang="ru-RU" sz="2000" dirty="0" smtClean="0"/>
              <a:t> – логически законченная информационная структура презентации, которая содержит различные объекты: текст, фигурный текст, рисунки, списки, таблиц, диаграммы, графики и т.д.</a:t>
            </a:r>
            <a:endParaRPr lang="ru-RU" sz="2000" dirty="0"/>
          </a:p>
        </p:txBody>
      </p:sp>
      <p:pic>
        <p:nvPicPr>
          <p:cNvPr id="34818" name="Picture 2" descr="Программа для создания презентаций PowerPoint 2010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7581900" cy="4600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9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Макеты слайд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4857784" cy="608557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72066" y="2071678"/>
            <a:ext cx="3857652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Заполнители расположены на различных макетах, которые могут быть применены к существующим слайдам </a:t>
            </a:r>
          </a:p>
          <a:p>
            <a:r>
              <a:rPr lang="ru-RU" sz="2000" dirty="0" smtClean="0"/>
              <a:t>или выбраны при создании нового слайда.</a:t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8616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composs.ru/wp-content/uploads/2013/10/2013-10-21_211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19395" cy="53578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857884" y="285728"/>
            <a:ext cx="3071834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/>
            <a:r>
              <a:rPr lang="ru-RU" sz="2000" b="1" dirty="0" smtClean="0"/>
              <a:t>Чтобы изменить макет существующего слайда: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/>
              <a:t>Выберите слайд, который хотите изменить.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 smtClean="0"/>
              <a:t>Главная-Макет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0645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785818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 можете легко настроить ваш макет, удалив нежелательные или лишние заполнители.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714488"/>
            <a:ext cx="785818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Надпись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можно добавить на ваш текущий макет, таким образом, вы можете размещать текст в любом месте на слайде.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493" t="47047" r="58301" b="24406"/>
          <a:stretch/>
        </p:blipFill>
        <p:spPr>
          <a:xfrm>
            <a:off x="1259632" y="2780928"/>
            <a:ext cx="6828603" cy="330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1510" indent="-514350">
              <a:buNone/>
            </a:pPr>
            <a:r>
              <a:rPr lang="ru-RU" b="1" dirty="0">
                <a:cs typeface="Times New Roman" pitchFamily="18" charset="0"/>
              </a:rPr>
              <a:t>Художественное оформление слайдов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1044697"/>
            <a:ext cx="8208912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</a:rPr>
              <a:t>Художественное оформление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–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 это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 важный этап разработки презентаций,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 так как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</a:endParaRPr>
          </a:p>
          <a:p>
            <a:pPr marL="265113" marR="0" lvl="0" indent="-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представленные в графическом виде данные часто выглядят лучше текстовых;</a:t>
            </a:r>
          </a:p>
          <a:p>
            <a:pPr marL="265113" marR="0" lvl="0" indent="-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позволяет выделить наиболее важные моменты презентации или облегчить понимание трудных положений доклада.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909961"/>
            <a:ext cx="8208912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дизайн</a:t>
            </a:r>
            <a:r>
              <a:rPr lang="ru-RU" sz="2000" b="1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художественно-техническое оформление и представление информации:</a:t>
            </a:r>
          </a:p>
          <a:p>
            <a:pPr algn="just">
              <a:buFont typeface="+mj-lt"/>
              <a:buAutoNum type="arabicPeriod"/>
            </a:pPr>
            <a:r>
              <a:rPr lang="ru-RU" sz="20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возможности представления информации,</a:t>
            </a:r>
          </a:p>
          <a:p>
            <a:pPr algn="just">
              <a:buFont typeface="+mj-lt"/>
              <a:buAutoNum type="arabicPeriod"/>
            </a:pPr>
            <a:r>
              <a:rPr lang="ru-RU" sz="20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критерии восприятия информации человеком,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Эстетика визуальных форм представления информации</a:t>
            </a:r>
            <a:r>
              <a:rPr lang="ru-RU" sz="20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i="0" dirty="0">
              <a:solidFill>
                <a:srgbClr val="2A2A2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756" t="31297" r="36718" b="50000"/>
          <a:stretch/>
        </p:blipFill>
        <p:spPr>
          <a:xfrm>
            <a:off x="1043608" y="3159456"/>
            <a:ext cx="5298442" cy="15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4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8064896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ru-RU" sz="2000" b="1" dirty="0">
                <a:solidFill>
                  <a:srgbClr val="414B56"/>
                </a:solidFill>
                <a:latin typeface="Times New Roman" pitchFamily="18" charset="0"/>
                <a:cs typeface="Times New Roman" pitchFamily="18" charset="0"/>
              </a:rPr>
              <a:t>Порядок </a:t>
            </a:r>
            <a:r>
              <a:rPr lang="ru-RU" sz="2000" b="1" dirty="0" smtClean="0">
                <a:solidFill>
                  <a:srgbClr val="414B56"/>
                </a:solidFill>
                <a:latin typeface="Times New Roman" pitchFamily="18" charset="0"/>
                <a:cs typeface="Times New Roman" pitchFamily="18" charset="0"/>
              </a:rPr>
              <a:t>оформления презентации:</a:t>
            </a:r>
          </a:p>
          <a:p>
            <a:pPr algn="l"/>
            <a:endParaRPr lang="ru-RU" sz="2000" dirty="0">
              <a:solidFill>
                <a:srgbClr val="414B5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solidFill>
                  <a:srgbClr val="414B56"/>
                </a:solidFill>
                <a:latin typeface="Times New Roman" pitchFamily="18" charset="0"/>
                <a:cs typeface="Times New Roman" pitchFamily="18" charset="0"/>
              </a:rPr>
              <a:t>Примените </a:t>
            </a:r>
            <a:r>
              <a:rPr lang="ru-RU" sz="2000" dirty="0">
                <a:solidFill>
                  <a:srgbClr val="414B56"/>
                </a:solidFill>
                <a:latin typeface="Times New Roman" pitchFamily="18" charset="0"/>
                <a:cs typeface="Times New Roman" pitchFamily="18" charset="0"/>
              </a:rPr>
              <a:t>к вашей презентации тему оформления.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solidFill>
                  <a:srgbClr val="414B56"/>
                </a:solidFill>
                <a:latin typeface="Times New Roman" pitchFamily="18" charset="0"/>
                <a:cs typeface="Times New Roman" pitchFamily="18" charset="0"/>
              </a:rPr>
              <a:t>Отформатируйте текст и вставьте </a:t>
            </a:r>
            <a:r>
              <a:rPr lang="ru-RU" sz="2000" dirty="0">
                <a:solidFill>
                  <a:srgbClr val="414B56"/>
                </a:solidFill>
                <a:latin typeface="Times New Roman" pitchFamily="18" charset="0"/>
                <a:cs typeface="Times New Roman" pitchFamily="18" charset="0"/>
              </a:rPr>
              <a:t>рисунки.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solidFill>
                  <a:srgbClr val="414B56"/>
                </a:solidFill>
                <a:latin typeface="Times New Roman" pitchFamily="18" charset="0"/>
                <a:cs typeface="Times New Roman" pitchFamily="18" charset="0"/>
              </a:rPr>
              <a:t>Используйте </a:t>
            </a:r>
            <a:r>
              <a:rPr lang="ru-RU" sz="2000" dirty="0">
                <a:solidFill>
                  <a:srgbClr val="414B56"/>
                </a:solidFill>
                <a:latin typeface="Times New Roman" pitchFamily="18" charset="0"/>
                <a:cs typeface="Times New Roman" pitchFamily="18" charset="0"/>
              </a:rPr>
              <a:t>в оформлении различные переходы между слайдами и анимированные объекты.</a:t>
            </a:r>
            <a:endParaRPr lang="ru-RU" sz="2000" b="0" i="0" dirty="0">
              <a:solidFill>
                <a:srgbClr val="414B5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Изменение фона в PowerPo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3143248"/>
            <a:ext cx="3506534" cy="3495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2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28572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Структура </a:t>
            </a:r>
            <a:r>
              <a:rPr lang="ru-RU" b="1" dirty="0" smtClean="0">
                <a:solidFill>
                  <a:srgbClr val="C00000"/>
                </a:solidFill>
              </a:rPr>
              <a:t>презентации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02" y="980728"/>
            <a:ext cx="8352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Последовательное содержание слайдов: </a:t>
            </a:r>
            <a:endParaRPr lang="ru-RU" b="1" dirty="0" smtClean="0"/>
          </a:p>
          <a:p>
            <a:endParaRPr lang="ru-RU" dirty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1. Автор, тема дипломной работы, руководитель.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2. Актуальность работы, основная проблема.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3. Цель и задачи исследования.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4. Объект и предмет исследований.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5. База исследования, методы исследования.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6. – Слайд 9. Теоретические аспекты, связанные с объектом исследования.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10. – Слайд 12. Описание результатов, полученных в ходе исследования.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13. Выводы, рекомендации.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15. Надпись «Спасибо за внимание»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148" t="12853" r="21666" b="28318"/>
          <a:stretch/>
        </p:blipFill>
        <p:spPr>
          <a:xfrm>
            <a:off x="7118919" y="5456953"/>
            <a:ext cx="2014246" cy="13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21" t="17515" r="59137" b="52838"/>
          <a:stretch/>
        </p:blipFill>
        <p:spPr>
          <a:xfrm>
            <a:off x="1331640" y="332656"/>
            <a:ext cx="6768752" cy="34563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4149080"/>
            <a:ext cx="8655669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найти и применить тему, щелкните вкладку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ленте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3C78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Образцы тем показаны в группе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виде небольших эскизов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3C78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увидеть дополнительные темы, нажмите кнопку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 от группы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3C78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указании любого эскиза темы на слайде можно предварительно просмотреть, как она будет выглядеть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6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1196753"/>
            <a:ext cx="5364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000" b="1" dirty="0" smtClean="0"/>
              <a:t>Лента Дизайн – вкладка Фон</a:t>
            </a:r>
            <a:endParaRPr lang="ru-RU" sz="20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59921" t="20184" r="14061" b="38187"/>
          <a:stretch>
            <a:fillRect/>
          </a:stretch>
        </p:blipFill>
        <p:spPr bwMode="auto">
          <a:xfrm>
            <a:off x="5220072" y="908720"/>
            <a:ext cx="36004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611560" y="116632"/>
            <a:ext cx="7772400" cy="6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Настроить параметры фона для слайда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5523"/>
          <a:stretch/>
        </p:blipFill>
        <p:spPr>
          <a:xfrm>
            <a:off x="89313" y="908721"/>
            <a:ext cx="8947183" cy="47525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0" y="2132856"/>
            <a:ext cx="4032448" cy="3096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ÐÑÑÐ°Ð²ÐºÐ° Ð¸Ð·Ð¾Ð±ÑÐ°Ð¶ÐµÐ½Ð¸Ñ Ð² ÐºÐ°ÑÐµÑÑÐ²Ðµ ÑÐ¾Ð½Ð° Ð²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35683"/>
            <a:ext cx="3042084" cy="505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5220072" y="2207016"/>
            <a:ext cx="1629054" cy="933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6988959" y="1984492"/>
            <a:ext cx="1476164" cy="341082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064323" y="1295023"/>
            <a:ext cx="540125" cy="540659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86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1560" y="116632"/>
            <a:ext cx="7772400" cy="6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Добавить текст </a:t>
            </a:r>
            <a:r>
              <a:rPr lang="ru-RU" sz="2000" b="1" kern="0" dirty="0" smtClean="0">
                <a:ea typeface="+mj-ea"/>
                <a:cs typeface="Times New Roman" panose="02020603050405020304" pitchFamily="18" charset="0"/>
              </a:rPr>
              <a:t>на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слайд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/>
          <a:srcRect t="3750" r="44336" b="83125"/>
          <a:stretch>
            <a:fillRect/>
          </a:stretch>
        </p:blipFill>
        <p:spPr bwMode="auto">
          <a:xfrm>
            <a:off x="500034" y="857232"/>
            <a:ext cx="775608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2928926" y="1142984"/>
            <a:ext cx="571504" cy="7143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57950" y="1142984"/>
            <a:ext cx="571504" cy="7143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43834" y="1142984"/>
            <a:ext cx="571504" cy="7143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86248" y="2857496"/>
            <a:ext cx="2714644" cy="461665"/>
          </a:xfrm>
          <a:prstGeom prst="rect">
            <a:avLst/>
          </a:prstGeom>
          <a:ln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Объект надписи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14678" y="3857628"/>
            <a:ext cx="523220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Текст надписи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/>
          <a:srcRect l="33594" t="42500" r="51172" b="39687"/>
          <a:stretch>
            <a:fillRect/>
          </a:stretch>
        </p:blipFill>
        <p:spPr bwMode="auto">
          <a:xfrm>
            <a:off x="500034" y="2357430"/>
            <a:ext cx="244393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1857356" y="1785926"/>
            <a:ext cx="1000132" cy="6429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 flipH="1" flipV="1">
            <a:off x="5357818" y="1857364"/>
            <a:ext cx="1071570" cy="9286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 flipH="1" flipV="1">
            <a:off x="6643702" y="2714620"/>
            <a:ext cx="1928826" cy="3571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5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1560" y="116632"/>
            <a:ext cx="7772400" cy="6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Отформатировать текст </a:t>
            </a:r>
            <a:r>
              <a:rPr lang="ru-RU" sz="2000" b="1" kern="0" dirty="0" smtClean="0">
                <a:ea typeface="+mj-ea"/>
                <a:cs typeface="Times New Roman" panose="02020603050405020304" pitchFamily="18" charset="0"/>
              </a:rPr>
              <a:t>на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слайде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1538" y="1500174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Текст</a:t>
            </a:r>
            <a:endParaRPr lang="ru-RU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 t="3750" r="27344" b="81250"/>
          <a:stretch>
            <a:fillRect/>
          </a:stretch>
        </p:blipFill>
        <p:spPr bwMode="auto">
          <a:xfrm>
            <a:off x="0" y="1357298"/>
            <a:ext cx="885828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2571736" y="1571612"/>
            <a:ext cx="3643338" cy="85725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57356" y="3643314"/>
            <a:ext cx="600079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Блок для форматирования текста</a:t>
            </a:r>
            <a:endParaRPr lang="ru-RU" dirty="0"/>
          </a:p>
        </p:txBody>
      </p:sp>
      <p:cxnSp>
        <p:nvCxnSpPr>
          <p:cNvPr id="9" name="Прямая со стрелкой 8"/>
          <p:cNvCxnSpPr>
            <a:stCxn id="7" idx="0"/>
            <a:endCxn id="73730" idx="2"/>
          </p:cNvCxnSpPr>
          <p:nvPr/>
        </p:nvCxnSpPr>
        <p:spPr>
          <a:xfrm rot="16200000" flipV="1">
            <a:off x="4071942" y="2857504"/>
            <a:ext cx="1143008" cy="4286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9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387" t="38188" r="57194" b="28344"/>
          <a:stretch/>
        </p:blipFill>
        <p:spPr>
          <a:xfrm>
            <a:off x="1285852" y="857232"/>
            <a:ext cx="6552728" cy="34811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4643446"/>
            <a:ext cx="870946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1155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Вставка рисунка происходит таким же образом, нажимаем вкладку Вставка, далее значок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Рисунок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1155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Открывается окно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Вставка рисунка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в котором мы находим и выбираем необходимый рисунок.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1155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Рисунок вставляется на слайд, в том месте где стоял курсор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11560" y="116632"/>
            <a:ext cx="7772400" cy="6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Добавить рисунок </a:t>
            </a:r>
            <a:r>
              <a:rPr lang="ru-RU" sz="2000" b="1" kern="0" dirty="0" smtClean="0">
                <a:ea typeface="+mj-ea"/>
                <a:cs typeface="Times New Roman" panose="02020603050405020304" pitchFamily="18" charset="0"/>
              </a:rPr>
              <a:t>на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37645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776864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Изменение элементов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слайда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Чтобы изменить рисунок (например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изменить размеры, выполнить обрезку или изменить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яркость) воспользуйтесь вкладкой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Формат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группы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 с рисунками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Она доступна при выделенном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рисунке.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065" t="47047" r="60515" b="21454"/>
          <a:stretch/>
        </p:blipFill>
        <p:spPr>
          <a:xfrm>
            <a:off x="794548" y="2643182"/>
            <a:ext cx="7429550" cy="37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6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1560" y="116632"/>
            <a:ext cx="7772400" cy="6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Добавление других элементов </a:t>
            </a:r>
            <a:r>
              <a:rPr lang="ru-RU" sz="2000" b="1" kern="0" dirty="0" smtClean="0">
                <a:ea typeface="+mj-ea"/>
                <a:cs typeface="Times New Roman" panose="02020603050405020304" pitchFamily="18" charset="0"/>
              </a:rPr>
              <a:t>на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слайд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 t="3750" r="20898" b="82187"/>
          <a:stretch>
            <a:fillRect/>
          </a:stretch>
        </p:blipFill>
        <p:spPr bwMode="auto">
          <a:xfrm>
            <a:off x="0" y="1357298"/>
            <a:ext cx="9144000" cy="101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 l="34279" t="23437" r="16975" b="31777"/>
          <a:stretch>
            <a:fillRect/>
          </a:stretch>
        </p:blipFill>
        <p:spPr bwMode="auto">
          <a:xfrm>
            <a:off x="1071538" y="2428868"/>
            <a:ext cx="7358114" cy="422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85918" y="4643446"/>
            <a:ext cx="2000264" cy="369332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Вставить таблицу</a:t>
            </a:r>
            <a:endParaRPr lang="ru-RU" sz="18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H="1">
            <a:off x="3714744" y="5072074"/>
            <a:ext cx="42862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71934" y="3929066"/>
            <a:ext cx="2000264" cy="646331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Добавление диаграммы</a:t>
            </a:r>
            <a:endParaRPr lang="ru-RU" sz="18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4393405" y="4893479"/>
            <a:ext cx="64294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43636" y="4929198"/>
            <a:ext cx="2000264" cy="646331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Вставить рисунок </a:t>
            </a:r>
            <a:r>
              <a:rPr lang="en-US" sz="1800" dirty="0" err="1" smtClean="0"/>
              <a:t>SmartArt</a:t>
            </a:r>
            <a:endParaRPr lang="ru-RU" sz="1800" dirty="0"/>
          </a:p>
        </p:txBody>
      </p:sp>
      <p:cxnSp>
        <p:nvCxnSpPr>
          <p:cNvPr id="12" name="Прямая со стрелкой 11"/>
          <p:cNvCxnSpPr>
            <a:stCxn id="11" idx="1"/>
          </p:cNvCxnSpPr>
          <p:nvPr/>
        </p:nvCxnSpPr>
        <p:spPr>
          <a:xfrm rot="10800000" flipV="1">
            <a:off x="5357818" y="5252364"/>
            <a:ext cx="785818" cy="248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00166" y="5786454"/>
            <a:ext cx="2000264" cy="646331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Вставить рисунок из файла</a:t>
            </a:r>
            <a:endParaRPr lang="ru-RU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4071934" y="6286520"/>
            <a:ext cx="1285884" cy="369332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Клип</a:t>
            </a:r>
            <a:endParaRPr lang="ru-RU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6143636" y="6000768"/>
            <a:ext cx="2000264" cy="646331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Вставить клип из коллекции</a:t>
            </a:r>
            <a:endParaRPr lang="ru-RU" sz="1800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3500430" y="5786454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V="1">
            <a:off x="4643438" y="6143644"/>
            <a:ext cx="21431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>
            <a:off x="5357818" y="5929330"/>
            <a:ext cx="704856" cy="419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57224" y="785794"/>
            <a:ext cx="735811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Добавление элементов на слайд с помощью вкладки </a:t>
            </a:r>
            <a:r>
              <a:rPr lang="ru-RU" sz="2000" b="1" dirty="0" smtClean="0"/>
              <a:t>Вставка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5030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428604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1510" indent="-514350">
              <a:buNone/>
            </a:pPr>
            <a:r>
              <a:rPr lang="ru-RU" sz="2000" b="1" dirty="0" smtClean="0">
                <a:cs typeface="Times New Roman" pitchFamily="18" charset="0"/>
              </a:rPr>
              <a:t>Настройка анимация на слайде в презентации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034" y="4071942"/>
            <a:ext cx="4714876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Анимация  приводит объект в движение</a:t>
            </a:r>
          </a:p>
          <a:p>
            <a:pPr algn="just"/>
            <a:r>
              <a:rPr lang="ru-RU" sz="2000" dirty="0" smtClean="0"/>
              <a:t>Эффекты анимации можно применять к различным объектам (тексту, рисунку и т.д.) на слайде.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5780" name="Picture 4" descr="Как сделать анимацию для картинок в презентации"/>
          <p:cNvPicPr>
            <a:picLocks noChangeAspect="1" noChangeArrowheads="1"/>
          </p:cNvPicPr>
          <p:nvPr/>
        </p:nvPicPr>
        <p:blipFill>
          <a:blip r:embed="rId2"/>
          <a:srcRect r="19134"/>
          <a:stretch>
            <a:fillRect/>
          </a:stretch>
        </p:blipFill>
        <p:spPr bwMode="auto">
          <a:xfrm>
            <a:off x="0" y="1071546"/>
            <a:ext cx="4572000" cy="1428760"/>
          </a:xfrm>
          <a:prstGeom prst="rect">
            <a:avLst/>
          </a:prstGeom>
          <a:noFill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/>
          <a:srcRect l="81641" t="17187" b="7812"/>
          <a:stretch>
            <a:fillRect/>
          </a:stretch>
        </p:blipFill>
        <p:spPr bwMode="auto">
          <a:xfrm>
            <a:off x="6905652" y="1142960"/>
            <a:ext cx="223834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 l="63477" t="23750" r="18945" b="49062"/>
          <a:stretch>
            <a:fillRect/>
          </a:stretch>
        </p:blipFill>
        <p:spPr bwMode="auto">
          <a:xfrm>
            <a:off x="4786314" y="1714488"/>
            <a:ext cx="214314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Овал 7"/>
          <p:cNvSpPr/>
          <p:nvPr/>
        </p:nvSpPr>
        <p:spPr>
          <a:xfrm>
            <a:off x="2428860" y="2357430"/>
            <a:ext cx="500066" cy="428628"/>
          </a:xfrm>
          <a:prstGeom prst="ellipse">
            <a:avLst/>
          </a:prstGeom>
          <a:solidFill>
            <a:srgbClr val="209D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8215338" y="857232"/>
            <a:ext cx="500066" cy="428628"/>
          </a:xfrm>
          <a:prstGeom prst="ellipse">
            <a:avLst/>
          </a:prstGeom>
          <a:solidFill>
            <a:srgbClr val="209D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5857884" y="1500174"/>
            <a:ext cx="500066" cy="428628"/>
          </a:xfrm>
          <a:prstGeom prst="ellipse">
            <a:avLst/>
          </a:prstGeom>
          <a:solidFill>
            <a:srgbClr val="209D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2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428604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1510" indent="-514350">
              <a:buNone/>
            </a:pPr>
            <a:r>
              <a:rPr lang="ru-RU" sz="2000" b="1" dirty="0" smtClean="0">
                <a:cs typeface="Times New Roman" pitchFamily="18" charset="0"/>
              </a:rPr>
              <a:t>Настройка эффектов смены слайдов в презентации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142984"/>
            <a:ext cx="828680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Эффекты смены слайдов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это эффекты перехода от одного слайда к другому.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19922" t="3750" r="19726" b="82188"/>
          <a:stretch>
            <a:fillRect/>
          </a:stretch>
        </p:blipFill>
        <p:spPr bwMode="auto">
          <a:xfrm>
            <a:off x="571471" y="2428868"/>
            <a:ext cx="784865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10" y="2571744"/>
            <a:ext cx="5214974" cy="785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2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214290"/>
            <a:ext cx="55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Режимы просмотра презентации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857232"/>
            <a:ext cx="8501122" cy="53245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управления большим количеством слайдов программа предлагает несколько режимов просмотра: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3749" r="51367" b="82614"/>
          <a:stretch>
            <a:fillRect/>
          </a:stretch>
        </p:blipFill>
        <p:spPr bwMode="auto">
          <a:xfrm>
            <a:off x="642910" y="2643182"/>
            <a:ext cx="815281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143900" y="2643182"/>
            <a:ext cx="500066" cy="28575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2857496"/>
            <a:ext cx="5500726" cy="11430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4607655" y="3493985"/>
            <a:ext cx="1143008" cy="20002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071934" y="5072074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Переход в режим образцов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71604" y="5143512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Запуск показа слайдов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stCxn id="9" idx="0"/>
          </p:cNvCxnSpPr>
          <p:nvPr/>
        </p:nvCxnSpPr>
        <p:spPr>
          <a:xfrm rot="5400000" flipH="1" flipV="1">
            <a:off x="2178827" y="3893347"/>
            <a:ext cx="1857388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148" t="12853" r="21666" b="28318"/>
          <a:stretch/>
        </p:blipFill>
        <p:spPr>
          <a:xfrm>
            <a:off x="32396" y="404664"/>
            <a:ext cx="924959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28604"/>
            <a:ext cx="842965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Обычный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— режим, объединяющий режимы слайдов, структуры и заметок.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7086611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457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28604"/>
            <a:ext cx="842965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Сортировщик слайдов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— режим, демонстрирующий миниатюры всех слайдов, равномерно расположенные в окне просмотра.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7158" y="5000636"/>
            <a:ext cx="8429684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этом режиме удобно редактировать последовательность слайдов презентации. </a:t>
            </a:r>
          </a:p>
          <a:p>
            <a:pPr algn="just">
              <a:spcBef>
                <a:spcPct val="2000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Слайды легко поменять местами, перетащив их мышью на нужное место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b="44370"/>
          <a:stretch>
            <a:fillRect/>
          </a:stretch>
        </p:blipFill>
        <p:spPr bwMode="auto">
          <a:xfrm>
            <a:off x="500034" y="1643050"/>
            <a:ext cx="821871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385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500042"/>
            <a:ext cx="835824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Страницы заметок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— режим, предназначенный для создания заметок, которые помогают докладчику ориентироваться в материале во время ведения презентации.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7158" y="5572140"/>
            <a:ext cx="8429684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этом режиме удобно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изменять заметки докладчика, в том виде, в котором они будут напечатаны.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b="8000"/>
          <a:stretch>
            <a:fillRect/>
          </a:stretch>
        </p:blipFill>
        <p:spPr bwMode="auto">
          <a:xfrm>
            <a:off x="1500167" y="1714488"/>
            <a:ext cx="646048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12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32" y="2142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51510" indent="-514350">
              <a:buNone/>
            </a:pPr>
            <a:r>
              <a:rPr lang="ru-RU" sz="2000" b="1" dirty="0" smtClean="0">
                <a:cs typeface="Times New Roman" pitchFamily="18" charset="0"/>
              </a:rPr>
              <a:t>Показ и управление презентацией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2812" r="30273" b="82188"/>
          <a:stretch>
            <a:fillRect/>
          </a:stretch>
        </p:blipFill>
        <p:spPr bwMode="auto">
          <a:xfrm>
            <a:off x="214282" y="1071546"/>
            <a:ext cx="8572560" cy="115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00430" y="1000108"/>
            <a:ext cx="1000132" cy="42862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1472" y="2857496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1. </a:t>
            </a:r>
            <a:r>
              <a:rPr lang="ru-RU" dirty="0" smtClean="0"/>
              <a:t>Запуск показа слайдов с первого слайда (</a:t>
            </a:r>
            <a:r>
              <a:rPr lang="en-US" dirty="0" smtClean="0"/>
              <a:t>F5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71472" y="4572008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2. </a:t>
            </a:r>
            <a:r>
              <a:rPr lang="ru-RU" dirty="0" smtClean="0"/>
              <a:t>Запуск показа слайдов с текущего слайда (</a:t>
            </a:r>
            <a:r>
              <a:rPr lang="en-US" dirty="0" smtClean="0"/>
              <a:t>Shift+F5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2066" y="2786058"/>
            <a:ext cx="3714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3. </a:t>
            </a:r>
            <a:r>
              <a:rPr lang="ru-RU" dirty="0" smtClean="0"/>
              <a:t>Создание или воспроизведение произвольного показа слайдов.</a:t>
            </a:r>
          </a:p>
          <a:p>
            <a:pPr algn="just"/>
            <a:r>
              <a:rPr lang="ru-RU" dirty="0" smtClean="0"/>
              <a:t>При произвольном показе отображаются только выбранные слайды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857232"/>
            <a:ext cx="338554" cy="461665"/>
          </a:xfrm>
          <a:prstGeom prst="rect">
            <a:avLst/>
          </a:prstGeom>
          <a:solidFill>
            <a:srgbClr val="6DA6FB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ru-RU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7224" y="857232"/>
            <a:ext cx="338554" cy="461665"/>
          </a:xfrm>
          <a:prstGeom prst="rect">
            <a:avLst/>
          </a:prstGeom>
          <a:solidFill>
            <a:srgbClr val="6DA6FB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ru-RU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43042" y="857232"/>
            <a:ext cx="338554" cy="461665"/>
          </a:xfrm>
          <a:prstGeom prst="rect">
            <a:avLst/>
          </a:prstGeom>
          <a:solidFill>
            <a:srgbClr val="6DA6FB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endParaRPr lang="ru-RU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591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2142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51510" indent="-514350">
              <a:buNone/>
            </a:pPr>
            <a:r>
              <a:rPr lang="ru-RU" sz="2000" b="1" dirty="0" smtClean="0">
                <a:cs typeface="Times New Roman" pitchFamily="18" charset="0"/>
              </a:rPr>
              <a:t>Показ и управление презентацией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928670"/>
            <a:ext cx="850112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Существует три способа проведения показа слайдов: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управляемый докладчиком,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управляемый пользователем,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автоматический.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t="2813" r="29687" b="81250"/>
          <a:stretch>
            <a:fillRect/>
          </a:stretch>
        </p:blipFill>
        <p:spPr bwMode="auto">
          <a:xfrm>
            <a:off x="214282" y="2500306"/>
            <a:ext cx="8572528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/>
          <a:srcRect l="28906" t="20937" r="28906" b="25625"/>
          <a:stretch>
            <a:fillRect/>
          </a:stretch>
        </p:blipFill>
        <p:spPr bwMode="auto">
          <a:xfrm>
            <a:off x="4214810" y="3125390"/>
            <a:ext cx="4714876" cy="373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428992" y="2500306"/>
            <a:ext cx="1071570" cy="28575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85984" y="2786058"/>
            <a:ext cx="857256" cy="78581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143240" y="3571876"/>
            <a:ext cx="1071570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61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286808" cy="30162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Показ слайдов, управляемый докладчиком</a:t>
            </a:r>
          </a:p>
          <a:p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Слайды отображаются во весь экран, а презентацию обычно ведет докладчик. Этот способ показа слайдов наиболее приемлем для доклада.</a:t>
            </a:r>
          </a:p>
          <a:p>
            <a:pPr indent="449263"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Ведущий получает полный контроль над презентацией</a:t>
            </a:r>
          </a:p>
          <a:p>
            <a:pPr indent="449263"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Режим удобен для показа презентации на большом экране или для проведения презентационной конференции.</a:t>
            </a:r>
          </a:p>
        </p:txBody>
      </p:sp>
      <p:pic>
        <p:nvPicPr>
          <p:cNvPr id="6148" name="Picture 4" descr="http://kurs.znate.ru/pars_docs/refs/134/133551/133551_html_m49ba61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857628"/>
            <a:ext cx="3626903" cy="274792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0976" r="15853"/>
          <a:stretch>
            <a:fillRect/>
          </a:stretch>
        </p:blipFill>
        <p:spPr bwMode="auto">
          <a:xfrm>
            <a:off x="2000232" y="3786190"/>
            <a:ext cx="2857520" cy="2440765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932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Режим докладчика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позволяет вывести зрителям презентацию в режиме показа слайдов на большой кран, а докладчику на основной монитор в режиме докладчика (с заметками и корректировками)</a:t>
            </a:r>
          </a:p>
        </p:txBody>
      </p:sp>
      <p:pic>
        <p:nvPicPr>
          <p:cNvPr id="79876" name="Picture 4" descr="https://free-office.net/uploads/posts/2017-09/1505810034_pic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5877381" cy="3000396"/>
          </a:xfrm>
          <a:prstGeom prst="rect">
            <a:avLst/>
          </a:prstGeom>
          <a:noFill/>
        </p:spPr>
      </p:pic>
      <p:pic>
        <p:nvPicPr>
          <p:cNvPr id="2052" name="Picture 4" descr="http://word-office.ru/wp-content/uploads/2018/09/kak-sdelat-slaydy-na-ves-ekran-v-powerpoint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662604"/>
            <a:ext cx="3857620" cy="3195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40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28604"/>
            <a:ext cx="8358246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Показ слайдов, управляемый пользователем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показывается на малом экране.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Слайды отображаются в небольшом окне.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Имеются команды смены слайдов, а также команды редактирования, копирования и печати слайдов. 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перехода к другому слайду используется полоса прокрутки, причем одновременно может работать другое приложение. 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>
            <a:off x="5857884" y="3786190"/>
            <a:ext cx="114300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15140" y="3714752"/>
            <a:ext cx="2428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Полоса прокрутки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09344"/>
            <a:ext cx="5357850" cy="334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72656" t="34687" r="11523" b="44688"/>
          <a:stretch>
            <a:fillRect/>
          </a:stretch>
        </p:blipFill>
        <p:spPr bwMode="auto">
          <a:xfrm>
            <a:off x="6163117" y="4429132"/>
            <a:ext cx="2980883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Прямая со стрелкой 10"/>
          <p:cNvCxnSpPr/>
          <p:nvPr/>
        </p:nvCxnSpPr>
        <p:spPr>
          <a:xfrm>
            <a:off x="5214942" y="5357826"/>
            <a:ext cx="1357322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7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3500438"/>
            <a:ext cx="8643998" cy="3357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571612"/>
            <a:ext cx="8643998" cy="1785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4282" y="214290"/>
            <a:ext cx="864399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Автоматический показ слайдов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Данный переключатель позволяет провести автоматическую презентацию без ведущего.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http://pedsovet.su/_pu/65/s157986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567934"/>
            <a:ext cx="6096004" cy="3090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1571612"/>
            <a:ext cx="7572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Шаг 1. Настраиваем время показа слайдов</a:t>
            </a:r>
            <a:endParaRPr lang="ru-RU" sz="2000" b="1" dirty="0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/>
          <a:srcRect l="79883" t="5827" r="2539" b="82813"/>
          <a:stretch>
            <a:fillRect/>
          </a:stretch>
        </p:blipFill>
        <p:spPr bwMode="auto">
          <a:xfrm>
            <a:off x="309926" y="2071679"/>
            <a:ext cx="247612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86050" y="2071678"/>
            <a:ext cx="5929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Вкладка Анимация (</a:t>
            </a:r>
            <a:r>
              <a:rPr lang="en-US" dirty="0" smtClean="0"/>
              <a:t>PowerPoint 2007</a:t>
            </a:r>
            <a:r>
              <a:rPr lang="ru-RU" dirty="0" smtClean="0"/>
              <a:t>, 2010)</a:t>
            </a:r>
            <a:endParaRPr lang="en-US" dirty="0" smtClean="0"/>
          </a:p>
          <a:p>
            <a:pPr algn="just"/>
            <a:r>
              <a:rPr lang="ru-RU" dirty="0" smtClean="0"/>
              <a:t>Вкладка Переходы (</a:t>
            </a:r>
            <a:r>
              <a:rPr lang="en-US" dirty="0" smtClean="0"/>
              <a:t>PowerPoint 20</a:t>
            </a:r>
            <a:r>
              <a:rPr lang="ru-RU" dirty="0" smtClean="0"/>
              <a:t>13)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3857628"/>
            <a:ext cx="21431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Шаг 2. Настраиваем автоматический режим смены слайдов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41515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28572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Структура </a:t>
            </a:r>
            <a:r>
              <a:rPr lang="ru-RU" b="1" dirty="0" smtClean="0">
                <a:solidFill>
                  <a:srgbClr val="C00000"/>
                </a:solidFill>
              </a:rPr>
              <a:t>презентации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02" y="980728"/>
            <a:ext cx="8352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Последовательное содержание слайдов: </a:t>
            </a:r>
            <a:endParaRPr lang="ru-RU" b="1" dirty="0" smtClean="0"/>
          </a:p>
          <a:p>
            <a:endParaRPr lang="ru-RU" dirty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1. Автор, тема дипломной работы, руководитель.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2. Актуальность работы, основная проблема.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3. Цель и задачи исследования.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4. Объект и предмет исследований.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5. База исследования, методы исследования.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6. – Слайд 9. Теоретические аспекты, связанные с объектом исследования.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10. – Слайд 12. Описание результатов, полученных в ходе исследования.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13. Выводы, рекомендации. </a:t>
            </a:r>
            <a:endParaRPr lang="ru-RU" dirty="0" smtClean="0"/>
          </a:p>
          <a:p>
            <a:pPr algn="l"/>
            <a:r>
              <a:rPr lang="ru-RU" dirty="0" smtClean="0"/>
              <a:t>Слайд </a:t>
            </a:r>
            <a:r>
              <a:rPr lang="ru-RU" dirty="0"/>
              <a:t>15. Надпись «Спасибо за внимание»</a:t>
            </a:r>
          </a:p>
        </p:txBody>
      </p:sp>
    </p:spTree>
    <p:extLst>
      <p:ext uri="{BB962C8B-B14F-4D97-AF65-F5344CB8AC3E}">
        <p14:creationId xmlns:p14="http://schemas.microsoft.com/office/powerpoint/2010/main" val="5456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1510" indent="-514350">
              <a:buNone/>
            </a:pPr>
            <a:r>
              <a:rPr lang="ru-RU" b="1" dirty="0">
                <a:cs typeface="Times New Roman" pitchFamily="18" charset="0"/>
              </a:rPr>
              <a:t>Художественное оформление </a:t>
            </a:r>
            <a:r>
              <a:rPr lang="ru-RU" b="1" dirty="0" smtClean="0">
                <a:cs typeface="Times New Roman" pitchFamily="18" charset="0"/>
              </a:rPr>
              <a:t>презентации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1044697"/>
            <a:ext cx="8208912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</a:rPr>
              <a:t>Художественное оформление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–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 это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 важный этап разработки презентаций,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 так как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</a:endParaRPr>
          </a:p>
          <a:p>
            <a:pPr marL="265113" marR="0" lvl="0" indent="-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представленные в графическом виде данные часто выглядят лучше текстовых;</a:t>
            </a:r>
          </a:p>
          <a:p>
            <a:pPr marL="265113" marR="0" lvl="0" indent="-2651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</a:rPr>
              <a:t>позволяет выделить наиболее важные моменты презентации или облегчить понимание трудных положений доклада.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909961"/>
            <a:ext cx="8208912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дизайн</a:t>
            </a:r>
            <a:r>
              <a:rPr lang="ru-RU" sz="2000" b="1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художественно-техническое оформление и представление информации:</a:t>
            </a:r>
          </a:p>
          <a:p>
            <a:pPr algn="just">
              <a:buFont typeface="+mj-lt"/>
              <a:buAutoNum type="arabicPeriod"/>
            </a:pPr>
            <a:r>
              <a:rPr lang="ru-RU" sz="20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возможности представления информации,</a:t>
            </a:r>
          </a:p>
          <a:p>
            <a:pPr algn="just">
              <a:buFont typeface="+mj-lt"/>
              <a:buAutoNum type="arabicPeriod"/>
            </a:pPr>
            <a:r>
              <a:rPr lang="ru-RU" sz="20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критерии восприятия информации человеком,</a:t>
            </a:r>
          </a:p>
          <a:p>
            <a:pPr algn="just">
              <a:buFont typeface="+mj-lt"/>
              <a:buAutoNum type="arabicPeriod"/>
            </a:pPr>
            <a:r>
              <a:rPr lang="ru-RU" sz="2000" b="1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Эстетика визуальных форм представления информации</a:t>
            </a:r>
            <a:r>
              <a:rPr lang="ru-RU" sz="2000" dirty="0">
                <a:solidFill>
                  <a:srgbClr val="2A2A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i="0" dirty="0">
              <a:solidFill>
                <a:srgbClr val="2A2A2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756" t="31297" r="36718" b="50000"/>
          <a:stretch/>
        </p:blipFill>
        <p:spPr>
          <a:xfrm>
            <a:off x="1043608" y="3159456"/>
            <a:ext cx="5298442" cy="15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675" y="1947394"/>
            <a:ext cx="8501122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слайд – 1 идея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точки зрения эффективного восприятия текстовой информации,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один слайд в среднем должен содержать 7 – 13 строк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слайде следует располагать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список не более чем из 5-6 пунктов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в каждом из которых – не более 5-6 слов.</a:t>
            </a:r>
          </a:p>
          <a:p>
            <a:pPr algn="just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Предпочтительно горизонтальное расположение материала.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Наиболее важная информация должна располагаться в центре экрана. 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9956" y="1035252"/>
            <a:ext cx="857256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того чтобы ваша презентация имела успех, следует соблюдать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ряд требований по ее оформлению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noortek.ee/images/biz-idea.jpg"/>
          <p:cNvPicPr>
            <a:picLocks noChangeAspect="1" noChangeArrowheads="1"/>
          </p:cNvPicPr>
          <p:nvPr/>
        </p:nvPicPr>
        <p:blipFill>
          <a:blip r:embed="rId2"/>
          <a:srcRect t="22500" b="17499"/>
          <a:stretch>
            <a:fillRect/>
          </a:stretch>
        </p:blipFill>
        <p:spPr bwMode="auto">
          <a:xfrm>
            <a:off x="2643174" y="5143488"/>
            <a:ext cx="3810000" cy="17145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5675" y="0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Требования к содержанию и оформлению 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мультимедийной </a:t>
            </a:r>
            <a:r>
              <a:rPr lang="ru-RU" b="1" dirty="0">
                <a:solidFill>
                  <a:srgbClr val="C00000"/>
                </a:solidFill>
              </a:rPr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598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ity.ck.ua/upload2/images/natyazhnie-potolki-zakazat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809131"/>
            <a:ext cx="3548040" cy="20488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57158" y="285728"/>
            <a:ext cx="8572560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Цветовое оформление слайдов презентации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Цветовая схема презентации должна быть одинаковой на всех слайдах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Это создает ощущение связности, преемственности, комфортности. </a:t>
            </a: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одном слайде рекомендуется использовать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более двух цветов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один – для фона, один – для текста, причем цвета должны сочетаться между собой.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фона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лучше использовать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светлые тона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Цвет и размер шрифта, оформление шаблона должны быть подобраны так, чтобы все надписи читались.</a:t>
            </a: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 дизайне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белый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часто считается тем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нейтральным фоном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который дает возможность другим цветам выразиться сильнее.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3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1909</TotalTime>
  <Words>1844</Words>
  <Application>Microsoft Office PowerPoint</Application>
  <PresentationFormat>Экран (4:3)</PresentationFormat>
  <Paragraphs>380</Paragraphs>
  <Slides>58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8" baseType="lpstr">
      <vt:lpstr>Arial</vt:lpstr>
      <vt:lpstr>Calibri</vt:lpstr>
      <vt:lpstr>Cambria</vt:lpstr>
      <vt:lpstr>Cambria Math</vt:lpstr>
      <vt:lpstr>Impact</vt:lpstr>
      <vt:lpstr>Rockwell</vt:lpstr>
      <vt:lpstr>Rockwell Condensed</vt:lpstr>
      <vt:lpstr>Times New Roman</vt:lpstr>
      <vt:lpstr>Wingdings</vt:lpstr>
      <vt:lpstr>Дерево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коля</dc:creator>
  <cp:lastModifiedBy>Елена</cp:lastModifiedBy>
  <cp:revision>204</cp:revision>
  <dcterms:created xsi:type="dcterms:W3CDTF">2003-01-12T07:31:11Z</dcterms:created>
  <dcterms:modified xsi:type="dcterms:W3CDTF">2020-10-11T11:41:46Z</dcterms:modified>
</cp:coreProperties>
</file>