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54"/>
  </p:notesMasterIdLst>
  <p:handoutMasterIdLst>
    <p:handoutMasterId r:id="rId55"/>
  </p:handoutMasterIdLst>
  <p:sldIdLst>
    <p:sldId id="337" r:id="rId2"/>
    <p:sldId id="319" r:id="rId3"/>
    <p:sldId id="417" r:id="rId4"/>
    <p:sldId id="366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62" r:id="rId20"/>
    <p:sldId id="403" r:id="rId21"/>
    <p:sldId id="434" r:id="rId22"/>
    <p:sldId id="404" r:id="rId23"/>
    <p:sldId id="432" r:id="rId24"/>
    <p:sldId id="460" r:id="rId25"/>
    <p:sldId id="461" r:id="rId26"/>
    <p:sldId id="463" r:id="rId27"/>
    <p:sldId id="440" r:id="rId28"/>
    <p:sldId id="410" r:id="rId29"/>
    <p:sldId id="406" r:id="rId30"/>
    <p:sldId id="412" r:id="rId31"/>
    <p:sldId id="443" r:id="rId32"/>
    <p:sldId id="465" r:id="rId33"/>
    <p:sldId id="413" r:id="rId34"/>
    <p:sldId id="457" r:id="rId35"/>
    <p:sldId id="445" r:id="rId36"/>
    <p:sldId id="446" r:id="rId37"/>
    <p:sldId id="447" r:id="rId38"/>
    <p:sldId id="407" r:id="rId39"/>
    <p:sldId id="408" r:id="rId40"/>
    <p:sldId id="449" r:id="rId41"/>
    <p:sldId id="450" r:id="rId42"/>
    <p:sldId id="451" r:id="rId43"/>
    <p:sldId id="384" r:id="rId44"/>
    <p:sldId id="414" r:id="rId45"/>
    <p:sldId id="452" r:id="rId46"/>
    <p:sldId id="453" r:id="rId47"/>
    <p:sldId id="454" r:id="rId48"/>
    <p:sldId id="389" r:id="rId49"/>
    <p:sldId id="464" r:id="rId50"/>
    <p:sldId id="416" r:id="rId51"/>
    <p:sldId id="456" r:id="rId52"/>
    <p:sldId id="317" r:id="rId53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DE5DE"/>
    <a:srgbClr val="F2D78A"/>
    <a:srgbClr val="E3D1AD"/>
    <a:srgbClr val="FFBB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73F1E4-973C-474A-9607-0890C3F7D5E2}" v="407" dt="2019-12-11T00:31:28.150"/>
    <p1510:client id="{685B80CC-9A7F-4BE1-AD58-57DD8F187CC0}" v="218" dt="2019-11-25T03:13:09.093"/>
    <p1510:client id="{8CFF1AA2-A05C-4592-9982-C07EA78D724B}" v="16" dt="2019-11-25T03:37:15.968"/>
    <p1510:client id="{CD15D98D-A3FE-4D38-B66E-1A7F62E238B7}" v="3" dt="2019-12-01T22:46:16.694"/>
    <p1510:client id="{CEC4F793-2332-4C27-802D-A7927D8646F2}" v="678" dt="2019-12-01T21:57:36.246"/>
    <p1510:client id="{D641DC28-188A-422B-83D3-2011EA8A1AF1}" v="9" dt="2019-11-25T03:48:43.881"/>
    <p1510:client id="{DE125800-9FD2-4A4D-8BEC-DE9B3862CA83}" v="88" dt="2019-11-25T03:33:16.034"/>
    <p1510:client id="{EE8218C1-39FD-485E-8315-98CCC18DC88D}" v="1078" dt="2019-12-11T16:52:26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9113" autoAdjust="0"/>
  </p:normalViewPr>
  <p:slideViewPr>
    <p:cSldViewPr>
      <p:cViewPr varScale="1">
        <p:scale>
          <a:sx n="105" d="100"/>
          <a:sy n="105" d="100"/>
        </p:scale>
        <p:origin x="-10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xmlns="" id="{8226A1CE-BF3A-445C-8328-4C1279F6E9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доцент С.Н.Суслина Петр ГУ лекция №13</a:t>
            </a: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xmlns="" id="{8DC3FD5D-69BC-40B2-81DD-8F00931865F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853A4BB-8430-44E2-8B65-F56C8CDC8281}" type="datetime1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132100" name="Rectangle 4">
            <a:extLst>
              <a:ext uri="{FF2B5EF4-FFF2-40B4-BE49-F238E27FC236}">
                <a16:creationId xmlns:a16="http://schemas.microsoft.com/office/drawing/2014/main" xmlns="" id="{C07AE138-FB70-4D6D-96D7-BBE9B55B2E4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2101" name="Rectangle 5">
            <a:extLst>
              <a:ext uri="{FF2B5EF4-FFF2-40B4-BE49-F238E27FC236}">
                <a16:creationId xmlns:a16="http://schemas.microsoft.com/office/drawing/2014/main" xmlns="" id="{F5E7B1AB-FD8C-4944-BBD7-E383FAF846A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FC24D7-0C2F-4967-8C13-6B742F82B5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11461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83A196F2-5F69-47B1-A764-997BE43081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доцент С.Н.Суслина Петр ГУ лекция №13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A3669883-C281-43B3-9FFD-AF1B0274FC6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487230F-7775-4D9C-A8A9-57E367976681}" type="datetime1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xmlns="" id="{41AD7E0E-8B82-482B-A071-0FBC0D1D9D3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xmlns="" id="{E9E33FEB-04EC-4C3B-8010-187FEDF41C9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xmlns="" id="{126E94DC-D1E3-4AE0-8177-E147FC80E0A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xmlns="" id="{0401B573-B0A0-437E-9ADD-26573BFA64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02A9F1-A1E6-410A-B21C-047DE84E82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071385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5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7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892480" cy="424921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ФГБОУ ВО </a:t>
            </a:r>
            <a:r>
              <a:rPr lang="ru-RU" sz="2000" b="0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им.проф</a:t>
            </a: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В.Ф. </a:t>
            </a:r>
            <a:r>
              <a:rPr lang="ru-RU" sz="2000" b="0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Минздрава России</a:t>
            </a:r>
            <a:b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0" dirty="0">
                <a:latin typeface="Times New Roman" pitchFamily="18" charset="0"/>
                <a:cs typeface="Times New Roman" pitchFamily="18" charset="0"/>
              </a:rPr>
              <a:t>ЛЕКАРСТВЕННЫЕ СРЕДСТВА, ВЛИЯЮЩИЕ НА ЭФФЕРЕНТНУЮ НЕРВНУЮ СИСТЕМУ. СТРОЕНИЕ ВЕГЕТАТИВНОЙ НЕРВНОЙ СИСТЕМЫ. СИНАПС. ХОЛИНЕРГИЧЕСКИЕ ЛЕКАРСТВЕННЫЕ СРЕДСТВА. ХОЛИНОМИМЕТИКИ. ХОЛИНОЛИТИКИ</a:t>
            </a:r>
            <a:r>
              <a:rPr lang="ru-RU" sz="3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видеолекция</a:t>
            </a: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студентов 1 курса</a:t>
            </a:r>
            <a: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специальности 33.02.01 – Фармация</a:t>
            </a:r>
            <a:endParaRPr lang="ru-RU" sz="2000" b="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3" y="5517233"/>
            <a:ext cx="3313064" cy="64862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ru-RU" sz="23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реподаватель </a:t>
            </a:r>
          </a:p>
          <a:p>
            <a:pPr eaLnBrk="1" hangingPunct="1">
              <a:defRPr/>
            </a:pPr>
            <a:r>
              <a:rPr lang="ru-RU" sz="2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Анисимова Марина Владимировна 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2286000" y="6165850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Красноярск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81161"/>
            <a:ext cx="878497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локализация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холинорецепторов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-ЦНС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-вегетативные ганглии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-мозговое вещество надпочечников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-каротидные клубочки (сплетение мелких кровеносных сосудов в месте разветвления сонной артерии),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-скелетные мышцы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х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493" y="2112486"/>
            <a:ext cx="7632848" cy="446449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0704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0DE0EF-B493-4A4F-9408-B3282814C00D}"/>
              </a:ext>
            </a:extLst>
          </p:cNvPr>
          <p:cNvSpPr txBox="1"/>
          <p:nvPr/>
        </p:nvSpPr>
        <p:spPr>
          <a:xfrm>
            <a:off x="179512" y="1"/>
            <a:ext cx="5976664" cy="76636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Лекарственные  средства,  действующие на холинергические синапсы, делят на 2  группы: </a:t>
            </a:r>
          </a:p>
          <a:p>
            <a:pPr marL="457200" indent="-457200">
              <a:buAutoNum type="arabicPeriod"/>
            </a:pP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Холиномиметики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лекарственные вещества, стимулирующие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холинорецепторы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AutoNum type="arabicPeriod"/>
            </a:pP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Холиноблокаторы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лекарственные вещества, ингибирующие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холинорецепторы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Холиномиметики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свою очередь классифицируют в зависимости от типа рецептора, с которым взаимодействует данное лекарственное вещество: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М-холиномиметики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Пилокарпин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фотил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фотил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форте)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Н-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холиномиметики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Цититон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М.Н-холиномиметики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антихолинэстеразные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средства):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Неостигмина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метилсульфат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прозерин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Пиридостигмина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бромид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калимин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Галантамин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реминил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Ипидакрин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нейромидин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и др.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П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4280" y="3121060"/>
            <a:ext cx="3024336" cy="1800200"/>
          </a:xfrm>
          <a:prstGeom prst="rect">
            <a:avLst/>
          </a:prstGeom>
        </p:spPr>
      </p:pic>
      <p:pic>
        <p:nvPicPr>
          <p:cNvPr id="4" name="Рисунок 3" descr="ю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84168" y="116632"/>
            <a:ext cx="2664296" cy="2664296"/>
          </a:xfrm>
          <a:prstGeom prst="rect">
            <a:avLst/>
          </a:prstGeom>
        </p:spPr>
      </p:pic>
      <p:pic>
        <p:nvPicPr>
          <p:cNvPr id="5" name="Рисунок 4" descr="зе.jpg"/>
          <p:cNvPicPr>
            <a:picLocks noChangeAspect="1"/>
          </p:cNvPicPr>
          <p:nvPr/>
        </p:nvPicPr>
        <p:blipFill>
          <a:blip r:embed="rId4" cstate="print"/>
          <a:srcRect l="12201" r="18500"/>
          <a:stretch>
            <a:fillRect/>
          </a:stretch>
        </p:blipFill>
        <p:spPr>
          <a:xfrm>
            <a:off x="6228867" y="4921260"/>
            <a:ext cx="2509749" cy="1806655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5055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0DE0EF-B493-4A4F-9408-B3282814C00D}"/>
              </a:ext>
            </a:extLst>
          </p:cNvPr>
          <p:cNvSpPr txBox="1"/>
          <p:nvPr/>
        </p:nvSpPr>
        <p:spPr>
          <a:xfrm>
            <a:off x="179512" y="188640"/>
            <a:ext cx="8712968" cy="40010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М-ХОЛИНОМИМЕТИКИ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М-холиномиметиком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является яд гриба мухомора мускарин, благодаря которому идентифицирована локализация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М-холинорецепторов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мухоморе мускарин содержится в очень низкой концентрации, но достаточной для тяжелого отравления.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Мускарин не проникает через гематоэнцефалический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барье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(ГЭБ). Вызывает брадикардию, атриовентрикулярную блокаду, артериальную гипотензию,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бронхоспазм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рвоту, усиленную болезненную перистальтику кишечника, диарею, усиленное потоотделение, слюноотделение,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спазм аккомодации. Такие симптомы отравления при передозировке или неправильном пути введения вызывают все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М-холиномиметики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мух.jpg"/>
          <p:cNvPicPr>
            <a:picLocks noChangeAspect="1"/>
          </p:cNvPicPr>
          <p:nvPr/>
        </p:nvPicPr>
        <p:blipFill>
          <a:blip r:embed="rId2" cstate="print"/>
          <a:srcRect t="23750"/>
          <a:stretch>
            <a:fillRect/>
          </a:stretch>
        </p:blipFill>
        <p:spPr>
          <a:xfrm>
            <a:off x="1475656" y="3140969"/>
            <a:ext cx="6336704" cy="357295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8830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0DE0EF-B493-4A4F-9408-B3282814C00D}"/>
              </a:ext>
            </a:extLst>
          </p:cNvPr>
          <p:cNvSpPr txBox="1"/>
          <p:nvPr/>
        </p:nvSpPr>
        <p:spPr>
          <a:xfrm>
            <a:off x="179512" y="188640"/>
            <a:ext cx="8712968" cy="58169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М-ХОЛИНОМИМЕТИКИ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Основным представителем группы М-ХМ является ЛП растительного происхождения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Пилокарпина гидрохлорид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Механизм действия: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возбуждает М-ХР мышц глаз и повышает их тонус: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вследствие сокращения круговой мышцы радужки сужается зрачок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миоз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вследствие сокращения ресничной мышцы глаза повышается отток внутриглазной жидкости в венозную систему глаза, что приводит 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снижению внутриглазного давления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 вследствие сокращения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круговой мышцы глаза,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хрусталик становится более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выпуклым, возникает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спазм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аккомодации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(плохо видны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предметы вдали, хорошо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вблизи). 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о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1920" y="3068960"/>
            <a:ext cx="4104456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ПП.jpg"/>
          <p:cNvPicPr/>
          <p:nvPr/>
        </p:nvPicPr>
        <p:blipFill>
          <a:blip r:embed="rId3" cstate="print"/>
          <a:srcRect l="3704" r="9259"/>
          <a:stretch>
            <a:fillRect/>
          </a:stretch>
        </p:blipFill>
        <p:spPr>
          <a:xfrm>
            <a:off x="827584" y="5085184"/>
            <a:ext cx="2376264" cy="148478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3783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0DE0EF-B493-4A4F-9408-B3282814C00D}"/>
              </a:ext>
            </a:extLst>
          </p:cNvPr>
          <p:cNvSpPr txBox="1"/>
          <p:nvPr/>
        </p:nvSpPr>
        <p:spPr>
          <a:xfrm>
            <a:off x="179512" y="188640"/>
            <a:ext cx="5760640" cy="78483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Пилокарпин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из-за высокой токсичности применяют только местно при глаукоме (заболевании со стойким повышением внутриглазного давления):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в форме глазных капель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метилцеллюлозой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пролонгированного действия;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комбинированные капли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Фотил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Фотил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–форте»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пилокарпин+тимолол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Ацеклидин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***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Синтетический аналог пилокарпина, менее токсичный, поэтому применяется парентерально. Возбуждает М-ХР мышц глаз, ЖКТ, мочевого пузыря и повышает их тонус: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Применяют: при послеоперационной атонии кишечника и мочевого пузыря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/к; при глаукоме и для снятия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мидриаза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порошок для приготовления глазных капель. В настоящее время используется редко.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Побочные действия М-ХМ: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брадикардия (снижение ЧСС менее 50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уд.в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мин.),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снижение АД (гипотония);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сужение бронхов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бронхоспазм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усиленное потоотделение, слюнотечение, обильная мокрота.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Противопоказания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бронхиальная астма, инфаркт миокарда, беременность, эпилепсия, повышенный тонус скелетных мышц.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ю.jpg"/>
          <p:cNvPicPr/>
          <p:nvPr/>
        </p:nvPicPr>
        <p:blipFill>
          <a:blip r:embed="rId2" cstate="print"/>
          <a:srcRect l="13514" r="10811"/>
          <a:stretch>
            <a:fillRect/>
          </a:stretch>
        </p:blipFill>
        <p:spPr>
          <a:xfrm>
            <a:off x="6228184" y="764704"/>
            <a:ext cx="2376264" cy="2852936"/>
          </a:xfrm>
          <a:prstGeom prst="rect">
            <a:avLst/>
          </a:prstGeom>
        </p:spPr>
      </p:pic>
      <p:pic>
        <p:nvPicPr>
          <p:cNvPr id="8" name="Рисунок 7" descr="ПП.jpg"/>
          <p:cNvPicPr/>
          <p:nvPr/>
        </p:nvPicPr>
        <p:blipFill>
          <a:blip r:embed="rId3" cstate="print"/>
          <a:srcRect l="3704" r="9259"/>
          <a:stretch>
            <a:fillRect/>
          </a:stretch>
        </p:blipFill>
        <p:spPr>
          <a:xfrm>
            <a:off x="5868144" y="4005064"/>
            <a:ext cx="2808312" cy="230425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5484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0DE0EF-B493-4A4F-9408-B3282814C00D}"/>
              </a:ext>
            </a:extLst>
          </p:cNvPr>
          <p:cNvSpPr txBox="1"/>
          <p:nvPr/>
        </p:nvSpPr>
        <p:spPr>
          <a:xfrm>
            <a:off x="179512" y="188640"/>
            <a:ext cx="8496944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Н-холиномиметики</a:t>
            </a:r>
            <a:r>
              <a:rPr lang="ru-RU" sz="2400" dirty="0" smtClean="0"/>
              <a:t>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Типичным представителем является никотин - алкалоид листьев табака. Медицинское значение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Н-холиномиметиков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ограничено. Применяются раствор для инъекций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цититон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***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качестве рефлекторного аналептика для для возобновления дыхания при отравлении барбитуратами, опиоидными анальгетиками, окисью углерода; рефлекторной остановке дыхания при операциях, при утоплении.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Механизм действия: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возбуждают Н-ХР в каротидных клубочках (скопление кровеносных сосудов в месте разветвления сонной артерии) и рефлекторно стимулируют работу дыхательного центра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Терапевтические дозы никотина применяют для облегчения отвыкания от курения:  жевательную резинку, спрей мгновенного действия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трансдермальные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системы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никоррете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этой целью применяют и таблетки: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Табекс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ресигар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цитизином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Чампикс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варенеклин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г.jpg"/>
          <p:cNvPicPr/>
          <p:nvPr/>
        </p:nvPicPr>
        <p:blipFill>
          <a:blip r:embed="rId2" cstate="print"/>
          <a:srcRect l="26206" r="21383"/>
          <a:stretch>
            <a:fillRect/>
          </a:stretch>
        </p:blipFill>
        <p:spPr>
          <a:xfrm>
            <a:off x="7383200" y="4179698"/>
            <a:ext cx="1319584" cy="2412268"/>
          </a:xfrm>
          <a:prstGeom prst="rect">
            <a:avLst/>
          </a:prstGeom>
        </p:spPr>
      </p:pic>
      <p:pic>
        <p:nvPicPr>
          <p:cNvPr id="6" name="Рисунок 5" descr="ннн.jpg"/>
          <p:cNvPicPr/>
          <p:nvPr/>
        </p:nvPicPr>
        <p:blipFill>
          <a:blip r:embed="rId3" cstate="print"/>
          <a:srcRect l="13955" r="10689"/>
          <a:stretch>
            <a:fillRect/>
          </a:stretch>
        </p:blipFill>
        <p:spPr>
          <a:xfrm>
            <a:off x="5449732" y="4398529"/>
            <a:ext cx="1742045" cy="2370878"/>
          </a:xfrm>
          <a:prstGeom prst="rect">
            <a:avLst/>
          </a:prstGeom>
        </p:spPr>
      </p:pic>
      <p:pic>
        <p:nvPicPr>
          <p:cNvPr id="9" name="Рисунок 8" descr="чч.jpg"/>
          <p:cNvPicPr>
            <a:picLocks noChangeAspect="1"/>
          </p:cNvPicPr>
          <p:nvPr/>
        </p:nvPicPr>
        <p:blipFill>
          <a:blip r:embed="rId4" cstate="print"/>
          <a:srcRect l="33463" t="6015" r="5113" b="20677"/>
          <a:stretch>
            <a:fillRect/>
          </a:stretch>
        </p:blipFill>
        <p:spPr>
          <a:xfrm>
            <a:off x="205840" y="5260314"/>
            <a:ext cx="2322435" cy="133165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3" t="14233" r="7476" b="14231"/>
          <a:stretch/>
        </p:blipFill>
        <p:spPr>
          <a:xfrm>
            <a:off x="2544827" y="5445224"/>
            <a:ext cx="2745627" cy="12311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00" t="18500" r="5833" b="19667"/>
          <a:stretch/>
        </p:blipFill>
        <p:spPr>
          <a:xfrm>
            <a:off x="3779541" y="4572550"/>
            <a:ext cx="1610719" cy="101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9586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0DE0EF-B493-4A4F-9408-B3282814C00D}"/>
              </a:ext>
            </a:extLst>
          </p:cNvPr>
          <p:cNvSpPr txBox="1"/>
          <p:nvPr/>
        </p:nvSpPr>
        <p:spPr>
          <a:xfrm>
            <a:off x="179512" y="0"/>
            <a:ext cx="8496944" cy="73866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М,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Н-холиномиметики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Физиологическим возбудителем М-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Н-холинорецепторов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является медиатор холинергических синапсов - ацетилхолин.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Лекарственные препараты группы 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Н-холиномиметиков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отличаются способностью стимулировать как М-, так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Н-холинорецепторы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подобно медиатору. Их классифицируют согласно механизмам действия на две основные группы: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прямого и непрямого действия.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М,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Н-холиномиметики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прямого действия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стимулируют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холинорецепторы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непосредственно. Препараты же непрямого действия ингибируют фермент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холинэстеразу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инактивирующий медиатор, что приводит к стимуляции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холинорецепторов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возросшей концентрацией ацетилхолина.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числу 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Н-холиномиметиков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прямого действия относятся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ацетилхолин-хлорид и 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карбахолин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Ацетилхолин-хлорид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применяется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эксперементальной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фармакологии. Раствор ацетилхолина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-хлорида можно вводить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пожкожно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атонии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кишечникак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мочевого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пузыря и паралитической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непроходимости кишечника.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Внутривенное введение недопустимо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из-за опасности остановки сердца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коллапса.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www.studfiles.ru/html/2706/365/html_hcpfrDtwCO.sPB1/htmlconvd-OwP1Ks_html_m5d667e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4121" y="3284984"/>
            <a:ext cx="4464495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0292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0DE0EF-B493-4A4F-9408-B3282814C00D}"/>
              </a:ext>
            </a:extLst>
          </p:cNvPr>
          <p:cNvSpPr txBox="1"/>
          <p:nvPr/>
        </p:nvSpPr>
        <p:spPr>
          <a:xfrm>
            <a:off x="179512" y="0"/>
            <a:ext cx="8496944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Карбахолин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эфир холина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карбаминовой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кислоты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гидролизуется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холинэстеразой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оказывает слабое и длительное действие.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Его применение в медицинской практике сокращено.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Преимущественно стимулирует гладкие мышцы кишечника и мочевого пузыря при подкожном введении раствора для инъекций.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местном использовании эффективен при глаукоме, как и другие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холиномиметики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форме глазных капель применяется за рубежом под ТН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Оптихол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Изопто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Карбохол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хо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9" y="2996952"/>
            <a:ext cx="2880320" cy="2624145"/>
          </a:xfrm>
          <a:prstGeom prst="rect">
            <a:avLst/>
          </a:prstGeom>
        </p:spPr>
      </p:pic>
      <p:pic>
        <p:nvPicPr>
          <p:cNvPr id="12" name="Рисунок 11" descr="опт.jpg"/>
          <p:cNvPicPr>
            <a:picLocks noChangeAspect="1"/>
          </p:cNvPicPr>
          <p:nvPr/>
        </p:nvPicPr>
        <p:blipFill>
          <a:blip r:embed="rId3" cstate="print"/>
          <a:srcRect l="13776" t="14563" r="12988" b="15744"/>
          <a:stretch>
            <a:fillRect/>
          </a:stretch>
        </p:blipFill>
        <p:spPr>
          <a:xfrm>
            <a:off x="395536" y="2996952"/>
            <a:ext cx="3744416" cy="315319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8796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0DE0EF-B493-4A4F-9408-B3282814C00D}"/>
              </a:ext>
            </a:extLst>
          </p:cNvPr>
          <p:cNvSpPr txBox="1"/>
          <p:nvPr/>
        </p:nvSpPr>
        <p:spPr>
          <a:xfrm>
            <a:off x="179512" y="0"/>
            <a:ext cx="8496944" cy="54476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М,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Н-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холиномиметики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непрямого действия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 В эту группу входят препараты, имеющие специфическое название, отражающее принцип их действия на функции холинергических синапсов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антихолинэстеразные препараты.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Механизм действия данных препаратов заключается в способности ингибировать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ацетилхолинэстеразу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синапсов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псевдохолинэстеразу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(ложная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холинэстераза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крови, и способствовать, тем самым, накоплению медиатора ацетилхолина, усиливать и пролонгировать его действие на М-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Н-холинорецепторы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Кроме того, сами препараты, помимо ингибирования фермента, напрямую стимулируют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холинорецепторы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При этом одновременно проявляются эффекты М и Н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холиномиметиков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этой группе относятся ЛП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неостигмина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метилсульфат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прозерин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пиридостигмин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дистигмин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галантамин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физостигмин,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армин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холина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альфосцерат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церетон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итоприда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гидрохлорид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ганатон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Рисунок 3" descr="га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21" y="4815098"/>
            <a:ext cx="2208940" cy="1440160"/>
          </a:xfrm>
          <a:prstGeom prst="rect">
            <a:avLst/>
          </a:prstGeom>
        </p:spPr>
      </p:pic>
      <p:pic>
        <p:nvPicPr>
          <p:cNvPr id="5" name="Рисунок 4" descr="зе.jpg"/>
          <p:cNvPicPr>
            <a:picLocks noChangeAspect="1"/>
          </p:cNvPicPr>
          <p:nvPr/>
        </p:nvPicPr>
        <p:blipFill>
          <a:blip r:embed="rId3" cstate="print"/>
          <a:srcRect l="12201" r="18500"/>
          <a:stretch>
            <a:fillRect/>
          </a:stretch>
        </p:blipFill>
        <p:spPr>
          <a:xfrm>
            <a:off x="2490415" y="4763172"/>
            <a:ext cx="1959633" cy="1368946"/>
          </a:xfrm>
          <a:prstGeom prst="rect">
            <a:avLst/>
          </a:prstGeom>
        </p:spPr>
      </p:pic>
      <p:pic>
        <p:nvPicPr>
          <p:cNvPr id="6" name="Рисунок 5" descr="ГГ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78400" y="4331124"/>
            <a:ext cx="2016224" cy="1800994"/>
          </a:xfrm>
          <a:prstGeom prst="rect">
            <a:avLst/>
          </a:prstGeom>
        </p:spPr>
      </p:pic>
      <p:pic>
        <p:nvPicPr>
          <p:cNvPr id="7" name="Рисунок 6" descr="ьь.jpg"/>
          <p:cNvPicPr/>
          <p:nvPr/>
        </p:nvPicPr>
        <p:blipFill>
          <a:blip r:embed="rId5" cstate="print"/>
          <a:srcRect t="11628"/>
          <a:stretch>
            <a:fillRect/>
          </a:stretch>
        </p:blipFill>
        <p:spPr>
          <a:xfrm>
            <a:off x="7020272" y="4653137"/>
            <a:ext cx="1718344" cy="184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335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0DE0EF-B493-4A4F-9408-B3282814C00D}"/>
              </a:ext>
            </a:extLst>
          </p:cNvPr>
          <p:cNvSpPr txBox="1"/>
          <p:nvPr/>
        </p:nvSpPr>
        <p:spPr>
          <a:xfrm>
            <a:off x="107504" y="0"/>
            <a:ext cx="8712968" cy="57593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Выделяют препараты обратимого и необратимого действия.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Антихолинэстеразные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препараты обратимого действия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связывают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холинэстеразу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несколько часов, после чего фермент полностью восстанавливается и влияние медиатора ацетилхолина на функции органов снижается.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К препаратам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обратимого действия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относятся все препараты данной группы: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физостигмина салицилат;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галантамина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гидробромид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нивалин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реминил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гальнора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галантамин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канон);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ипидакрин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аксамон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амиридин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нейромедин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ипигрикс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донепезила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гидрохлорид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арисепт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алзепил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яснал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паликсид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рихтер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неостигмина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метилсульфат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прозерин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пиридостигмина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бромид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местинон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калимин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калимин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форте);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дистигмина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бромид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убретид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стефаглабрин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хлорофтальм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дезоксипеганина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гидрохлорид;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аминостигмин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	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Препараты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необратимого действия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медицинской практике применяются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ограниченно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используют 0,01% раствор  глазные капли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армин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*** для лечения тяжелых форм глаукомы.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зе.jpg"/>
          <p:cNvPicPr>
            <a:picLocks noChangeAspect="1"/>
          </p:cNvPicPr>
          <p:nvPr/>
        </p:nvPicPr>
        <p:blipFill>
          <a:blip r:embed="rId2" cstate="print"/>
          <a:srcRect l="12201" r="18500"/>
          <a:stretch>
            <a:fillRect/>
          </a:stretch>
        </p:blipFill>
        <p:spPr>
          <a:xfrm>
            <a:off x="2843808" y="4221088"/>
            <a:ext cx="2592288" cy="2376264"/>
          </a:xfrm>
          <a:prstGeom prst="rect">
            <a:avLst/>
          </a:prstGeom>
        </p:spPr>
      </p:pic>
      <p:pic>
        <p:nvPicPr>
          <p:cNvPr id="6" name="Рисунок 5" descr="1864.970.jpg"/>
          <p:cNvPicPr/>
          <p:nvPr/>
        </p:nvPicPr>
        <p:blipFill>
          <a:blip r:embed="rId3" cstate="print"/>
          <a:srcRect t="15515" b="12067"/>
          <a:stretch>
            <a:fillRect/>
          </a:stretch>
        </p:blipFill>
        <p:spPr>
          <a:xfrm>
            <a:off x="5680389" y="4450277"/>
            <a:ext cx="3039805" cy="2016224"/>
          </a:xfrm>
          <a:prstGeom prst="rect">
            <a:avLst/>
          </a:prstGeom>
        </p:spPr>
      </p:pic>
      <p:pic>
        <p:nvPicPr>
          <p:cNvPr id="9" name="Рисунок 8" descr="ью.jpg"/>
          <p:cNvPicPr/>
          <p:nvPr/>
        </p:nvPicPr>
        <p:blipFill rotWithShape="1">
          <a:blip r:embed="rId4" cstate="print"/>
          <a:srcRect t="10484"/>
          <a:stretch/>
        </p:blipFill>
        <p:spPr bwMode="auto">
          <a:xfrm>
            <a:off x="251520" y="4058779"/>
            <a:ext cx="2838558" cy="27992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30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533400"/>
            <a:ext cx="8640960" cy="49838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План лекции: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Функции эфферентной нервной системы. Работа холинергического синапса.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800" dirty="0" smtClean="0"/>
              <a:t>Классификация веществ, влияющих на эфферентную иннервацию. </a:t>
            </a:r>
          </a:p>
          <a:p>
            <a:pPr>
              <a:buNone/>
            </a:pPr>
            <a:r>
              <a:rPr lang="ru-RU" sz="2800" dirty="0" smtClean="0"/>
              <a:t>3)Холинергические средства. </a:t>
            </a:r>
            <a:r>
              <a:rPr lang="ru-RU" sz="2800" dirty="0" err="1" smtClean="0"/>
              <a:t>М-,Н-холиномиметики</a:t>
            </a:r>
            <a:r>
              <a:rPr lang="ru-RU" sz="2800" dirty="0" smtClean="0"/>
              <a:t>. </a:t>
            </a:r>
          </a:p>
          <a:p>
            <a:pPr>
              <a:buNone/>
            </a:pPr>
            <a:r>
              <a:rPr lang="ru-RU" sz="2800" dirty="0" smtClean="0"/>
              <a:t>4) </a:t>
            </a:r>
            <a:r>
              <a:rPr lang="ru-RU" sz="2800" dirty="0" err="1" smtClean="0"/>
              <a:t>Антихолинэстеразные</a:t>
            </a:r>
            <a:r>
              <a:rPr lang="ru-RU" sz="2800" dirty="0" smtClean="0"/>
              <a:t> средства. </a:t>
            </a:r>
          </a:p>
          <a:p>
            <a:pPr>
              <a:buNone/>
            </a:pPr>
            <a:r>
              <a:rPr lang="ru-RU" sz="2800" dirty="0" smtClean="0"/>
              <a:t>5) </a:t>
            </a:r>
            <a:r>
              <a:rPr lang="ru-RU" sz="2800" dirty="0" err="1" smtClean="0"/>
              <a:t>М-,Н-холиноблокаторы</a:t>
            </a:r>
            <a:r>
              <a:rPr lang="ru-RU" sz="2800" dirty="0" smtClean="0"/>
              <a:t>.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Механизмы </a:t>
            </a:r>
            <a:r>
              <a:rPr lang="ru-RU" sz="2800" dirty="0" smtClean="0"/>
              <a:t>действия, фармакологические эффекты, показания к применению, побочные эффекты и методы их профилактики, противопоказания для каждой группы.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172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0DE0EF-B493-4A4F-9408-B3282814C00D}"/>
              </a:ext>
            </a:extLst>
          </p:cNvPr>
          <p:cNvSpPr txBox="1"/>
          <p:nvPr/>
        </p:nvSpPr>
        <p:spPr>
          <a:xfrm>
            <a:off x="107504" y="0"/>
            <a:ext cx="8856984" cy="63555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Выделяют антихолинэстеразные препараты центрального действия: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Третичные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амины проникают через биологические мембраны, в том числе и через ГЭБ, и оказывают активирующее влияние на ЦНС,  улучшают холинергическую передачу нервных импульсов между нейронами головного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мозга.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Все препараты применяются в форме таблеток для курсовой терапии болезни Альцгеймера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донепезила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гидрохлорид), функциональных нарушений ЦНС (нарушение памяти, способности к концентрации внимания, дезориентации), энцефалопатии (травматического, сосудистого генеза), нарушений мозгового кровообращения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галантамина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гидробромид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реминил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физостигмина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салицилат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ипидакрин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нейромедин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донепезила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гидрохлорид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алзепил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 таблетках - применяются при болезни Альцгеймера, нарушении памяти, утрате способности к концентрации внимания, энцефалопатии, нарушениях мозгового кровообращения.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864.970.jpg"/>
          <p:cNvPicPr/>
          <p:nvPr/>
        </p:nvPicPr>
        <p:blipFill>
          <a:blip r:embed="rId2" cstate="print"/>
          <a:srcRect t="15515" b="12067"/>
          <a:stretch>
            <a:fillRect/>
          </a:stretch>
        </p:blipFill>
        <p:spPr>
          <a:xfrm>
            <a:off x="6084168" y="3068960"/>
            <a:ext cx="2232248" cy="1080120"/>
          </a:xfrm>
          <a:prstGeom prst="rect">
            <a:avLst/>
          </a:prstGeom>
        </p:spPr>
      </p:pic>
      <p:pic>
        <p:nvPicPr>
          <p:cNvPr id="6" name="Рисунок 5" descr="дон.jpg"/>
          <p:cNvPicPr>
            <a:picLocks noChangeAspect="1"/>
          </p:cNvPicPr>
          <p:nvPr/>
        </p:nvPicPr>
        <p:blipFill>
          <a:blip r:embed="rId3" cstate="print"/>
          <a:srcRect l="4326" r="14563" b="18231"/>
          <a:stretch>
            <a:fillRect/>
          </a:stretch>
        </p:blipFill>
        <p:spPr>
          <a:xfrm>
            <a:off x="6228184" y="5168559"/>
            <a:ext cx="2457147" cy="1534382"/>
          </a:xfrm>
          <a:prstGeom prst="rect">
            <a:avLst/>
          </a:prstGeom>
        </p:spPr>
      </p:pic>
      <p:pic>
        <p:nvPicPr>
          <p:cNvPr id="5" name="Рисунок 4" descr="ью.jpg"/>
          <p:cNvPicPr/>
          <p:nvPr/>
        </p:nvPicPr>
        <p:blipFill rotWithShape="1">
          <a:blip r:embed="rId4" cstate="print"/>
          <a:srcRect t="10484"/>
          <a:stretch/>
        </p:blipFill>
        <p:spPr bwMode="auto">
          <a:xfrm>
            <a:off x="3995936" y="5318210"/>
            <a:ext cx="1872208" cy="1354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394800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0DE0EF-B493-4A4F-9408-B3282814C00D}"/>
              </a:ext>
            </a:extLst>
          </p:cNvPr>
          <p:cNvSpPr txBox="1"/>
          <p:nvPr/>
        </p:nvSpPr>
        <p:spPr>
          <a:xfrm>
            <a:off x="107504" y="0"/>
            <a:ext cx="8856984" cy="51090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Антихолинэстеразными препаратами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растительного происхождения являются физостигмин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галантамин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Физостигмин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алкалоид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калабарских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бобов (семян западноафриканского растения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Physostigma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venenosum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Галантамин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алкалоидом клубней подснежника Воронова (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Calanthus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Woronovi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других видов подснежника. </a:t>
            </a:r>
          </a:p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Галантамин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настоящее время, более широко применяется в медицинской практике, чем физостигмин, в форме таблеток, водного раствора для подкожного, внутривенного введения под разными торговыми наименованиями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реминил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нивалин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галантамин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галантамин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канон и др.)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остаточных явлениях после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нейроинфекций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инсульта, ЧМТ; для лечения болезни Альцгеймера (нарушение предметной памяти), при прогрессирующем слабоумии, применяют в комплексе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ноотропными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средствами.</a:t>
            </a:r>
          </a:p>
          <a:p>
            <a:endParaRPr lang="ru-RU" dirty="0" smtClean="0"/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Рисунок 3" descr="1864.970.jpg"/>
          <p:cNvPicPr/>
          <p:nvPr/>
        </p:nvPicPr>
        <p:blipFill>
          <a:blip r:embed="rId2" cstate="print"/>
          <a:srcRect t="15515" b="12067"/>
          <a:stretch>
            <a:fillRect/>
          </a:stretch>
        </p:blipFill>
        <p:spPr>
          <a:xfrm>
            <a:off x="467544" y="4581128"/>
            <a:ext cx="3816424" cy="2016224"/>
          </a:xfrm>
          <a:prstGeom prst="rect">
            <a:avLst/>
          </a:prstGeom>
        </p:spPr>
      </p:pic>
      <p:pic>
        <p:nvPicPr>
          <p:cNvPr id="6" name="Рисунок 5" descr="валин.jpg"/>
          <p:cNvPicPr>
            <a:picLocks noChangeAspect="1"/>
          </p:cNvPicPr>
          <p:nvPr/>
        </p:nvPicPr>
        <p:blipFill>
          <a:blip r:embed="rId3" cstate="print"/>
          <a:srcRect l="10626" t="10046" r="11413" b="11334"/>
          <a:stretch>
            <a:fillRect/>
          </a:stretch>
        </p:blipFill>
        <p:spPr>
          <a:xfrm>
            <a:off x="4427984" y="4581128"/>
            <a:ext cx="360040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2962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0DE0EF-B493-4A4F-9408-B3282814C00D}"/>
              </a:ext>
            </a:extLst>
          </p:cNvPr>
          <p:cNvSpPr txBox="1"/>
          <p:nvPr/>
        </p:nvSpPr>
        <p:spPr>
          <a:xfrm>
            <a:off x="251520" y="0"/>
            <a:ext cx="8712968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Антихолинэстеразные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препараты центрального действия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Широко применяются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парентерально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после перенесенных ЧМТ;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заболеваниях периферической нервной системы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(неврит, полиневрит,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бульбарный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паралич, парез и др.).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повышения тонуса гладкомышечных органов и скелетных мышц; при атонии кишечника и мочевого пузыря; слабости родовой деятельности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ипидакрин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ДЦП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галантамин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 качестве антидотов при отравлении ХБ.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ью.jpg"/>
          <p:cNvPicPr/>
          <p:nvPr/>
        </p:nvPicPr>
        <p:blipFill rotWithShape="1">
          <a:blip r:embed="rId2" cstate="print"/>
          <a:srcRect t="10484" b="14948"/>
          <a:stretch/>
        </p:blipFill>
        <p:spPr bwMode="auto">
          <a:xfrm>
            <a:off x="4716016" y="3761656"/>
            <a:ext cx="3960440" cy="3096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ла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933056"/>
            <a:ext cx="321754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4800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0DE0EF-B493-4A4F-9408-B3282814C00D}"/>
              </a:ext>
            </a:extLst>
          </p:cNvPr>
          <p:cNvSpPr txBox="1"/>
          <p:nvPr/>
        </p:nvSpPr>
        <p:spPr>
          <a:xfrm>
            <a:off x="179512" y="0"/>
            <a:ext cx="8784976" cy="74789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препараты как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галантамин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пиридостигмин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прозерин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дистигмин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большей степени проявляют Н-холиномиметические эффекты, вызывая возбуждение ЦНС, сужение сосудов и повышение артериального давления.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препараты как физостигмин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преимущественно возбуждают М-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холинорецепторы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вызывая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урежение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частоты сердечных сокращений, повышение тонуса бронхов,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миоз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(сужение зрачков), усиление секреции слюнных, потовых, бронхиальных, желудочных желез, повышение тонуса и перистальтики кишечника, мочевого пузыря и желчевыводящих путей.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Все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антихолинэстеразные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препараты, в той или иной степени, усиливают сокращение гладкой мускулатуры глаз, бронхов, ЖКТ,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желче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 мочевыводящих путей, мочевого пузыря, матки. Они увеличивают секрецию пищеварительных и потовых желёз, стимулируют вегетативную нервную систему, повышая тонус симпатического и парасимпатического нервов. Действие на глаз проявляется резким сужением зрачка, понижением внутриглазного давления и спазмом аккомодации. Под их влиянием усиливается также сокращение поперечнополосатых (скелетных) мышц.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Рисунок 3" descr="ubretid-takeda2.jpg"/>
          <p:cNvPicPr/>
          <p:nvPr/>
        </p:nvPicPr>
        <p:blipFill>
          <a:blip r:embed="rId2" cstate="print"/>
          <a:srcRect t="8666"/>
          <a:stretch>
            <a:fillRect/>
          </a:stretch>
        </p:blipFill>
        <p:spPr>
          <a:xfrm>
            <a:off x="471623" y="5589240"/>
            <a:ext cx="1368152" cy="1124744"/>
          </a:xfrm>
          <a:prstGeom prst="rect">
            <a:avLst/>
          </a:prstGeom>
        </p:spPr>
      </p:pic>
      <p:pic>
        <p:nvPicPr>
          <p:cNvPr id="5" name="Рисунок 4" descr="зе.jpg"/>
          <p:cNvPicPr>
            <a:picLocks noChangeAspect="1"/>
          </p:cNvPicPr>
          <p:nvPr/>
        </p:nvPicPr>
        <p:blipFill>
          <a:blip r:embed="rId3" cstate="print"/>
          <a:srcRect l="12201" r="18500"/>
          <a:stretch>
            <a:fillRect/>
          </a:stretch>
        </p:blipFill>
        <p:spPr>
          <a:xfrm>
            <a:off x="2103262" y="5589240"/>
            <a:ext cx="1224136" cy="1194279"/>
          </a:xfrm>
          <a:prstGeom prst="rect">
            <a:avLst/>
          </a:prstGeom>
        </p:spPr>
      </p:pic>
      <p:pic>
        <p:nvPicPr>
          <p:cNvPr id="7" name="Рисунок 6" descr="га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7691" y="5644121"/>
            <a:ext cx="1512168" cy="1094522"/>
          </a:xfrm>
          <a:prstGeom prst="rect">
            <a:avLst/>
          </a:prstGeom>
        </p:spPr>
      </p:pic>
      <p:pic>
        <p:nvPicPr>
          <p:cNvPr id="8" name="Рисунок 7" descr="ью.jpg"/>
          <p:cNvPicPr/>
          <p:nvPr/>
        </p:nvPicPr>
        <p:blipFill rotWithShape="1">
          <a:blip r:embed="rId5" cstate="print"/>
          <a:srcRect t="10484" b="14948"/>
          <a:stretch/>
        </p:blipFill>
        <p:spPr bwMode="auto">
          <a:xfrm>
            <a:off x="6012160" y="5644121"/>
            <a:ext cx="1728192" cy="1123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52192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0DE0EF-B493-4A4F-9408-B3282814C00D}"/>
              </a:ext>
            </a:extLst>
          </p:cNvPr>
          <p:cNvSpPr txBox="1"/>
          <p:nvPr/>
        </p:nvSpPr>
        <p:spPr>
          <a:xfrm>
            <a:off x="107504" y="332656"/>
            <a:ext cx="4752528" cy="65556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Ипидакрин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нейромедин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аксамон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ипигрикс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донепезила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гидрохлорид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алзепил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сервонекс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широко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применяются для курсовой терапии болезни Альцгеймера функциональных нарушений ЦНС (нарушение памяти, способности к концентрации внимания, дезориентации), энцефалопатии (травматического, сосудистого генеза), нарушений мозгового кровообращения.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ью.jpg"/>
          <p:cNvPicPr/>
          <p:nvPr/>
        </p:nvPicPr>
        <p:blipFill rotWithShape="1">
          <a:blip r:embed="rId2" cstate="print"/>
          <a:srcRect t="10484"/>
          <a:stretch/>
        </p:blipFill>
        <p:spPr bwMode="auto">
          <a:xfrm>
            <a:off x="4355976" y="260648"/>
            <a:ext cx="2016224" cy="1872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дон.jpg"/>
          <p:cNvPicPr>
            <a:picLocks noChangeAspect="1"/>
          </p:cNvPicPr>
          <p:nvPr/>
        </p:nvPicPr>
        <p:blipFill>
          <a:blip r:embed="rId3" cstate="print"/>
          <a:srcRect l="4326" r="14563" b="18231"/>
          <a:stretch>
            <a:fillRect/>
          </a:stretch>
        </p:blipFill>
        <p:spPr>
          <a:xfrm>
            <a:off x="4860032" y="4613910"/>
            <a:ext cx="3913748" cy="2244090"/>
          </a:xfrm>
          <a:prstGeom prst="rect">
            <a:avLst/>
          </a:prstGeom>
        </p:spPr>
      </p:pic>
      <p:pic>
        <p:nvPicPr>
          <p:cNvPr id="9" name="Рисунок 8" descr="аксам.jpg"/>
          <p:cNvPicPr>
            <a:picLocks noChangeAspect="1"/>
          </p:cNvPicPr>
          <p:nvPr/>
        </p:nvPicPr>
        <p:blipFill>
          <a:blip r:embed="rId4" cstate="print"/>
          <a:srcRect r="17713"/>
          <a:stretch>
            <a:fillRect/>
          </a:stretch>
        </p:blipFill>
        <p:spPr>
          <a:xfrm>
            <a:off x="6372200" y="0"/>
            <a:ext cx="2304256" cy="1772816"/>
          </a:xfrm>
          <a:prstGeom prst="rect">
            <a:avLst/>
          </a:prstGeom>
        </p:spPr>
      </p:pic>
      <p:pic>
        <p:nvPicPr>
          <p:cNvPr id="12" name="Рисунок 11" descr="грик.jpg"/>
          <p:cNvPicPr>
            <a:picLocks noChangeAspect="1"/>
          </p:cNvPicPr>
          <p:nvPr/>
        </p:nvPicPr>
        <p:blipFill>
          <a:blip r:embed="rId5" cstate="print"/>
          <a:srcRect l="16400" t="9051" r="16401" b="12200"/>
          <a:stretch>
            <a:fillRect/>
          </a:stretch>
        </p:blipFill>
        <p:spPr>
          <a:xfrm>
            <a:off x="5508104" y="1988840"/>
            <a:ext cx="2880320" cy="2560629"/>
          </a:xfrm>
          <a:prstGeom prst="rect">
            <a:avLst/>
          </a:prstGeom>
        </p:spPr>
      </p:pic>
      <p:pic>
        <p:nvPicPr>
          <p:cNvPr id="13" name="Рисунок 12" descr="сер.jpg"/>
          <p:cNvPicPr>
            <a:picLocks noChangeAspect="1"/>
          </p:cNvPicPr>
          <p:nvPr/>
        </p:nvPicPr>
        <p:blipFill>
          <a:blip r:embed="rId6" cstate="print"/>
          <a:srcRect l="5901" t="22700" r="5113" b="11151"/>
          <a:stretch>
            <a:fillRect/>
          </a:stretch>
        </p:blipFill>
        <p:spPr>
          <a:xfrm>
            <a:off x="2051720" y="5157192"/>
            <a:ext cx="2531329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8994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0DE0EF-B493-4A4F-9408-B3282814C00D}"/>
              </a:ext>
            </a:extLst>
          </p:cNvPr>
          <p:cNvSpPr txBox="1"/>
          <p:nvPr/>
        </p:nvSpPr>
        <p:spPr>
          <a:xfrm>
            <a:off x="107504" y="1"/>
            <a:ext cx="8496944" cy="72943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Холина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альфосцерат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глиатилин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церепро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холиномиметик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центрального действия,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ноотропный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препарат. Холиномиметическое действие обусловлено высвобождением холина из активного вещества препарата в головном мозге и усилением биосинтеза из холина медиатора ацетилхолина.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Препарат улучшает передачу нервных импульсов в холинергических нейронах, когнитивные функции мозга, память, мышление; положительно воздействует на пластичность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нейрональных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мембран и на функцию рецепторов. Улучшает церебральный кровоток, усиливает метаболические процессы, активирует структуры ретикулярной формации и восстанавливает сознание при травматическом поражении головного мозга.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Применяется в форме растворов для инъекций при травматическом поражении головного мозга; в остром периоде черепно-мозговых травм, в том числе, при нарушении сознания, коматозном состоянии и др.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Внутрь, в форме капсул и таблеток используется для амбулаторной терапии нарушений мозгового кровообращения; предметной памяти, болезни Альцгеймера, деменции.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ьь.jpg"/>
          <p:cNvPicPr/>
          <p:nvPr/>
        </p:nvPicPr>
        <p:blipFill>
          <a:blip r:embed="rId2" cstate="print"/>
          <a:srcRect t="13425" b="14078"/>
          <a:stretch>
            <a:fillRect/>
          </a:stretch>
        </p:blipFill>
        <p:spPr>
          <a:xfrm>
            <a:off x="6012160" y="5472380"/>
            <a:ext cx="1671036" cy="1385620"/>
          </a:xfrm>
          <a:prstGeom prst="rect">
            <a:avLst/>
          </a:prstGeom>
        </p:spPr>
      </p:pic>
      <p:pic>
        <p:nvPicPr>
          <p:cNvPr id="6" name="Рисунок 5" descr="цц.jpg"/>
          <p:cNvPicPr>
            <a:picLocks noChangeAspect="1"/>
          </p:cNvPicPr>
          <p:nvPr/>
        </p:nvPicPr>
        <p:blipFill>
          <a:blip r:embed="rId3" cstate="print"/>
          <a:srcRect l="12988" r="20075" b="31269"/>
          <a:stretch>
            <a:fillRect/>
          </a:stretch>
        </p:blipFill>
        <p:spPr>
          <a:xfrm>
            <a:off x="4211960" y="5301208"/>
            <a:ext cx="1629688" cy="1412776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0199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0DE0EF-B493-4A4F-9408-B3282814C00D}"/>
              </a:ext>
            </a:extLst>
          </p:cNvPr>
          <p:cNvSpPr txBox="1"/>
          <p:nvPr/>
        </p:nvSpPr>
        <p:spPr>
          <a:xfrm>
            <a:off x="107504" y="0"/>
            <a:ext cx="8784976" cy="64940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препаратов, четвертичных аммониевых производных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неостигмина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метилсульфата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пиридостигмина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бромида,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дистигмина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бромида и др.), ГЭБ является труднопроходимым барьером, поэтому их фармакологическое действие распространяется на периферические холинергические системы.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Неостигмина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метилсульфат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Прозерин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ЛП синтетического происхождения, улучшает нервно-мышечную передачу, повышает тонус скелетной мускулатуры, ЖКТ и мочевого пузыря, применяется в таблетках, растворе  для п/к введения.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Оказывает действие на глаз аналогичное пилокарпину, поэтому применяется в глазных каплях.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Показания к применению: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при атонии кишечника и мочевого пузыря,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для повышения мышечного тонуса при передозировке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миорелаксантов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анестезиологии,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миастении,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параличах и парезах,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 при глаукоме.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Пиридостигмина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бромид (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калимин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применяют при миастении.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" name="Рисунок 3" descr="зе.jpg"/>
          <p:cNvPicPr>
            <a:picLocks noChangeAspect="1"/>
          </p:cNvPicPr>
          <p:nvPr/>
        </p:nvPicPr>
        <p:blipFill>
          <a:blip r:embed="rId2" cstate="print"/>
          <a:srcRect l="12201" r="18500"/>
          <a:stretch>
            <a:fillRect/>
          </a:stretch>
        </p:blipFill>
        <p:spPr>
          <a:xfrm>
            <a:off x="4850175" y="5056395"/>
            <a:ext cx="2736304" cy="1689097"/>
          </a:xfrm>
          <a:prstGeom prst="rect">
            <a:avLst/>
          </a:prstGeom>
        </p:spPr>
      </p:pic>
      <p:pic>
        <p:nvPicPr>
          <p:cNvPr id="6" name="Рисунок 5" descr="5340.png"/>
          <p:cNvPicPr/>
          <p:nvPr/>
        </p:nvPicPr>
        <p:blipFill>
          <a:blip r:embed="rId3" cstate="print"/>
          <a:srcRect t="6198"/>
          <a:stretch>
            <a:fillRect/>
          </a:stretch>
        </p:blipFill>
        <p:spPr>
          <a:xfrm>
            <a:off x="1692268" y="5140633"/>
            <a:ext cx="2772308" cy="1604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39909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0DE0EF-B493-4A4F-9408-B3282814C00D}"/>
              </a:ext>
            </a:extLst>
          </p:cNvPr>
          <p:cNvSpPr txBox="1"/>
          <p:nvPr/>
        </p:nvSpPr>
        <p:spPr>
          <a:xfrm>
            <a:off x="107504" y="1"/>
            <a:ext cx="8631112" cy="58169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Препаратом, усиливающим высвобождение ацетилхолина, является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итоприда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гидрохлорид (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ганатон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итомед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современный стимулятор моторики желудочно-кишечного тракта. Активирует высвобождение ацетилхолина из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пресинаптических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окончаний, подавляет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инактивацию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медиатора за счет ингибирования фермента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ацетилхолинэстеразы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Стимулируя М–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холинорецепоры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восстанавливает тонус и перистальтику желудка, ускоряет его опорожнение, эвакуацию пищевых масс из желудка, повышает перистальтику тонкого кишечника, тонус сфинктеров и ускоряет опорожнение желчного пузыря. Оказывает противорвотный эффект за счет взаимодействия с D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-дофаминовыми рецепторами, расположенными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тригггерной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зоне рвотного центра.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Применяется в форме таблеток для купирования симптомов функциональной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неязвенной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диспепсии (хронического гастрита), при вздутии живота, чувстве быстрого насыщения, боли или дискомфорте в верхней части живота,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анорексии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изжоге, тошноте, рвоте. 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ГГ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8064" y="4703501"/>
            <a:ext cx="2583135" cy="2061097"/>
          </a:xfrm>
          <a:prstGeom prst="rect">
            <a:avLst/>
          </a:prstGeom>
        </p:spPr>
      </p:pic>
      <p:pic>
        <p:nvPicPr>
          <p:cNvPr id="8" name="Рисунок 7" descr="ито.jpg"/>
          <p:cNvPicPr>
            <a:picLocks noChangeAspect="1"/>
          </p:cNvPicPr>
          <p:nvPr/>
        </p:nvPicPr>
        <p:blipFill>
          <a:blip r:embed="rId3" cstate="print"/>
          <a:srcRect t="19760" b="18249"/>
          <a:stretch>
            <a:fillRect/>
          </a:stretch>
        </p:blipFill>
        <p:spPr>
          <a:xfrm>
            <a:off x="1691680" y="4948520"/>
            <a:ext cx="2808312" cy="157106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3298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0DE0EF-B493-4A4F-9408-B3282814C00D}"/>
              </a:ext>
            </a:extLst>
          </p:cNvPr>
          <p:cNvSpPr txBox="1"/>
          <p:nvPr/>
        </p:nvSpPr>
        <p:spPr>
          <a:xfrm>
            <a:off x="179512" y="332656"/>
            <a:ext cx="8640960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Антихолинэстеразные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препараты в форме глазных капель или порошка для приготовления глазных капель :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Фосфакол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***,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розерин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тефаглабрин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хлорофтальм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)***,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физостигмин,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применяют в офтальмологии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снижения внутриглазного давления и лечения глаукомы,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неэффективности препаратов пилокарпина гидрохлорида.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зе.jpg"/>
          <p:cNvPicPr>
            <a:picLocks noChangeAspect="1"/>
          </p:cNvPicPr>
          <p:nvPr/>
        </p:nvPicPr>
        <p:blipFill>
          <a:blip r:embed="rId2" cstate="print"/>
          <a:srcRect l="12201" r="18500"/>
          <a:stretch>
            <a:fillRect/>
          </a:stretch>
        </p:blipFill>
        <p:spPr>
          <a:xfrm>
            <a:off x="827584" y="4077072"/>
            <a:ext cx="3168352" cy="2376264"/>
          </a:xfrm>
          <a:prstGeom prst="rect">
            <a:avLst/>
          </a:prstGeom>
        </p:spPr>
      </p:pic>
      <p:pic>
        <p:nvPicPr>
          <p:cNvPr id="9" name="Рисунок 8" descr="ф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717032"/>
            <a:ext cx="3150270" cy="297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4800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0DE0EF-B493-4A4F-9408-B3282814C00D}"/>
              </a:ext>
            </a:extLst>
          </p:cNvPr>
          <p:cNvSpPr txBox="1"/>
          <p:nvPr/>
        </p:nvSpPr>
        <p:spPr>
          <a:xfrm>
            <a:off x="107504" y="0"/>
            <a:ext cx="8496944" cy="50475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Общее возбуждение М-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Н-холинорецепторов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препаратами данной группы вызывает много побочных эффектов, поэтому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антихолинэстеразные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применяют в тщательно подобранных дозах.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Их использование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противопоказано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бронхиальной астме,  ХОБЛ, спазмах мочевого пузыря, моче- и желчевыводящих путей; спастических состояниях органов ЖКТ; паркинсонизме, детям до 16 лет, беременным и кормящим женщинам.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34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4869160"/>
            <a:ext cx="2736304" cy="1800200"/>
          </a:xfrm>
          <a:prstGeom prst="rect">
            <a:avLst/>
          </a:prstGeom>
        </p:spPr>
      </p:pic>
      <p:pic>
        <p:nvPicPr>
          <p:cNvPr id="4" name="Рисунок 3" descr="грик.jpg"/>
          <p:cNvPicPr>
            <a:picLocks noChangeAspect="1"/>
          </p:cNvPicPr>
          <p:nvPr/>
        </p:nvPicPr>
        <p:blipFill>
          <a:blip r:embed="rId3" cstate="print"/>
          <a:srcRect l="16400" t="9051" r="16401" b="12200"/>
          <a:stretch>
            <a:fillRect/>
          </a:stretch>
        </p:blipFill>
        <p:spPr>
          <a:xfrm>
            <a:off x="6300193" y="4365104"/>
            <a:ext cx="2376264" cy="2282382"/>
          </a:xfrm>
          <a:prstGeom prst="rect">
            <a:avLst/>
          </a:prstGeom>
        </p:spPr>
      </p:pic>
      <p:pic>
        <p:nvPicPr>
          <p:cNvPr id="5" name="Рисунок 4" descr="зе.jpg"/>
          <p:cNvPicPr>
            <a:picLocks noChangeAspect="1"/>
          </p:cNvPicPr>
          <p:nvPr/>
        </p:nvPicPr>
        <p:blipFill>
          <a:blip r:embed="rId4" cstate="print"/>
          <a:srcRect l="12201" r="18500"/>
          <a:stretch>
            <a:fillRect/>
          </a:stretch>
        </p:blipFill>
        <p:spPr>
          <a:xfrm>
            <a:off x="3923928" y="4437112"/>
            <a:ext cx="2224888" cy="2187624"/>
          </a:xfrm>
          <a:prstGeom prst="rect">
            <a:avLst/>
          </a:prstGeom>
        </p:spPr>
      </p:pic>
      <p:pic>
        <p:nvPicPr>
          <p:cNvPr id="6" name="Рисунок 5" descr="валин.jpg"/>
          <p:cNvPicPr>
            <a:picLocks noChangeAspect="1"/>
          </p:cNvPicPr>
          <p:nvPr/>
        </p:nvPicPr>
        <p:blipFill>
          <a:blip r:embed="rId5" cstate="print"/>
          <a:srcRect l="10626" t="10046" r="11413" b="11334"/>
          <a:stretch>
            <a:fillRect/>
          </a:stretch>
        </p:blipFill>
        <p:spPr>
          <a:xfrm>
            <a:off x="179512" y="4725144"/>
            <a:ext cx="3492896" cy="1977111"/>
          </a:xfrm>
          <a:prstGeom prst="rect">
            <a:avLst/>
          </a:prstGeom>
        </p:spPr>
      </p:pic>
      <p:pic>
        <p:nvPicPr>
          <p:cNvPr id="7" name="Рисунок 6" descr="1864.970.jpg"/>
          <p:cNvPicPr/>
          <p:nvPr/>
        </p:nvPicPr>
        <p:blipFill>
          <a:blip r:embed="rId6" cstate="print"/>
          <a:srcRect t="15515" r="15000" b="12067"/>
          <a:stretch>
            <a:fillRect/>
          </a:stretch>
        </p:blipFill>
        <p:spPr>
          <a:xfrm>
            <a:off x="1115616" y="3429000"/>
            <a:ext cx="2952328" cy="1152128"/>
          </a:xfrm>
          <a:prstGeom prst="rect">
            <a:avLst/>
          </a:prstGeom>
        </p:spPr>
      </p:pic>
      <p:pic>
        <p:nvPicPr>
          <p:cNvPr id="8" name="Рисунок 7" descr="аксам.jpg"/>
          <p:cNvPicPr>
            <a:picLocks noChangeAspect="1"/>
          </p:cNvPicPr>
          <p:nvPr/>
        </p:nvPicPr>
        <p:blipFill>
          <a:blip r:embed="rId7" cstate="print"/>
          <a:srcRect r="17713"/>
          <a:stretch>
            <a:fillRect/>
          </a:stretch>
        </p:blipFill>
        <p:spPr>
          <a:xfrm>
            <a:off x="4355976" y="2996952"/>
            <a:ext cx="295232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4800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009E2D-18BB-4444-8892-0DD75F28F3CB}"/>
              </a:ext>
            </a:extLst>
          </p:cNvPr>
          <p:cNvSpPr txBox="1"/>
          <p:nvPr/>
        </p:nvSpPr>
        <p:spPr>
          <a:xfrm>
            <a:off x="107504" y="476672"/>
            <a:ext cx="3816424" cy="64940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Эфферентная иннервация осуществляется через периферическую  нервную систему, которая подразделяется на 2 отдела: вегетативный и соматический. Соответственно, выделяют нервные проводники (волокна) соматические и вегетативные. Нервные импульсы поступают по нервным волокнам из ЦНС к рабочему органу с последующим изменением его функций.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Соматические нервные волокна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иннервируют скелетные мышцы, подчиняются произвольному                                       управлению, по желанию можно сгибать и разгибать конечности.                                                    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Вегетативные нервные волокна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иннервируют внутренние органы, сосуды, железы. Не подчиняются произвольному  управлению.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9D97A8-3C70-4DC6-9050-0730A9C08BAD}"/>
              </a:ext>
            </a:extLst>
          </p:cNvPr>
          <p:cNvSpPr txBox="1"/>
          <p:nvPr/>
        </p:nvSpPr>
        <p:spPr>
          <a:xfrm>
            <a:off x="1" y="76673"/>
            <a:ext cx="889248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Эфферентная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нервн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ая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систем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а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endParaRPr lang="en-US" sz="2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Рисунок 4" descr="аф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620688"/>
            <a:ext cx="5184003" cy="623731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4417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0DE0EF-B493-4A4F-9408-B3282814C00D}"/>
              </a:ext>
            </a:extLst>
          </p:cNvPr>
          <p:cNvSpPr txBox="1"/>
          <p:nvPr/>
        </p:nvSpPr>
        <p:spPr>
          <a:xfrm>
            <a:off x="179512" y="0"/>
            <a:ext cx="8640960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Антихолинэстеразные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вещества необратимого действия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ИНГИБИТОРЫ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(ФОС).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 эту группу входят инсектициды и акарициды (хлорофос,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дихлофос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карбофос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метафос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др.), боевые отравляющие вещества (табун, зарин,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заман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 медицинской практике ограниченно используют 0,01% раствор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этилнитрофенилэтилфосфоната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армин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местно, в форме глазных капель, для лечения тяжелых форм глаукомы.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фф.jpg"/>
          <p:cNvPicPr>
            <a:picLocks noChangeAspect="1"/>
          </p:cNvPicPr>
          <p:nvPr/>
        </p:nvPicPr>
        <p:blipFill>
          <a:blip r:embed="rId2" cstate="print"/>
          <a:srcRect t="5620" b="29346"/>
          <a:stretch>
            <a:fillRect/>
          </a:stretch>
        </p:blipFill>
        <p:spPr>
          <a:xfrm>
            <a:off x="0" y="908720"/>
            <a:ext cx="874846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4800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0DE0EF-B493-4A4F-9408-B3282814C00D}"/>
              </a:ext>
            </a:extLst>
          </p:cNvPr>
          <p:cNvSpPr txBox="1"/>
          <p:nvPr/>
        </p:nvSpPr>
        <p:spPr>
          <a:xfrm>
            <a:off x="251520" y="188640"/>
            <a:ext cx="8496944" cy="45858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Антихолинэстеразные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вещества необратимого действия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имеют химическое строение фосфорорганических соединений (ФОС). Первое фосфорорганическое вещество было синтезировано в 1854 г. – на 10 лет раньше, чем был выделен физостигмин. В эту группу входят инсектициды и акарициды (хлорофос,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дихлофос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карбофос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метафос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др.), боевые отравляющие вещества (табун, зарин,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заман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В медицинской практике ограниченно используют 0,01% раствор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этилнитрофенилэтилфосфоната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армин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местно, в форме глазных капель, для лечения тяжелых форм глаукомы. Препарат высокоактивен, но и очень токсичен, что и ограничивает его клиническое применение.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4" name="Рисунок 3" descr="сс.jpg"/>
          <p:cNvPicPr>
            <a:picLocks noChangeAspect="1"/>
          </p:cNvPicPr>
          <p:nvPr/>
        </p:nvPicPr>
        <p:blipFill>
          <a:blip r:embed="rId2" cstate="print"/>
          <a:srcRect l="5450"/>
          <a:stretch>
            <a:fillRect/>
          </a:stretch>
        </p:blipFill>
        <p:spPr>
          <a:xfrm>
            <a:off x="2195736" y="3645024"/>
            <a:ext cx="4099774" cy="295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0815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0DE0EF-B493-4A4F-9408-B3282814C00D}"/>
              </a:ext>
            </a:extLst>
          </p:cNvPr>
          <p:cNvSpPr txBox="1"/>
          <p:nvPr/>
        </p:nvSpPr>
        <p:spPr>
          <a:xfrm>
            <a:off x="0" y="188640"/>
            <a:ext cx="8496944" cy="48628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Антихолинэстеразные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вещества необратимого действия не только необратимо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ковалентно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ингибируют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холинэстеразу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но и прямо возбуждают или сенсибилизируют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холинорецепторы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усиливают выделение ацетилхолина из холинергических окончаний.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Вызвают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возбуждение центральной нервной системы, проявляющееся судорогами, после которых может наступить паралич. Если паралич распространяется на дыхательный центр, наступает смерть.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Острое отравление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антихолинэстеразными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веществами необратимого действия возникает при их передозировке, в том числе при использовании глазных капель, или попадании в организм инсектицидов при небрежном с ними обращении и их хранении.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4" name="Рисунок 3" descr="сс.jpg"/>
          <p:cNvPicPr>
            <a:picLocks noChangeAspect="1"/>
          </p:cNvPicPr>
          <p:nvPr/>
        </p:nvPicPr>
        <p:blipFill>
          <a:blip r:embed="rId2" cstate="print"/>
          <a:srcRect l="5450"/>
          <a:stretch>
            <a:fillRect/>
          </a:stretch>
        </p:blipFill>
        <p:spPr>
          <a:xfrm>
            <a:off x="2339752" y="3861048"/>
            <a:ext cx="373973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0815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0DE0EF-B493-4A4F-9408-B3282814C00D}"/>
              </a:ext>
            </a:extLst>
          </p:cNvPr>
          <p:cNvSpPr txBox="1"/>
          <p:nvPr/>
        </p:nvSpPr>
        <p:spPr>
          <a:xfrm>
            <a:off x="179512" y="1"/>
            <a:ext cx="8640960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Картина отравления ФОС сходна с симптомами отравления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холиномиметиками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 их передозировке, но проявляется в более сильной форме.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Наблюдается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стойкий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миоз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спазм аккомодации; гипертензия с тахикардией, сменяющаяся брадикардией и понижением артериального давления; спастические сокращения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ЖКТ,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рвота, непроизвольная дефекация и мочеиспускание; слезотечение; обильная саливация; профузное потоотделение; психомоторное возбуждение;  дезориентация; панический страх; затруднение дыхания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бронзоспазма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 судороги скелетных мышц. Летальный исход может наступить в различные сроки – от 5 минут до суток после отравления.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Смерть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наступает от острого нарушения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дыхания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сс.jpg"/>
          <p:cNvPicPr>
            <a:picLocks noChangeAspect="1"/>
          </p:cNvPicPr>
          <p:nvPr/>
        </p:nvPicPr>
        <p:blipFill>
          <a:blip r:embed="rId2" cstate="print"/>
          <a:srcRect l="5450"/>
          <a:stretch>
            <a:fillRect/>
          </a:stretch>
        </p:blipFill>
        <p:spPr>
          <a:xfrm>
            <a:off x="2483768" y="4077072"/>
            <a:ext cx="3667726" cy="249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4800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0DE0EF-B493-4A4F-9408-B3282814C00D}"/>
              </a:ext>
            </a:extLst>
          </p:cNvPr>
          <p:cNvSpPr txBox="1"/>
          <p:nvPr/>
        </p:nvSpPr>
        <p:spPr>
          <a:xfrm>
            <a:off x="251520" y="0"/>
            <a:ext cx="8352928" cy="60324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неотложной помощи применяют конкурентный антагонист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холиномиметиков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М-холинолитик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0,1% раствор атропина сульфата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подкожно.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 также, применяют специфические антагонисты антихолинэстеразных веществ -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реактиваторы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холинэстеразы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дипироксим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изонитрозин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восстанавливающие активность фермента, инактивирующего ацетилхолин,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ацетилхолинэстеразу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проводят купирование судорог, коллапса; интубацию трахеи, ИВЛ (искусственную вентиляцию легких). Осуществляют промывание желудка, вводят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энтеросорбенты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(уголь активированный), слабительные средства. Для ускорения элиминации яда в тяжелых случаях проводят форсированный диурез, гемодиализ,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перитонеальный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диализ. Для уменьшения тяжести отравления и профилактики осложнений вводят антиоксиданты,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антигипоксанты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гепатопротекторы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4" name="Рисунок 3" descr="8c5940004d60992041e111e7f5080475.jpg"/>
          <p:cNvPicPr/>
          <p:nvPr/>
        </p:nvPicPr>
        <p:blipFill>
          <a:blip r:embed="rId2" cstate="print"/>
          <a:srcRect l="7032" t="11170" r="8582" b="11686"/>
          <a:stretch>
            <a:fillRect/>
          </a:stretch>
        </p:blipFill>
        <p:spPr>
          <a:xfrm>
            <a:off x="2915816" y="4509120"/>
            <a:ext cx="360040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2138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 –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холиноблокаторы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Основным представителем этой группы является ЛП растительного происхождения, алкалоид ядовитых растений  белены, красавки и дурмана неселективный М-ХБ Атропин. Оказывает неизбирательное действие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М-холинорецепторы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глаз, бронхов, сердца, желез, гладкие мышцы органов ЖКТ.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Влияние на глаз: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блокирует М-ХР мышц глаз и понижает их тонус: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вследствие расслабления круговой мышцы радужки вызывает расширение зрачка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мидриаз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при этом сдавливаются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фонтановы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пространства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шлеммов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канал, вследствие чего затрудняется отток жидкости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повышается внутриглазное давление.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круговая мышца глаза расслабляется, хрусталик становится более плоским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паралич аккомодации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(плохо видны предметы вблизи, хорошо вдали).</a:t>
            </a:r>
          </a:p>
        </p:txBody>
      </p:sp>
      <p:pic>
        <p:nvPicPr>
          <p:cNvPr id="3" name="Рисунок 2" descr="мм.jpg"/>
          <p:cNvPicPr/>
          <p:nvPr/>
        </p:nvPicPr>
        <p:blipFill>
          <a:blip r:embed="rId2" cstate="print"/>
          <a:srcRect l="41667" t="15221"/>
          <a:stretch>
            <a:fillRect/>
          </a:stretch>
        </p:blipFill>
        <p:spPr>
          <a:xfrm>
            <a:off x="4716016" y="3948122"/>
            <a:ext cx="4032448" cy="2909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пп.jpg"/>
          <p:cNvPicPr/>
          <p:nvPr/>
        </p:nvPicPr>
        <p:blipFill>
          <a:blip r:embed="rId3" cstate="print"/>
          <a:srcRect r="48028"/>
          <a:stretch>
            <a:fillRect/>
          </a:stretch>
        </p:blipFill>
        <p:spPr>
          <a:xfrm>
            <a:off x="323528" y="3948123"/>
            <a:ext cx="403244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64645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медицинской практике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атропина сульфат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применяется в форме глазных капель при исследованиях глазного дна, при подборе очков.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Синтетическими аналогами атропина являются глазные капли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Тропикамид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мидриацил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отличается от атропина быстрым развитием эффекта: через 5-10 мин. наблюдается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мидриаз,который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стойко сохраняется1-2 ч., через 6 ч.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мидриаз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полностью исчезает.</a:t>
            </a:r>
          </a:p>
          <a:p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Циклопентолат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цикломед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глазные капли, действие наступает через 15-30 мин. После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однократного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закапывания,мидриаз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сохраняется в течение 6-12 ч.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ААА.jpg"/>
          <p:cNvPicPr/>
          <p:nvPr/>
        </p:nvPicPr>
        <p:blipFill>
          <a:blip r:embed="rId2" cstate="print"/>
          <a:srcRect l="17073"/>
          <a:stretch>
            <a:fillRect/>
          </a:stretch>
        </p:blipFill>
        <p:spPr>
          <a:xfrm>
            <a:off x="611560" y="4149080"/>
            <a:ext cx="1584176" cy="2636912"/>
          </a:xfrm>
          <a:prstGeom prst="rect">
            <a:avLst/>
          </a:prstGeom>
        </p:spPr>
      </p:pic>
      <p:pic>
        <p:nvPicPr>
          <p:cNvPr id="4" name="Рисунок 3" descr="тт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87824" y="4365104"/>
            <a:ext cx="2304256" cy="2232248"/>
          </a:xfrm>
          <a:prstGeom prst="rect">
            <a:avLst/>
          </a:prstGeom>
        </p:spPr>
      </p:pic>
      <p:pic>
        <p:nvPicPr>
          <p:cNvPr id="5" name="Рисунок 4" descr="цц.png"/>
          <p:cNvPicPr/>
          <p:nvPr/>
        </p:nvPicPr>
        <p:blipFill>
          <a:blip r:embed="rId4" cstate="print"/>
          <a:srcRect l="15385" r="12820"/>
          <a:stretch>
            <a:fillRect/>
          </a:stretch>
        </p:blipFill>
        <p:spPr>
          <a:xfrm>
            <a:off x="6156176" y="4437112"/>
            <a:ext cx="1322760" cy="208823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20944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53285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Влияние на сердце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блокаде М-ХР блуждающего нерва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вагуса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который оказывает тормозное влияние на сердце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возникает тахикардия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(повышение ЧСС).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Атропина сульфат в растворе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/к используется для лечения и профилактики брадикардии и рефлекторной остановки сердца при операциях.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Влияние на бронхи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Вследствие блокады М-ХР гладких мышц бронхов, мышцы бронхов расслабляются и бронхи расширяются, это используется для лечения и купирования приступа бронхиальной астмы (БА).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Атропина сульфат применяется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парентерально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 тяжелом приступе БА, если приступ не купируется аэрозолями для ингаляций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8c5940004d60992041e111e7f5080475.jpg"/>
          <p:cNvPicPr/>
          <p:nvPr/>
        </p:nvPicPr>
        <p:blipFill>
          <a:blip r:embed="rId2" cstate="print"/>
          <a:srcRect l="7032" t="11170" r="8582" b="11686"/>
          <a:stretch>
            <a:fillRect/>
          </a:stretch>
        </p:blipFill>
        <p:spPr>
          <a:xfrm>
            <a:off x="5940152" y="116632"/>
            <a:ext cx="2808312" cy="1755576"/>
          </a:xfrm>
          <a:prstGeom prst="rect">
            <a:avLst/>
          </a:prstGeom>
        </p:spPr>
      </p:pic>
      <p:pic>
        <p:nvPicPr>
          <p:cNvPr id="9" name="Рисунок 8" descr="атр.jpg"/>
          <p:cNvPicPr>
            <a:picLocks noChangeAspect="1"/>
          </p:cNvPicPr>
          <p:nvPr/>
        </p:nvPicPr>
        <p:blipFill>
          <a:blip r:embed="rId3" cstate="print"/>
          <a:srcRect l="10518" t="10781" r="9281" b="11060"/>
          <a:stretch>
            <a:fillRect/>
          </a:stretch>
        </p:blipFill>
        <p:spPr>
          <a:xfrm>
            <a:off x="5796136" y="2060848"/>
            <a:ext cx="2736304" cy="2531081"/>
          </a:xfrm>
          <a:prstGeom prst="rect">
            <a:avLst/>
          </a:prstGeom>
        </p:spPr>
      </p:pic>
      <p:pic>
        <p:nvPicPr>
          <p:cNvPr id="10" name="Рисунок 9" descr="бер.jpg"/>
          <p:cNvPicPr>
            <a:picLocks noChangeAspect="1"/>
          </p:cNvPicPr>
          <p:nvPr/>
        </p:nvPicPr>
        <p:blipFill>
          <a:blip r:embed="rId4" cstate="print"/>
          <a:srcRect l="10888" r="10888"/>
          <a:stretch>
            <a:fillRect/>
          </a:stretch>
        </p:blipFill>
        <p:spPr>
          <a:xfrm>
            <a:off x="7531068" y="2204864"/>
            <a:ext cx="1289404" cy="2204864"/>
          </a:xfrm>
          <a:prstGeom prst="rect">
            <a:avLst/>
          </a:prstGeom>
        </p:spPr>
      </p:pic>
      <p:pic>
        <p:nvPicPr>
          <p:cNvPr id="11" name="Рисунок 10" descr="спи.jpg"/>
          <p:cNvPicPr>
            <a:picLocks noChangeAspect="1"/>
          </p:cNvPicPr>
          <p:nvPr/>
        </p:nvPicPr>
        <p:blipFill>
          <a:blip r:embed="rId5" cstate="print"/>
          <a:srcRect t="12201" b="12200"/>
          <a:stretch>
            <a:fillRect/>
          </a:stretch>
        </p:blipFill>
        <p:spPr>
          <a:xfrm>
            <a:off x="6012160" y="4725144"/>
            <a:ext cx="2160240" cy="1755195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49947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sz="quarter" idx="1"/>
          </p:nvPr>
        </p:nvSpPr>
        <p:spPr>
          <a:xfrm>
            <a:off x="0" y="116632"/>
            <a:ext cx="6300191" cy="659735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ингаляционном введении   М-ХБ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действуют только на </a:t>
            </a:r>
            <a:r>
              <a:rPr lang="ru-RU" sz="2000" dirty="0" err="1" smtClean="0"/>
              <a:t>М-холинорецепторы</a:t>
            </a:r>
            <a:r>
              <a:rPr lang="ru-RU" sz="2000" dirty="0" smtClean="0"/>
              <a:t> </a:t>
            </a:r>
            <a:r>
              <a:rPr lang="ru-RU" sz="2000" dirty="0" smtClean="0"/>
              <a:t>бронхов, почти не всасываются через слизистую бронхов в кровь, поэтому и не оказывают резорбтивного действия на организм, не вызывают характерных «</a:t>
            </a:r>
            <a:r>
              <a:rPr lang="ru-RU" sz="2000" dirty="0" err="1" smtClean="0"/>
              <a:t>атропиноподобных</a:t>
            </a:r>
            <a:r>
              <a:rPr lang="ru-RU" sz="2000" dirty="0" smtClean="0"/>
              <a:t>» побочных эффектов.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этой целью применяют </a:t>
            </a:r>
            <a:r>
              <a:rPr lang="ru-RU" sz="2000" dirty="0" smtClean="0"/>
              <a:t>в </a:t>
            </a:r>
            <a:r>
              <a:rPr lang="ru-RU" sz="2000" dirty="0" smtClean="0"/>
              <a:t>терапии бронхиальной астмы и других </a:t>
            </a:r>
            <a:r>
              <a:rPr lang="ru-RU" sz="2000" dirty="0" err="1" smtClean="0"/>
              <a:t>обструктивных</a:t>
            </a:r>
            <a:r>
              <a:rPr lang="ru-RU" sz="2000" dirty="0" smtClean="0"/>
              <a:t> заболеваний органов </a:t>
            </a:r>
            <a:r>
              <a:rPr lang="ru-RU" sz="2000" dirty="0" smtClean="0"/>
              <a:t>дыхания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Ипратропия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бромид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Атровент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комбинированный препарат: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Беродуал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Ипратропия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бромид +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фенотерол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применяются для купирования приступа БА.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Тиотропия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бромид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спирива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профилактики приступов БА (базисная терапия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4" descr="ипр.jpg"/>
          <p:cNvPicPr>
            <a:picLocks noChangeAspect="1" noChangeArrowheads="1"/>
          </p:cNvPicPr>
          <p:nvPr/>
        </p:nvPicPr>
        <p:blipFill>
          <a:blip r:embed="rId2" cstate="print"/>
          <a:srcRect l="32320" t="9077" r="33261" b="10184"/>
          <a:stretch>
            <a:fillRect/>
          </a:stretch>
        </p:blipFill>
        <p:spPr bwMode="auto">
          <a:xfrm>
            <a:off x="7380312" y="4437112"/>
            <a:ext cx="138842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2" descr="ига.jpg"/>
          <p:cNvPicPr>
            <a:picLocks noChangeAspect="1" noChangeArrowheads="1"/>
          </p:cNvPicPr>
          <p:nvPr/>
        </p:nvPicPr>
        <p:blipFill>
          <a:blip r:embed="rId3" cstate="print"/>
          <a:srcRect l="13538" t="17786" r="13058" b="19463"/>
          <a:stretch>
            <a:fillRect/>
          </a:stretch>
        </p:blipFill>
        <p:spPr bwMode="auto">
          <a:xfrm>
            <a:off x="6516216" y="2780928"/>
            <a:ext cx="222118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нт.jpg"/>
          <p:cNvPicPr>
            <a:picLocks noChangeAspect="1" noChangeArrowheads="1"/>
          </p:cNvPicPr>
          <p:nvPr/>
        </p:nvPicPr>
        <p:blipFill>
          <a:blip r:embed="rId4" cstate="print"/>
          <a:srcRect l="31088" t="6406" r="30527" b="4774"/>
          <a:stretch>
            <a:fillRect/>
          </a:stretch>
        </p:blipFill>
        <p:spPr bwMode="auto">
          <a:xfrm>
            <a:off x="6948264" y="188640"/>
            <a:ext cx="109132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5688632" cy="67413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Новыми </a:t>
            </a:r>
            <a:r>
              <a:rPr lang="ru-RU" dirty="0" err="1" smtClean="0"/>
              <a:t>холинолитиками</a:t>
            </a:r>
            <a:r>
              <a:rPr lang="ru-RU" dirty="0" smtClean="0"/>
              <a:t> пролонгированного и более селективного в отношении М3-ХР действия являются препараты для ингаляционного применения </a:t>
            </a:r>
            <a:r>
              <a:rPr lang="ru-RU" b="1" dirty="0" err="1" smtClean="0"/>
              <a:t>гликопиррония</a:t>
            </a:r>
            <a:r>
              <a:rPr lang="ru-RU" b="1" dirty="0" smtClean="0"/>
              <a:t> бромид и  </a:t>
            </a:r>
            <a:r>
              <a:rPr lang="ru-RU" b="1" dirty="0" err="1" smtClean="0"/>
              <a:t>аклидиния</a:t>
            </a:r>
            <a:r>
              <a:rPr lang="ru-RU" b="1" dirty="0" smtClean="0"/>
              <a:t> бромид. </a:t>
            </a:r>
          </a:p>
          <a:p>
            <a:r>
              <a:rPr lang="ru-RU" b="1" dirty="0" err="1" smtClean="0"/>
              <a:t>Гликопиррония</a:t>
            </a:r>
            <a:r>
              <a:rPr lang="ru-RU" b="1" dirty="0" smtClean="0"/>
              <a:t> бромид (</a:t>
            </a:r>
            <a:r>
              <a:rPr lang="ru-RU" b="1" dirty="0" err="1" smtClean="0"/>
              <a:t>Сибри</a:t>
            </a:r>
            <a:r>
              <a:rPr lang="ru-RU" b="1" dirty="0" smtClean="0"/>
              <a:t>) </a:t>
            </a:r>
            <a:r>
              <a:rPr lang="ru-RU" dirty="0" smtClean="0"/>
              <a:t>оказывает </a:t>
            </a:r>
            <a:r>
              <a:rPr lang="ru-RU" dirty="0"/>
              <a:t>24-часовое </a:t>
            </a:r>
            <a:r>
              <a:rPr lang="ru-RU" dirty="0" err="1"/>
              <a:t>бронхорасширяющее</a:t>
            </a:r>
            <a:r>
              <a:rPr lang="ru-RU" dirty="0"/>
              <a:t> </a:t>
            </a:r>
            <a:r>
              <a:rPr lang="ru-RU" dirty="0" smtClean="0"/>
              <a:t>действие; применяется в составе </a:t>
            </a:r>
            <a:r>
              <a:rPr lang="ru-RU" dirty="0" err="1" smtClean="0"/>
              <a:t>коминированного</a:t>
            </a:r>
            <a:r>
              <a:rPr lang="ru-RU" dirty="0" smtClean="0"/>
              <a:t> препарата </a:t>
            </a:r>
            <a:r>
              <a:rPr lang="ru-RU" b="1" dirty="0" err="1" smtClean="0"/>
              <a:t>Ультибро</a:t>
            </a:r>
            <a:r>
              <a:rPr lang="ru-RU" dirty="0" smtClean="0"/>
              <a:t> с </a:t>
            </a:r>
            <a:r>
              <a:rPr lang="ru-RU" dirty="0" err="1" smtClean="0"/>
              <a:t>индакатеролом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Аклидиния</a:t>
            </a:r>
            <a:r>
              <a:rPr lang="ru-RU" b="1" dirty="0" smtClean="0"/>
              <a:t> бромид (</a:t>
            </a:r>
            <a:r>
              <a:rPr lang="ru-RU" b="1" dirty="0" err="1" smtClean="0"/>
              <a:t>БретарисДженуэйр</a:t>
            </a:r>
            <a:r>
              <a:rPr lang="ru-RU" b="1" dirty="0" smtClean="0"/>
              <a:t>) </a:t>
            </a:r>
            <a:r>
              <a:rPr lang="ru-RU" dirty="0" smtClean="0"/>
              <a:t>оказывает 12 часовое действие и применяется</a:t>
            </a:r>
          </a:p>
          <a:p>
            <a:r>
              <a:rPr lang="ru-RU" dirty="0" smtClean="0"/>
              <a:t>в составе комбинированного препарата </a:t>
            </a:r>
            <a:r>
              <a:rPr lang="ru-RU" b="1" dirty="0" err="1" smtClean="0"/>
              <a:t>БримикаДженуэйр</a:t>
            </a:r>
            <a:r>
              <a:rPr lang="ru-RU" b="1" dirty="0" smtClean="0"/>
              <a:t>, </a:t>
            </a:r>
            <a:r>
              <a:rPr lang="ru-RU" b="1" dirty="0" err="1" smtClean="0"/>
              <a:t>Дуаклир</a:t>
            </a:r>
            <a:r>
              <a:rPr lang="ru-RU" b="1" dirty="0" smtClean="0"/>
              <a:t> </a:t>
            </a:r>
            <a:r>
              <a:rPr lang="ru-RU" b="1" dirty="0" err="1" smtClean="0"/>
              <a:t>Дженуэйр</a:t>
            </a:r>
            <a:r>
              <a:rPr lang="ru-RU" dirty="0" smtClean="0"/>
              <a:t> с </a:t>
            </a:r>
            <a:r>
              <a:rPr lang="ru-RU" dirty="0" err="1" smtClean="0"/>
              <a:t>формотеролом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36" t="18255" r="8038" b="32032"/>
          <a:stretch/>
        </p:blipFill>
        <p:spPr bwMode="auto">
          <a:xfrm>
            <a:off x="6084168" y="5301208"/>
            <a:ext cx="2592288" cy="15567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74" t="20520" r="18457" b="19142"/>
          <a:stretch/>
        </p:blipFill>
        <p:spPr bwMode="auto">
          <a:xfrm>
            <a:off x="5868144" y="188640"/>
            <a:ext cx="2520280" cy="1642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07" t="20701" r="8121" b="31593"/>
          <a:stretch/>
        </p:blipFill>
        <p:spPr bwMode="auto">
          <a:xfrm>
            <a:off x="6084168" y="1916832"/>
            <a:ext cx="2520280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62" t="23767" r="7004" b="21125"/>
          <a:stretch/>
        </p:blipFill>
        <p:spPr bwMode="auto">
          <a:xfrm>
            <a:off x="6012160" y="3645024"/>
            <a:ext cx="2552131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-1564"/>
            <a:ext cx="878497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есто контакта между окончаниями  нервных волокон и клетками рабочих  органов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называется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синапс.</a:t>
            </a:r>
          </a:p>
          <a:p>
            <a:pPr lvl="0" eaLnBrk="0" hangingPunct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Медиатор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это БАВ,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способное подхватывать и переносить нервный импульс с нервного окончания на рецепторы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клеточных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мембран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рабочего органа. </a:t>
            </a:r>
          </a:p>
          <a:p>
            <a:pPr lvl="0" eaLnBrk="0" hangingPunct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Медиатором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холинергических синапсах является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Ацетилхолин.</a:t>
            </a:r>
          </a:p>
          <a:p>
            <a:pPr lvl="0" eaLnBrk="0" hangingPunct="0"/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Воспринимающие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рецепторы делятся на 2  типа:</a:t>
            </a:r>
          </a:p>
          <a:p>
            <a:pPr lvl="0" eaLnBrk="0" hangingPunct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холинорецепторы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eaLnBrk="0" hangingPunct="0"/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Н-</a:t>
            </a:r>
            <a:r>
              <a:rPr lang="ru-RU" sz="2400" baseline="0" dirty="0" err="1" smtClean="0">
                <a:latin typeface="Times New Roman" pitchFamily="18" charset="0"/>
                <a:cs typeface="Times New Roman" pitchFamily="18" charset="0"/>
              </a:rPr>
              <a:t>холинорецепторы</a:t>
            </a:r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hangingPunct="0"/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Строение </a:t>
            </a:r>
          </a:p>
          <a:p>
            <a:pPr lvl="0" eaLnBrk="0" hangingPunct="0"/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синапса: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8" t="17188" r="7475"/>
          <a:stretch/>
        </p:blipFill>
        <p:spPr>
          <a:xfrm>
            <a:off x="1907704" y="3374967"/>
            <a:ext cx="6840760" cy="345869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8151471" y="4716779"/>
            <a:ext cx="72008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6552728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Влияние М-ХБ на ЖКТ, мочевыделительную систему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Блокируют М-ХР гладких мышц ЖКТ и мочевыводящих путей – оказывают спазмолитическое действие, поэтому используется при кишечной, желчной, почечной колике, пилороспазме.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Применяют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Атропина сульфат,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Платифиллин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растворы для подкожного введения.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Выраженный спазмолитический эффект оказывает современный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холинолитик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растительного происхождения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иосцина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бутилбромид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ускопан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Оказывает спазмолитическое действие на гладкую мускулатуру ЖКТ,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желче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 мочевыводящих путей, снижает секрецию пищеварительных желез.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Гиосцина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бутилбромид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проникает через ГЭБ и не оказывает влияния на ЦНС.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Применяется в форме таблеток и ректальных суппозиториев при почечной, печеночной колике, пилороспазме, спастической непроходимости кишечника, спазме желчного пузыря и желчевыводящих путей. Однако, при сильных спастических болях применяют 0,1% раствор атропина сульфата подкожно.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8c5940004d60992041e111e7f5080475.jpg"/>
          <p:cNvPicPr/>
          <p:nvPr/>
        </p:nvPicPr>
        <p:blipFill>
          <a:blip r:embed="rId2" cstate="print"/>
          <a:srcRect l="7032" t="11170" r="8582" b="11686"/>
          <a:stretch>
            <a:fillRect/>
          </a:stretch>
        </p:blipFill>
        <p:spPr>
          <a:xfrm>
            <a:off x="6588224" y="764704"/>
            <a:ext cx="2232248" cy="1512168"/>
          </a:xfrm>
          <a:prstGeom prst="rect">
            <a:avLst/>
          </a:prstGeom>
        </p:spPr>
      </p:pic>
      <p:pic>
        <p:nvPicPr>
          <p:cNvPr id="7" name="Рисунок 6" descr="пп.jpg"/>
          <p:cNvPicPr/>
          <p:nvPr/>
        </p:nvPicPr>
        <p:blipFill rotWithShape="1">
          <a:blip r:embed="rId3" cstate="print"/>
          <a:srcRect l="10124" t="25018" r="9630" b="14385"/>
          <a:stretch/>
        </p:blipFill>
        <p:spPr bwMode="auto">
          <a:xfrm>
            <a:off x="6660232" y="2924944"/>
            <a:ext cx="2088232" cy="1584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Рисунок 8" descr="бус.jpg"/>
          <p:cNvPicPr>
            <a:picLocks noChangeAspect="1"/>
          </p:cNvPicPr>
          <p:nvPr/>
        </p:nvPicPr>
        <p:blipFill>
          <a:blip r:embed="rId4" cstate="print"/>
          <a:srcRect t="21420" b="18101"/>
          <a:stretch>
            <a:fillRect/>
          </a:stretch>
        </p:blipFill>
        <p:spPr>
          <a:xfrm>
            <a:off x="6660232" y="4869160"/>
            <a:ext cx="2232248" cy="1709407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56910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7849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Влияние М-ХБ на ж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елудочные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железы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Вследствие блокады М-ХР желудочных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желез происходит снижение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секреции желудочных желез - снижение образования соляной кислоты.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Неселективные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холинолитики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комбинированные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препараты красавки (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беллалгин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бекарбон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беластезин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подавляют фазу секреции желудочного сока, снижают тонус гладкой мускулатуры желудка, устраняя спастические боли при данных заболеваниях.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Содержат, кроме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холинолитического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компонента сухого экстракта красавки, обезболивающий – анальгин;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антацидный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натрия гидрокарбонат,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местноанестезирующий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анестезин,  соответственно.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Препараты красавки оказывают короткое действие, их принимают внутрь в форме таблеток, по 1 таблетке 3-4 раза в день для лечения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гиперацидного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гастрита, язвенной болезни желудка и 12-перстной кишки, сопровождающихся изжогой, пилороспазмом, болями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эпигастрии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Неселективные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М-холинолитики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оказывают более широкий спектр терапевтических эффектов, чем селективные препараты. Но и вызывают большее число побочных действий, в частности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атропиноподобные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эффекты (сухость во рту, сухость кожи,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мидриаз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тахикардию, атонические запоры и задержку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мочеиспукания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5589240"/>
            <a:ext cx="1152128" cy="1268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5661248"/>
            <a:ext cx="1970213" cy="119675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66" t="27924" r="7876" b="28162"/>
          <a:stretch/>
        </p:blipFill>
        <p:spPr bwMode="auto">
          <a:xfrm>
            <a:off x="5148064" y="5733256"/>
            <a:ext cx="2304256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3649691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Влияние на ЦНС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М-ХБ вызывают психомоторное возбуждение и галлюцинации (при передозировке).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оказания первой помощи назначают: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Хлорпромазин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Аминазин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сердечно-сосудистые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средства, больного необходимо поместить в прохладное место, для отхождения мочи используют катетер.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Характерные 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обочные эффекты: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внутриглазного давления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паралич аккомодации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сухость во рту, кожи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тахикардия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запоры, задержка мочи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Противопоказания: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глаукома,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атония ЖКТ и мочевого пузыря,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гипертрофия простаты,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тахикардия,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органические заболевания печени и почек,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беременность, лактация.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8c5940004d60992041e111e7f5080475.jpg"/>
          <p:cNvPicPr/>
          <p:nvPr/>
        </p:nvPicPr>
        <p:blipFill>
          <a:blip r:embed="rId2" cstate="print"/>
          <a:srcRect l="7032" t="11170" r="8582" b="11686"/>
          <a:stretch>
            <a:fillRect/>
          </a:stretch>
        </p:blipFill>
        <p:spPr>
          <a:xfrm>
            <a:off x="6084168" y="2132856"/>
            <a:ext cx="2664296" cy="18002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3789040"/>
            <a:ext cx="2608029" cy="1584176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66" t="27924" r="7876" b="28162"/>
          <a:stretch/>
        </p:blipFill>
        <p:spPr bwMode="auto">
          <a:xfrm>
            <a:off x="6012160" y="5373216"/>
            <a:ext cx="2736304" cy="1368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0515896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71296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Селективные М-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холинолитики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Оксибутинин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Дриптан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Солифенацин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Везикар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Везомни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тамсулозином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Солигет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Соликса-ксантис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блокируют преимущественно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холинорецепторы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спазмолитическое действие на гладкомышечные волокна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детрузора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мочевого пузыря, способствуют его расслаблению, увеличивают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мочевого пузыря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частоту спонтанных сокращений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детрузора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применению: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симптоматическое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недержания мочи, учащенного мочеиспускания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неотложных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позывов к мочеиспусканию у пациентов с синдромом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мочевого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пузыря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том числе,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мочевого пузыря, возникающая после хирургической операции на мочевом пузыре или предстательной железе, или при сопутствующем цистите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51" t="16401" r="8001" b="17451"/>
          <a:stretch/>
        </p:blipFill>
        <p:spPr>
          <a:xfrm>
            <a:off x="208139" y="5036102"/>
            <a:ext cx="2123486" cy="16622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43" t="18226" r="7726" b="8881"/>
          <a:stretch/>
        </p:blipFill>
        <p:spPr>
          <a:xfrm>
            <a:off x="6717370" y="5178435"/>
            <a:ext cx="2049418" cy="15173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980" b="17871"/>
          <a:stretch/>
        </p:blipFill>
        <p:spPr>
          <a:xfrm>
            <a:off x="4576770" y="5319925"/>
            <a:ext cx="1908212" cy="13759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5229200"/>
            <a:ext cx="1996191" cy="1382539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51" t="16401" r="8001" b="17451"/>
          <a:stretch/>
        </p:blipFill>
        <p:spPr>
          <a:xfrm>
            <a:off x="323528" y="4149080"/>
            <a:ext cx="2585696" cy="16952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9315" y="87642"/>
            <a:ext cx="8136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эффекты: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тошнота, сухость во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рту, сухость кожи,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головокружение, головная боль,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сонливость.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задержка мочеиспускания, глаукома, паралитическая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кишечная непроходимость, атония кишечника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наличие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илеостомы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колостомы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токсического расширения ободочной кишки (мегаколон), тяжелого язвенного колита;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инфравезикальная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обструкция мочевого пузыря, при которой задержка мочи может быть вызвана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гипертрофией предстательной железы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возраст до 5 лет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оксибутинин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до 18 лет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солифенацин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беременность, период лактации.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5074878"/>
            <a:ext cx="2664296" cy="17831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980" b="17871"/>
          <a:stretch/>
        </p:blipFill>
        <p:spPr>
          <a:xfrm>
            <a:off x="6516216" y="4077072"/>
            <a:ext cx="2160240" cy="14132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43" t="18226" r="7726" b="8881"/>
          <a:stretch/>
        </p:blipFill>
        <p:spPr>
          <a:xfrm>
            <a:off x="3364558" y="3427714"/>
            <a:ext cx="2494473" cy="15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20334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7849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Н-холиноблокаторы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Н-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холинолитикам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относится группа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лекарственных препаратов, блокирующих никотиновые рецепторы, преимущественно расположенные на постсинаптической мембране в холинергических синапсах скелетной мышечной ткани, клеток вегетативных ганглиев, ткани мозгового слоя надпочечников и синокаротидной зоны.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Лекарственные препараты, избирательно блокирующие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Н-холинорецепторы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вегетативных ганглиев, синокаротидной зоны и мозгового слоя надпочечников объединили в группу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ганглиоблокаторов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Препараты, блокирующие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Н-холинорецепторы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нервно-мышечных синапсов относятся к группе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периферических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миорелаксантов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или курареподобных препаратов.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3284984"/>
            <a:ext cx="5832648" cy="352839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34011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903649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Ганглиоблокаторы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настоящее время эта группа препаратов применяется крайне ограниченно при неотложных состояниях под тщательным врачебным наблюдением. Терапевтическое значение имеет выраженный сосудорасширяющий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антигипертензивный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эффект.      	Основным представителем группы является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Азаметония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бромид (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пентамин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раствор 5% для в/в введения действует 1-2 часа.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Блокирует передачу нервных импульсов в вегетативных ганглиях при этом коронарные сосуды расширяются, АД понижается, понижается кровоток в почках и уменьшается образование мочи, облегчается работа сердца. В результате блокады Н-ХР мозгового вещества надпочечников, снижается секреция адреналина, что приводит к расширению сосудов и понижению АД.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Применение: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отек легких;2) отек мозга; 3) гипертонический криз; 4) эклампсия беременных.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Побочные эффекты: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ортостатический коллапс (под контролем АД).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Противопоказания: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гипотония различного генеза, ишемия, нарушение функции почек и печени. При передозировке или отравлении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ганглиоблокаторами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применяют антидот, их конкурентный антагонист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прозерин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антихолинэстеразный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препарат), вызывающий накопление ацетилхолина.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84" r="51513" b="20661"/>
          <a:stretch>
            <a:fillRect/>
          </a:stretch>
        </p:blipFill>
        <p:spPr>
          <a:xfrm>
            <a:off x="1043608" y="5200297"/>
            <a:ext cx="2886920" cy="158871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6" name="Рисунок 5" descr="азамет.jpg"/>
          <p:cNvPicPr>
            <a:picLocks noChangeAspect="1"/>
          </p:cNvPicPr>
          <p:nvPr/>
        </p:nvPicPr>
        <p:blipFill>
          <a:blip r:embed="rId3" cstate="print"/>
          <a:srcRect t="13608" b="13817"/>
          <a:stretch>
            <a:fillRect/>
          </a:stretch>
        </p:blipFill>
        <p:spPr>
          <a:xfrm>
            <a:off x="4572000" y="5013176"/>
            <a:ext cx="2606291" cy="16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34459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85698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Миорелаксанты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периферического действия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(курареподобные средства)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Основоположником группы периферических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миорелаксантов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стрельный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яд кураре, которым пользовались индейцы на охоте, для обездвиживания животных. 	Курареподобные препараты избирательно блокируют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Н-холинорецепторы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нерво-мышечных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синапсов, вызывают обратимый паралич скелетной мускулатуры, применяются в качестве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миорелаксантов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периферического действия.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ЛП отличаются механизмами действия, в связи с чем, их делят на две группы: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недеполяризующие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деполяризующие.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Недеполяризующие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курареподобные препараты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тубокурарин-хлорид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пипекурония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бромид,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атракуриум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безилат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риделат-с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тракриум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мивакурия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хлорид.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деполяризующим курареподобным препаратам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относят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суксаметония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йодид и хлорид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дитилин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листенон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936"/>
          <a:stretch/>
        </p:blipFill>
        <p:spPr bwMode="auto">
          <a:xfrm>
            <a:off x="251520" y="4221088"/>
            <a:ext cx="2664296" cy="25649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121"/>
          <a:stretch>
            <a:fillRect/>
          </a:stretch>
        </p:blipFill>
        <p:spPr>
          <a:xfrm>
            <a:off x="3347864" y="4365104"/>
            <a:ext cx="2376264" cy="2276872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32" r="9756" b="6894"/>
          <a:stretch>
            <a:fillRect/>
          </a:stretch>
        </p:blipFill>
        <p:spPr>
          <a:xfrm>
            <a:off x="5868144" y="4149080"/>
            <a:ext cx="2764928" cy="24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86662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554461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Периферические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миорелаксанты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применяются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 анестезиологии, для расслабления скелетной мускулатуры и обездвиживания больного при хирургических операциях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тубокурарин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атракурий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дитилин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для расслабления мышц голосовой щели, глотки, шеи перед интубацией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дитилин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для купирования судорог при столбняке;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 ортопедии для расслабления мышц при репозиции костных отломков при переломах и вправлении вывихов.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19"/>
          <a:stretch>
            <a:fillRect/>
          </a:stretch>
        </p:blipFill>
        <p:spPr>
          <a:xfrm>
            <a:off x="5868144" y="116632"/>
            <a:ext cx="2592288" cy="2115616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936"/>
          <a:stretch/>
        </p:blipFill>
        <p:spPr bwMode="auto">
          <a:xfrm>
            <a:off x="6084168" y="2276872"/>
            <a:ext cx="2520280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66" r="9756" b="6894"/>
          <a:stretch>
            <a:fillRect/>
          </a:stretch>
        </p:blipFill>
        <p:spPr>
          <a:xfrm>
            <a:off x="6012160" y="4869160"/>
            <a:ext cx="2736304" cy="198884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554461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Побочные эффекты: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сильные мышечные боли через 10 часов после введения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дитилина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Опасным осложнением применения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миорелксантов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является угнетение дыхательной функции, поэтому данные препараты вводят при обязательной ИВЛ (искусственной вентиляции легких).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Противопоказаны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миастении, глаукоме, беременности, в старческом, младшем детском возрасте, при острых заболеваниях печени, почек.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19"/>
          <a:stretch>
            <a:fillRect/>
          </a:stretch>
        </p:blipFill>
        <p:spPr>
          <a:xfrm>
            <a:off x="5868144" y="116632"/>
            <a:ext cx="2592288" cy="2115616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936"/>
          <a:stretch/>
        </p:blipFill>
        <p:spPr bwMode="auto">
          <a:xfrm>
            <a:off x="5868144" y="2276872"/>
            <a:ext cx="2736304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66" r="9756" b="6894"/>
          <a:stretch>
            <a:fillRect/>
          </a:stretch>
        </p:blipFill>
        <p:spPr>
          <a:xfrm>
            <a:off x="6012160" y="4869160"/>
            <a:ext cx="2736304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508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55859"/>
            <a:ext cx="878497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ХОЛИНЕРГИЧЕСКОГО  СИНАПСА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синапсы работают однотипно с небольшими отличиями. Работу холинергического синапса можно рассмотреть на примере работы скелетной мышцы. В синапсе выделяют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пресинаптическую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постсинаптическую мембраны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синаптическую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щель. Под действием волны деполяризации нервное волокно теряет миелиновую оболочку, ацетилхолин квантами выделяется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визикул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переносит нервный импульс, поступающий из ЦНС, через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синаптическую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щель на постсинаптические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холинорецепторы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мембраны мышечного волокна. 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синаптическую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щель ацетилхолин поступает по специальным  диффузионным каналам, к которым обратимо  приклеиваются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визикулы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окончании двигательного нерва находится около 300 000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синаптических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пузырьков, в 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каждом из них 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депонировано от 1 000 до 50 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000 молекул ацетилхолина. 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действием нервного 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импульса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пресинаптическое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окончание входят ионы 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кальция, они захватываются 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белком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кальмодулином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и 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доставляются к везикулам. 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действием ионов кальция </a:t>
            </a:r>
          </a:p>
          <a:p>
            <a:pPr lvl="0"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визикулы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сокращаются и 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выбрасывают ацетилхолин в </a:t>
            </a:r>
          </a:p>
          <a:p>
            <a:pPr lvl="0"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синаптическую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щель.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779"/>
          <a:stretch/>
        </p:blipFill>
        <p:spPr bwMode="auto">
          <a:xfrm>
            <a:off x="3851920" y="3068960"/>
            <a:ext cx="4968552" cy="3789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64595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7129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холинолитики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подлежат реализации через аптечную сеть, и применяются только в стационарах.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19"/>
          <a:stretch>
            <a:fillRect/>
          </a:stretch>
        </p:blipFill>
        <p:spPr>
          <a:xfrm>
            <a:off x="1763688" y="4437112"/>
            <a:ext cx="2592288" cy="2115616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936"/>
          <a:stretch/>
        </p:blipFill>
        <p:spPr bwMode="auto">
          <a:xfrm>
            <a:off x="5148064" y="4149080"/>
            <a:ext cx="2665472" cy="22356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66" r="9756" b="6894"/>
          <a:stretch>
            <a:fillRect/>
          </a:stretch>
        </p:blipFill>
        <p:spPr>
          <a:xfrm>
            <a:off x="4932040" y="1556792"/>
            <a:ext cx="2483100" cy="217736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84" r="51513" b="20661"/>
          <a:stretch>
            <a:fillRect/>
          </a:stretch>
        </p:blipFill>
        <p:spPr>
          <a:xfrm>
            <a:off x="1259632" y="1985135"/>
            <a:ext cx="2880320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47463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71296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М, Н-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холиноблокторы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Препараты группы 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Н-холинолитиков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блокируют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неизбирательно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М-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Н-холинорецепторы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оказывают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миотропное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спазмолитическое действие. По силе действия значительно уступают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М-холинолитикам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ганглиоблокаторам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Вызывают многочисленные побочные эффекты.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Первоначально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применялись в форме таблеток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апрофен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спазмолитин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при спазмах гладких мышц внутренних полых органов, периферических, коронарных, мозговых сосудов. В настоящее время самостоятельно не применяются.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ЛВ 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холинолитическим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действием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фенпивириния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гидробромид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применяются только в составе комбинированных препаратов 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метамизолом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питофеноном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Новиган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«Брал»,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Спазмалгон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в таблетках и растворах для инъекций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спазмах гладких мышц внутренних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органов: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-спастические колиты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-пилороспазм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-почечная колика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-печеночная колика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-спазм мозговых сосудов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головной боли.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бра.jpg"/>
          <p:cNvPicPr>
            <a:picLocks noChangeAspect="1"/>
          </p:cNvPicPr>
          <p:nvPr/>
        </p:nvPicPr>
        <p:blipFill>
          <a:blip r:embed="rId2" cstate="print"/>
          <a:srcRect l="7460" t="8850" r="6751" b="4886"/>
          <a:stretch>
            <a:fillRect/>
          </a:stretch>
        </p:blipFill>
        <p:spPr>
          <a:xfrm>
            <a:off x="5724128" y="3429000"/>
            <a:ext cx="3007378" cy="3168352"/>
          </a:xfrm>
          <a:prstGeom prst="rect">
            <a:avLst/>
          </a:prstGeom>
        </p:spPr>
      </p:pic>
      <p:pic>
        <p:nvPicPr>
          <p:cNvPr id="5" name="Рисунок 4" descr="го.jpg"/>
          <p:cNvPicPr>
            <a:picLocks noChangeAspect="1"/>
          </p:cNvPicPr>
          <p:nvPr/>
        </p:nvPicPr>
        <p:blipFill>
          <a:blip r:embed="rId3" cstate="print"/>
          <a:srcRect l="10626" t="21650" r="9838" b="24013"/>
          <a:stretch>
            <a:fillRect/>
          </a:stretch>
        </p:blipFill>
        <p:spPr>
          <a:xfrm>
            <a:off x="2843808" y="3861048"/>
            <a:ext cx="2628292" cy="1354529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7" name="Рисунок 6" descr="с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5298178"/>
            <a:ext cx="2822624" cy="139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59707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1E6530-E729-44C1-B35D-BC4A19222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102" y="1484785"/>
            <a:ext cx="6554867" cy="2016224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xmlns="" val="3058585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37070"/>
            <a:ext cx="878497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синаптической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щели ацетилхолин подвергается гидролизу ферментом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ацетилхолинэстеразой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истиная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холинэстераза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с образованием холина и уксусной кислоты. Одна молекула медиатора инактивируется в течение одной миллисекунды. Холин в 10 000 раз менее активен, чем ацетилхолин. 50 % холина обратно захватывается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пресинаптической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мембраной и вновь используется для синтеза ацетилхолина. Уксусная кислота окисляется в цикле трикарбоновых кислот.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Часть молекул ацетилхолина подвергается обратному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нейрональному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захвату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реаптейку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пресинаптической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мембраной обратно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цитозоль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Часть молекул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ацетилхолина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доставляет нервные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импульсы к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постсинаптическим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циторецепторам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779"/>
          <a:stretch/>
        </p:blipFill>
        <p:spPr bwMode="auto">
          <a:xfrm>
            <a:off x="2555776" y="2204864"/>
            <a:ext cx="6182840" cy="4653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6454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16632"/>
            <a:ext cx="8712968" cy="491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синаптическую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щель возбуждение передается на концевую пластинку мышечного волокна, в результате происходит «взрывное»  открытие натриевых каналов в мембране мышечного волокна, ионы натрия массированно поступают из канала и интерстициальной (межклеточной) жидкости в цитоплазму мышечных клеток, где способствуют освобождению из внутриклеточных депо и поступлению извне (межклеточной жидкости) ионов кальция. Ионы кальция вызывают сокращение, сначала миофибрилл  мышечного волокна, а затем и сокращение всей мышцы.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Холинорецепторы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делятся на два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основных типа: 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М-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холинорецепторы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мускариночувствительные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Н-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холинорецепторы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никотиночувствительные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779"/>
          <a:stretch/>
        </p:blipFill>
        <p:spPr bwMode="auto">
          <a:xfrm>
            <a:off x="3275856" y="2276872"/>
            <a:ext cx="5462760" cy="4581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738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-318103"/>
            <a:ext cx="871296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Локализация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холинорецепторов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проведении опытов на животных, ученые установили, что рецепторы, локализованные в определенных органах, одинаково чувствительны и реагируют на малые дозы мускарина (яда гриба мухомора),  связываются с ним, вызывая при этом, изменение функций этих органов.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Мускариночувствительные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рецепторы обозначали термином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М-холинорецепторы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зафиксировали их точное распределение в организме человека.  Рецепторы, локализованные в других органах и клетках животного организма, оказались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высокочувствительныи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 малым дозам никотина (алкалоида листьев табака), способными связываться с ним и вызывать изменения функций этих органов и клеток. Рецепторы данного типа не реагируют на мускарин. Их назвали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Н-холинорецепторы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определили места их локализации в организме человека.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х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6366" y="3140968"/>
            <a:ext cx="6067291" cy="370093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5550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223838"/>
            <a:ext cx="878497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Кроме того, все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холинорецепторы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делят на подтипы: М1, М2, М3, 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подтип имеет свою строгую локализацию и определенную функцию.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локализация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холинорецепторов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-радиальная и ресничная мышцы глаз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ердце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сосуды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бронхи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гладкомышечные органы желудочно-кишечного тракта (ЖКТ) и мочевыводящих путей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железы  ( потовые, слюнные, слезные, бронхиальные)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ЦНС.</a:t>
            </a:r>
          </a:p>
        </p:txBody>
      </p:sp>
      <p:pic>
        <p:nvPicPr>
          <p:cNvPr id="6" name="Рисунок 5" descr="х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6306" y="3053938"/>
            <a:ext cx="5615404" cy="381642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37625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2824</TotalTime>
  <Words>2622</Words>
  <Application>Microsoft Office PowerPoint</Application>
  <PresentationFormat>Экран (4:3)</PresentationFormat>
  <Paragraphs>426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Эркер</vt:lpstr>
      <vt:lpstr>  ФГБОУ ВО КрасГМУ им.проф. В.Ф. Войно-Ясенецкого Минздрава России  Фармацевтический колледж   ЛЕКАРСТВЕННЫЕ СРЕДСТВА, ВЛИЯЮЩИЕ НА ЭФФЕРЕНТНУЮ НЕРВНУЮ СИСТЕМУ. СТРОЕНИЕ ВЕГЕТАТИВНОЙ НЕРВНОЙ СИСТЕМЫ. СИНАПС. ХОЛИНЕРГИЧЕСКИЕ ЛЕКАРСТВЕННЫЕ СРЕДСТВА. ХОЛИНОМИМЕТИКИ. ХОЛИНОЛИТИКИ   видеолекция для студентов 1 курса, по специальности 33.02.01 – Фармация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Гомеопатические ЛФ</dc:title>
  <dc:creator>Суслина Светалана</dc:creator>
  <cp:lastModifiedBy>Пользователь Windows</cp:lastModifiedBy>
  <cp:revision>1499</cp:revision>
  <dcterms:created xsi:type="dcterms:W3CDTF">2005-10-06T11:32:35Z</dcterms:created>
  <dcterms:modified xsi:type="dcterms:W3CDTF">2023-07-17T14:40:52Z</dcterms:modified>
</cp:coreProperties>
</file>