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6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4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0" d="100"/>
          <a:sy n="80" d="100"/>
        </p:scale>
        <p:origin x="68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2B7257E-E00A-4F6E-BB99-4C5D393D21D4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E0E57E51-A140-42D6-92F0-BC1ABF504A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288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7257E-E00A-4F6E-BB99-4C5D393D21D4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57E51-A140-42D6-92F0-BC1ABF504A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619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7257E-E00A-4F6E-BB99-4C5D393D21D4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57E51-A140-42D6-92F0-BC1ABF504A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821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7257E-E00A-4F6E-BB99-4C5D393D21D4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57E51-A140-42D6-92F0-BC1ABF504A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228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7257E-E00A-4F6E-BB99-4C5D393D21D4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57E51-A140-42D6-92F0-BC1ABF504A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692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7257E-E00A-4F6E-BB99-4C5D393D21D4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57E51-A140-42D6-92F0-BC1ABF504A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861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7257E-E00A-4F6E-BB99-4C5D393D21D4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57E51-A140-42D6-92F0-BC1ABF504A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368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7257E-E00A-4F6E-BB99-4C5D393D21D4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57E51-A140-42D6-92F0-BC1ABF504A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495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7257E-E00A-4F6E-BB99-4C5D393D21D4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57E51-A140-42D6-92F0-BC1ABF504A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894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7257E-E00A-4F6E-BB99-4C5D393D21D4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E0E57E51-A140-42D6-92F0-BC1ABF504A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413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2B7257E-E00A-4F6E-BB99-4C5D393D21D4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E0E57E51-A140-42D6-92F0-BC1ABF504A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872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32B7257E-E00A-4F6E-BB99-4C5D393D21D4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E0E57E51-A140-42D6-92F0-BC1ABF504A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888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www.krasotaimedicina.ru/diseases/zabolevanija_pulmonology/pneumonia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s://www.krasotaimedicina.ru/diseases/children/epiglottiti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rasotaimedicina.ru/diseases/ophthalmology/conjunctivitis" TargetMode="External"/><Relationship Id="rId5" Type="http://schemas.openxmlformats.org/officeDocument/2006/relationships/hyperlink" Target="https://www.krasotaimedicina.ru/diseases/zabolevanija_lor/otitis" TargetMode="External"/><Relationship Id="rId4" Type="http://schemas.openxmlformats.org/officeDocument/2006/relationships/hyperlink" Target="https://www.krasotaimedicina.ru/diseases/zabolevanija_lor/sinusiti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Hib-</a:t>
            </a:r>
            <a:r>
              <a:rPr lang="ru-RU" dirty="0" smtClean="0"/>
              <a:t>инфекция дыхательных путей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Выполнила: Антонова Диана 312 </a:t>
            </a:r>
            <a:r>
              <a:rPr lang="ru-RU" dirty="0" err="1" smtClean="0"/>
              <a:t>леч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05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9612" y="1871721"/>
            <a:ext cx="10772775" cy="1658198"/>
          </a:xfrm>
        </p:spPr>
        <p:txBody>
          <a:bodyPr/>
          <a:lstStyle/>
          <a:p>
            <a:pPr algn="ctr"/>
            <a:r>
              <a:rPr lang="ru-RU" dirty="0"/>
              <a:t>с</a:t>
            </a:r>
            <a:r>
              <a:rPr lang="ru-RU" dirty="0" smtClean="0"/>
              <a:t>пасибо за внимание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49" y="3239967"/>
            <a:ext cx="1406502" cy="130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22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0931" y="1567543"/>
            <a:ext cx="10753725" cy="338268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Возбудителем гемофильной инфекции является бактерия </a:t>
            </a:r>
            <a:r>
              <a:rPr lang="ru-RU" u="sng" dirty="0" err="1" smtClean="0">
                <a:solidFill>
                  <a:srgbClr val="00B0F0"/>
                </a:solidFill>
              </a:rPr>
              <a:t>Haemophilus</a:t>
            </a:r>
            <a:r>
              <a:rPr lang="ru-RU" u="sng" dirty="0" smtClean="0">
                <a:solidFill>
                  <a:srgbClr val="00B0F0"/>
                </a:solidFill>
              </a:rPr>
              <a:t> </a:t>
            </a:r>
            <a:r>
              <a:rPr lang="ru-RU" u="sng" dirty="0" err="1" smtClean="0">
                <a:solidFill>
                  <a:srgbClr val="00B0F0"/>
                </a:solidFill>
              </a:rPr>
              <a:t>influenzae</a:t>
            </a:r>
            <a:r>
              <a:rPr lang="ru-RU" u="sng" dirty="0" smtClean="0">
                <a:solidFill>
                  <a:srgbClr val="00B0F0"/>
                </a:solidFill>
              </a:rPr>
              <a:t> </a:t>
            </a:r>
            <a:r>
              <a:rPr lang="ru-RU" dirty="0" smtClean="0"/>
              <a:t>(или палочка </a:t>
            </a:r>
            <a:r>
              <a:rPr lang="ru-RU" dirty="0" err="1" smtClean="0"/>
              <a:t>Пфейффера</a:t>
            </a:r>
            <a:r>
              <a:rPr lang="ru-RU" dirty="0" smtClean="0"/>
              <a:t>) из семейства </a:t>
            </a:r>
            <a:r>
              <a:rPr lang="ru-RU" u="sng" dirty="0" err="1" smtClean="0">
                <a:solidFill>
                  <a:srgbClr val="00B0F0"/>
                </a:solidFill>
              </a:rPr>
              <a:t>Pasteurellaceae</a:t>
            </a:r>
            <a:r>
              <a:rPr lang="ru-RU" u="sng" dirty="0" smtClean="0">
                <a:solidFill>
                  <a:srgbClr val="00B0F0"/>
                </a:solidFill>
              </a:rPr>
              <a:t> </a:t>
            </a:r>
            <a:r>
              <a:rPr lang="ru-RU" dirty="0" smtClean="0"/>
              <a:t>(</a:t>
            </a:r>
            <a:r>
              <a:rPr lang="ru-RU" dirty="0" err="1" smtClean="0"/>
              <a:t>Hib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777686" y="1903468"/>
            <a:ext cx="3193256" cy="42576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90930" y="2435677"/>
            <a:ext cx="55050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Бактерия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представляет собой мелкую полиморфную палочку, иногда по форме напоминающую </a:t>
            </a:r>
            <a:r>
              <a:rPr lang="ru-RU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коккобациллу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. Спор нет, имеет капсулу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96" y="3864529"/>
            <a:ext cx="2784893" cy="278489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90930" y="427167"/>
            <a:ext cx="83073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</a:rPr>
              <a:t>Общая характеристика</a:t>
            </a:r>
            <a:endParaRPr lang="ru-RU" sz="5400" dirty="0">
              <a:solidFill>
                <a:schemeClr val="tx2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0930" y="4504749"/>
            <a:ext cx="30476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Гемофилы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входят в состав нормальной флоры верхних дыхательных путей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07579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081617"/>
          </a:xfrm>
        </p:spPr>
        <p:txBody>
          <a:bodyPr/>
          <a:lstStyle/>
          <a:p>
            <a:pPr fontAlgn="base"/>
            <a:r>
              <a:rPr lang="ru-RU" dirty="0" smtClean="0">
                <a:solidFill>
                  <a:srgbClr val="36AFA8"/>
                </a:solidFill>
              </a:rPr>
              <a:t>Классификация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9137" y="1659255"/>
            <a:ext cx="10753725" cy="3766185"/>
          </a:xfrm>
        </p:spPr>
        <p:txBody>
          <a:bodyPr/>
          <a:lstStyle/>
          <a:p>
            <a:pPr algn="just" fontAlgn="base">
              <a:buFont typeface="+mj-lt"/>
              <a:buAutoNum type="arabicPeriod"/>
            </a:pPr>
            <a:r>
              <a:rPr lang="ru-RU" b="1" dirty="0">
                <a:solidFill>
                  <a:srgbClr val="000000"/>
                </a:solidFill>
              </a:rPr>
              <a:t>Инвазивная. </a:t>
            </a:r>
            <a:r>
              <a:rPr lang="ru-RU" dirty="0">
                <a:solidFill>
                  <a:srgbClr val="000000"/>
                </a:solidFill>
              </a:rPr>
              <a:t>Включает </a:t>
            </a:r>
            <a:r>
              <a:rPr lang="ru-RU" dirty="0" err="1">
                <a:solidFill>
                  <a:srgbClr val="0660DD"/>
                </a:solidFill>
                <a:hlinkClick r:id="rId2"/>
              </a:rPr>
              <a:t>эпиглоттит</a:t>
            </a:r>
            <a:r>
              <a:rPr lang="ru-RU" dirty="0">
                <a:solidFill>
                  <a:srgbClr val="000000"/>
                </a:solidFill>
              </a:rPr>
              <a:t>, менингит, </a:t>
            </a:r>
            <a:r>
              <a:rPr lang="ru-RU" dirty="0">
                <a:solidFill>
                  <a:srgbClr val="0660DD"/>
                </a:solidFill>
                <a:hlinkClick r:id="rId3"/>
              </a:rPr>
              <a:t>пневмонию</a:t>
            </a:r>
            <a:r>
              <a:rPr lang="ru-RU" dirty="0">
                <a:solidFill>
                  <a:srgbClr val="000000"/>
                </a:solidFill>
              </a:rPr>
              <a:t>, поражения костей, суставов, подкожно-жировой клетчатки. Более 85% случаев выявляется у детей младше 4-х лет.</a:t>
            </a:r>
          </a:p>
          <a:p>
            <a:pPr algn="just" fontAlgn="base">
              <a:buFont typeface="+mj-lt"/>
              <a:buAutoNum type="arabicPeriod"/>
            </a:pPr>
            <a:r>
              <a:rPr lang="ru-RU" b="1" dirty="0" err="1">
                <a:solidFill>
                  <a:srgbClr val="000000"/>
                </a:solidFill>
              </a:rPr>
              <a:t>Неинвазивная</a:t>
            </a:r>
            <a:r>
              <a:rPr lang="ru-RU" b="1" dirty="0">
                <a:solidFill>
                  <a:srgbClr val="000000"/>
                </a:solidFill>
              </a:rPr>
              <a:t>.</a:t>
            </a:r>
            <a:r>
              <a:rPr lang="ru-RU" dirty="0">
                <a:solidFill>
                  <a:srgbClr val="000000"/>
                </a:solidFill>
              </a:rPr>
              <a:t> Часто вызывается </a:t>
            </a:r>
            <a:r>
              <a:rPr lang="ru-RU" dirty="0" err="1">
                <a:solidFill>
                  <a:srgbClr val="000000"/>
                </a:solidFill>
              </a:rPr>
              <a:t>нетипируемыми</a:t>
            </a:r>
            <a:r>
              <a:rPr lang="ru-RU" dirty="0">
                <a:solidFill>
                  <a:srgbClr val="000000"/>
                </a:solidFill>
              </a:rPr>
              <a:t> штаммами, протекает как рецидивирующий </a:t>
            </a:r>
            <a:r>
              <a:rPr lang="ru-RU" dirty="0">
                <a:solidFill>
                  <a:srgbClr val="0660DD"/>
                </a:solidFill>
                <a:hlinkClick r:id="rId4"/>
              </a:rPr>
              <a:t>синусит</a:t>
            </a:r>
            <a:r>
              <a:rPr lang="ru-RU" dirty="0">
                <a:solidFill>
                  <a:srgbClr val="000000"/>
                </a:solidFill>
              </a:rPr>
              <a:t>, </a:t>
            </a:r>
            <a:r>
              <a:rPr lang="ru-RU" dirty="0">
                <a:solidFill>
                  <a:srgbClr val="0660DD"/>
                </a:solidFill>
                <a:hlinkClick r:id="rId5"/>
              </a:rPr>
              <a:t>отит</a:t>
            </a:r>
            <a:r>
              <a:rPr lang="ru-RU" dirty="0">
                <a:solidFill>
                  <a:srgbClr val="000000"/>
                </a:solidFill>
              </a:rPr>
              <a:t>, </a:t>
            </a:r>
            <a:r>
              <a:rPr lang="ru-RU" dirty="0">
                <a:solidFill>
                  <a:srgbClr val="0660DD"/>
                </a:solidFill>
                <a:hlinkClick r:id="rId6"/>
              </a:rPr>
              <a:t>конъюнктивит</a:t>
            </a:r>
            <a:r>
              <a:rPr lang="ru-RU" dirty="0">
                <a:solidFill>
                  <a:srgbClr val="000000"/>
                </a:solidFill>
              </a:rPr>
              <a:t>. Поражаются как дети, так и взрослые.</a:t>
            </a:r>
          </a:p>
          <a:p>
            <a:pPr algn="just" fontAlgn="base">
              <a:buFont typeface="+mj-lt"/>
              <a:buAutoNum type="arabicPeriod"/>
            </a:pPr>
            <a:r>
              <a:rPr lang="ru-RU" b="1" dirty="0">
                <a:solidFill>
                  <a:srgbClr val="000000"/>
                </a:solidFill>
              </a:rPr>
              <a:t>Сепсис.</a:t>
            </a:r>
            <a:r>
              <a:rPr lang="ru-RU" dirty="0">
                <a:solidFill>
                  <a:srgbClr val="000000"/>
                </a:solidFill>
              </a:rPr>
              <a:t> Характерно бурное течение, высокая летальность, отсутствие вторичных очагов. Обычно заболевают младенцы в возрасте 6-12 месяцев, роженицы.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9875" y="4600576"/>
            <a:ext cx="2839790" cy="21383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53162" y="4600576"/>
            <a:ext cx="3252788" cy="215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15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067437"/>
          </a:xfrm>
        </p:spPr>
        <p:txBody>
          <a:bodyPr/>
          <a:lstStyle/>
          <a:p>
            <a:r>
              <a:rPr lang="ru-RU" dirty="0" smtClean="0"/>
              <a:t>Заболевания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7224" y="1566970"/>
            <a:ext cx="10753725" cy="19888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взрослых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H.influenzae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вызывает преимущественно очаговую бронхопневмонию, часто сочетающуюся с выраженным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трахеобронхитом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. Пневмония редко приобретает тяжелое течение, но в отдельных случаях может осложниться экссудативным плевритом, перикардитом, менингитом, артритом </a:t>
            </a:r>
            <a:endParaRPr lang="ru-RU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i="0" dirty="0">
              <a:solidFill>
                <a:srgbClr val="222426"/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7224" y="3110268"/>
            <a:ext cx="3924301" cy="2603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85000"/>
              </a:lnSpc>
              <a:spcBef>
                <a:spcPts val="1300"/>
              </a:spcBef>
            </a:pPr>
            <a:r>
              <a:rPr lang="ru-RU" sz="2400" dirty="0">
                <a:solidFill>
                  <a:srgbClr val="00B0F0"/>
                </a:solidFill>
              </a:rPr>
              <a:t>!</a:t>
            </a:r>
            <a:r>
              <a:rPr lang="ru-RU" sz="2400" dirty="0">
                <a:solidFill>
                  <a:srgbClr val="222426"/>
                </a:solidFill>
              </a:rPr>
              <a:t> Наиболее часто </a:t>
            </a:r>
            <a:r>
              <a:rPr lang="ru-RU" sz="2400" dirty="0" err="1">
                <a:solidFill>
                  <a:srgbClr val="222426"/>
                </a:solidFill>
              </a:rPr>
              <a:t>Hib</a:t>
            </a:r>
            <a:r>
              <a:rPr lang="ru-RU" sz="2400" dirty="0">
                <a:solidFill>
                  <a:srgbClr val="222426"/>
                </a:solidFill>
              </a:rPr>
              <a:t>-инфекции подвержены дети в возрасте 6–48 </a:t>
            </a:r>
            <a:r>
              <a:rPr lang="ru-RU" sz="2400" dirty="0" err="1">
                <a:solidFill>
                  <a:srgbClr val="222426"/>
                </a:solidFill>
              </a:rPr>
              <a:t>мес</a:t>
            </a:r>
            <a:r>
              <a:rPr lang="ru-RU" sz="2400" dirty="0">
                <a:solidFill>
                  <a:srgbClr val="222426"/>
                </a:solidFill>
              </a:rPr>
              <a:t>, реже новорожденные и дети старше 5 лет. Подавляющее число заболевших приходится на возраст от 3 </a:t>
            </a:r>
            <a:r>
              <a:rPr lang="ru-RU" sz="2400" dirty="0" err="1">
                <a:solidFill>
                  <a:srgbClr val="222426"/>
                </a:solidFill>
              </a:rPr>
              <a:t>мес</a:t>
            </a:r>
            <a:r>
              <a:rPr lang="ru-RU" sz="2400" dirty="0">
                <a:solidFill>
                  <a:srgbClr val="222426"/>
                </a:solidFill>
              </a:rPr>
              <a:t> до 3 лет. </a:t>
            </a:r>
          </a:p>
        </p:txBody>
      </p:sp>
      <p:pic>
        <p:nvPicPr>
          <p:cNvPr id="1026" name="Picture 2" descr="https://neo-medical.ru/wp-content/uploads/4/4/b/44b6866ea31c17a7604ea7048684349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838" y="2965028"/>
            <a:ext cx="4321671" cy="324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52625" t="5999" r="5000" b="5000"/>
          <a:stretch/>
        </p:blipFill>
        <p:spPr>
          <a:xfrm>
            <a:off x="5209834" y="2965028"/>
            <a:ext cx="2213315" cy="348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51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948267"/>
          </a:xfrm>
        </p:spPr>
        <p:txBody>
          <a:bodyPr/>
          <a:lstStyle/>
          <a:p>
            <a:r>
              <a:rPr lang="ru-RU" dirty="0" smtClean="0"/>
              <a:t>Факторы риска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6748" y="1527655"/>
            <a:ext cx="10753725" cy="2503170"/>
          </a:xfrm>
        </p:spPr>
        <p:txBody>
          <a:bodyPr/>
          <a:lstStyle/>
          <a:p>
            <a:pPr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 посещение детских организованных коллективов (ясли, детские сады), особенно закрытого типа (дома ребенка, интернаты)</a:t>
            </a:r>
          </a:p>
          <a:p>
            <a:pPr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 искусственное вскармливание</a:t>
            </a:r>
          </a:p>
          <a:p>
            <a:pPr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 иммунодефициты (первичные и вторичные, включая ВИЧ-инфекцию)</a:t>
            </a:r>
          </a:p>
          <a:p>
            <a:pPr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 хронические заболевания (сердца, легких, сахарный диабет)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993" y="3816221"/>
            <a:ext cx="4028014" cy="268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32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656" y="126309"/>
            <a:ext cx="10772775" cy="1658198"/>
          </a:xfrm>
        </p:spPr>
        <p:txBody>
          <a:bodyPr/>
          <a:lstStyle/>
          <a:p>
            <a:r>
              <a:rPr lang="ru-RU" dirty="0" smtClean="0"/>
              <a:t>Пути распространения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6656" y="1545907"/>
            <a:ext cx="10753725" cy="3766185"/>
          </a:xfrm>
        </p:spPr>
        <p:txBody>
          <a:bodyPr/>
          <a:lstStyle/>
          <a:p>
            <a:r>
              <a:rPr lang="ru-RU" dirty="0" smtClean="0"/>
              <a:t>Распространение инфекции происходит воздушно-капельным или бытовым путями передачи. В более редких случаях – при родах, от матери с гемофильной колонизацией генитального тракта. Источником и основным резервуаром инфекции является только человек</a:t>
            </a:r>
            <a:endParaRPr lang="ru-RU" dirty="0"/>
          </a:p>
        </p:txBody>
      </p:sp>
      <p:pic>
        <p:nvPicPr>
          <p:cNvPr id="2050" name="Picture 2" descr="https://medictionary.ru/wp-content/uploads/2018/04/img_5ae4921541ec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6" y="3540967"/>
            <a:ext cx="4521837" cy="280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51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656" y="275598"/>
            <a:ext cx="10772775" cy="1658198"/>
          </a:xfrm>
        </p:spPr>
        <p:txBody>
          <a:bodyPr/>
          <a:lstStyle/>
          <a:p>
            <a:r>
              <a:rPr lang="ru-RU" dirty="0" smtClean="0"/>
              <a:t>Материал для исследований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Мокрота, </a:t>
            </a:r>
            <a:r>
              <a:rPr lang="ru-RU" dirty="0" err="1" smtClean="0"/>
              <a:t>пунктаты</a:t>
            </a:r>
            <a:r>
              <a:rPr lang="ru-RU" dirty="0"/>
              <a:t>,</a:t>
            </a:r>
            <a:r>
              <a:rPr lang="ru-RU" dirty="0" smtClean="0"/>
              <a:t> гнойное отделяемое, </a:t>
            </a:r>
            <a:r>
              <a:rPr lang="ru-RU" dirty="0" smtClean="0"/>
              <a:t>СМЖ</a:t>
            </a:r>
            <a:r>
              <a:rPr lang="ru-RU" dirty="0" smtClean="0"/>
              <a:t>, кровь – </a:t>
            </a:r>
            <a:r>
              <a:rPr lang="ru-RU" dirty="0" err="1" smtClean="0"/>
              <a:t>культуральные</a:t>
            </a:r>
            <a:r>
              <a:rPr lang="ru-RU" smtClean="0"/>
              <a:t> </a:t>
            </a:r>
            <a:r>
              <a:rPr lang="ru-RU" smtClean="0"/>
              <a:t>исследования</a:t>
            </a:r>
            <a:endParaRPr lang="ru-RU" dirty="0" smtClean="0"/>
          </a:p>
          <a:p>
            <a:r>
              <a:rPr lang="ru-RU" dirty="0" smtClean="0"/>
              <a:t>СМЖ, кровь, </a:t>
            </a:r>
            <a:r>
              <a:rPr lang="ru-RU" dirty="0" err="1" smtClean="0"/>
              <a:t>пунктаты</a:t>
            </a:r>
            <a:r>
              <a:rPr lang="ru-RU" dirty="0" smtClean="0"/>
              <a:t> – обнаружение фрагментов ДНК.</a:t>
            </a:r>
          </a:p>
          <a:p>
            <a:r>
              <a:rPr lang="ru-RU" dirty="0" smtClean="0"/>
              <a:t>СМЖ, кровь – обнаружение АГ.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0828" y="3321698"/>
            <a:ext cx="4528865" cy="301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96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656" y="359574"/>
            <a:ext cx="10772775" cy="1226630"/>
          </a:xfrm>
        </p:spPr>
        <p:txBody>
          <a:bodyPr/>
          <a:lstStyle/>
          <a:p>
            <a:r>
              <a:rPr lang="ru-RU" dirty="0" smtClean="0"/>
              <a:t>Диагностика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6656" y="1741092"/>
            <a:ext cx="10753725" cy="3766185"/>
          </a:xfrm>
        </p:spPr>
        <p:txBody>
          <a:bodyPr>
            <a:normAutofit/>
          </a:bodyPr>
          <a:lstStyle/>
          <a:p>
            <a:r>
              <a:rPr lang="ru-RU" dirty="0"/>
              <a:t>Этиологическая лабораторная диагностика включает микроскопию исследуемого материала, посев материала с дальнейшей </a:t>
            </a:r>
            <a:r>
              <a:rPr lang="ru-RU" dirty="0" err="1"/>
              <a:t>культуральной</a:t>
            </a:r>
            <a:r>
              <a:rPr lang="ru-RU" dirty="0"/>
              <a:t> и биохимической идентификацией возбудителя, определением </a:t>
            </a:r>
            <a:r>
              <a:rPr lang="ru-RU" dirty="0" err="1"/>
              <a:t>антибиотикочувствительности</a:t>
            </a:r>
            <a:r>
              <a:rPr lang="ru-RU" dirty="0"/>
              <a:t>; обнаружение генетических фрагментов ДНК </a:t>
            </a:r>
            <a:r>
              <a:rPr lang="ru-RU" dirty="0" err="1"/>
              <a:t>Hib</a:t>
            </a:r>
            <a:r>
              <a:rPr lang="ru-RU" dirty="0"/>
              <a:t> и АГ </a:t>
            </a:r>
            <a:r>
              <a:rPr lang="ru-RU" dirty="0" err="1"/>
              <a:t>Hib</a:t>
            </a:r>
            <a:r>
              <a:rPr lang="ru-RU" dirty="0"/>
              <a:t> в стерильных жидкостях организма.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093" y="3236066"/>
            <a:ext cx="3155182" cy="315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81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4256" y="963930"/>
            <a:ext cx="10753725" cy="3766185"/>
          </a:xfrm>
        </p:spPr>
        <p:txBody>
          <a:bodyPr/>
          <a:lstStyle/>
          <a:p>
            <a:pPr lvl="0"/>
            <a:r>
              <a:rPr lang="ru-RU" sz="2200" dirty="0">
                <a:solidFill>
                  <a:srgbClr val="00B0F0"/>
                </a:solidFill>
              </a:rPr>
              <a:t>!</a:t>
            </a:r>
            <a:r>
              <a:rPr lang="ru-RU" sz="2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ru-RU" sz="2200" dirty="0">
                <a:solidFill>
                  <a:srgbClr val="222426"/>
                </a:solidFill>
              </a:rPr>
              <a:t>Согласно Национальному календарю прививок РФ, вакцинация против гемофильной инфекции проводится детям из групп риска* в 3, 4,5 и 6 месяцев, ревакцинация — в 18 месяцев.</a:t>
            </a:r>
          </a:p>
          <a:p>
            <a:pPr lvl="0"/>
            <a:r>
              <a:rPr lang="ru-RU" sz="2200" dirty="0">
                <a:solidFill>
                  <a:srgbClr val="222426"/>
                </a:solidFill>
              </a:rPr>
              <a:t>Вакцина против гемофильной инфекции входит в состав комбинированных вакцин против коклюша, дифтерии, столбняка и полиомиелита (</a:t>
            </a:r>
            <a:r>
              <a:rPr lang="ru-RU" sz="22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Пентаксим</a:t>
            </a:r>
            <a:r>
              <a:rPr lang="ru-RU" sz="2200" dirty="0">
                <a:solidFill>
                  <a:srgbClr val="222426"/>
                </a:solidFill>
              </a:rPr>
              <a:t> и </a:t>
            </a:r>
            <a:r>
              <a:rPr lang="ru-RU" sz="22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Инфанрикс</a:t>
            </a:r>
            <a:r>
              <a:rPr lang="ru-RU" sz="2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ru-RU" sz="22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Гекса</a:t>
            </a:r>
            <a:r>
              <a:rPr lang="ru-RU" sz="2200" dirty="0">
                <a:solidFill>
                  <a:srgbClr val="222426"/>
                </a:solidFill>
              </a:rPr>
              <a:t>).</a:t>
            </a:r>
            <a:endParaRPr lang="ru-RU" sz="22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1712" r="23499"/>
          <a:stretch/>
        </p:blipFill>
        <p:spPr>
          <a:xfrm>
            <a:off x="752475" y="3228975"/>
            <a:ext cx="4086225" cy="26955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t="18000" b="13360"/>
          <a:stretch/>
        </p:blipFill>
        <p:spPr>
          <a:xfrm>
            <a:off x="6381750" y="2981325"/>
            <a:ext cx="4662587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29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Метрополия</Template>
  <TotalTime>68</TotalTime>
  <Words>331</Words>
  <Application>Microsoft Office PowerPoint</Application>
  <PresentationFormat>Широкоэкранный</PresentationFormat>
  <Paragraphs>31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Метрополия</vt:lpstr>
      <vt:lpstr>Hib-инфекция дыхательных путей</vt:lpstr>
      <vt:lpstr>Презентация PowerPoint</vt:lpstr>
      <vt:lpstr>Классификация</vt:lpstr>
      <vt:lpstr>Заболевания </vt:lpstr>
      <vt:lpstr>Факторы риска</vt:lpstr>
      <vt:lpstr>Пути распространения</vt:lpstr>
      <vt:lpstr>Материал для исследований</vt:lpstr>
      <vt:lpstr>Диагностика</vt:lpstr>
      <vt:lpstr>Презентация PowerPoint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Hib-инфекция дыхательных путей</dc:title>
  <dc:creator>Diana</dc:creator>
  <cp:lastModifiedBy>Diana</cp:lastModifiedBy>
  <cp:revision>22</cp:revision>
  <dcterms:created xsi:type="dcterms:W3CDTF">2022-12-15T14:22:38Z</dcterms:created>
  <dcterms:modified xsi:type="dcterms:W3CDTF">2022-12-16T02:27:09Z</dcterms:modified>
</cp:coreProperties>
</file>