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5B96D-1E7D-4223-A39B-76A4D3B08D44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7505-1450-40F8-83C2-E53EF115A3D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E7505-1450-40F8-83C2-E53EF115A3D9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АНАЛИЗ ИСПОЛЬЗОВАНИЯ ПЕДАГОГИЧЕСКИХ ТЕХНОЛОГИЙ В УЧЕБНОМ ПРОЦЕССЕ НА КАФЕДРАХ ИПО В  2016-2017 УЧЕБНОМ ГОДУ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/>
          <a:lstStyle/>
          <a:p>
            <a:r>
              <a:rPr lang="ru-RU" dirty="0" smtClean="0"/>
              <a:t>Е.Ю. </a:t>
            </a:r>
            <a:r>
              <a:rPr lang="ru-RU" dirty="0" err="1" smtClean="0"/>
              <a:t>Емельянчик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Autofit/>
          </a:bodyPr>
          <a:lstStyle/>
          <a:p>
            <a:r>
              <a:rPr lang="ru-RU" sz="2200" dirty="0" smtClean="0"/>
              <a:t>Участие сотрудников кафедры в выставках, конкурсах на педагогическую тематику и полученные награды в 2016-2017 </a:t>
            </a:r>
            <a:r>
              <a:rPr lang="ru-RU" sz="2200" dirty="0" err="1" smtClean="0"/>
              <a:t>уч</a:t>
            </a:r>
            <a:r>
              <a:rPr lang="ru-RU" sz="2200" dirty="0" smtClean="0"/>
              <a:t>. г.</a:t>
            </a:r>
            <a:endParaRPr lang="ru-RU" sz="2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0154032"/>
              </p:ext>
            </p:extLst>
          </p:nvPr>
        </p:nvGraphicFramePr>
        <p:xfrm>
          <a:off x="395536" y="901327"/>
          <a:ext cx="8496944" cy="5840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2568"/>
                <a:gridCol w="792088"/>
                <a:gridCol w="2592288"/>
              </a:tblGrid>
              <a:tr h="244197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КАФЕДРЫ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ППС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ЧИСЛО</a:t>
                      </a:r>
                      <a:r>
                        <a:rPr lang="ru-RU" sz="1900" baseline="0" dirty="0" smtClean="0"/>
                        <a:t> ОБУЧАВШИХСЯ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оперативной гинекологии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3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акушерства и гинекологии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8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анестезиологии и реаниматологии</a:t>
                      </a:r>
                      <a:r>
                        <a:rPr lang="ru-RU" sz="1900" baseline="0" dirty="0" smtClean="0"/>
                        <a:t>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18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и клиника ССХ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3</a:t>
                      </a:r>
                      <a:r>
                        <a:rPr lang="en-US" sz="1900" dirty="0" smtClean="0"/>
                        <a:t>/2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клинико-лабораторной диагностики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4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 smtClean="0"/>
                        <a:t>Каф. кардиологии и </a:t>
                      </a:r>
                      <a:r>
                        <a:rPr lang="ru-RU" sz="1900" dirty="0" err="1" smtClean="0"/>
                        <a:t>функц</a:t>
                      </a:r>
                      <a:r>
                        <a:rPr lang="ru-RU" sz="1900" dirty="0" smtClean="0"/>
                        <a:t>. </a:t>
                      </a:r>
                      <a:r>
                        <a:rPr lang="ru-RU" sz="1900" dirty="0" err="1" smtClean="0"/>
                        <a:t>д-ки</a:t>
                      </a:r>
                      <a:r>
                        <a:rPr lang="ru-RU" sz="1900" dirty="0" smtClean="0"/>
                        <a:t> ИПО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8/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лучевой диагностики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19</a:t>
                      </a:r>
                      <a:r>
                        <a:rPr lang="en-US" sz="1900" dirty="0" smtClean="0"/>
                        <a:t>/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670063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медицинской генетики и клинической нейрофизиологии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9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педиатрии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11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судебной медицины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9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терапии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11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УЗ в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8</a:t>
                      </a:r>
                      <a:r>
                        <a:rPr lang="en-US" sz="1900" dirty="0" smtClean="0"/>
                        <a:t>/</a:t>
                      </a:r>
                      <a:r>
                        <a:rPr lang="ru-RU" sz="1900" dirty="0" smtClean="0"/>
                        <a:t>3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 Межд. конференции и выставка: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«ОзгЗдрав2017»</a:t>
                      </a:r>
                      <a:endParaRPr lang="ru-RU" sz="14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урологии, андрологии и сексологии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06090"/>
          </a:xfrm>
        </p:spPr>
        <p:txBody>
          <a:bodyPr>
            <a:noAutofit/>
          </a:bodyPr>
          <a:lstStyle/>
          <a:p>
            <a:r>
              <a:rPr lang="ru-RU" sz="2400" dirty="0" smtClean="0"/>
              <a:t>На каких циклах планируется повышение квалификации по педагогике/педагогическим технологиям в 2017-2018 </a:t>
            </a:r>
            <a:r>
              <a:rPr lang="ru-RU" sz="2400" dirty="0" err="1" smtClean="0"/>
              <a:t>уч</a:t>
            </a:r>
            <a:r>
              <a:rPr lang="ru-RU" sz="2400" dirty="0" smtClean="0"/>
              <a:t>. году</a:t>
            </a:r>
            <a:endParaRPr lang="ru-RU" sz="2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16888732"/>
              </p:ext>
            </p:extLst>
          </p:nvPr>
        </p:nvGraphicFramePr>
        <p:xfrm>
          <a:off x="395536" y="1052736"/>
          <a:ext cx="8496944" cy="5717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792088"/>
                <a:gridCol w="2664296"/>
              </a:tblGrid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КАФЕДРЫ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ППС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ЧИСЛО</a:t>
                      </a:r>
                      <a:r>
                        <a:rPr lang="ru-RU" sz="1900" baseline="0" dirty="0" smtClean="0"/>
                        <a:t> ОБУЧАВШИХСЯ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оперативной гинекологии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1</a:t>
                      </a:r>
                      <a:r>
                        <a:rPr lang="ru-RU" sz="1900" dirty="0" smtClean="0"/>
                        <a:t> (</a:t>
                      </a:r>
                      <a:r>
                        <a:rPr lang="ru-RU" sz="1900" dirty="0" err="1" smtClean="0"/>
                        <a:t>КрасГМУ</a:t>
                      </a:r>
                      <a:r>
                        <a:rPr lang="ru-RU" sz="1900" dirty="0" smtClean="0"/>
                        <a:t>)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акушерства и гинекологии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8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Вузовская педагогика 2018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анестезиологии и реаниматологии</a:t>
                      </a:r>
                      <a:r>
                        <a:rPr lang="ru-RU" sz="1900" baseline="0" dirty="0" smtClean="0"/>
                        <a:t>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18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Вузовская педагогика 2018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и клиника ССХ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3/2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Вузовская педагогика 2018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клинико-лабораторной диагностики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4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Вузовская педагогика 2018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 smtClean="0"/>
                        <a:t>Каф. кардиологии и </a:t>
                      </a:r>
                      <a:r>
                        <a:rPr lang="ru-RU" sz="1900" dirty="0" err="1" smtClean="0"/>
                        <a:t>функц</a:t>
                      </a:r>
                      <a:r>
                        <a:rPr lang="ru-RU" sz="1900" dirty="0" smtClean="0"/>
                        <a:t>. </a:t>
                      </a:r>
                      <a:r>
                        <a:rPr lang="ru-RU" sz="1900" dirty="0" err="1" smtClean="0"/>
                        <a:t>д-ки</a:t>
                      </a:r>
                      <a:r>
                        <a:rPr lang="ru-RU" sz="1900" dirty="0" smtClean="0"/>
                        <a:t> ИПО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8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Вузовская педагогика 2018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лучевой диагностики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19</a:t>
                      </a:r>
                      <a:r>
                        <a:rPr lang="en-US" sz="1900" dirty="0" smtClean="0"/>
                        <a:t>/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Вузовская педагогика 2018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70063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медицинской генетики и клинической нейрофизиологии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9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2 (РМА НПО, </a:t>
                      </a:r>
                      <a:r>
                        <a:rPr lang="ru-RU" sz="1900" dirty="0" err="1" smtClean="0"/>
                        <a:t>КрасГМУ</a:t>
                      </a:r>
                      <a:r>
                        <a:rPr lang="ru-RU" sz="1900" dirty="0" smtClean="0"/>
                        <a:t>)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педиатрии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11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2 (</a:t>
                      </a:r>
                      <a:r>
                        <a:rPr lang="ru-RU" sz="1900" smtClean="0"/>
                        <a:t>КрасГМУ)</a:t>
                      </a:r>
                      <a:endParaRPr lang="ru-RU" sz="190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судебной медицины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9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 (</a:t>
                      </a:r>
                      <a:r>
                        <a:rPr lang="ru-RU" sz="1900" dirty="0" err="1" smtClean="0"/>
                        <a:t>КрасГМУ</a:t>
                      </a:r>
                      <a:r>
                        <a:rPr lang="ru-RU" sz="1900" dirty="0" smtClean="0"/>
                        <a:t>)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терапии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11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 (</a:t>
                      </a:r>
                      <a:r>
                        <a:rPr lang="ru-RU" sz="1900" dirty="0" err="1" smtClean="0"/>
                        <a:t>КрасГМУ</a:t>
                      </a:r>
                      <a:r>
                        <a:rPr lang="ru-RU" sz="1900" dirty="0" smtClean="0"/>
                        <a:t>)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УЗ в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8</a:t>
                      </a:r>
                      <a:r>
                        <a:rPr lang="en-US" sz="1900" dirty="0" smtClean="0"/>
                        <a:t>/</a:t>
                      </a:r>
                      <a:r>
                        <a:rPr lang="ru-RU" sz="1900" dirty="0" smtClean="0"/>
                        <a:t>3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урологии, андрологии и сексологии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Вузовская педагогика 2018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Спасибо за внимание</a:t>
            </a:r>
            <a:endParaRPr lang="ru-RU" sz="3200" dirty="0"/>
          </a:p>
        </p:txBody>
      </p:sp>
      <p:pic>
        <p:nvPicPr>
          <p:cNvPr id="1026" name="Picture 2" descr="Картинки по запросу преподаватель высшей школ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276872"/>
            <a:ext cx="4752528" cy="30956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Повышение квалификации по педагогике/педагогическим технологиям в 2016-2017 </a:t>
            </a:r>
            <a:r>
              <a:rPr lang="ru-RU" sz="2800" dirty="0" err="1" smtClean="0"/>
              <a:t>уч</a:t>
            </a:r>
            <a:r>
              <a:rPr lang="ru-RU" sz="2800" dirty="0" smtClean="0"/>
              <a:t>. году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71653344"/>
              </p:ext>
            </p:extLst>
          </p:nvPr>
        </p:nvGraphicFramePr>
        <p:xfrm>
          <a:off x="467544" y="1024065"/>
          <a:ext cx="8496944" cy="5717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2"/>
                <a:gridCol w="864096"/>
                <a:gridCol w="2664296"/>
              </a:tblGrid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КАФЕДРЫ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ППС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ЧИСЛО</a:t>
                      </a:r>
                      <a:r>
                        <a:rPr lang="ru-RU" sz="1900" baseline="0" dirty="0" smtClean="0"/>
                        <a:t> ОБУЧАВШИХСЯ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оперативной гинекологии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3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3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акушерства и гинекологии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8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8+2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анестезиологии и реаниматологии</a:t>
                      </a:r>
                      <a:r>
                        <a:rPr lang="ru-RU" sz="1900" baseline="0" dirty="0" smtClean="0"/>
                        <a:t>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18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9+1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и клиника ССХ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3/2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КЛД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4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3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кардиологии и </a:t>
                      </a:r>
                      <a:r>
                        <a:rPr lang="ru-RU" sz="1900" dirty="0" err="1" smtClean="0"/>
                        <a:t>функц</a:t>
                      </a:r>
                      <a:r>
                        <a:rPr lang="ru-RU" sz="1900" dirty="0" smtClean="0"/>
                        <a:t>. </a:t>
                      </a:r>
                      <a:r>
                        <a:rPr lang="ru-RU" sz="1900" dirty="0" err="1" smtClean="0"/>
                        <a:t>д-ки</a:t>
                      </a:r>
                      <a:r>
                        <a:rPr lang="ru-RU" sz="1900" dirty="0" smtClean="0"/>
                        <a:t>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8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6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лучевой диагностики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19</a:t>
                      </a:r>
                      <a:r>
                        <a:rPr lang="en-US" sz="1900" dirty="0" smtClean="0"/>
                        <a:t>/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9+1</a:t>
                      </a:r>
                      <a:endParaRPr lang="ru-RU" sz="1900" dirty="0"/>
                    </a:p>
                  </a:txBody>
                  <a:tcPr/>
                </a:tc>
              </a:tr>
              <a:tr h="670063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медицинской генетики и клинической нейрофизиологии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9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6+</a:t>
                      </a:r>
                      <a:r>
                        <a:rPr lang="en-US" sz="1900" dirty="0" smtClean="0"/>
                        <a:t>1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педиатрии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11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5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судебной медицины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9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9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терапии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11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11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УЗ в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8/3</a:t>
                      </a:r>
                      <a:endParaRPr lang="ru-RU" sz="1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8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урологии, андрологии и сексологии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10</a:t>
                      </a:r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Мероприятия по педагогике, посещенные сотрудниками кафедры в 2016-2017 учебном году (</a:t>
            </a:r>
            <a:r>
              <a:rPr lang="ru-RU" sz="2400" dirty="0" err="1" smtClean="0"/>
              <a:t>конф</a:t>
            </a:r>
            <a:r>
              <a:rPr lang="ru-RU" sz="2400" dirty="0" smtClean="0"/>
              <a:t>, </a:t>
            </a:r>
            <a:r>
              <a:rPr lang="ru-RU" sz="2400" dirty="0" smtClean="0"/>
              <a:t>семинары, мастер-классы) 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12996268"/>
              </p:ext>
            </p:extLst>
          </p:nvPr>
        </p:nvGraphicFramePr>
        <p:xfrm>
          <a:off x="395536" y="1024065"/>
          <a:ext cx="8496943" cy="5717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2568"/>
                <a:gridCol w="648072"/>
                <a:gridCol w="2736303"/>
              </a:tblGrid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КАФЕДРЫ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ППС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ЧИСЛО</a:t>
                      </a:r>
                      <a:r>
                        <a:rPr lang="ru-RU" sz="1900" baseline="0" dirty="0" smtClean="0"/>
                        <a:t> ОБУЧАВШИХСЯ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оперативной гинекологии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3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100%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акушерства и гинекологии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8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100%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анестезиологии и реаниматологии</a:t>
                      </a:r>
                      <a:r>
                        <a:rPr lang="ru-RU" sz="1900" baseline="0" dirty="0" smtClean="0"/>
                        <a:t>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18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50%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и клиника ССХ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3/2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33%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клинико-лабораторной диагностики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4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75%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 smtClean="0"/>
                        <a:t>Каф. кардиологии и </a:t>
                      </a:r>
                      <a:r>
                        <a:rPr lang="ru-RU" sz="1900" dirty="0" err="1" smtClean="0"/>
                        <a:t>функц</a:t>
                      </a:r>
                      <a:r>
                        <a:rPr lang="ru-RU" sz="1900" dirty="0" smtClean="0"/>
                        <a:t>. </a:t>
                      </a:r>
                      <a:r>
                        <a:rPr lang="ru-RU" sz="1900" dirty="0" err="1" smtClean="0"/>
                        <a:t>д-ки</a:t>
                      </a:r>
                      <a:r>
                        <a:rPr lang="ru-RU" sz="1900" dirty="0" smtClean="0"/>
                        <a:t> ИПО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8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70%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лучевой диагностики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19</a:t>
                      </a:r>
                      <a:r>
                        <a:rPr lang="en-US" sz="1900" dirty="0" smtClean="0"/>
                        <a:t>/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7</a:t>
                      </a:r>
                      <a:r>
                        <a:rPr lang="en-US" sz="1900" dirty="0" smtClean="0"/>
                        <a:t>0%</a:t>
                      </a:r>
                      <a:endParaRPr lang="ru-RU" sz="1900" dirty="0"/>
                    </a:p>
                  </a:txBody>
                  <a:tcPr/>
                </a:tc>
              </a:tr>
              <a:tr h="670063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медицинской генетики и клинической нейрофизиологии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9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70%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педиатрии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11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70%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судебной медицины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9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70%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терапии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11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100%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УЗ в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8</a:t>
                      </a:r>
                      <a:r>
                        <a:rPr lang="en-US" sz="1900" dirty="0" smtClean="0"/>
                        <a:t>/3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100%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урологии, андрологии и сексологии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100%</a:t>
                      </a:r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 какой педагогической технологии кафедра проведено открытое занятие в 2016-2017 учебном году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96179551"/>
              </p:ext>
            </p:extLst>
          </p:nvPr>
        </p:nvGraphicFramePr>
        <p:xfrm>
          <a:off x="323528" y="908720"/>
          <a:ext cx="8496943" cy="5752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528"/>
                <a:gridCol w="936104"/>
                <a:gridCol w="2808311"/>
              </a:tblGrid>
              <a:tr h="398512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КАФЕДРЫ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ППС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ЧИСЛО</a:t>
                      </a:r>
                      <a:r>
                        <a:rPr lang="ru-RU" sz="1900" baseline="0" dirty="0" smtClean="0"/>
                        <a:t> ЗАНЯТИЙ</a:t>
                      </a:r>
                      <a:endParaRPr lang="ru-RU" sz="1900" dirty="0"/>
                    </a:p>
                  </a:txBody>
                  <a:tcPr/>
                </a:tc>
              </a:tr>
              <a:tr h="398512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оперативной гинекологии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3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98512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акушерства и гинекологии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8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 мастер-класса, 1 школа  по </a:t>
                      </a:r>
                      <a:r>
                        <a:rPr lang="ru-RU" sz="1600" dirty="0" err="1" smtClean="0"/>
                        <a:t>симуляц</a:t>
                      </a:r>
                      <a:r>
                        <a:rPr lang="ru-RU" sz="1600" dirty="0" smtClean="0"/>
                        <a:t>. технологиям</a:t>
                      </a:r>
                      <a:endParaRPr lang="ru-RU" sz="1600" dirty="0"/>
                    </a:p>
                  </a:txBody>
                  <a:tcPr/>
                </a:tc>
              </a:tr>
              <a:tr h="398512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анестезиологии и </a:t>
                      </a:r>
                      <a:r>
                        <a:rPr lang="ru-RU" sz="1900" dirty="0" err="1" smtClean="0"/>
                        <a:t>реаним</a:t>
                      </a:r>
                      <a:r>
                        <a:rPr lang="ru-RU" sz="1900" dirty="0" smtClean="0"/>
                        <a:t>.</a:t>
                      </a:r>
                      <a:r>
                        <a:rPr lang="ru-RU" sz="1900" baseline="0" dirty="0" smtClean="0"/>
                        <a:t>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18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2 мастер-класса</a:t>
                      </a:r>
                      <a:endParaRPr lang="ru-RU" sz="1900" dirty="0"/>
                    </a:p>
                  </a:txBody>
                  <a:tcPr/>
                </a:tc>
              </a:tr>
              <a:tr h="398512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и клиника ССХ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3/2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 мастер-класс</a:t>
                      </a:r>
                      <a:endParaRPr lang="ru-RU" sz="1900" dirty="0"/>
                    </a:p>
                  </a:txBody>
                  <a:tcPr/>
                </a:tc>
              </a:tr>
              <a:tr h="398512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КЛД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4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985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 smtClean="0"/>
                        <a:t>Каф. кардиологии и </a:t>
                      </a:r>
                      <a:r>
                        <a:rPr lang="ru-RU" sz="1900" dirty="0" err="1" smtClean="0"/>
                        <a:t>функц</a:t>
                      </a:r>
                      <a:r>
                        <a:rPr lang="ru-RU" sz="1900" dirty="0" smtClean="0"/>
                        <a:t>. </a:t>
                      </a:r>
                      <a:r>
                        <a:rPr lang="ru-RU" sz="1900" dirty="0" err="1" smtClean="0"/>
                        <a:t>д-ки</a:t>
                      </a:r>
                      <a:r>
                        <a:rPr lang="ru-RU" sz="1900" dirty="0" smtClean="0"/>
                        <a:t> ИПО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8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98512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лучевой диагностики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19/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91109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мед. генетики и </a:t>
                      </a:r>
                      <a:r>
                        <a:rPr lang="ru-RU" sz="1900" dirty="0" err="1" smtClean="0"/>
                        <a:t>кл.нейрофизиологии</a:t>
                      </a:r>
                      <a:r>
                        <a:rPr lang="ru-RU" sz="1900" dirty="0" smtClean="0"/>
                        <a:t> 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9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98512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педиатрии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11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98512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судебной медицины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9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Метод </a:t>
                      </a:r>
                      <a:r>
                        <a:rPr lang="ru-RU" sz="1600" dirty="0" err="1" smtClean="0"/>
                        <a:t>проблем.изложения</a:t>
                      </a:r>
                      <a:endParaRPr lang="ru-RU" sz="1600" dirty="0"/>
                    </a:p>
                  </a:txBody>
                  <a:tcPr/>
                </a:tc>
              </a:tr>
              <a:tr h="398512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терапии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11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Мастер-класс «</a:t>
                      </a:r>
                      <a:r>
                        <a:rPr lang="ru-RU" sz="1600" dirty="0" err="1" smtClean="0"/>
                        <a:t>симул</a:t>
                      </a:r>
                      <a:r>
                        <a:rPr lang="ru-RU" sz="1600" dirty="0" smtClean="0"/>
                        <a:t>. </a:t>
                      </a:r>
                      <a:r>
                        <a:rPr lang="ru-RU" sz="1600" dirty="0" err="1" smtClean="0"/>
                        <a:t>Технол</a:t>
                      </a:r>
                      <a:r>
                        <a:rPr lang="ru-RU" sz="1600" dirty="0" smtClean="0"/>
                        <a:t>»</a:t>
                      </a:r>
                      <a:endParaRPr lang="ru-RU" sz="1600" dirty="0"/>
                    </a:p>
                  </a:txBody>
                  <a:tcPr/>
                </a:tc>
              </a:tr>
              <a:tr h="398512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УЗ в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8/3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98512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урологии, </a:t>
                      </a:r>
                      <a:r>
                        <a:rPr lang="ru-RU" sz="1900" dirty="0" err="1" smtClean="0"/>
                        <a:t>андр</a:t>
                      </a:r>
                      <a:r>
                        <a:rPr lang="ru-RU" sz="1900" dirty="0" smtClean="0"/>
                        <a:t>. и сексологии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study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тема занятия МКБ </a:t>
                      </a:r>
                      <a:endParaRPr lang="ru-RU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Подготовленные в 2016-2017 учебном году </a:t>
            </a:r>
            <a:r>
              <a:rPr lang="ru-RU" sz="2400" dirty="0" err="1" smtClean="0"/>
              <a:t>видеолекции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91709177"/>
              </p:ext>
            </p:extLst>
          </p:nvPr>
        </p:nvGraphicFramePr>
        <p:xfrm>
          <a:off x="395536" y="980728"/>
          <a:ext cx="8496944" cy="5679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720080"/>
                <a:gridCol w="2736304"/>
              </a:tblGrid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КАФЕДРЫ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ППС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ЧИСЛО</a:t>
                      </a:r>
                      <a:r>
                        <a:rPr lang="ru-RU" sz="1900" baseline="0" dirty="0" smtClean="0"/>
                        <a:t> ЛЕКЦИЙ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оперативной гинекологии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3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акушерства и гинекологии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8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В работе – 3 лекции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анестезиологии и реаниматологии</a:t>
                      </a:r>
                      <a:r>
                        <a:rPr lang="ru-RU" sz="1900" baseline="0" dirty="0" smtClean="0"/>
                        <a:t>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18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и клиника ССХ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3</a:t>
                      </a:r>
                      <a:r>
                        <a:rPr lang="en-US" sz="1900" dirty="0" smtClean="0"/>
                        <a:t>/2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 smtClean="0"/>
                        <a:t>Каф. кардиологии и </a:t>
                      </a:r>
                      <a:r>
                        <a:rPr lang="ru-RU" sz="1900" dirty="0" err="1" smtClean="0"/>
                        <a:t>функц</a:t>
                      </a:r>
                      <a:r>
                        <a:rPr lang="ru-RU" sz="1900" dirty="0" smtClean="0"/>
                        <a:t>. </a:t>
                      </a:r>
                      <a:r>
                        <a:rPr lang="ru-RU" sz="1900" dirty="0" err="1" smtClean="0"/>
                        <a:t>д-ки</a:t>
                      </a:r>
                      <a:r>
                        <a:rPr lang="ru-RU" sz="1900" dirty="0" smtClean="0"/>
                        <a:t> ИПО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8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3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КЛД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4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8 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лучевой диагностики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19/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234849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</a:t>
                      </a:r>
                      <a:r>
                        <a:rPr lang="ru-RU" sz="1900" dirty="0" err="1" smtClean="0"/>
                        <a:t>мед.генетики</a:t>
                      </a:r>
                      <a:r>
                        <a:rPr lang="ru-RU" sz="1900" dirty="0" smtClean="0"/>
                        <a:t> и </a:t>
                      </a:r>
                      <a:r>
                        <a:rPr lang="ru-RU" sz="1900" dirty="0" err="1" smtClean="0"/>
                        <a:t>кл</a:t>
                      </a:r>
                      <a:r>
                        <a:rPr lang="ru-RU" sz="1900" dirty="0" smtClean="0"/>
                        <a:t>. нейрофизиологии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9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педиатрии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11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судебной медицины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9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терапии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11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 (Николаева </a:t>
                      </a:r>
                      <a:r>
                        <a:rPr lang="ru-RU" sz="1800" dirty="0" smtClean="0"/>
                        <a:t>НН, Грищенко </a:t>
                      </a:r>
                      <a:r>
                        <a:rPr lang="ru-RU" sz="1800" dirty="0" smtClean="0"/>
                        <a:t>ЕГ, </a:t>
                      </a:r>
                      <a:r>
                        <a:rPr lang="ru-RU" sz="1800" dirty="0" err="1" smtClean="0"/>
                        <a:t>Байкова</a:t>
                      </a:r>
                      <a:r>
                        <a:rPr lang="ru-RU" sz="1800" dirty="0" smtClean="0"/>
                        <a:t> ОА)</a:t>
                      </a:r>
                      <a:endParaRPr lang="ru-RU" sz="18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УЗ в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8</a:t>
                      </a:r>
                      <a:r>
                        <a:rPr lang="en-US" sz="1900" dirty="0" smtClean="0"/>
                        <a:t>/3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урологии, андрологии и сексологии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Подготовленные в 2016-2017 учебном году </a:t>
            </a:r>
            <a:r>
              <a:rPr lang="ru-RU" sz="2400" dirty="0" err="1" smtClean="0"/>
              <a:t>видеоуроки</a:t>
            </a:r>
            <a:r>
              <a:rPr lang="ru-RU" sz="2400" dirty="0" smtClean="0"/>
              <a:t> практических навыков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12628842"/>
              </p:ext>
            </p:extLst>
          </p:nvPr>
        </p:nvGraphicFramePr>
        <p:xfrm>
          <a:off x="323528" y="764704"/>
          <a:ext cx="8496945" cy="5833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720080"/>
                <a:gridCol w="2736305"/>
              </a:tblGrid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КАФЕДРЫ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ППС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ЧИСЛО</a:t>
                      </a:r>
                      <a:r>
                        <a:rPr lang="ru-RU" sz="1900" baseline="0" dirty="0" smtClean="0"/>
                        <a:t> ВИДЕОУРОКОВ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оперативной гинекологии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3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акушерства и гинекологии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8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Переработаны и внедрены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err="1" smtClean="0"/>
                        <a:t>чек-листы</a:t>
                      </a:r>
                      <a:endParaRPr lang="ru-RU" sz="16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анестезиологии и реаниматологии</a:t>
                      </a:r>
                      <a:r>
                        <a:rPr lang="ru-RU" sz="1900" baseline="0" dirty="0" smtClean="0"/>
                        <a:t>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18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и клиника ССХ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3/2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клинико-лабораторной диагностики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4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2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 smtClean="0"/>
                        <a:t>Каф. кардиологии и </a:t>
                      </a:r>
                      <a:r>
                        <a:rPr lang="ru-RU" sz="1900" dirty="0" err="1" smtClean="0"/>
                        <a:t>функц</a:t>
                      </a:r>
                      <a:r>
                        <a:rPr lang="ru-RU" sz="1900" dirty="0" smtClean="0"/>
                        <a:t>. </a:t>
                      </a:r>
                      <a:r>
                        <a:rPr lang="ru-RU" sz="1900" dirty="0" err="1" smtClean="0"/>
                        <a:t>д-ки</a:t>
                      </a:r>
                      <a:r>
                        <a:rPr lang="ru-RU" sz="1900" dirty="0" smtClean="0"/>
                        <a:t> ИПО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8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 работе </a:t>
                      </a:r>
                      <a:r>
                        <a:rPr lang="ru-RU" sz="1600" dirty="0" err="1" smtClean="0"/>
                        <a:t>видеурок</a:t>
                      </a:r>
                      <a:r>
                        <a:rPr lang="ru-RU" sz="1600" dirty="0" smtClean="0"/>
                        <a:t> перкуссии сердца, ЭКГ</a:t>
                      </a:r>
                      <a:endParaRPr lang="ru-RU" sz="16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лучевой диагностики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19/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404482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</a:t>
                      </a:r>
                      <a:r>
                        <a:rPr lang="ru-RU" sz="1900" dirty="0" smtClean="0"/>
                        <a:t>мед </a:t>
                      </a:r>
                      <a:r>
                        <a:rPr lang="ru-RU" sz="1900" dirty="0" smtClean="0"/>
                        <a:t>генетики и </a:t>
                      </a:r>
                      <a:r>
                        <a:rPr lang="ru-RU" sz="1900" dirty="0" err="1" smtClean="0"/>
                        <a:t>кл</a:t>
                      </a:r>
                      <a:r>
                        <a:rPr lang="ru-RU" sz="1900" dirty="0" smtClean="0"/>
                        <a:t> </a:t>
                      </a:r>
                      <a:r>
                        <a:rPr lang="ru-RU" sz="1900" dirty="0" smtClean="0"/>
                        <a:t>нейрофизиологии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9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педиатрии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11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судебной медицины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9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терапии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11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 </a:t>
                      </a:r>
                      <a:r>
                        <a:rPr lang="ru-RU" sz="1600" dirty="0" smtClean="0"/>
                        <a:t>(Глубокая пальпация)</a:t>
                      </a:r>
                      <a:endParaRPr lang="ru-RU" sz="16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УЗ в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8/3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урологии, андрологии и сексологии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4 </a:t>
                      </a:r>
                      <a:r>
                        <a:rPr lang="ru-RU" sz="1900" dirty="0" err="1" smtClean="0"/>
                        <a:t>видеоурока</a:t>
                      </a:r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Подготовленные в 2016-2017 учебном году УМК для дистанционного обучения (название дисциплины и авторы)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88704668"/>
              </p:ext>
            </p:extLst>
          </p:nvPr>
        </p:nvGraphicFramePr>
        <p:xfrm>
          <a:off x="323528" y="952057"/>
          <a:ext cx="8496944" cy="5717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576"/>
                <a:gridCol w="720080"/>
                <a:gridCol w="2592288"/>
              </a:tblGrid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КАФЕДРЫ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ППС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ЧИСЛО</a:t>
                      </a:r>
                      <a:r>
                        <a:rPr lang="ru-RU" sz="1900" baseline="0" dirty="0" smtClean="0"/>
                        <a:t> УМК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оперативной гинекологии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3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 + 6 в работе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акушерства и гинекологии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8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анестезиологии и реаниматологии</a:t>
                      </a:r>
                      <a:r>
                        <a:rPr lang="ru-RU" sz="1900" baseline="0" dirty="0" smtClean="0"/>
                        <a:t>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18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и клиника ССХ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3/2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клинико-лабораторной диагностики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4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4(3)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 smtClean="0"/>
                        <a:t>Каф. кардиологии и </a:t>
                      </a:r>
                      <a:r>
                        <a:rPr lang="ru-RU" sz="1900" dirty="0" err="1" smtClean="0"/>
                        <a:t>функц</a:t>
                      </a:r>
                      <a:r>
                        <a:rPr lang="ru-RU" sz="1900" dirty="0" smtClean="0"/>
                        <a:t>. </a:t>
                      </a:r>
                      <a:r>
                        <a:rPr lang="ru-RU" sz="1900" dirty="0" err="1" smtClean="0"/>
                        <a:t>д-ки</a:t>
                      </a:r>
                      <a:r>
                        <a:rPr lang="ru-RU" sz="1900" dirty="0" smtClean="0"/>
                        <a:t> ИПО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8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3 (3-5</a:t>
                      </a:r>
                      <a:r>
                        <a:rPr lang="ru-RU" sz="1900" baseline="0" dirty="0" smtClean="0"/>
                        <a:t> авторов</a:t>
                      </a:r>
                      <a:r>
                        <a:rPr lang="ru-RU" sz="1900" dirty="0" smtClean="0"/>
                        <a:t>)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лучевой диагностики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19/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670063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медицинской генетики и клинической нейрофизиологии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9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1 </a:t>
                      </a:r>
                      <a:r>
                        <a:rPr lang="ru-RU" sz="1900" dirty="0" smtClean="0"/>
                        <a:t>УМК</a:t>
                      </a:r>
                      <a:r>
                        <a:rPr lang="ru-RU" sz="1900" baseline="0" dirty="0" smtClean="0"/>
                        <a:t> (3 автора)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педиатрии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11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7 УМК (11 авторов)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судебной медицины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9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7 УМК (3-8 авторов)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терапии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11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 УМК (3)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УЗ в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8/3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 </a:t>
                      </a:r>
                      <a:r>
                        <a:rPr lang="en-US" sz="1900" dirty="0" smtClean="0"/>
                        <a:t>2</a:t>
                      </a:r>
                      <a:r>
                        <a:rPr lang="ru-RU" sz="1900" dirty="0" smtClean="0"/>
                        <a:t> УМКД </a:t>
                      </a:r>
                      <a:r>
                        <a:rPr lang="en-US" sz="1900" dirty="0" smtClean="0"/>
                        <a:t>(2 )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урологии, андрологии и сексологии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Мероприятия, проведенные на кафедре в 2016-2017 учебном году по обмену опытом  использования педагогических технологий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34611470"/>
              </p:ext>
            </p:extLst>
          </p:nvPr>
        </p:nvGraphicFramePr>
        <p:xfrm>
          <a:off x="395536" y="1124744"/>
          <a:ext cx="8496943" cy="5497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648072"/>
                <a:gridCol w="3600399"/>
              </a:tblGrid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КАФЕДРЫ 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ППС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ЧИСЛО</a:t>
                      </a:r>
                      <a:r>
                        <a:rPr lang="ru-RU" sz="1900" baseline="0" dirty="0" smtClean="0"/>
                        <a:t>  МЕРОПРИЯТИЙ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оперативной гинекологии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3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акушерства и гинекологии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8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3 мастер-класса, школа РОАГ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анестезиологии и </a:t>
                      </a:r>
                      <a:r>
                        <a:rPr lang="ru-RU" sz="1900" dirty="0" err="1" smtClean="0"/>
                        <a:t>реаним</a:t>
                      </a:r>
                      <a:r>
                        <a:rPr lang="ru-RU" sz="1900" dirty="0" smtClean="0"/>
                        <a:t>.</a:t>
                      </a:r>
                      <a:r>
                        <a:rPr lang="ru-RU" sz="1900" baseline="0" dirty="0" smtClean="0"/>
                        <a:t>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18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6 докладов и мастер-классов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и клиника ССХ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3/2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КЛД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4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 smtClean="0"/>
                        <a:t>Каф. кардиологии и </a:t>
                      </a:r>
                      <a:r>
                        <a:rPr lang="ru-RU" sz="1900" dirty="0" err="1" smtClean="0"/>
                        <a:t>функц</a:t>
                      </a:r>
                      <a:r>
                        <a:rPr lang="ru-RU" sz="1900" dirty="0" smtClean="0"/>
                        <a:t>. </a:t>
                      </a:r>
                      <a:r>
                        <a:rPr lang="ru-RU" sz="1900" dirty="0" err="1" smtClean="0"/>
                        <a:t>д-ки</a:t>
                      </a:r>
                      <a:r>
                        <a:rPr lang="ru-RU" sz="1900" dirty="0" smtClean="0"/>
                        <a:t> ИПО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8</a:t>
                      </a:r>
                      <a:r>
                        <a:rPr lang="en-US" sz="1900" dirty="0" smtClean="0"/>
                        <a:t>/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лучевой диагностики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19/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450873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мед. ген. и </a:t>
                      </a:r>
                      <a:r>
                        <a:rPr lang="ru-RU" sz="1900" dirty="0" err="1" smtClean="0"/>
                        <a:t>кл</a:t>
                      </a:r>
                      <a:r>
                        <a:rPr lang="ru-RU" sz="1900" dirty="0" smtClean="0"/>
                        <a:t>.</a:t>
                      </a:r>
                      <a:r>
                        <a:rPr lang="ru-RU" sz="1900" baseline="0" dirty="0" smtClean="0"/>
                        <a:t> </a:t>
                      </a:r>
                      <a:r>
                        <a:rPr lang="ru-RU" sz="1900" baseline="0" dirty="0" err="1" smtClean="0"/>
                        <a:t>н</a:t>
                      </a:r>
                      <a:r>
                        <a:rPr lang="ru-RU" sz="1900" dirty="0" err="1" smtClean="0"/>
                        <a:t>ейрофизиол</a:t>
                      </a:r>
                      <a:r>
                        <a:rPr lang="ru-RU" sz="1900" dirty="0" smtClean="0"/>
                        <a:t>.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9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педиатрии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11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 доклад 2 мастер-класса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судебной медицины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9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терапии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11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2 доклада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УЗ в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8/3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2 (Сенченко</a:t>
                      </a:r>
                      <a:r>
                        <a:rPr lang="ru-RU" sz="1900" baseline="0" dirty="0" smtClean="0"/>
                        <a:t> А.Ю.</a:t>
                      </a:r>
                      <a:r>
                        <a:rPr lang="ru-RU" sz="1900" dirty="0" smtClean="0"/>
                        <a:t>)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урологии, </a:t>
                      </a:r>
                      <a:r>
                        <a:rPr lang="ru-RU" sz="1900" dirty="0" err="1" smtClean="0"/>
                        <a:t>андр</a:t>
                      </a:r>
                      <a:r>
                        <a:rPr lang="ru-RU" sz="1900" dirty="0" smtClean="0"/>
                        <a:t>. и </a:t>
                      </a:r>
                      <a:r>
                        <a:rPr lang="ru-RU" sz="1900" dirty="0" err="1" smtClean="0"/>
                        <a:t>сексол</a:t>
                      </a:r>
                      <a:r>
                        <a:rPr lang="ru-RU" sz="1900" dirty="0" smtClean="0"/>
                        <a:t>.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Открытая лекция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Капсаргина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Ф.П. </a:t>
                      </a:r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Публикации в 2016-2017 учебном году  на педагогическую тематику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58090651"/>
              </p:ext>
            </p:extLst>
          </p:nvPr>
        </p:nvGraphicFramePr>
        <p:xfrm>
          <a:off x="395536" y="908720"/>
          <a:ext cx="8496944" cy="5717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2568"/>
                <a:gridCol w="792088"/>
                <a:gridCol w="2592288"/>
              </a:tblGrid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КАФЕДРЫ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ППС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smtClean="0"/>
                        <a:t>ЧИСЛО</a:t>
                      </a:r>
                      <a:r>
                        <a:rPr lang="ru-RU" sz="1900" baseline="0" smtClean="0"/>
                        <a:t> ПУБЛИКАЦИЙ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оперативной гинекологии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3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smtClean="0"/>
                        <a:t>-</a:t>
                      </a:r>
                      <a:endParaRPr lang="ru-RU" sz="190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акушерства и гинекологии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8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4 статьи в </a:t>
                      </a:r>
                      <a:r>
                        <a:rPr lang="ru-RU" sz="1900" dirty="0" err="1" smtClean="0"/>
                        <a:t>сб.пед.конф</a:t>
                      </a:r>
                      <a:r>
                        <a:rPr lang="ru-RU" sz="1900" dirty="0" smtClean="0"/>
                        <a:t>.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анестезиологии и реаниматологии</a:t>
                      </a:r>
                      <a:r>
                        <a:rPr lang="ru-RU" sz="1900" baseline="0" dirty="0" smtClean="0"/>
                        <a:t>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18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Тезисы сб. </a:t>
                      </a:r>
                      <a:r>
                        <a:rPr lang="ru-RU" sz="1900" dirty="0" err="1" smtClean="0"/>
                        <a:t>пед</a:t>
                      </a:r>
                      <a:r>
                        <a:rPr lang="ru-RU" sz="1900" dirty="0" smtClean="0"/>
                        <a:t> </a:t>
                      </a:r>
                      <a:r>
                        <a:rPr lang="ru-RU" sz="1900" dirty="0" err="1" smtClean="0"/>
                        <a:t>конф</a:t>
                      </a:r>
                      <a:r>
                        <a:rPr lang="ru-RU" sz="1900" dirty="0" smtClean="0"/>
                        <a:t>.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и клиника ССХ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3/2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клинико-лабораторной диагностики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4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 smtClean="0"/>
                        <a:t>Каф. кардиологии и </a:t>
                      </a:r>
                      <a:r>
                        <a:rPr lang="ru-RU" sz="1900" dirty="0" err="1" smtClean="0"/>
                        <a:t>функц</a:t>
                      </a:r>
                      <a:r>
                        <a:rPr lang="ru-RU" sz="1900" dirty="0" smtClean="0"/>
                        <a:t>. </a:t>
                      </a:r>
                      <a:r>
                        <a:rPr lang="ru-RU" sz="1900" dirty="0" err="1" smtClean="0"/>
                        <a:t>д-ки</a:t>
                      </a:r>
                      <a:r>
                        <a:rPr lang="ru-RU" sz="1900" dirty="0" smtClean="0"/>
                        <a:t> ИПО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8</a:t>
                      </a:r>
                      <a:r>
                        <a:rPr lang="en-US" sz="1900" dirty="0" smtClean="0"/>
                        <a:t>/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лучевой диагностики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19/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4 </a:t>
                      </a:r>
                      <a:r>
                        <a:rPr lang="ru-RU" sz="1900" dirty="0" smtClean="0"/>
                        <a:t>статьи</a:t>
                      </a:r>
                      <a:r>
                        <a:rPr lang="ru-RU" sz="1900" baseline="0" dirty="0" smtClean="0"/>
                        <a:t> в сб.</a:t>
                      </a:r>
                      <a:endParaRPr lang="ru-RU" sz="1900" dirty="0"/>
                    </a:p>
                  </a:txBody>
                  <a:tcPr/>
                </a:tc>
              </a:tr>
              <a:tr h="670063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медицинской генетики и клинической нейрофизиологии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9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педиатрии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11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судебной медицины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9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терапии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11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УЗ в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8</a:t>
                      </a:r>
                      <a:r>
                        <a:rPr lang="en-US" sz="1900" dirty="0" smtClean="0"/>
                        <a:t>/</a:t>
                      </a:r>
                      <a:r>
                        <a:rPr lang="ru-RU" sz="1900" dirty="0" smtClean="0"/>
                        <a:t>3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статьи в сб. трудов</a:t>
                      </a:r>
                      <a:endParaRPr lang="ru-RU" sz="1600" dirty="0"/>
                    </a:p>
                  </a:txBody>
                  <a:tcPr/>
                </a:tc>
              </a:tr>
              <a:tr h="38821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Каф. урологии, андрологии и сексологии ИПО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-</a:t>
                      </a:r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1403</Words>
  <Application>Microsoft Office PowerPoint</Application>
  <PresentationFormat>Экран (4:3)</PresentationFormat>
  <Paragraphs>430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АНАЛИЗ ИСПОЛЬЗОВАНИЯ ПЕДАГОГИЧЕСКИХ ТЕХНОЛОГИЙ В УЧЕБНОМ ПРОЦЕССЕ НА КАФЕДРАХ ИПО В  2016-2017 УЧЕБНОМ ГОДУ</vt:lpstr>
      <vt:lpstr>Повышение квалификации по педагогике/педагогическим технологиям в 2016-2017 уч. году</vt:lpstr>
      <vt:lpstr>Мероприятия по педагогике, посещенные сотрудниками кафедры в 2016-2017 учебном году (конф, семинары, мастер-классы) </vt:lpstr>
      <vt:lpstr>По какой педагогической технологии кафедра проведено открытое занятие в 2016-2017 учебном году</vt:lpstr>
      <vt:lpstr>Подготовленные в 2016-2017 учебном году видеолекции</vt:lpstr>
      <vt:lpstr>Подготовленные в 2016-2017 учебном году видеоуроки практических навыков</vt:lpstr>
      <vt:lpstr>Подготовленные в 2016-2017 учебном году УМК для дистанционного обучения (название дисциплины и авторы)</vt:lpstr>
      <vt:lpstr>Мероприятия, проведенные на кафедре в 2016-2017 учебном году по обмену опытом  использования педагогических технологий</vt:lpstr>
      <vt:lpstr>Публикации в 2016-2017 учебном году  на педагогическую тематику</vt:lpstr>
      <vt:lpstr>Участие сотрудников кафедры в выставках, конкурсах на педагогическую тематику и полученные награды в 2016-2017 уч. г.</vt:lpstr>
      <vt:lpstr>На каких циклах планируется повышение квалификации по педагогике/педагогическим технологиям в 2017-2018 уч. году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ИСПОЛЬЗОВАНИЯ ПЕДАГОГИЧЕСКИХ ТЕХНОЛОГИЙ В УЧЕБНОМ ПРОЦЕССЕ НА КАФЕДРАХ ИПО В  2016-2017 УЧЕБНОМ ГОДУ</dc:title>
  <dc:creator>Кафедра</dc:creator>
  <cp:lastModifiedBy>Кафедра</cp:lastModifiedBy>
  <cp:revision>25</cp:revision>
  <dcterms:created xsi:type="dcterms:W3CDTF">2017-05-30T04:33:39Z</dcterms:created>
  <dcterms:modified xsi:type="dcterms:W3CDTF">2017-05-31T04:21:31Z</dcterms:modified>
</cp:coreProperties>
</file>